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82" r:id="rId3"/>
    <p:sldMasterId id="2147483849" r:id="rId4"/>
    <p:sldMasterId id="2147483911" r:id="rId5"/>
    <p:sldMasterId id="2147484108" r:id="rId6"/>
    <p:sldMasterId id="2147484149" r:id="rId7"/>
    <p:sldMasterId id="2147484161" r:id="rId8"/>
    <p:sldMasterId id="2147484173" r:id="rId9"/>
    <p:sldMasterId id="2147484185" r:id="rId10"/>
    <p:sldMasterId id="2147484197" r:id="rId11"/>
  </p:sldMasterIdLst>
  <p:notesMasterIdLst>
    <p:notesMasterId r:id="rId26"/>
  </p:notesMasterIdLst>
  <p:sldIdLst>
    <p:sldId id="1503" r:id="rId12"/>
    <p:sldId id="1605" r:id="rId13"/>
    <p:sldId id="1611" r:id="rId14"/>
    <p:sldId id="1626" r:id="rId15"/>
    <p:sldId id="1633" r:id="rId16"/>
    <p:sldId id="1634" r:id="rId17"/>
    <p:sldId id="1635" r:id="rId18"/>
    <p:sldId id="1636" r:id="rId19"/>
    <p:sldId id="1628" r:id="rId20"/>
    <p:sldId id="1627" r:id="rId21"/>
    <p:sldId id="1631" r:id="rId22"/>
    <p:sldId id="1629" r:id="rId23"/>
    <p:sldId id="1630" r:id="rId24"/>
    <p:sldId id="1632" r:id="rId25"/>
  </p:sldIdLst>
  <p:sldSz cx="9144000" cy="6858000" type="screen4x3"/>
  <p:notesSz cx="6858000" cy="90773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000000"/>
    <a:srgbClr val="000066"/>
    <a:srgbClr val="006600"/>
    <a:srgbClr val="00FF00"/>
    <a:srgbClr val="0033CC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09" autoAdjust="0"/>
    <p:restoredTop sz="99511" autoAdjust="0"/>
  </p:normalViewPr>
  <p:slideViewPr>
    <p:cSldViewPr>
      <p:cViewPr varScale="1">
        <p:scale>
          <a:sx n="58" d="100"/>
          <a:sy n="58" d="100"/>
        </p:scale>
        <p:origin x="-3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4"/>
    </p:cViewPr>
  </p:sorterViewPr>
  <p:notesViewPr>
    <p:cSldViewPr>
      <p:cViewPr varScale="1">
        <p:scale>
          <a:sx n="97" d="100"/>
          <a:sy n="97" d="100"/>
        </p:scale>
        <p:origin x="-1854" y="-102"/>
      </p:cViewPr>
      <p:guideLst>
        <p:guide orient="horz" pos="285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fld id="{370173B2-124D-4BC8-AF9F-167E85A21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7"/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0D16C9F-DC02-415C-AAAD-5A2A1BC75D74}" type="slidenum">
              <a:rPr lang="en-US" sz="1200" b="0"/>
              <a:pPr algn="r" eaLnBrk="0" hangingPunct="0"/>
              <a:t>1</a:t>
            </a:fld>
            <a:endParaRPr lang="en-US" sz="1200" b="0" dirty="0"/>
          </a:p>
        </p:txBody>
      </p:sp>
      <p:sp>
        <p:nvSpPr>
          <p:cNvPr id="79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8FD483-2B22-4A23-B093-08BB33A29E5E}" type="slidenum">
              <a:rPr lang="en-US" sz="1200" b="1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b="1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14A6435-9DC0-4F06-815B-93D782C3DBF0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14A6435-9DC0-4F06-815B-93D782C3DBF0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98257-DE92-4E88-8E82-3CEC65F0B92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 rtl="0" fontAlgn="base">
              <a:spcBef>
                <a:spcPct val="0"/>
              </a:spcBef>
              <a:spcAft>
                <a:spcPct val="0"/>
              </a:spcAft>
            </a:pPr>
            <a:fld id="{6BBECB82-38E8-402F-B3DC-B044C5BD4A1C}" type="slidenum">
              <a:rPr lang="en-US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8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8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1BF98-9216-4364-8034-ABD0BF0EF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FC96-1B57-4A3D-B601-E4F9625BB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4262D65-87BD-4B09-BE1A-443E12E3CAE6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0E8332DC-11DA-4EDB-923B-A283A0BE4342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9/15/2008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1638BC29-3255-4E99-9BB2-F6A4ED8F14F1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FC4F2B85-8065-4425-A53D-E8BEBB4DDFE0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9/15/2008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A711787F-7413-432C-A28B-A4CB23BEAA51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4671BD02-B760-4F48-82D1-BD119C048064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9/15/2008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A9720A77-4336-4DEF-B0F5-F0C61DB081F7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A9B576AA-E554-485B-811E-1EE07E1A56C4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9/15/2008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D35DC1BD-2172-448A-840A-36D9963FBB04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9BF0F26F-09EF-4D05-B494-8C426F10D0AB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9/15/2008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3C0D09ED-584F-4C3B-8211-39B0B28ECCE2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06A9C124-AB4A-4E36-8D83-46538B4B53BB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9/15/2008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0900BB00-4213-4ED1-977F-ACA2FAB53AAC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ADFB393B-BED0-484B-B337-4C1B3489A020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9/15/2008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0B919FB5-0842-4D07-80D6-1682942917CE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D07DE3CA-A89A-41C0-B352-31CF562D73CA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9/15/2008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572932B7-016A-47D1-887D-608AB8E96F9B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A398B3E0-7827-4D95-9F37-77C4A44016F5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9/15/2008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A0FC226E-5074-416A-89FE-1A92492983AF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62D65-87BD-4B09-BE1A-443E12E3C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3CECBEE1-DFE7-4676-847C-2853DB3D5D23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9/15/2008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35562901-8031-47CC-BA65-B7928D1616A8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024066A6-AAB6-4219-B265-BAF169D6399C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9/15/2008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2D2F760F-A1D8-42D6-B3D2-5DA38E671B9C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TitleSli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93F773A3-7CCD-49AA-987E-3C59289C1C9A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64206E85-649A-4B48-A952-26FA3299FC2E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0130BB53-7C63-4505-AED5-3522A7E02274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70A3839B-C0E2-452B-8FF8-E23032835037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5410BED4-C5EF-4A55-B4A5-8B65FE6ABAC8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C59AE2D4-EBDD-4FFB-9296-E40E687DECD6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FA4A614D-AC6C-4FED-BA03-B2EAC9929992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115F94F5-99F2-410D-8F6B-D1D5F0D78BAB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9FC47A50-FEC1-496D-A117-5F5AC72ED4E8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34E130E8-0BA1-400E-ABC8-550B6E56ABB8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CA4B6764-47DE-480C-863A-4227FBCBC139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231D6036-2E9C-4AEB-B8EB-37AF3B1A582A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87DE5FC4-6B8E-49D9-B21B-AE69CC74C8A0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F2A489BB-845F-45BD-8E64-7F04430F695A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1235981D-7EF9-4504-8C05-02663E34DB3D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F1D39D72-1FF1-45FB-A43E-F204E00AC1D4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64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2286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334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382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286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334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382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28600" y="8382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33400" y="8382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1430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28600" y="11430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52400" y="14478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81000" y="14478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61963" y="5157788"/>
            <a:ext cx="4456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r>
              <a:rPr lang="en-US" sz="2400" b="0"/>
              <a:t>EGA Discussion</a:t>
            </a:r>
          </a:p>
          <a:p>
            <a:pPr algn="l" eaLnBrk="0" hangingPunct="0">
              <a:defRPr/>
            </a:pPr>
            <a:r>
              <a:rPr lang="en-US" sz="2400" b="0"/>
              <a:t>November 2004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31775" y="2038350"/>
            <a:ext cx="6491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0">
                <a:solidFill>
                  <a:srgbClr val="808080"/>
                </a:solidFill>
                <a:latin typeface="Futura Bk" pitchFamily="34" charset="0"/>
              </a:rPr>
              <a:t>Promoting and Standardizing Grid Computing</a:t>
            </a:r>
            <a:r>
              <a:rPr lang="en-US" sz="2200" b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7" name="WordArt 17"/>
          <p:cNvSpPr>
            <a:spLocks noChangeArrowheads="1" noChangeShapeType="1" noTextEdit="1"/>
          </p:cNvSpPr>
          <p:nvPr/>
        </p:nvSpPr>
        <p:spPr bwMode="auto">
          <a:xfrm>
            <a:off x="4230688" y="1047750"/>
            <a:ext cx="205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808080">
                    <a:alpha val="70195"/>
                  </a:srgbClr>
                </a:solidFill>
                <a:latin typeface="Haettenschweiler"/>
              </a:rPr>
              <a:t>Forum</a:t>
            </a:r>
          </a:p>
        </p:txBody>
      </p:sp>
      <p:sp>
        <p:nvSpPr>
          <p:cNvPr id="18" name="WordArt 18"/>
          <p:cNvSpPr>
            <a:spLocks noChangeArrowheads="1" noChangeShapeType="1" noTextEdit="1"/>
          </p:cNvSpPr>
          <p:nvPr/>
        </p:nvSpPr>
        <p:spPr bwMode="auto">
          <a:xfrm>
            <a:off x="649288" y="1047750"/>
            <a:ext cx="205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808080">
                    <a:alpha val="70195"/>
                  </a:srgbClr>
                </a:solidFill>
                <a:latin typeface="Haettenschweiler"/>
              </a:rPr>
              <a:t>Global</a:t>
            </a:r>
          </a:p>
        </p:txBody>
      </p:sp>
      <p:sp>
        <p:nvSpPr>
          <p:cNvPr id="19" name="WordArt 19"/>
          <p:cNvSpPr>
            <a:spLocks noChangeArrowheads="1" noChangeShapeType="1" noTextEdit="1"/>
          </p:cNvSpPr>
          <p:nvPr/>
        </p:nvSpPr>
        <p:spPr bwMode="auto">
          <a:xfrm>
            <a:off x="2782888" y="1047750"/>
            <a:ext cx="137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>
                    <a:alpha val="70195"/>
                  </a:schemeClr>
                </a:solidFill>
                <a:latin typeface="Haettenschweiler"/>
              </a:rPr>
              <a:t>Grid</a:t>
            </a: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165100"/>
            <a:ext cx="8413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0"/>
            <a:ext cx="155575" cy="68580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827CDD1A-5C01-462D-A970-B700EABCEAD2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C5DB1128-861D-47CD-A9D2-3E25040DDFCB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8195BD57-7D45-4350-95D8-0B20182489AE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7C6B1DCA-1174-498E-891C-B86F557D74F6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CBD42B8B-73EB-4498-A9AF-358020F416F8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5002C23D-C76F-44D7-936B-B414A33284E9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80090A46-A55E-44D6-8B7A-6470C19E33DA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8FF9E2A2-5B90-49DD-ABDB-5CA127176E4D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35018EB6-5A73-4025-BAB6-7841DCA2AF09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2B1545D4-B800-49B7-A74F-D0CFB1D7FCDB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038DAF66-FAAB-4992-80A7-91DFA4A06D74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EF715E6D-3413-41FB-9E64-85F57B131D4D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5D1CE7D9-2984-4E3A-A154-324138EC60AA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9BCBE8C7-1664-45D7-AAE9-CA54154B394F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0875D654-7FF7-439C-B280-5409CEBC8888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9/15/2008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BB961EE3-AF2C-46D2-B82D-91A0C72AF762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9EE4-234D-4B3F-BC10-B8123EA68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89D1-D8DB-4435-91B5-1928D6C0E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87500"/>
            <a:ext cx="42275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587500"/>
            <a:ext cx="42275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F56F-EA7D-41E8-9DB3-F16A88FC7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34DE-00BA-4047-8143-777041E1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A324-8627-4FE2-9775-7D58149F8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A06D4-DD02-427F-9CBF-BA5B9EB13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D851-FD25-4BB5-A49F-750968B5C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C606-098A-47A5-B85F-3A7240FEB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9365-E238-418A-A92B-920CD10D0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4779B-2D93-4FC1-BD88-EED4219DF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114300"/>
            <a:ext cx="2151062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14300"/>
            <a:ext cx="6303963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2F02-4693-469F-8BFB-10F95CD88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BC0F-3A9E-461C-908A-973BA2CDB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36888" y="6300788"/>
            <a:ext cx="184150" cy="39687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5" name="Picture 5" descr="in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invGray">
          <a:xfrm>
            <a:off x="0" y="6199188"/>
            <a:ext cx="13176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59100" y="6596063"/>
            <a:ext cx="29162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/>
              <a:t>Pradeep K. Dubey, pradeep.dubey@intel.com</a:t>
            </a:r>
          </a:p>
        </p:txBody>
      </p:sp>
      <p:sp>
        <p:nvSpPr>
          <p:cNvPr id="1170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11313" y="304800"/>
            <a:ext cx="7532687" cy="2590800"/>
          </a:xfrm>
        </p:spPr>
        <p:txBody>
          <a:bodyPr/>
          <a:lstStyle>
            <a:lvl1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11313" y="2873375"/>
            <a:ext cx="6232525" cy="1752600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  <a:defRPr sz="2400"/>
            </a:lvl1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</a:t>
            </a:r>
          </a:p>
          <a:p>
            <a:r>
              <a:rPr lang="en-US"/>
              <a:t>Intel Corporation</a:t>
            </a:r>
          </a:p>
          <a:p>
            <a:endParaRPr lang="en-US"/>
          </a:p>
          <a:p>
            <a:r>
              <a:rPr lang="en-US"/>
              <a:t>Date of Presentation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DC15-2656-4892-8C64-E0FA73E00A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FE896-C725-4A96-8211-149EEF18E9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238" y="1524000"/>
            <a:ext cx="43100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31006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C2513-C537-46E4-928D-413FE2031E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4457-0568-4FBB-B0E1-B9AF31BCC6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E1CF-52BA-4B14-AE5E-78EC52E1F3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8098-75C2-4987-BAAF-7972EC522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6840A-E129-4DCA-92CF-CE41D9417B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C861-D72E-44C6-8FF0-9D970BDB41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4102-0027-4A11-BF85-2D6BAB98EF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F8A6-AE35-4879-A81A-ABC53B2F3B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81000"/>
            <a:ext cx="21923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238" y="381000"/>
            <a:ext cx="642778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2243F-8B14-4B01-A4D3-FC2CDD140F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6238" y="1524000"/>
            <a:ext cx="43100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524000"/>
            <a:ext cx="43100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6238" y="3924300"/>
            <a:ext cx="43100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8700" y="3924300"/>
            <a:ext cx="43100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875C5-5A95-4ABC-B9B4-6FAF943AC5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CFC6-6C4F-4D0E-B4F1-DB9A459AAD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4C11-B156-4C9C-9669-C713862613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78B9-1A8E-4F65-8E04-ED1E8A0C85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238" y="1524000"/>
            <a:ext cx="43100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31006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01AA-EB08-4FFE-8ED0-8ABC7EF7D3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F6E34-5525-4E76-87FA-7CDCF56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F63A-081D-46F1-A649-0FA0822DF2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9A2C-2734-4268-B971-E38CEDAC5A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9C55-49F7-4BAB-99E2-2B902E0FCB9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FA66-22E1-4FC9-A5D8-6871F66409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0FC7-DC5D-4688-8398-9E2F150A43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F6CA-7A86-4146-9DB3-F6FF59DD37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81000"/>
            <a:ext cx="21923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238" y="381000"/>
            <a:ext cx="642778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7437-884E-479A-9EFB-61DB48F543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4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14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144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4144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4144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D27FD5-9A49-4FB3-8D07-C0B2F6182A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14471" name="Text Box 7"/>
          <p:cNvSpPr txBox="1">
            <a:spLocks noChangeArrowheads="1"/>
          </p:cNvSpPr>
          <p:nvPr userDrawn="1"/>
        </p:nvSpPr>
        <p:spPr bwMode="auto">
          <a:xfrm>
            <a:off x="3352800" y="6586538"/>
            <a:ext cx="579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 eaLnBrk="0" hangingPunct="0">
              <a:spcBef>
                <a:spcPct val="50000"/>
              </a:spcBef>
            </a:pPr>
            <a:r>
              <a:rPr kumimoji="1" lang="en-US" sz="1400">
                <a:latin typeface="Verdana" pitchFamily="34" charset="0"/>
              </a:rPr>
              <a:t>C</a:t>
            </a:r>
            <a:r>
              <a:rPr kumimoji="1" lang="en-US" sz="1200" b="0">
                <a:latin typeface="Verdana" pitchFamily="34" charset="0"/>
              </a:rPr>
              <a:t>YBERINFRASTRUCTURE </a:t>
            </a:r>
            <a:r>
              <a:rPr kumimoji="1" lang="en-US" sz="1400">
                <a:latin typeface="Verdana" pitchFamily="34" charset="0"/>
              </a:rPr>
              <a:t>C</a:t>
            </a:r>
            <a:r>
              <a:rPr kumimoji="1" lang="en-US" sz="1200" b="0">
                <a:latin typeface="Verdana" pitchFamily="34" charset="0"/>
              </a:rPr>
              <a:t>ENTER FOR</a:t>
            </a:r>
            <a:r>
              <a:rPr kumimoji="1" lang="en-US" sz="1400" b="0">
                <a:latin typeface="Verdana" pitchFamily="34" charset="0"/>
              </a:rPr>
              <a:t> </a:t>
            </a:r>
            <a:r>
              <a:rPr kumimoji="1" lang="en-US" sz="1400">
                <a:latin typeface="Verdana" pitchFamily="34" charset="0"/>
              </a:rPr>
              <a:t>P</a:t>
            </a:r>
            <a:r>
              <a:rPr kumimoji="1" lang="en-US" sz="1200" b="0">
                <a:latin typeface="Verdana" pitchFamily="34" charset="0"/>
              </a:rPr>
              <a:t>OLAR</a:t>
            </a:r>
            <a:r>
              <a:rPr kumimoji="1" lang="en-US" sz="1400" b="0">
                <a:latin typeface="Verdana" pitchFamily="34" charset="0"/>
              </a:rPr>
              <a:t> </a:t>
            </a:r>
            <a:r>
              <a:rPr kumimoji="1" lang="en-US" sz="1400">
                <a:latin typeface="Verdana" pitchFamily="34" charset="0"/>
              </a:rPr>
              <a:t>S</a:t>
            </a:r>
            <a:r>
              <a:rPr kumimoji="1" lang="en-US" sz="1200" b="0">
                <a:latin typeface="Verdana" pitchFamily="34" charset="0"/>
              </a:rPr>
              <a:t>CIENCE </a:t>
            </a:r>
            <a:r>
              <a:rPr kumimoji="1" lang="en-US" sz="1400" b="0">
                <a:latin typeface="Verdana" pitchFamily="34" charset="0"/>
              </a:rPr>
              <a:t>(CICPS)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81EE5-3613-45E2-982F-81DB5D495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98899-1B78-4467-93F7-6EB380814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CAC4E-522F-4442-99DE-3625A2133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D9D63-E629-4CD5-A400-B77C13FC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C577E-DD98-4FD7-80D4-F76B09E4F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91EEE-F060-4317-8C49-F1873D5E8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524F1-8A48-4CA3-B1AB-5CA1FFCC8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87490-D2B0-4A1D-A4DA-03643B5A7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9CE04-5354-4F91-9882-2F7EF40605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D007E-FF14-4DF9-9469-0ED83ECB7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0ABC8-BB0D-4261-B32C-29B2C23E2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/>
          </a:solidFill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DC73230C-FDFE-4549-933B-E0915F99ABD6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9/15/2008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E74540CE-41C4-48ED-A358-4B5113F205C4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C9F4D3D1-9EDC-46AB-BC92-7504EAB3317A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9/15/2008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8EBBBD52-455A-4133-93AB-8B2D07F2EAE7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1ADFA-A11A-49E9-BF3D-96065F8E7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5685BCA2-F2F2-4A80-95D8-0B49288E40F4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9/15/2008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A8657517-251E-4D2B-AE68-510320BA96E1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E5A1C077-53D3-4BB1-8799-0F3234B3B275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9/15/2008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01895A19-CBFB-4A66-A332-7C8EB61024A1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78510C0E-9CD7-4406-A87E-BF402931B973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9/15/2008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D8399C55-4550-42B4-9647-847E5C6C3C02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410911C8-1C05-4323-B704-20C225B868C1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9/15/2008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D8D4568E-5E2B-45DB-B874-2F2B09E19492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1280E268-18FC-4E7B-A47D-D69ABA836796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9/15/2008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24CAC747-358F-4E40-A56B-D993A17174F9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A97FC1F7-CE5A-4490-A8D7-A27D7BBE80E7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9/15/2008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FE1763D9-0CE3-41C0-929E-6F091F19B06D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D400A34D-EDE2-4950-BC36-9EEAE35A275B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9/15/2008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28C0EA9B-131A-4CCF-A9BC-A6774AFD76B0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3CB733EC-BD1F-4DEB-9D30-39B64265C99A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9/15/2008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85B4CCC1-3A37-425C-8841-6720DB7F0F35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5A2496B4-6FF9-46EA-839F-116FD7449D4C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9/15/2008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01DF3704-3B31-4DA5-8BDE-27C6D0D5C94B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E71149-2264-432C-84B6-1E7C1F18875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27F8D-2009-4535-8F56-680AABCEE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080DD8-10E0-4C34-ACD6-C104455179D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8798DB-A0F9-4177-8E3C-C981F244A13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C13887-2752-4391-BACE-2513CDEDAA9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DF5B290-6F4F-4CE3-99A4-36CE27C8DCB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159A1F-EAFB-4EAD-A1AB-EFFD0C78DD0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1D008-04A7-4164-BF4A-59886354B83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52F6DB-A119-42A7-A24F-0521C32E9DE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2E0BEE-2BD9-4336-84EE-B2594288CD0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B48271-39BD-4531-8BD5-BCFC7064009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65B20-0090-4397-AE5D-61F09C19658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224B-C614-4CE5-9F0D-BB25EF2D3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48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8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DE1BF98-9216-4364-8034-ABD0BF0EF4DE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802C606-098A-47A5-B85F-3A7240FEB22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81EBC0F-3A9E-461C-908A-973BA2CDBB61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AAC8098-75C2-4987-BAAF-7972EC522840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63F6E34-5525-4E76-87FA-7CDCF563CCB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71CAC4E-522F-4442-99DE-3625A2133F7F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71ADFA-A11A-49E9-BF3D-96065F8E703D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2C27F8D-2009-4535-8F56-680AABCEE8F1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665224B-C614-4CE5-9F0D-BB25EF2D3BC6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BAFC96-1B57-4A3D-B601-E4F9625BB1DC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7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47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75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475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0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7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7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433D1984-3521-4E7F-8285-9CA3F58D2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5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762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3115EDA4-A223-4BCB-8E3D-513D322AD70F}" type="datetimeFigureOut">
              <a:rPr lang="en-US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</a:rPr>
              <a:pPr rtl="0">
                <a:defRPr/>
              </a:pPr>
              <a:t>9/15/2008</a:t>
            </a:fld>
            <a:endParaRPr lang="en-GB" kern="1200">
              <a:solidFill>
                <a:srgbClr val="000000">
                  <a:tint val="75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GB" kern="1200">
              <a:solidFill>
                <a:srgbClr val="000000">
                  <a:tint val="75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29FB2C63-6667-4E86-ADAD-3925FE5DC774}" type="slidenum">
              <a:rPr lang="en-GB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</a:rPr>
              <a:pPr rtl="0">
                <a:defRPr/>
              </a:pPr>
              <a:t>‹#›</a:t>
            </a:fld>
            <a:endParaRPr lang="en-GB" kern="1200">
              <a:solidFill>
                <a:srgbClr val="000000">
                  <a:tint val="75000"/>
                </a:srgb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FFFFFF"/>
              </a:solidFill>
              <a:latin typeface="Trebuchet MS"/>
              <a:ea typeface="ＭＳ Ｐゴシック" pitchFamily="-112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800" kern="1200">
          <a:solidFill>
            <a:schemeClr val="bg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400" kern="1200">
          <a:solidFill>
            <a:schemeClr val="bg1"/>
          </a:solidFill>
          <a:latin typeface="+mn-lt"/>
          <a:ea typeface="ＭＳ Ｐゴシック" pitchFamily="-112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ＭＳ Ｐゴシック" pitchFamily="-112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ＭＳ Ｐゴシック" pitchFamily="-112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1600" kern="1200">
          <a:solidFill>
            <a:schemeClr val="bg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14300"/>
            <a:ext cx="7829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7500"/>
            <a:ext cx="8607425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24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629400"/>
            <a:ext cx="4457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 b="0" smtClean="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2453" name="Rectangle 5"/>
          <p:cNvSpPr>
            <a:spLocks noChangeArrowheads="1"/>
          </p:cNvSpPr>
          <p:nvPr/>
        </p:nvSpPr>
        <p:spPr bwMode="ltGray">
          <a:xfrm>
            <a:off x="187325" y="1257300"/>
            <a:ext cx="8782050" cy="84138"/>
          </a:xfrm>
          <a:prstGeom prst="rect">
            <a:avLst/>
          </a:prstGeom>
          <a:solidFill>
            <a:srgbClr val="2990C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7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6425" y="6629400"/>
            <a:ext cx="7588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 b="0" smtClean="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fld id="{35D57F75-6928-485D-91EB-07CEA2731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7" name="Picture 7" descr="GGF-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50225" y="165100"/>
            <a:ext cx="8382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B2B3B5"/>
        </a:buClr>
        <a:buSzPct val="7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5pPr>
      <a:lvl6pPr marL="20574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03268" name="Rectangle 4"/>
          <p:cNvSpPr>
            <a:spLocks noChangeArrowheads="1"/>
          </p:cNvSpPr>
          <p:nvPr/>
        </p:nvSpPr>
        <p:spPr bwMode="auto">
          <a:xfrm flipV="1">
            <a:off x="1371600" y="6440488"/>
            <a:ext cx="6477000" cy="74612"/>
          </a:xfrm>
          <a:prstGeom prst="rect">
            <a:avLst/>
          </a:prstGeom>
          <a:solidFill>
            <a:srgbClr val="00008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03269" name="Text Box 5"/>
          <p:cNvSpPr txBox="1">
            <a:spLocks noChangeArrowheads="1"/>
          </p:cNvSpPr>
          <p:nvPr/>
        </p:nvSpPr>
        <p:spPr bwMode="auto">
          <a:xfrm>
            <a:off x="4572000" y="6553200"/>
            <a:ext cx="3200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1000" dirty="0">
                <a:latin typeface="Arial" pitchFamily="34" charset="0"/>
              </a:rPr>
              <a:t>UNIVERSITY OF CALIFORNIA, SAN DIEGO</a:t>
            </a:r>
          </a:p>
        </p:txBody>
      </p:sp>
      <p:sp>
        <p:nvSpPr>
          <p:cNvPr id="1803270" name="Text Box 6"/>
          <p:cNvSpPr txBox="1">
            <a:spLocks noChangeArrowheads="1"/>
          </p:cNvSpPr>
          <p:nvPr/>
        </p:nvSpPr>
        <p:spPr bwMode="auto">
          <a:xfrm>
            <a:off x="1355725" y="6248400"/>
            <a:ext cx="5654675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000" dirty="0">
                <a:latin typeface="Arial" pitchFamily="34" charset="0"/>
              </a:rPr>
              <a:t>SAN DIEGO SUPERCOMPUTER CENTER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0688" y="6270625"/>
            <a:ext cx="8048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SDSC_logo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6172200"/>
            <a:ext cx="952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3273" name="Text Box 9"/>
          <p:cNvSpPr txBox="1">
            <a:spLocks noChangeArrowheads="1"/>
          </p:cNvSpPr>
          <p:nvPr/>
        </p:nvSpPr>
        <p:spPr bwMode="auto">
          <a:xfrm>
            <a:off x="3200400" y="6521450"/>
            <a:ext cx="1436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i="1" dirty="0">
                <a:solidFill>
                  <a:srgbClr val="009999"/>
                </a:solidFill>
                <a:latin typeface="Helvetica" pitchFamily="34" charset="0"/>
              </a:rPr>
              <a:t>Fran Berman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1524000"/>
            <a:ext cx="877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69412" name="Text Box 4"/>
          <p:cNvSpPr txBox="1">
            <a:spLocks noChangeArrowheads="1"/>
          </p:cNvSpPr>
          <p:nvPr/>
        </p:nvSpPr>
        <p:spPr bwMode="auto">
          <a:xfrm>
            <a:off x="0" y="6500813"/>
            <a:ext cx="9144000" cy="4572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1200" dirty="0"/>
          </a:p>
          <a:p>
            <a:pPr eaLnBrk="0" hangingPunct="0">
              <a:defRPr/>
            </a:pPr>
            <a:endParaRPr lang="en-US" sz="1200" dirty="0"/>
          </a:p>
        </p:txBody>
      </p:sp>
      <p:pic>
        <p:nvPicPr>
          <p:cNvPr id="15365" name="Picture 5" descr="inte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invGray">
          <a:xfrm>
            <a:off x="-114300" y="6327775"/>
            <a:ext cx="13176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800" b="1" smtClean="0">
                <a:cs typeface="Arial" pitchFamily="34" charset="0"/>
              </a:defRPr>
            </a:lvl1pPr>
          </a:lstStyle>
          <a:p>
            <a:pPr>
              <a:defRPr/>
            </a:pPr>
            <a:fld id="{C9E825E3-2F64-40DF-882E-589C0DEEB3B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69415" name="Text Box 7"/>
          <p:cNvSpPr txBox="1">
            <a:spLocks noChangeArrowheads="1"/>
          </p:cNvSpPr>
          <p:nvPr/>
        </p:nvSpPr>
        <p:spPr bwMode="auto">
          <a:xfrm>
            <a:off x="3094038" y="6600825"/>
            <a:ext cx="29162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chemeClr val="tx2"/>
                </a:solidFill>
              </a:rPr>
              <a:t>Pradeep</a:t>
            </a:r>
            <a:r>
              <a:rPr lang="en-US" sz="1000" dirty="0">
                <a:solidFill>
                  <a:schemeClr val="tx2"/>
                </a:solidFill>
              </a:rPr>
              <a:t> K. </a:t>
            </a:r>
            <a:r>
              <a:rPr lang="en-US" sz="1000" dirty="0" err="1">
                <a:solidFill>
                  <a:schemeClr val="tx2"/>
                </a:solidFill>
              </a:rPr>
              <a:t>Dubey</a:t>
            </a:r>
            <a:r>
              <a:rPr lang="en-US" sz="1000" dirty="0">
                <a:solidFill>
                  <a:schemeClr val="tx2"/>
                </a:solidFill>
              </a:rPr>
              <a:t>, pradeep.dubey@intel.com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1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Font typeface="Wingdings" pitchFamily="2" charset="2"/>
        <a:buChar char="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7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110000"/>
        <a:buFont typeface="Arial" pitchFamily="34" charset="0"/>
        <a:buChar char="-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1524000"/>
            <a:ext cx="877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69412" name="Text Box 4"/>
          <p:cNvSpPr txBox="1">
            <a:spLocks noChangeArrowheads="1"/>
          </p:cNvSpPr>
          <p:nvPr/>
        </p:nvSpPr>
        <p:spPr bwMode="auto">
          <a:xfrm>
            <a:off x="0" y="6500813"/>
            <a:ext cx="9144000" cy="4572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1200"/>
          </a:p>
          <a:p>
            <a:pPr eaLnBrk="0" hangingPunct="0">
              <a:defRPr/>
            </a:pPr>
            <a:endParaRPr lang="en-US" sz="1200"/>
          </a:p>
        </p:txBody>
      </p:sp>
      <p:pic>
        <p:nvPicPr>
          <p:cNvPr id="503813" name="Picture 5" descr="inte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-114300" y="6327775"/>
            <a:ext cx="13176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800" b="1" smtClean="0">
                <a:cs typeface="Arial" pitchFamily="34" charset="0"/>
              </a:defRPr>
            </a:lvl1pPr>
          </a:lstStyle>
          <a:p>
            <a:pPr>
              <a:defRPr/>
            </a:pPr>
            <a:fld id="{6D68724F-D291-44C4-AD7A-E5BCBCE5CD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69415" name="Text Box 7"/>
          <p:cNvSpPr txBox="1">
            <a:spLocks noChangeArrowheads="1"/>
          </p:cNvSpPr>
          <p:nvPr/>
        </p:nvSpPr>
        <p:spPr bwMode="auto">
          <a:xfrm>
            <a:off x="3094038" y="6600825"/>
            <a:ext cx="29162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tx2"/>
                </a:solidFill>
              </a:rPr>
              <a:t>Pradeep K. Dubey, pradeep.dubey@intel.com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2857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Font typeface="Wingdings" pitchFamily="2" charset="2"/>
        <a:buChar char="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7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110000"/>
        <a:buFont typeface="Arial" pitchFamily="34" charset="0"/>
        <a:buChar char="-"/>
        <a:defRPr sz="2000">
          <a:solidFill>
            <a:srgbClr val="FFFF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42" name="Picture 2" descr="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029450" y="5410200"/>
            <a:ext cx="2114550" cy="1238250"/>
          </a:xfrm>
          <a:prstGeom prst="rect">
            <a:avLst/>
          </a:prstGeom>
          <a:noFill/>
        </p:spPr>
      </p:pic>
      <p:pic>
        <p:nvPicPr>
          <p:cNvPr id="4413443" name="Picture 3" descr="btm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629400"/>
            <a:ext cx="9140825" cy="228600"/>
          </a:xfrm>
          <a:prstGeom prst="rect">
            <a:avLst/>
          </a:prstGeom>
          <a:noFill/>
        </p:spPr>
      </p:pic>
      <p:pic>
        <p:nvPicPr>
          <p:cNvPr id="4413444" name="Picture 4" descr="btm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92075"/>
            <a:ext cx="9140825" cy="136525"/>
          </a:xfrm>
          <a:prstGeom prst="rect">
            <a:avLst/>
          </a:prstGeom>
          <a:noFill/>
        </p:spPr>
      </p:pic>
      <p:sp>
        <p:nvSpPr>
          <p:cNvPr id="44134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134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13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 b="0"/>
            </a:lvl1pPr>
          </a:lstStyle>
          <a:p>
            <a:endParaRPr lang="en-US"/>
          </a:p>
        </p:txBody>
      </p:sp>
      <p:sp>
        <p:nvSpPr>
          <p:cNvPr id="4413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="0"/>
            </a:lvl1pPr>
          </a:lstStyle>
          <a:p>
            <a:endParaRPr lang="en-US"/>
          </a:p>
        </p:txBody>
      </p:sp>
      <p:sp>
        <p:nvSpPr>
          <p:cNvPr id="4413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="0"/>
            </a:lvl1pPr>
          </a:lstStyle>
          <a:p>
            <a:fld id="{C4E48DC2-7F37-403D-A974-397C3F77D4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13450" name="Text Box 10"/>
          <p:cNvSpPr txBox="1">
            <a:spLocks noChangeArrowheads="1"/>
          </p:cNvSpPr>
          <p:nvPr userDrawn="1"/>
        </p:nvSpPr>
        <p:spPr bwMode="auto">
          <a:xfrm>
            <a:off x="3352800" y="6586538"/>
            <a:ext cx="579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 eaLnBrk="0" hangingPunct="0">
              <a:spcBef>
                <a:spcPct val="50000"/>
              </a:spcBef>
            </a:pPr>
            <a:r>
              <a:rPr kumimoji="1" lang="en-US" sz="1200">
                <a:latin typeface="Arial" pitchFamily="34" charset="0"/>
              </a:rPr>
              <a:t>C</a:t>
            </a:r>
            <a:r>
              <a:rPr kumimoji="1" lang="en-US" sz="1000" b="0">
                <a:latin typeface="Arial" pitchFamily="34" charset="0"/>
              </a:rPr>
              <a:t>YBERINFRASTRUCTURE </a:t>
            </a:r>
            <a:r>
              <a:rPr kumimoji="1" lang="en-US" sz="1200">
                <a:latin typeface="Arial" pitchFamily="34" charset="0"/>
              </a:rPr>
              <a:t>C</a:t>
            </a:r>
            <a:r>
              <a:rPr kumimoji="1" lang="en-US" sz="1000" b="0">
                <a:latin typeface="Arial" pitchFamily="34" charset="0"/>
              </a:rPr>
              <a:t>ENTER FOR</a:t>
            </a:r>
            <a:r>
              <a:rPr kumimoji="1" lang="en-US" sz="1200" b="0">
                <a:latin typeface="Arial" pitchFamily="34" charset="0"/>
              </a:rPr>
              <a:t> </a:t>
            </a:r>
            <a:r>
              <a:rPr kumimoji="1" lang="en-US" sz="1200">
                <a:latin typeface="Arial" pitchFamily="34" charset="0"/>
              </a:rPr>
              <a:t>P</a:t>
            </a:r>
            <a:r>
              <a:rPr kumimoji="1" lang="en-US" sz="1000" b="0">
                <a:latin typeface="Arial" pitchFamily="34" charset="0"/>
              </a:rPr>
              <a:t>OLAR</a:t>
            </a:r>
            <a:r>
              <a:rPr kumimoji="1" lang="en-US" sz="1200" b="0">
                <a:latin typeface="Arial" pitchFamily="34" charset="0"/>
              </a:rPr>
              <a:t> </a:t>
            </a:r>
            <a:r>
              <a:rPr kumimoji="1" lang="en-US" sz="1200">
                <a:latin typeface="Arial" pitchFamily="34" charset="0"/>
              </a:rPr>
              <a:t>S</a:t>
            </a:r>
            <a:r>
              <a:rPr kumimoji="1" lang="en-US" sz="1000" b="0">
                <a:latin typeface="Arial" pitchFamily="34" charset="0"/>
              </a:rPr>
              <a:t>CIENCE </a:t>
            </a:r>
            <a:r>
              <a:rPr kumimoji="1" lang="en-US" sz="1200" b="0">
                <a:latin typeface="Arial" pitchFamily="34" charset="0"/>
              </a:rPr>
              <a:t>(CICPS)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>
          <a:solidFill>
            <a:schemeClr val="hlink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400">
          <a:solidFill>
            <a:schemeClr val="hlink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hlink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fld id="{D34E9C01-59CB-419B-9DD8-7E46CC0A3D78}" type="datetimeFigureOut">
              <a:rPr lang="en-US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 eaLnBrk="0" hangingPunct="0">
                <a:defRPr/>
              </a:pPr>
              <a:t>9/15/2008</a:t>
            </a:fld>
            <a:endParaRPr lang="en-US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endParaRPr lang="en-US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fld id="{0529B368-0F36-4DB8-8A07-D70D5958BA7D}" type="slidenum">
              <a:rPr lang="en-US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 eaLnBrk="0" hangingPunct="0">
                <a:defRPr/>
              </a:pPr>
              <a:t>‹#›</a:t>
            </a:fld>
            <a:endParaRPr lang="en-US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94A378-3ED1-47F3-91C2-A90957EC9226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7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7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75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75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0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47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47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33D1984-3521-4E7F-8285-9CA3F58D28BF}" type="slidenum">
              <a:rPr lang="en-US" kern="1200">
                <a:solidFill>
                  <a:srgbClr val="FFFFFF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1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gcf/aaaJulySeptember08/mpi_cloud_perf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E45674F-CBAD-4FA8-A742-10C60A1812A9}" type="slidenum">
              <a:rPr lang="en-US"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algn="r">
                <a:defRPr/>
              </a:pPr>
              <a:t>1</a:t>
            </a:fld>
            <a:endParaRPr lang="en-US" sz="1000" b="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956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71600"/>
            <a:ext cx="9144000" cy="1676400"/>
          </a:xfrm>
        </p:spPr>
        <p:txBody>
          <a:bodyPr anchor="b"/>
          <a:lstStyle/>
          <a:p>
            <a:pPr eaLnBrk="1" hangingPunct="1"/>
            <a:r>
              <a:rPr lang="en-US" dirty="0" smtClean="0"/>
              <a:t>Multicore and Cloud Futures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7956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76200" y="2667000"/>
            <a:ext cx="9144000" cy="3276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CCGSC</a:t>
            </a:r>
            <a:endParaRPr lang="en-US" sz="2400" b="0" dirty="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September 15 2008</a:t>
            </a:r>
            <a:endParaRPr lang="en-US" sz="2400" b="0" dirty="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0" dirty="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Geoffrey Fox</a:t>
            </a:r>
            <a:endParaRPr lang="en-US" sz="2400" b="0" dirty="0" smtClean="0"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</a:rPr>
              <a:t>Community Grids Laboratory</a:t>
            </a:r>
            <a:r>
              <a:rPr lang="en-US" altLang="ja-JP" sz="2400" dirty="0" smtClean="0">
                <a:latin typeface="Arial" pitchFamily="34" charset="0"/>
                <a:ea typeface="ＭＳ Ｐゴシック"/>
                <a:cs typeface="ＭＳ Ｐゴシック"/>
              </a:rPr>
              <a:t>, </a:t>
            </a:r>
            <a:r>
              <a:rPr lang="en-US" altLang="ja-JP" sz="2400" b="0" dirty="0" smtClean="0">
                <a:latin typeface="Arial" pitchFamily="34" charset="0"/>
                <a:ea typeface="ＭＳ Ｐゴシック"/>
                <a:cs typeface="ＭＳ Ｐゴシック"/>
              </a:rPr>
              <a:t>School of informatics </a:t>
            </a:r>
            <a:br>
              <a:rPr lang="en-US" altLang="ja-JP" sz="2400" b="0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sz="2400" b="0" dirty="0" smtClean="0">
                <a:latin typeface="Arial" pitchFamily="34" charset="0"/>
              </a:rPr>
              <a:t>Indiana University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2400" b="0" dirty="0" smtClean="0"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hlinkClick r:id="rId3"/>
              </a:rPr>
              <a:t>gcf@indiana.edu</a:t>
            </a: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hlinkClick r:id="rId4"/>
              </a:rPr>
              <a:t>http://www.infomall.org</a:t>
            </a:r>
            <a:endParaRPr lang="en-US" sz="2400" b="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MPI becomes Ghetto 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54102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Multicore</a:t>
            </a:r>
            <a:r>
              <a:rPr lang="en-US" sz="2400" dirty="0" smtClean="0"/>
              <a:t> </a:t>
            </a:r>
            <a:r>
              <a:rPr lang="en-US" sz="2400" dirty="0" smtClean="0"/>
              <a:t>best practice not </a:t>
            </a:r>
            <a:r>
              <a:rPr lang="en-US" sz="2400" dirty="0" smtClean="0">
                <a:solidFill>
                  <a:srgbClr val="FFFF00"/>
                </a:solidFill>
              </a:rPr>
              <a:t>messaging</a:t>
            </a:r>
            <a:r>
              <a:rPr lang="en-US" sz="2400" dirty="0" smtClean="0"/>
              <a:t> will drive synchronization/communication </a:t>
            </a:r>
            <a:r>
              <a:rPr lang="en-US" sz="2400" dirty="0" smtClean="0"/>
              <a:t>primitives</a:t>
            </a:r>
            <a:endParaRPr lang="en-US" sz="2400" dirty="0" smtClean="0"/>
          </a:p>
          <a:p>
            <a:r>
              <a:rPr lang="en-US" sz="2400" dirty="0" smtClean="0"/>
              <a:t>Party Line Programming </a:t>
            </a:r>
            <a:r>
              <a:rPr lang="en-US" sz="2400" dirty="0" smtClean="0"/>
              <a:t>Model: </a:t>
            </a:r>
            <a:r>
              <a:rPr lang="en-US" sz="2400" dirty="0" smtClean="0">
                <a:solidFill>
                  <a:srgbClr val="FFFF00"/>
                </a:solidFill>
              </a:rPr>
              <a:t>Workflow </a:t>
            </a:r>
            <a:r>
              <a:rPr lang="en-US" sz="2400" dirty="0" smtClean="0">
                <a:solidFill>
                  <a:srgbClr val="FFFF00"/>
                </a:solidFill>
              </a:rPr>
              <a:t>(parallel--distributed) controlling optimized library </a:t>
            </a:r>
            <a:r>
              <a:rPr lang="en-US" sz="2400" dirty="0" smtClean="0">
                <a:solidFill>
                  <a:srgbClr val="FFFF00"/>
                </a:solidFill>
              </a:rPr>
              <a:t>calls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Core parallel implementations no easier than before; deployment is easier</a:t>
            </a:r>
          </a:p>
          <a:p>
            <a:r>
              <a:rPr lang="en-US" sz="2400" dirty="0" smtClean="0"/>
              <a:t>MPI is wonderful; it will be ignored in real world unless simplified</a:t>
            </a:r>
          </a:p>
          <a:p>
            <a:r>
              <a:rPr lang="en-US" sz="2400" dirty="0" smtClean="0"/>
              <a:t>CCI notes MPI is </a:t>
            </a:r>
            <a:r>
              <a:rPr lang="en-US" sz="2400" dirty="0" smtClean="0">
                <a:solidFill>
                  <a:srgbClr val="FFFF00"/>
                </a:solidFill>
              </a:rPr>
              <a:t>HPCC Ghetto</a:t>
            </a:r>
          </a:p>
          <a:p>
            <a:r>
              <a:rPr lang="en-US" sz="2400" dirty="0" smtClean="0"/>
              <a:t>CCI is high performance </a:t>
            </a:r>
            <a:r>
              <a:rPr lang="en-US" sz="2400" dirty="0" smtClean="0"/>
              <a:t>distributed message </a:t>
            </a:r>
            <a:r>
              <a:rPr lang="en-US" sz="2400" dirty="0" smtClean="0"/>
              <a:t>passing </a:t>
            </a:r>
            <a:r>
              <a:rPr lang="en-US" sz="2400" dirty="0" smtClean="0"/>
              <a:t>ghetto?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CCR</a:t>
            </a:r>
            <a:r>
              <a:rPr lang="en-US" sz="2400" dirty="0" smtClean="0"/>
              <a:t> from Microsoft – only ~7 primitives – is one possible commodity multicore driver</a:t>
            </a:r>
          </a:p>
          <a:p>
            <a:pPr lvl="1"/>
            <a:r>
              <a:rPr lang="en-US" dirty="0" smtClean="0"/>
              <a:t>It is roughly active messages</a:t>
            </a:r>
          </a:p>
          <a:p>
            <a:pPr lvl="1"/>
            <a:r>
              <a:rPr lang="en-US" dirty="0" smtClean="0"/>
              <a:t>Will run MPI style codes fine on multicore</a:t>
            </a:r>
            <a:endParaRPr lang="en-US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/>
          <a:srcRect r="1923" b="6715"/>
          <a:stretch>
            <a:fillRect/>
          </a:stretch>
        </p:blipFill>
        <p:spPr bwMode="auto">
          <a:xfrm>
            <a:off x="0" y="0"/>
            <a:ext cx="91440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extBox 5"/>
          <p:cNvSpPr txBox="1">
            <a:spLocks noChangeArrowheads="1"/>
          </p:cNvSpPr>
          <p:nvPr/>
        </p:nvSpPr>
        <p:spPr bwMode="auto">
          <a:xfrm>
            <a:off x="592138" y="690563"/>
            <a:ext cx="20271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Parallel</a:t>
            </a:r>
            <a:b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Overhead =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(PT(P)/T(1)-1)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On P processors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 (1/efficiency)-1</a:t>
            </a:r>
            <a:endParaRPr lang="en-US" b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54738"/>
            <a:ext cx="9274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CCR Threads per Process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     1    </a:t>
            </a:r>
            <a:r>
              <a:rPr lang="en-US" sz="1400" b="1" kern="1200" dirty="0">
                <a:solidFill>
                  <a:srgbClr val="BBE0E3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1    1    2    </a:t>
            </a:r>
            <a:r>
              <a:rPr lang="en-US" sz="1400" b="1" kern="1200" dirty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1    1    1   2    2    4    </a:t>
            </a:r>
            <a:r>
              <a:rPr lang="en-US" sz="1400" b="1" kern="1200" dirty="0">
                <a:solidFill>
                  <a:srgbClr val="009900"/>
                </a:solidFill>
                <a:latin typeface="Arial" charset="0"/>
                <a:ea typeface="+mn-ea"/>
                <a:cs typeface="+mn-cs"/>
              </a:rPr>
              <a:t>1    1    1    2    2    2    4    4    8    </a:t>
            </a:r>
            <a:r>
              <a:rPr lang="en-US" sz="1400" b="1" kern="1200" dirty="0">
                <a:solidFill>
                  <a:srgbClr val="2D2D8A">
                    <a:lumMod val="60000"/>
                    <a:lumOff val="40000"/>
                  </a:srgbClr>
                </a:solidFill>
                <a:latin typeface="Arial" charset="0"/>
                <a:ea typeface="+mn-ea"/>
                <a:cs typeface="+mn-cs"/>
              </a:rPr>
              <a:t>1    1    2    2    4    4    8    </a:t>
            </a:r>
            <a:r>
              <a:rPr lang="en-US" sz="14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1    2    4   8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86338"/>
            <a:ext cx="93916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Nodes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     1    </a:t>
            </a:r>
            <a:r>
              <a:rPr lang="en-US" sz="1400" b="1" kern="1200" dirty="0">
                <a:solidFill>
                  <a:srgbClr val="BBE0E3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2    1    1    </a:t>
            </a:r>
            <a:r>
              <a:rPr lang="en-US" sz="1400" b="1" kern="1200" dirty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4    2    1   2    1    1    </a:t>
            </a:r>
            <a:r>
              <a:rPr lang="en-US" sz="1400" b="1" kern="1200" dirty="0">
                <a:solidFill>
                  <a:srgbClr val="009900"/>
                </a:solidFill>
                <a:latin typeface="Arial" charset="0"/>
                <a:ea typeface="+mn-ea"/>
                <a:cs typeface="+mn-cs"/>
              </a:rPr>
              <a:t>4    2    1    4    2    1    2    1    1    </a:t>
            </a:r>
            <a:r>
              <a:rPr lang="en-US" sz="1400" b="1" kern="1200" dirty="0">
                <a:solidFill>
                  <a:srgbClr val="2D2D8A">
                    <a:lumMod val="60000"/>
                    <a:lumOff val="40000"/>
                  </a:srgbClr>
                </a:solidFill>
                <a:latin typeface="Arial" charset="0"/>
                <a:ea typeface="+mn-ea"/>
                <a:cs typeface="+mn-cs"/>
              </a:rPr>
              <a:t>4    2    4    2    4    2    2    </a:t>
            </a:r>
            <a:r>
              <a:rPr lang="en-US" sz="14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4    4    4   4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MPI Processes per Node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     1    </a:t>
            </a:r>
            <a:r>
              <a:rPr lang="en-US" sz="1400" b="1" kern="1200" dirty="0">
                <a:solidFill>
                  <a:srgbClr val="BBE0E3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1    2    1    </a:t>
            </a:r>
            <a:r>
              <a:rPr lang="en-US" sz="1400" b="1" kern="1200" dirty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1    2    4   1    2    1    </a:t>
            </a:r>
            <a:r>
              <a:rPr lang="en-US" sz="1400" b="1" kern="1200" dirty="0">
                <a:solidFill>
                  <a:srgbClr val="009900"/>
                </a:solidFill>
                <a:latin typeface="Arial" charset="0"/>
                <a:ea typeface="+mn-ea"/>
                <a:cs typeface="+mn-cs"/>
              </a:rPr>
              <a:t>2    4    8    1    2    4    1    2    1    </a:t>
            </a:r>
            <a:r>
              <a:rPr lang="en-US" sz="1400" b="1" kern="1200" dirty="0">
                <a:solidFill>
                  <a:srgbClr val="2D2D8A">
                    <a:lumMod val="60000"/>
                    <a:lumOff val="40000"/>
                  </a:srgbClr>
                </a:solidFill>
                <a:latin typeface="Arial" charset="0"/>
                <a:ea typeface="+mn-ea"/>
                <a:cs typeface="+mn-cs"/>
              </a:rPr>
              <a:t>4    8    2    4    1    2    1    </a:t>
            </a:r>
            <a:r>
              <a:rPr lang="en-US" sz="14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8    4    2   1</a:t>
            </a:r>
          </a:p>
        </p:txBody>
      </p:sp>
      <p:sp>
        <p:nvSpPr>
          <p:cNvPr id="99334" name="TextBox 9"/>
          <p:cNvSpPr txBox="1">
            <a:spLocks noChangeArrowheads="1"/>
          </p:cNvSpPr>
          <p:nvPr/>
        </p:nvSpPr>
        <p:spPr bwMode="auto">
          <a:xfrm>
            <a:off x="8004175" y="2917825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32-way</a:t>
            </a:r>
          </a:p>
        </p:txBody>
      </p:sp>
      <p:sp>
        <p:nvSpPr>
          <p:cNvPr id="99335" name="TextBox 10"/>
          <p:cNvSpPr txBox="1">
            <a:spLocks noChangeArrowheads="1"/>
          </p:cNvSpPr>
          <p:nvPr/>
        </p:nvSpPr>
        <p:spPr bwMode="auto">
          <a:xfrm>
            <a:off x="6616700" y="3282950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7030A0"/>
                </a:solidFill>
                <a:latin typeface="Arial" pitchFamily="34" charset="0"/>
                <a:ea typeface="+mn-ea"/>
                <a:cs typeface="+mn-cs"/>
              </a:rPr>
              <a:t>16-way</a:t>
            </a:r>
          </a:p>
        </p:txBody>
      </p:sp>
      <p:sp>
        <p:nvSpPr>
          <p:cNvPr id="99336" name="TextBox 11"/>
          <p:cNvSpPr txBox="1">
            <a:spLocks noChangeArrowheads="1"/>
          </p:cNvSpPr>
          <p:nvPr/>
        </p:nvSpPr>
        <p:spPr bwMode="auto">
          <a:xfrm>
            <a:off x="4316413" y="3611563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9900"/>
                </a:solidFill>
                <a:latin typeface="Arial" pitchFamily="34" charset="0"/>
                <a:ea typeface="+mn-ea"/>
                <a:cs typeface="+mn-cs"/>
              </a:rPr>
              <a:t>8-way</a:t>
            </a:r>
          </a:p>
        </p:txBody>
      </p:sp>
      <p:sp>
        <p:nvSpPr>
          <p:cNvPr id="99337" name="TextBox 12"/>
          <p:cNvSpPr txBox="1">
            <a:spLocks noChangeArrowheads="1"/>
          </p:cNvSpPr>
          <p:nvPr/>
        </p:nvSpPr>
        <p:spPr bwMode="auto">
          <a:xfrm>
            <a:off x="2016125" y="3940175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rPr>
              <a:t>4-way</a:t>
            </a:r>
          </a:p>
        </p:txBody>
      </p:sp>
      <p:sp>
        <p:nvSpPr>
          <p:cNvPr id="99338" name="TextBox 13"/>
          <p:cNvSpPr txBox="1">
            <a:spLocks noChangeArrowheads="1"/>
          </p:cNvSpPr>
          <p:nvPr/>
        </p:nvSpPr>
        <p:spPr bwMode="auto">
          <a:xfrm>
            <a:off x="628650" y="34290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rPr>
              <a:t>2-way</a:t>
            </a:r>
          </a:p>
        </p:txBody>
      </p:sp>
      <p:sp>
        <p:nvSpPr>
          <p:cNvPr id="99339" name="TextBox 15"/>
          <p:cNvSpPr txBox="1">
            <a:spLocks noChangeArrowheads="1"/>
          </p:cNvSpPr>
          <p:nvPr/>
        </p:nvSpPr>
        <p:spPr bwMode="auto">
          <a:xfrm>
            <a:off x="2286000" y="0"/>
            <a:ext cx="43981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Deterministic Annealing Clustering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Scaled Speedup Tests on 4 8-core Systems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1,600,000 </a:t>
            </a: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points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per C# thread</a:t>
            </a:r>
            <a:endParaRPr lang="en-US" b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1, 2, 4. 8, 16, 32-way parallelism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MPI, MapReduce, Java Threads </a:t>
            </a:r>
            <a:r>
              <a:rPr lang="en-US" sz="3600" dirty="0" smtClean="0"/>
              <a:t>for Clustering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Overhead </a:t>
            </a:r>
            <a:r>
              <a:rPr lang="en-US" sz="2000" dirty="0" smtClean="0"/>
              <a:t>PT(P)/T(1)-1 of </a:t>
            </a:r>
            <a:r>
              <a:rPr lang="en-US" sz="2000" dirty="0" smtClean="0"/>
              <a:t>the </a:t>
            </a:r>
            <a:r>
              <a:rPr lang="en-US" sz="2000" dirty="0" smtClean="0"/>
              <a:t>messaging runtime </a:t>
            </a:r>
            <a:r>
              <a:rPr lang="en-US" sz="2000" dirty="0" smtClean="0"/>
              <a:t>for the different data </a:t>
            </a:r>
            <a:r>
              <a:rPr lang="en-US" sz="2000" dirty="0" smtClean="0"/>
              <a:t>sizes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All perform well for large enough datasets</a:t>
            </a:r>
            <a:endParaRPr lang="en-US" sz="2000" dirty="0"/>
          </a:p>
        </p:txBody>
      </p:sp>
      <p:pic>
        <p:nvPicPr>
          <p:cNvPr id="128002" name="Picture 2" descr="C:\Documents and Settings\Geoffrey Fox\Desktop\overhead-small-range.PNG"/>
          <p:cNvPicPr>
            <a:picLocks noChangeAspect="1" noChangeArrowheads="1"/>
          </p:cNvPicPr>
          <p:nvPr/>
        </p:nvPicPr>
        <p:blipFill>
          <a:blip r:embed="rId3"/>
          <a:srcRect b="6854"/>
          <a:stretch>
            <a:fillRect/>
          </a:stretch>
        </p:blipFill>
        <p:spPr bwMode="auto">
          <a:xfrm>
            <a:off x="0" y="1581089"/>
            <a:ext cx="9144000" cy="47244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38600" y="6381690"/>
            <a:ext cx="270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Number of Data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5720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MPI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35814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MPI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98120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MR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22860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00FF00"/>
                </a:solidFill>
                <a:latin typeface="Times New Roman" pitchFamily="18" charset="0"/>
                <a:ea typeface="+mn-ea"/>
                <a:cs typeface="+mn-cs"/>
              </a:rPr>
              <a:t>Java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419100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MR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396240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MR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22860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00FF"/>
                </a:solidFill>
                <a:latin typeface="Times New Roman" pitchFamily="18" charset="0"/>
                <a:ea typeface="+mn-ea"/>
                <a:cs typeface="+mn-cs"/>
              </a:rPr>
              <a:t>Java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410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MPI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3" descr="C:\Documents and Settings\Geoffrey Fox\Desktop\mpi-mr-hadoop-large-data.PNG"/>
          <p:cNvPicPr>
            <a:picLocks noChangeAspect="1" noChangeArrowheads="1"/>
          </p:cNvPicPr>
          <p:nvPr/>
        </p:nvPicPr>
        <p:blipFill>
          <a:blip r:embed="rId3"/>
          <a:srcRect l="1836" b="8378"/>
          <a:stretch>
            <a:fillRect/>
          </a:stretch>
        </p:blipFill>
        <p:spPr bwMode="auto">
          <a:xfrm>
            <a:off x="0" y="630402"/>
            <a:ext cx="9144000" cy="62275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Hadoop </a:t>
            </a:r>
            <a:r>
              <a:rPr lang="en-US" sz="3200" dirty="0" smtClean="0"/>
              <a:t>v </a:t>
            </a:r>
            <a:r>
              <a:rPr lang="en-US" sz="3200" dirty="0" smtClean="0"/>
              <a:t>MPI and faster MapReduce for Clustering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+mn-ea"/>
                <a:cs typeface="+mn-cs"/>
              </a:rPr>
              <a:t>HADOOP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48768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MPI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3962400"/>
            <a:ext cx="2271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rPr>
              <a:t>In memory </a:t>
            </a:r>
            <a:r>
              <a:rPr lang="en-US" sz="1600" b="1" kern="1200" dirty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rPr>
              <a:t>MapReduce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794" y="3047206"/>
            <a:ext cx="3048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848601" y="1828799"/>
            <a:ext cx="1524000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0200" y="1981200"/>
            <a:ext cx="13447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Factor of 10</a:t>
            </a:r>
            <a:r>
              <a:rPr lang="en-US" sz="1600" b="1" kern="120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44664" y="1676400"/>
            <a:ext cx="12421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Factor of 30</a:t>
            </a:r>
            <a:endParaRPr lang="en-US" sz="1600" b="1" kern="1200" baseline="30000" dirty="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867400"/>
            <a:ext cx="270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Number of Data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72200" y="1905000"/>
            <a:ext cx="2895600" cy="2819400"/>
          </a:xfrm>
        </p:spPr>
        <p:txBody>
          <a:bodyPr/>
          <a:lstStyle/>
          <a:p>
            <a:pPr algn="l"/>
            <a:r>
              <a:rPr lang="en-US" sz="2400" dirty="0" smtClean="0"/>
              <a:t>N=3000 sequences each length ~1000 features</a:t>
            </a:r>
            <a:br>
              <a:rPr lang="en-US" sz="2400" dirty="0" smtClean="0"/>
            </a:br>
            <a:r>
              <a:rPr lang="en-US" sz="2400" dirty="0" smtClean="0"/>
              <a:t>Only use pairwise distances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will repeat with 0.1 to `0.5 million sequences with a larger machine</a:t>
            </a:r>
            <a:br>
              <a:rPr lang="en-US" sz="2400" dirty="0" smtClean="0"/>
            </a:br>
            <a:r>
              <a:rPr lang="en-US" sz="2400" dirty="0" smtClean="0"/>
              <a:t>C# with CCR and MPI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4283" t="18908" r="39761" b="16556"/>
          <a:stretch>
            <a:fillRect/>
          </a:stretch>
        </p:blipFill>
        <p:spPr bwMode="auto">
          <a:xfrm>
            <a:off x="-1" y="0"/>
            <a:ext cx="61143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258" name="Picture 2" descr="C:\Documents and Settings\Geoffrey Fox\Desktop\comple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1082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305800" cy="651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4"/>
          <p:cNvSpPr txBox="1">
            <a:spLocks/>
          </p:cNvSpPr>
          <p:nvPr/>
        </p:nvSpPr>
        <p:spPr>
          <a:xfrm>
            <a:off x="4343400" y="304800"/>
            <a:ext cx="431006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Gartner 2008 Technology Hype Curve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876800" y="1295400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Clouds, Microblogs and Green IT appear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Basic Web Services, Wikis and SOA 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becoming </a:t>
            </a:r>
            <a:r>
              <a:rPr lang="en-US" sz="1800" dirty="0" smtClean="0">
                <a:solidFill>
                  <a:srgbClr val="FF0000"/>
                </a:solidFill>
              </a:rPr>
              <a:t>mainstream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019800" y="35052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MPI way out on plateau?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543800" y="396240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rot="5400000">
            <a:off x="3810794" y="5714206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038600" y="57912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Grids?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03AD66-3707-4840-B138-94E372903A7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0420" name="Rectangle 4"/>
          <p:cNvSpPr>
            <a:spLocks noGrp="1"/>
          </p:cNvSpPr>
          <p:nvPr>
            <p:ph type="title"/>
          </p:nvPr>
        </p:nvSpPr>
        <p:spPr>
          <a:xfrm>
            <a:off x="4953000" y="152400"/>
            <a:ext cx="3929063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Gartner 2006 Technology Hype Curve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181600" y="12192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Grids did exist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1828800"/>
            <a:ext cx="13716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600" dirty="0" smtClean="0"/>
              <a:t>Grids become Clouds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791200"/>
          </a:xfrm>
        </p:spPr>
        <p:txBody>
          <a:bodyPr/>
          <a:lstStyle/>
          <a:p>
            <a:r>
              <a:rPr lang="en-US" sz="2500" dirty="0" smtClean="0"/>
              <a:t>Grids solve problem of </a:t>
            </a:r>
            <a:r>
              <a:rPr lang="en-US" sz="2500" dirty="0" smtClean="0">
                <a:solidFill>
                  <a:srgbClr val="FFFF00"/>
                </a:solidFill>
              </a:rPr>
              <a:t>too little computing</a:t>
            </a:r>
            <a:r>
              <a:rPr lang="en-US" sz="2500" dirty="0" smtClean="0"/>
              <a:t>: We need to harness all the world’s computers to do Science</a:t>
            </a:r>
          </a:p>
          <a:p>
            <a:r>
              <a:rPr lang="en-US" sz="2500" dirty="0" smtClean="0"/>
              <a:t>Clouds solve the problem of </a:t>
            </a:r>
            <a:r>
              <a:rPr lang="en-US" sz="2500" dirty="0" smtClean="0">
                <a:solidFill>
                  <a:srgbClr val="FFFF00"/>
                </a:solidFill>
              </a:rPr>
              <a:t>too much computing</a:t>
            </a:r>
            <a:r>
              <a:rPr lang="en-US" sz="2500" dirty="0" smtClean="0"/>
              <a:t>: with </a:t>
            </a:r>
            <a:r>
              <a:rPr lang="en-US" sz="2500" dirty="0" smtClean="0">
                <a:solidFill>
                  <a:srgbClr val="FFFF00"/>
                </a:solidFill>
              </a:rPr>
              <a:t>multicore</a:t>
            </a:r>
            <a:r>
              <a:rPr lang="en-US" sz="2500" dirty="0" smtClean="0"/>
              <a:t> we have so much power that we need to make usage much easier</a:t>
            </a:r>
          </a:p>
          <a:p>
            <a:r>
              <a:rPr lang="en-US" sz="2500" dirty="0" smtClean="0"/>
              <a:t>K</a:t>
            </a:r>
            <a:r>
              <a:rPr lang="en-US" sz="2500" dirty="0" smtClean="0"/>
              <a:t>ey technology: </a:t>
            </a:r>
            <a:r>
              <a:rPr lang="en-US" sz="2500" dirty="0" smtClean="0">
                <a:solidFill>
                  <a:srgbClr val="FFFF00"/>
                </a:solidFill>
              </a:rPr>
              <a:t>Virtual Machines </a:t>
            </a:r>
            <a:r>
              <a:rPr lang="en-US" sz="2500" dirty="0" smtClean="0"/>
              <a:t>(dynamic deployment) enable more dynamic flexible environments</a:t>
            </a:r>
          </a:p>
          <a:p>
            <a:pPr lvl="1"/>
            <a:r>
              <a:rPr lang="en-US" sz="2500" dirty="0" smtClean="0"/>
              <a:t>Is </a:t>
            </a:r>
            <a:r>
              <a:rPr lang="en-US" sz="2500" dirty="0" smtClean="0">
                <a:solidFill>
                  <a:srgbClr val="FFFF00"/>
                </a:solidFill>
              </a:rPr>
              <a:t>Virtual Cluster </a:t>
            </a:r>
            <a:r>
              <a:rPr lang="en-US" sz="2500" dirty="0" smtClean="0"/>
              <a:t>or Virtual Machine correct primitive?</a:t>
            </a:r>
          </a:p>
          <a:p>
            <a:r>
              <a:rPr lang="en-US" sz="2500" dirty="0" smtClean="0">
                <a:solidFill>
                  <a:srgbClr val="FFFF00"/>
                </a:solidFill>
              </a:rPr>
              <a:t>Data Grids </a:t>
            </a:r>
            <a:r>
              <a:rPr lang="en-US" sz="2500" dirty="0" smtClean="0"/>
              <a:t>seem fine as data naturally distributed</a:t>
            </a:r>
          </a:p>
          <a:p>
            <a:r>
              <a:rPr lang="en-US" sz="2500" dirty="0" smtClean="0"/>
              <a:t>GGF/EGA </a:t>
            </a:r>
            <a:r>
              <a:rPr lang="en-US" sz="2500" smtClean="0"/>
              <a:t>false assumption: </a:t>
            </a:r>
            <a:r>
              <a:rPr lang="en-US" sz="2500" dirty="0" smtClean="0">
                <a:solidFill>
                  <a:srgbClr val="FFFF00"/>
                </a:solidFill>
              </a:rPr>
              <a:t>Web 2.0 </a:t>
            </a:r>
            <a:r>
              <a:rPr lang="en-US" sz="2500" dirty="0" smtClean="0"/>
              <a:t>not Enterprise defined commercial software stack</a:t>
            </a:r>
          </a:p>
          <a:p>
            <a:pPr lvl="1"/>
            <a:r>
              <a:rPr lang="en-US" sz="2500" dirty="0" smtClean="0"/>
              <a:t>Some Web 2.0 applications (</a:t>
            </a:r>
            <a:r>
              <a:rPr lang="en-US" sz="2500" dirty="0" smtClean="0">
                <a:solidFill>
                  <a:srgbClr val="FFFF00"/>
                </a:solidFill>
              </a:rPr>
              <a:t>MapReduce</a:t>
            </a:r>
            <a:r>
              <a:rPr lang="en-US" sz="2500" dirty="0" smtClean="0"/>
              <a:t>) not so different from data-deluged eScience</a:t>
            </a:r>
          </a:p>
          <a:p>
            <a:r>
              <a:rPr lang="en-US" sz="2500" dirty="0" smtClean="0">
                <a:solidFill>
                  <a:srgbClr val="FFFF00"/>
                </a:solidFill>
              </a:rPr>
              <a:t>Citizen Science </a:t>
            </a:r>
            <a:r>
              <a:rPr lang="en-US" sz="2500" dirty="0" smtClean="0"/>
              <a:t>requires light weight friendly Cyberinfrastructure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dirty="0" smtClean="0"/>
              <a:t>MPI on Nimbus for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914400"/>
          </a:xfrm>
        </p:spPr>
        <p:txBody>
          <a:bodyPr/>
          <a:lstStyle/>
          <a:p>
            <a:r>
              <a:rPr lang="en-US" dirty="0" smtClean="0"/>
              <a:t>Note fluctuations in runtime but performance OK for large enough problems</a:t>
            </a:r>
          </a:p>
          <a:p>
            <a:r>
              <a:rPr lang="en-US" dirty="0" smtClean="0"/>
              <a:t>8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483331" name="Object 3"/>
          <p:cNvGraphicFramePr>
            <a:graphicFrameLocks noChangeAspect="1"/>
          </p:cNvGraphicFramePr>
          <p:nvPr/>
        </p:nvGraphicFramePr>
        <p:xfrm>
          <a:off x="5334000" y="1571846"/>
          <a:ext cx="3657600" cy="5286154"/>
        </p:xfrm>
        <a:graphic>
          <a:graphicData uri="http://schemas.openxmlformats.org/presentationml/2006/ole">
            <p:oleObj spid="_x0000_s483331" name="Acrobat Document" r:id="rId4" imgW="1851411" imgH="2674398" progId="AcroExch.Document.7">
              <p:link updateAutomatic="1"/>
            </p:oleObj>
          </a:graphicData>
        </a:graphic>
      </p:graphicFrame>
      <p:pic>
        <p:nvPicPr>
          <p:cNvPr id="483333" name="Picture 5" descr="C:\Documents and Settings\Geoffrey Fox\Desktop\kmean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0"/>
            <a:ext cx="5334000" cy="3892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</a:t>
            </a:r>
            <a:r>
              <a:rPr lang="en-US" dirty="0" err="1" smtClean="0"/>
              <a:t>QuakeSpace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/>
          <a:lstStyle/>
          <a:p>
            <a:r>
              <a:rPr lang="en-US" sz="2600" dirty="0" smtClean="0"/>
              <a:t>QuakeSim </a:t>
            </a:r>
            <a:r>
              <a:rPr lang="en-US" sz="2600" dirty="0" smtClean="0"/>
              <a:t>supports Earthquake Scientists who want some features of their kid’s (under 40) world</a:t>
            </a:r>
          </a:p>
          <a:p>
            <a:r>
              <a:rPr lang="en-US" sz="2600" dirty="0" smtClean="0"/>
              <a:t>Rebuild QuakeSim </a:t>
            </a:r>
            <a:r>
              <a:rPr lang="en-US" sz="2600" dirty="0" smtClean="0"/>
              <a:t>using </a:t>
            </a:r>
            <a:r>
              <a:rPr lang="en-US" sz="2600" dirty="0" smtClean="0"/>
              <a:t>Web 2.0 and Cloud Technology</a:t>
            </a:r>
          </a:p>
          <a:p>
            <a:r>
              <a:rPr lang="en-US" sz="2600" dirty="0" smtClean="0"/>
              <a:t>Applications, Sensors, Data Repositories as Services</a:t>
            </a:r>
          </a:p>
          <a:p>
            <a:r>
              <a:rPr lang="en-US" sz="2600" dirty="0" smtClean="0"/>
              <a:t>Computing via Clouds</a:t>
            </a:r>
          </a:p>
          <a:p>
            <a:r>
              <a:rPr lang="en-US" sz="2600" dirty="0" smtClean="0"/>
              <a:t>Portals as Gadgets</a:t>
            </a:r>
          </a:p>
          <a:p>
            <a:r>
              <a:rPr lang="en-US" sz="2600" dirty="0" smtClean="0"/>
              <a:t>Metadata by tagging</a:t>
            </a:r>
          </a:p>
          <a:p>
            <a:r>
              <a:rPr lang="en-US" sz="2600" dirty="0" smtClean="0"/>
              <a:t>Data sharing as in YouTube</a:t>
            </a:r>
          </a:p>
          <a:p>
            <a:r>
              <a:rPr lang="en-US" sz="2600" dirty="0" smtClean="0"/>
              <a:t>Alerts by RSS</a:t>
            </a:r>
          </a:p>
          <a:p>
            <a:r>
              <a:rPr lang="en-US" sz="2600" dirty="0" smtClean="0"/>
              <a:t>Virtual Organizations via Social Networking</a:t>
            </a:r>
          </a:p>
          <a:p>
            <a:r>
              <a:rPr lang="en-US" sz="2600" dirty="0" smtClean="0"/>
              <a:t>Workflow by Mashups</a:t>
            </a:r>
          </a:p>
          <a:p>
            <a:r>
              <a:rPr lang="en-US" sz="2600" dirty="0" smtClean="0"/>
              <a:t>Performance by multicore</a:t>
            </a:r>
          </a:p>
          <a:p>
            <a:r>
              <a:rPr lang="en-US" sz="2600" dirty="0" smtClean="0"/>
              <a:t>Interfaces via </a:t>
            </a:r>
            <a:r>
              <a:rPr lang="en-US" sz="2600" dirty="0" err="1" smtClean="0"/>
              <a:t>iPhone</a:t>
            </a:r>
            <a:r>
              <a:rPr lang="en-US" sz="2600" dirty="0" smtClean="0"/>
              <a:t>, Android etc.</a:t>
            </a:r>
          </a:p>
          <a:p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71ADFA-A11A-49E9-BF3D-96065F8E703D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250" name="Picture 3"/>
          <p:cNvPicPr>
            <a:picLocks noChangeAspect="1" noChangeArrowheads="1"/>
          </p:cNvPicPr>
          <p:nvPr/>
        </p:nvPicPr>
        <p:blipFill>
          <a:blip r:embed="rId3"/>
          <a:srcRect l="11423" t="3761" r="12769" b="5338"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52400"/>
          <a:ext cx="8077200" cy="6556379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Enterprise Approach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Web 2.0 Approach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JSR 168 Portlets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Gadgets, Widgets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Server-side integration and processing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AJAX, client-side integration and processing, JavaScript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SOAP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RSS, Atom, JSON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WSDL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REST (GET, PUT, DELETE, POST)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Portlet Containers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Open Social Containers (Orkut, LinkedIn, Shindig);  Facebook; StartPages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User Centric Gateways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Social Networking Portals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Workflow managers (Taverna, Kepler, etc)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Mash-ups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Grid computing: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Globus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Condor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Cloud computing: Amazon WS Suite,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Xen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Virtualization, still Condor!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Programming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791200"/>
          </a:xfrm>
        </p:spPr>
        <p:txBody>
          <a:bodyPr/>
          <a:lstStyle/>
          <a:p>
            <a:r>
              <a:rPr lang="en-US" dirty="0" smtClean="0"/>
              <a:t>(Web</a:t>
            </a:r>
            <a:r>
              <a:rPr lang="en-US" dirty="0" smtClean="0"/>
              <a:t>) services, "farm" computations, </a:t>
            </a:r>
            <a:r>
              <a:rPr lang="en-US" dirty="0" smtClean="0"/>
              <a:t>Workflow (</a:t>
            </a:r>
            <a:r>
              <a:rPr lang="en-US" dirty="0" smtClean="0"/>
              <a:t>including AVS, </a:t>
            </a:r>
            <a:r>
              <a:rPr lang="en-US" dirty="0" err="1" smtClean="0"/>
              <a:t>HeNCE</a:t>
            </a:r>
            <a:r>
              <a:rPr lang="en-US" dirty="0" smtClean="0"/>
              <a:t> from </a:t>
            </a:r>
            <a:r>
              <a:rPr lang="en-US" dirty="0" smtClean="0"/>
              <a:t>past), Mashups, MPI</a:t>
            </a:r>
            <a:r>
              <a:rPr lang="en-US" dirty="0" smtClean="0"/>
              <a:t>, MapReduce </a:t>
            </a:r>
            <a:r>
              <a:rPr lang="en-US" dirty="0" smtClean="0"/>
              <a:t>run </a:t>
            </a:r>
            <a:r>
              <a:rPr lang="en-US" dirty="0" smtClean="0">
                <a:solidFill>
                  <a:srgbClr val="FFFF00"/>
                </a:solidFill>
              </a:rPr>
              <a:t>functionally or data decomposed execution units </a:t>
            </a:r>
            <a:r>
              <a:rPr lang="en-US" dirty="0" smtClean="0"/>
              <a:t>with a wide variety of front ends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Front-end: </a:t>
            </a:r>
            <a:r>
              <a:rPr lang="en-US" dirty="0" err="1" smtClean="0"/>
              <a:t>Language+communication</a:t>
            </a:r>
            <a:r>
              <a:rPr lang="en-US" dirty="0" smtClean="0"/>
              <a:t> library, Scripting, Visual, Functional, XML, PGAS, HPCS Parallel Languages, Templates, </a:t>
            </a:r>
            <a:r>
              <a:rPr lang="en-US" dirty="0" err="1" smtClean="0"/>
              <a:t>OpenMP</a:t>
            </a:r>
            <a:endParaRPr lang="en-US" dirty="0" smtClean="0"/>
          </a:p>
          <a:p>
            <a:r>
              <a:rPr lang="en-US" dirty="0" smtClean="0"/>
              <a:t>Synchronize/Communicate with some </a:t>
            </a:r>
            <a:r>
              <a:rPr lang="en-US" dirty="0" smtClean="0"/>
              <a:t>variant of messaging (zero size for locks) </a:t>
            </a:r>
            <a:r>
              <a:rPr lang="en-US" dirty="0" smtClean="0"/>
              <a:t>with </a:t>
            </a:r>
            <a:r>
              <a:rPr lang="en-US" dirty="0" smtClean="0"/>
              <a:t>performance, flexibility, fault-tolerance, </a:t>
            </a:r>
            <a:r>
              <a:rPr lang="en-US" dirty="0" smtClean="0"/>
              <a:t>dynamism trade-offs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Synchronization: </a:t>
            </a:r>
            <a:r>
              <a:rPr lang="en-US" dirty="0" smtClean="0"/>
              <a:t>Locks </a:t>
            </a:r>
            <a:r>
              <a:rPr lang="en-US" dirty="0" smtClean="0"/>
              <a:t>Threads Processes CCR CCI SOAP REST MPI </a:t>
            </a:r>
            <a:r>
              <a:rPr lang="en-US" dirty="0" smtClean="0"/>
              <a:t>Hadoop; not much difference for user?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_HP_Light">
  <a:themeElements>
    <a:clrScheme name="Blue_HP_Light 2">
      <a:dk1>
        <a:srgbClr val="000000"/>
      </a:dk1>
      <a:lt1>
        <a:srgbClr val="FFFFFF"/>
      </a:lt1>
      <a:dk2>
        <a:srgbClr val="000000"/>
      </a:dk2>
      <a:lt2>
        <a:srgbClr val="AAABB0"/>
      </a:lt2>
      <a:accent1>
        <a:srgbClr val="0071B5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7"/>
      </a:accent5>
      <a:accent6>
        <a:srgbClr val="5AA700"/>
      </a:accent6>
      <a:hlink>
        <a:srgbClr val="EB5F01"/>
      </a:hlink>
      <a:folHlink>
        <a:srgbClr val="CC0066"/>
      </a:folHlink>
    </a:clrScheme>
    <a:fontScheme name="Blue_HP_Ligh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_HP_Light 1">
        <a:dk1>
          <a:srgbClr val="000000"/>
        </a:dk1>
        <a:lt1>
          <a:srgbClr val="FFFFFF"/>
        </a:lt1>
        <a:dk2>
          <a:srgbClr val="001D58"/>
        </a:dk2>
        <a:lt2>
          <a:srgbClr val="FFFFFF"/>
        </a:lt2>
        <a:accent1>
          <a:srgbClr val="0071B5"/>
        </a:accent1>
        <a:accent2>
          <a:srgbClr val="64B900"/>
        </a:accent2>
        <a:accent3>
          <a:srgbClr val="AAABB4"/>
        </a:accent3>
        <a:accent4>
          <a:srgbClr val="DADADA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HP_Light 2">
        <a:dk1>
          <a:srgbClr val="000000"/>
        </a:dk1>
        <a:lt1>
          <a:srgbClr val="FFFFFF"/>
        </a:lt1>
        <a:dk2>
          <a:srgbClr val="000000"/>
        </a:dk2>
        <a:lt2>
          <a:srgbClr val="AAABB0"/>
        </a:lt2>
        <a:accent1>
          <a:srgbClr val="0071B5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PACI/SDSC (logo)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NPACI/SDSC (logo)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NPACI/SDSC (logo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PACI/SDSC (logo)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taStream">
  <a:themeElements>
    <a:clrScheme name="">
      <a:dk1>
        <a:srgbClr val="000066"/>
      </a:dk1>
      <a:lt1>
        <a:srgbClr val="FFFFFF"/>
      </a:lt1>
      <a:dk2>
        <a:srgbClr val="0034FF"/>
      </a:dk2>
      <a:lt2>
        <a:srgbClr val="FFCC00"/>
      </a:lt2>
      <a:accent1>
        <a:srgbClr val="FFCC00"/>
      </a:accent1>
      <a:accent2>
        <a:srgbClr val="9933FF"/>
      </a:accent2>
      <a:accent3>
        <a:srgbClr val="AAAEFF"/>
      </a:accent3>
      <a:accent4>
        <a:srgbClr val="DADADA"/>
      </a:accent4>
      <a:accent5>
        <a:srgbClr val="FFE2AA"/>
      </a:accent5>
      <a:accent6>
        <a:srgbClr val="8A2DE7"/>
      </a:accent6>
      <a:hlink>
        <a:srgbClr val="66CC33"/>
      </a:hlink>
      <a:folHlink>
        <a:srgbClr val="FF6600"/>
      </a:folHlink>
    </a:clrScheme>
    <a:fontScheme name="DataStrea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ataStrea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Strea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taStream">
  <a:themeElements>
    <a:clrScheme name="">
      <a:dk1>
        <a:srgbClr val="000066"/>
      </a:dk1>
      <a:lt1>
        <a:srgbClr val="FFFFFF"/>
      </a:lt1>
      <a:dk2>
        <a:srgbClr val="0034FF"/>
      </a:dk2>
      <a:lt2>
        <a:srgbClr val="FFCC00"/>
      </a:lt2>
      <a:accent1>
        <a:srgbClr val="FFCC00"/>
      </a:accent1>
      <a:accent2>
        <a:srgbClr val="9933FF"/>
      </a:accent2>
      <a:accent3>
        <a:srgbClr val="AAAEFF"/>
      </a:accent3>
      <a:accent4>
        <a:srgbClr val="DADADA"/>
      </a:accent4>
      <a:accent5>
        <a:srgbClr val="FFE2AA"/>
      </a:accent5>
      <a:accent6>
        <a:srgbClr val="8A2DE7"/>
      </a:accent6>
      <a:hlink>
        <a:srgbClr val="66CC33"/>
      </a:hlink>
      <a:folHlink>
        <a:srgbClr val="FF6600"/>
      </a:folHlink>
    </a:clrScheme>
    <a:fontScheme name="2_DataStrea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ataStrea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taStrea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NTL">
  <a:themeElements>
    <a:clrScheme name="INTL 1">
      <a:dk1>
        <a:srgbClr val="000000"/>
      </a:dk1>
      <a:lt1>
        <a:srgbClr val="FFFFFF"/>
      </a:lt1>
      <a:dk2>
        <a:srgbClr val="0000FF"/>
      </a:dk2>
      <a:lt2>
        <a:srgbClr val="FFFF99"/>
      </a:lt2>
      <a:accent1>
        <a:srgbClr val="009966"/>
      </a:accent1>
      <a:accent2>
        <a:srgbClr val="00CCCC"/>
      </a:accent2>
      <a:accent3>
        <a:srgbClr val="AAAAFF"/>
      </a:accent3>
      <a:accent4>
        <a:srgbClr val="DADADA"/>
      </a:accent4>
      <a:accent5>
        <a:srgbClr val="AACAB8"/>
      </a:accent5>
      <a:accent6>
        <a:srgbClr val="00B9B9"/>
      </a:accent6>
      <a:hlink>
        <a:srgbClr val="000080"/>
      </a:hlink>
      <a:folHlink>
        <a:srgbClr val="9999FF"/>
      </a:folHlink>
    </a:clrScheme>
    <a:fontScheme name="INT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L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L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L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ue_HP_Light 1">
    <a:dk1>
      <a:srgbClr val="000000"/>
    </a:dk1>
    <a:lt1>
      <a:srgbClr val="FFFFFF"/>
    </a:lt1>
    <a:dk2>
      <a:srgbClr val="001D58"/>
    </a:dk2>
    <a:lt2>
      <a:srgbClr val="FFFFFF"/>
    </a:lt2>
    <a:accent1>
      <a:srgbClr val="0071B5"/>
    </a:accent1>
    <a:accent2>
      <a:srgbClr val="64B900"/>
    </a:accent2>
    <a:accent3>
      <a:srgbClr val="AAABB4"/>
    </a:accent3>
    <a:accent4>
      <a:srgbClr val="DADADA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32351</TotalTime>
  <Words>770</Words>
  <Application>Microsoft PowerPoint</Application>
  <PresentationFormat>On-screen Show (4:3)</PresentationFormat>
  <Paragraphs>137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Globe</vt:lpstr>
      <vt:lpstr>Blue_HP_Light</vt:lpstr>
      <vt:lpstr>1_NPACI/SDSC (logo) template</vt:lpstr>
      <vt:lpstr>DataStream</vt:lpstr>
      <vt:lpstr>2_DataStream</vt:lpstr>
      <vt:lpstr>INTL</vt:lpstr>
      <vt:lpstr>2_Office Theme</vt:lpstr>
      <vt:lpstr>3_Default Design</vt:lpstr>
      <vt:lpstr>1_Globe</vt:lpstr>
      <vt:lpstr>Office Theme</vt:lpstr>
      <vt:lpstr>Revolution</vt:lpstr>
      <vt:lpstr>gcf\aaaJulySeptember08\mpi_cloud_perf.pdf</vt:lpstr>
      <vt:lpstr>Multicore and Cloud Futures  </vt:lpstr>
      <vt:lpstr>Slide 2</vt:lpstr>
      <vt:lpstr>Gartner 2006 Technology Hype Curve</vt:lpstr>
      <vt:lpstr>Grids become Clouds</vt:lpstr>
      <vt:lpstr>MPI on Nimbus for clustering</vt:lpstr>
      <vt:lpstr>Plans for QuakeSpace</vt:lpstr>
      <vt:lpstr>Slide 7</vt:lpstr>
      <vt:lpstr>Slide 8</vt:lpstr>
      <vt:lpstr>Different Programming Models</vt:lpstr>
      <vt:lpstr>MPI becomes Ghetto MPI</vt:lpstr>
      <vt:lpstr>Slide 11</vt:lpstr>
      <vt:lpstr>MPI, MapReduce, Java Threads for Clustering</vt:lpstr>
      <vt:lpstr>Hadoop v MPI and faster MapReduce for Clustering</vt:lpstr>
      <vt:lpstr>N=3000 sequences each length ~1000 features Only use pairwise distances  will repeat with 0.1 to `0.5 million sequences with a larger machine C# with CCR and MPI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524</cp:revision>
  <dcterms:created xsi:type="dcterms:W3CDTF">1601-01-01T00:00:00Z</dcterms:created>
  <dcterms:modified xsi:type="dcterms:W3CDTF">2008-09-15T22:22:26Z</dcterms:modified>
</cp:coreProperties>
</file>