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416" r:id="rId2"/>
    <p:sldId id="503" r:id="rId3"/>
    <p:sldId id="504" r:id="rId4"/>
    <p:sldId id="482" r:id="rId5"/>
    <p:sldId id="419" r:id="rId6"/>
    <p:sldId id="420" r:id="rId7"/>
    <p:sldId id="418" r:id="rId8"/>
    <p:sldId id="461" r:id="rId9"/>
    <p:sldId id="441" r:id="rId10"/>
    <p:sldId id="451" r:id="rId11"/>
    <p:sldId id="486" r:id="rId12"/>
    <p:sldId id="487" r:id="rId13"/>
    <p:sldId id="488" r:id="rId14"/>
    <p:sldId id="469" r:id="rId15"/>
    <p:sldId id="464" r:id="rId16"/>
    <p:sldId id="468" r:id="rId17"/>
    <p:sldId id="465" r:id="rId18"/>
    <p:sldId id="501" r:id="rId19"/>
    <p:sldId id="500" r:id="rId20"/>
    <p:sldId id="502" r:id="rId21"/>
    <p:sldId id="483" r:id="rId22"/>
    <p:sldId id="470" r:id="rId23"/>
    <p:sldId id="471" r:id="rId24"/>
    <p:sldId id="472" r:id="rId25"/>
    <p:sldId id="489" r:id="rId26"/>
    <p:sldId id="490" r:id="rId27"/>
    <p:sldId id="491" r:id="rId28"/>
    <p:sldId id="494" r:id="rId29"/>
    <p:sldId id="497" r:id="rId30"/>
    <p:sldId id="498" r:id="rId31"/>
    <p:sldId id="476" r:id="rId32"/>
    <p:sldId id="480" r:id="rId33"/>
    <p:sldId id="499" r:id="rId34"/>
    <p:sldId id="477"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CC0000"/>
  </p:clrMru>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369" autoAdjust="0"/>
    <p:restoredTop sz="94660"/>
  </p:normalViewPr>
  <p:slideViewPr>
    <p:cSldViewPr>
      <p:cViewPr varScale="1">
        <p:scale>
          <a:sx n="123" d="100"/>
          <a:sy n="123" d="100"/>
        </p:scale>
        <p:origin x="-128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E484ABCF-A3AA-4026-9A6A-4775CADE975D}" type="datetimeFigureOut">
              <a:rPr lang="en-US"/>
              <a:pPr>
                <a:defRPr/>
              </a:pPr>
              <a:t>9/15/2008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4CCD9B4B-A1BB-4480-BA80-BD508AEA3EA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sldNum" sz="quarter" idx="5"/>
          </p:nvPr>
        </p:nvSpPr>
        <p:spPr>
          <a:noFill/>
        </p:spPr>
        <p:txBody>
          <a:bodyPr/>
          <a:lstStyle/>
          <a:p>
            <a:fld id="{84089CA4-4ACB-4BDA-BB05-146C5708D609}" type="slidenum">
              <a:rPr lang="en-US" smtClean="0"/>
              <a:pPr/>
              <a:t>3</a:t>
            </a:fld>
            <a:endParaRPr lang="en-US" smtClean="0"/>
          </a:p>
        </p:txBody>
      </p:sp>
      <p:sp>
        <p:nvSpPr>
          <p:cNvPr id="96259" name="Rectangle 2"/>
          <p:cNvSpPr>
            <a:spLocks noGrp="1" noRot="1" noChangeAspect="1" noChangeArrowheads="1" noTextEdit="1"/>
          </p:cNvSpPr>
          <p:nvPr>
            <p:ph type="sldImg"/>
          </p:nvPr>
        </p:nvSpPr>
        <p:spPr>
          <a:xfrm>
            <a:off x="811213" y="211138"/>
            <a:ext cx="5194300" cy="3897312"/>
          </a:xfrm>
          <a:solidFill>
            <a:srgbClr val="FFFFFF"/>
          </a:solidFill>
          <a:ln/>
        </p:spPr>
      </p:sp>
      <p:sp>
        <p:nvSpPr>
          <p:cNvPr id="96260" name="Rectangle 3"/>
          <p:cNvSpPr>
            <a:spLocks noGrp="1" noChangeArrowheads="1"/>
          </p:cNvSpPr>
          <p:nvPr>
            <p:ph type="body" idx="1"/>
          </p:nvPr>
        </p:nvSpPr>
        <p:spPr>
          <a:xfrm>
            <a:off x="600075" y="4344988"/>
            <a:ext cx="5610225" cy="4511675"/>
          </a:xfrm>
          <a:solidFill>
            <a:srgbClr val="FFFFFF"/>
          </a:solidFill>
          <a:ln>
            <a:solidFill>
              <a:srgbClr val="000000"/>
            </a:solidFill>
          </a:ln>
        </p:spPr>
        <p:txBody>
          <a:bodyPr lIns="89936" tIns="44968" rIns="89936" bIns="44968"/>
          <a:lstStyle/>
          <a:p>
            <a:r>
              <a:rPr lang="en-US" sz="1100" smtClean="0"/>
              <a:t>Workspace/Project Level Management – Workspace Managers, Project Managers</a:t>
            </a:r>
          </a:p>
          <a:p>
            <a:pPr lvl="1"/>
            <a:r>
              <a:rPr lang="en-US" sz="1100" smtClean="0"/>
              <a:t>Each Workspace will be overseen by a Workspace Manager who will be responsible for overall budget, contracts and scheduling.  Within a Workspace, individual project teams will be led by Project Managers, most of whom will be members of the Cancer Center community. Project Managers will be required to comply with management and reporting standards and processes according to agreed caBIG policy.</a:t>
            </a:r>
          </a:p>
          <a:p>
            <a:r>
              <a:rPr lang="en-US" sz="1100" smtClean="0"/>
              <a:t>Intermediate Level Management – Master Contractor</a:t>
            </a:r>
          </a:p>
          <a:p>
            <a:pPr lvl="1"/>
            <a:r>
              <a:rPr lang="en-US" sz="1100" smtClean="0"/>
              <a:t>A Master Contractor will be engaged to oversee the operational aspects of the caBIG pilot – including the activities of Workspaces and Working Groups.  They will provide funding to Centers via subcontract mechanisms.  Individual managers to oversee the operation of each Workspace will be appointed by the Master Contractor.  The Master Contractor will be directly accountable to the caBIG oversight structure.</a:t>
            </a:r>
          </a:p>
          <a:p>
            <a:r>
              <a:rPr lang="en-US" sz="1100" smtClean="0"/>
              <a:t>Governance Level Management – caBIG Oversight Board </a:t>
            </a:r>
          </a:p>
          <a:p>
            <a:pPr lvl="1"/>
            <a:r>
              <a:rPr lang="en-US" sz="1100" smtClean="0"/>
              <a:t>The Oversight Board will be led by NCICB and NCI senior leadership and will provide strategic and programmatic guidance for the initiative as a whole, with the support and guidance of strategic level planning groups composed of members of the Cancer Center Community.  The caBIG Oversight Board will be the final arbiter of all caBIG pilot activities and decisions and will follow processes and procedures consistent with government contract management standards.</a:t>
            </a:r>
          </a:p>
          <a:p>
            <a:endParaRPr lang="en-US" sz="11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35AA3CB-638C-4243-8004-E35E3A32B889}" type="slidenum">
              <a:rPr lang="en-US" smtClean="0"/>
              <a:pPr/>
              <a:t>21</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4DCAE0-2389-41EB-A33D-8229144EFF9F}" type="slidenum">
              <a:rPr lang="en-US" smtClean="0"/>
              <a:pPr/>
              <a:t>22</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F57280E2-6798-4500-A4AC-9B44504571B2}" type="slidenum">
              <a:rPr lang="en-US" smtClean="0"/>
              <a:pPr/>
              <a:t>23</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1490541C-4B7D-4EAD-B42F-E2F1CEE106EC}" type="slidenum">
              <a:rPr lang="en-US" smtClean="0"/>
              <a:pPr/>
              <a:t>25</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9340C4B-0602-44EF-B346-0073EC243176}" type="slidenum">
              <a:rPr lang="en-US" smtClean="0"/>
              <a:pPr/>
              <a:t>26</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E3AEA8-3A38-4F8D-9595-B32B23415749}" type="slidenum">
              <a:rPr lang="en-US" smtClean="0"/>
              <a:pPr/>
              <a:t>27</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66792A2-D284-4AB8-BE25-41F8424EE5B6}" type="slidenum">
              <a:rPr lang="en-US" smtClean="0"/>
              <a:pPr/>
              <a:t>30</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ECA3496-AC47-4FB5-AD08-7872A74B815D}" type="slidenum">
              <a:rPr lang="en-US" smtClean="0"/>
              <a:pPr/>
              <a:t>31</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458C948-0B81-4A48-8082-62D3AC3C0798}" type="slidenum">
              <a:rPr lang="en-US"/>
              <a:pPr/>
              <a:t>32</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35AA3CB-638C-4243-8004-E35E3A32B889}" type="slidenum">
              <a:rPr lang="en-US" smtClean="0"/>
              <a:pPr/>
              <a:t>4</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4AA5626-0EFB-461C-B20C-4AA3635CF378}" type="slidenum">
              <a:rPr lang="en-US" smtClean="0"/>
              <a:pPr/>
              <a:t>6</a:t>
            </a:fld>
            <a:endParaRPr lang="en-US"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91433" tIns="45717" rIns="91433" bIns="45717" numCol="1" anchor="t" anchorCtr="0" compatLnSpc="1">
            <a:prstTxWarp prst="textNoShape">
              <a:avLst/>
            </a:prstTxWarp>
          </a:bodyPr>
          <a:lstStyle/>
          <a:p>
            <a:pPr defTabSz="898525">
              <a:spcBef>
                <a:spcPct val="0"/>
              </a:spcBef>
            </a:pPr>
            <a:endParaRPr lang="en-US" smtClean="0">
              <a:latin typeface="Times New Roman" pitchFamily="18" charset="0"/>
            </a:endParaRPr>
          </a:p>
        </p:txBody>
      </p:sp>
      <p:sp>
        <p:nvSpPr>
          <p:cNvPr id="757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fld id="{6DA48A41-5741-4EE9-A044-6018F21F6BB4}" type="slidenum">
              <a:rPr lang="en-US" sz="1200"/>
              <a:pPr algn="r"/>
              <a:t>10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AD67024-7F34-4E94-9820-EC2D749E073B}" type="slidenum">
              <a:rPr lang="en-US"/>
              <a:pPr/>
              <a:t>11</a:t>
            </a:fld>
            <a:endParaRPr lang="en-US"/>
          </a:p>
        </p:txBody>
      </p:sp>
      <p:sp>
        <p:nvSpPr>
          <p:cNvPr id="41987" name="Rectangle 2"/>
          <p:cNvSpPr>
            <a:spLocks noGrp="1" noRot="1" noChangeAspect="1" noChangeArrowheads="1" noTextEdit="1"/>
          </p:cNvSpPr>
          <p:nvPr>
            <p:ph type="sldImg"/>
          </p:nvPr>
        </p:nvSpPr>
        <p:spPr>
          <a:xfrm>
            <a:off x="1152525" y="692150"/>
            <a:ext cx="4554538" cy="3416300"/>
          </a:xfrm>
          <a:solidFill>
            <a:srgbClr val="FFFFFF"/>
          </a:solidFill>
          <a:ln/>
        </p:spPr>
      </p:sp>
      <p:sp>
        <p:nvSpPr>
          <p:cNvPr id="41988" name="Rectangle 3"/>
          <p:cNvSpPr>
            <a:spLocks noGrp="1" noChangeArrowheads="1"/>
          </p:cNvSpPr>
          <p:nvPr>
            <p:ph type="body" idx="1"/>
          </p:nvPr>
        </p:nvSpPr>
        <p:spPr>
          <a:xfrm>
            <a:off x="916371" y="4343400"/>
            <a:ext cx="5025259" cy="4114800"/>
          </a:xfrm>
          <a:solidFill>
            <a:srgbClr val="FFFFFF"/>
          </a:solidFill>
          <a:ln>
            <a:solidFill>
              <a:srgbClr val="000000"/>
            </a:solidFill>
          </a:ln>
        </p:spPr>
        <p:txBody>
          <a:bodyPr lIns="86485" tIns="43242" rIns="86485" bIns="43242"/>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44DAF6FF-8E2C-4678-9F4D-CAC9F230F105}" type="slidenum">
              <a:rPr lang="en-US"/>
              <a:pPr/>
              <a:t>12</a:t>
            </a:fld>
            <a:endParaRPr lang="en-US"/>
          </a:p>
        </p:txBody>
      </p:sp>
      <p:sp>
        <p:nvSpPr>
          <p:cNvPr id="43011" name="Rectangle 2"/>
          <p:cNvSpPr>
            <a:spLocks noGrp="1" noRot="1" noChangeAspect="1" noChangeArrowheads="1" noTextEdit="1"/>
          </p:cNvSpPr>
          <p:nvPr>
            <p:ph type="sldImg"/>
          </p:nvPr>
        </p:nvSpPr>
        <p:spPr>
          <a:xfrm>
            <a:off x="1152525" y="692150"/>
            <a:ext cx="4554538" cy="3416300"/>
          </a:xfrm>
          <a:solidFill>
            <a:srgbClr val="FFFFFF"/>
          </a:solidFill>
          <a:ln/>
        </p:spPr>
      </p:sp>
      <p:sp>
        <p:nvSpPr>
          <p:cNvPr id="43012" name="Rectangle 3"/>
          <p:cNvSpPr>
            <a:spLocks noGrp="1" noChangeArrowheads="1"/>
          </p:cNvSpPr>
          <p:nvPr>
            <p:ph type="body" idx="1"/>
          </p:nvPr>
        </p:nvSpPr>
        <p:spPr>
          <a:xfrm>
            <a:off x="916371" y="4343400"/>
            <a:ext cx="5025259" cy="4114800"/>
          </a:xfrm>
          <a:solidFill>
            <a:srgbClr val="FFFFFF"/>
          </a:solidFill>
          <a:ln>
            <a:solidFill>
              <a:srgbClr val="000000"/>
            </a:solidFill>
          </a:ln>
        </p:spPr>
        <p:txBody>
          <a:bodyPr lIns="91416" tIns="45708" rIns="91416" bIns="45708"/>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B19B0ED-34FD-49DF-9D05-0905B1C60CF1}" type="slidenum">
              <a:rPr lang="en-US"/>
              <a:pPr/>
              <a:t>13</a:t>
            </a:fld>
            <a:endParaRPr lang="en-US"/>
          </a:p>
        </p:txBody>
      </p:sp>
      <p:sp>
        <p:nvSpPr>
          <p:cNvPr id="44035" name="Rectangle 2"/>
          <p:cNvSpPr>
            <a:spLocks noGrp="1" noRot="1" noChangeAspect="1" noChangeArrowheads="1" noTextEdit="1"/>
          </p:cNvSpPr>
          <p:nvPr>
            <p:ph type="sldImg"/>
          </p:nvPr>
        </p:nvSpPr>
        <p:spPr>
          <a:xfrm>
            <a:off x="1152525" y="692150"/>
            <a:ext cx="4554538" cy="3416300"/>
          </a:xfrm>
          <a:solidFill>
            <a:srgbClr val="FFFFFF"/>
          </a:solidFill>
          <a:ln/>
        </p:spPr>
      </p:sp>
      <p:sp>
        <p:nvSpPr>
          <p:cNvPr id="44036" name="Rectangle 3"/>
          <p:cNvSpPr>
            <a:spLocks noGrp="1" noChangeArrowheads="1"/>
          </p:cNvSpPr>
          <p:nvPr>
            <p:ph type="body" idx="1"/>
          </p:nvPr>
        </p:nvSpPr>
        <p:spPr>
          <a:xfrm>
            <a:off x="916371" y="4343400"/>
            <a:ext cx="5025259" cy="4114800"/>
          </a:xfrm>
          <a:solidFill>
            <a:srgbClr val="FFFFFF"/>
          </a:solidFill>
          <a:ln>
            <a:solidFill>
              <a:srgbClr val="000000"/>
            </a:solidFill>
          </a:ln>
        </p:spPr>
        <p:txBody>
          <a:bodyPr lIns="89707" tIns="44854" rIns="89707" bIns="44854"/>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206F903-5AC0-4D3D-84DC-310BAF1D451B}" type="slidenum">
              <a:rPr lang="en-US" smtClean="0"/>
              <a:pPr/>
              <a:t>14</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C6CDDFA6-B2B2-4E40-BA64-E8743139FD97}" type="slidenum">
              <a:rPr lang="en-US" smtClean="0"/>
              <a:pPr/>
              <a:t>16</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5"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6" name="Picture 15"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14" name="Title 13"/>
          <p:cNvSpPr>
            <a:spLocks noGrp="1"/>
          </p:cNvSpPr>
          <p:nvPr>
            <p:ph type="ctrTitle"/>
          </p:nvPr>
        </p:nvSpPr>
        <p:spPr>
          <a:xfrm>
            <a:off x="457200" y="795834"/>
            <a:ext cx="7406640" cy="1472184"/>
          </a:xfrm>
        </p:spPr>
        <p:txBody>
          <a:bodyPr anchor="b"/>
          <a:lstStyle>
            <a:lvl1pPr algn="l">
              <a:defRPr/>
            </a:lvl1pPr>
            <a:extLst/>
          </a:lstStyle>
          <a:p>
            <a:r>
              <a:rPr lang="en-US" smtClean="0"/>
              <a:t>Click to edit Master title style</a:t>
            </a:r>
            <a:endParaRPr lang="en-US" dirty="0"/>
          </a:p>
        </p:txBody>
      </p:sp>
      <p:sp>
        <p:nvSpPr>
          <p:cNvPr id="22" name="Subtitle 21"/>
          <p:cNvSpPr>
            <a:spLocks noGrp="1"/>
          </p:cNvSpPr>
          <p:nvPr>
            <p:ph type="subTitle" idx="1"/>
          </p:nvPr>
        </p:nvSpPr>
        <p:spPr>
          <a:xfrm>
            <a:off x="457200" y="2286000"/>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6"/>
          <p:cNvSpPr>
            <a:spLocks noGrp="1"/>
          </p:cNvSpPr>
          <p:nvPr>
            <p:ph type="dt" sz="half" idx="10"/>
          </p:nvPr>
        </p:nvSpPr>
        <p:spPr/>
        <p:txBody>
          <a:bodyPr/>
          <a:lstStyle>
            <a:lvl1pPr>
              <a:defRPr/>
            </a:lvl1pPr>
            <a:extLst/>
          </a:lstStyle>
          <a:p>
            <a:pPr>
              <a:defRPr/>
            </a:pPr>
            <a:fld id="{944EEF28-EE2B-4EAD-A0F3-21A633B58806}" type="datetime1">
              <a:rPr lang="en-US"/>
              <a:pPr>
                <a:defRPr/>
              </a:pPr>
              <a:t>9/15/2008</a:t>
            </a:fld>
            <a:endParaRPr lang="en-US"/>
          </a:p>
        </p:txBody>
      </p:sp>
      <p:sp>
        <p:nvSpPr>
          <p:cNvPr id="8" name="Footer Placeholder 19"/>
          <p:cNvSpPr>
            <a:spLocks noGrp="1"/>
          </p:cNvSpPr>
          <p:nvPr>
            <p:ph type="ftr" sz="quarter" idx="11"/>
          </p:nvPr>
        </p:nvSpPr>
        <p:spPr/>
        <p:txBody>
          <a:bodyPr/>
          <a:lstStyle>
            <a:lvl1pPr>
              <a:defRPr/>
            </a:lvl1pPr>
            <a:extLst/>
          </a:lstStyle>
          <a:p>
            <a:pPr>
              <a:defRPr/>
            </a:pPr>
            <a:endParaRPr lang="en-US"/>
          </a:p>
        </p:txBody>
      </p:sp>
      <p:sp>
        <p:nvSpPr>
          <p:cNvPr id="9" name="Slide Number Placeholder 9"/>
          <p:cNvSpPr>
            <a:spLocks noGrp="1"/>
          </p:cNvSpPr>
          <p:nvPr>
            <p:ph type="sldNum" sz="quarter" idx="12"/>
          </p:nvPr>
        </p:nvSpPr>
        <p:spPr/>
        <p:txBody>
          <a:bodyPr/>
          <a:lstStyle>
            <a:lvl1pPr>
              <a:defRPr/>
            </a:lvl1pPr>
            <a:extLst/>
          </a:lstStyle>
          <a:p>
            <a:pPr>
              <a:defRPr/>
            </a:pPr>
            <a:fld id="{7FE91DB6-3AFE-4055-8CCE-1A113A47710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858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1529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371600"/>
            <a:ext cx="41529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a:lvl1pPr>
            <a:extLst/>
          </a:lstStyle>
          <a:p>
            <a:pPr>
              <a:defRPr/>
            </a:pPr>
            <a:fld id="{73CEBF23-ADEB-4E1D-94F6-7FA8F6016B0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371600"/>
            <a:ext cx="41529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1529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12" name="Picture 2" descr="caBIG_updated_logo"/>
          <p:cNvPicPr>
            <a:picLocks noChangeAspect="1" noChangeArrowheads="1"/>
          </p:cNvPicPr>
          <p:nvPr userDrawn="1"/>
        </p:nvPicPr>
        <p:blipFill>
          <a:blip r:embed="rId2">
            <a:lum bright="-21000" contrast="-23000"/>
          </a:blip>
          <a:srcRect r="64228" b="-6667"/>
          <a:stretch>
            <a:fillRect/>
          </a:stretch>
        </p:blipFill>
        <p:spPr bwMode="auto">
          <a:xfrm>
            <a:off x="2286000" y="6400800"/>
            <a:ext cx="2514600" cy="457200"/>
          </a:xfrm>
          <a:prstGeom prst="rect">
            <a:avLst/>
          </a:prstGeom>
          <a:noFill/>
        </p:spPr>
      </p:pic>
      <p:sp>
        <p:nvSpPr>
          <p:cNvPr id="4" name="Rounded Rectangle 3"/>
          <p:cNvSpPr/>
          <p:nvPr/>
        </p:nvSpPr>
        <p:spPr>
          <a:xfrm>
            <a:off x="76200" y="152400"/>
            <a:ext cx="8915400" cy="10668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dirty="0"/>
          </a:p>
        </p:txBody>
      </p:sp>
      <p:pic>
        <p:nvPicPr>
          <p:cNvPr id="5" name="Picture 4" descr="hlogo.gif"/>
          <p:cNvPicPr>
            <a:picLocks noChangeAspect="1"/>
          </p:cNvPicPr>
          <p:nvPr/>
        </p:nvPicPr>
        <p:blipFill>
          <a:blip r:embed="rId3">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6" name="Content Placeholder 146" descr="nhlbilogo.gif"/>
          <p:cNvPicPr>
            <a:picLocks noChangeAspect="1"/>
          </p:cNvPicPr>
          <p:nvPr/>
        </p:nvPicPr>
        <p:blipFill>
          <a:blip r:embed="rId4">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7" name="Picture 18" descr="CVRG_logo_small.jpg"/>
          <p:cNvPicPr>
            <a:picLocks noChangeAspect="1"/>
          </p:cNvPicPr>
          <p:nvPr/>
        </p:nvPicPr>
        <p:blipFill>
          <a:blip r:embed="rId5"/>
          <a:srcRect/>
          <a:stretch>
            <a:fillRect/>
          </a:stretch>
        </p:blipFill>
        <p:spPr bwMode="auto">
          <a:xfrm>
            <a:off x="7848600" y="6229350"/>
            <a:ext cx="1190625" cy="628650"/>
          </a:xfrm>
          <a:prstGeom prst="rect">
            <a:avLst/>
          </a:prstGeom>
          <a:noFill/>
          <a:ln w="9525">
            <a:noFill/>
            <a:miter lim="800000"/>
            <a:headEnd/>
            <a:tailEnd/>
          </a:ln>
        </p:spPr>
      </p:pic>
      <p:sp>
        <p:nvSpPr>
          <p:cNvPr id="2" name="Title 1"/>
          <p:cNvSpPr>
            <a:spLocks noGrp="1"/>
          </p:cNvSpPr>
          <p:nvPr>
            <p:ph type="title"/>
          </p:nvPr>
        </p:nvSpPr>
        <p:spPr>
          <a:xfrm>
            <a:off x="152400" y="274638"/>
            <a:ext cx="8781288" cy="792162"/>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a:xfrm>
            <a:off x="152400" y="1524000"/>
            <a:ext cx="8839200" cy="4800600"/>
          </a:xfrm>
        </p:spPr>
        <p:txBody>
          <a:bodyPr/>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extLst/>
          </a:lstStyle>
          <a:p>
            <a:pPr>
              <a:defRPr/>
            </a:pPr>
            <a:fld id="{292BA9F9-C846-482C-97B8-245E7304063A}" type="datetime1">
              <a:rPr lang="en-US"/>
              <a:pPr>
                <a:defRPr/>
              </a:pPr>
              <a:t>9/15/2008</a:t>
            </a:fld>
            <a:endParaRPr lang="en-US"/>
          </a:p>
        </p:txBody>
      </p:sp>
      <p:sp>
        <p:nvSpPr>
          <p:cNvPr id="9" name="Footer Placeholder 4"/>
          <p:cNvSpPr>
            <a:spLocks noGrp="1"/>
          </p:cNvSpPr>
          <p:nvPr>
            <p:ph type="ftr" sz="quarter" idx="11"/>
          </p:nvPr>
        </p:nvSpPr>
        <p:spPr/>
        <p:txBody>
          <a:bodyPr/>
          <a:lstStyle>
            <a:lvl1pPr>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E49F9D4F-484A-43D3-93B9-066966E08CC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5"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6" name="Picture 15"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2" name="Title 1"/>
          <p:cNvSpPr>
            <a:spLocks noGrp="1"/>
          </p:cNvSpPr>
          <p:nvPr>
            <p:ph type="title"/>
          </p:nvPr>
        </p:nvSpPr>
        <p:spPr>
          <a:xfrm>
            <a:off x="2514600" y="2667000"/>
            <a:ext cx="6400800" cy="2286000"/>
          </a:xfrm>
        </p:spPr>
        <p:txBody>
          <a:bodyPr anchor="t"/>
          <a:lstStyle>
            <a:lvl1pPr algn="l">
              <a:lnSpc>
                <a:spcPts val="4500"/>
              </a:lnSpc>
              <a:buNone/>
              <a:defRPr sz="4000" b="1" cap="all"/>
            </a:lvl1pPr>
            <a:extLst/>
          </a:lstStyle>
          <a:p>
            <a:r>
              <a:rPr lang="en-US" smtClean="0"/>
              <a:t>Click to edit Master title style</a:t>
            </a:r>
            <a:endParaRPr lang="en-US" dirty="0"/>
          </a:p>
        </p:txBody>
      </p:sp>
      <p:sp>
        <p:nvSpPr>
          <p:cNvPr id="3" name="Text Placeholder 2"/>
          <p:cNvSpPr>
            <a:spLocks noGrp="1"/>
          </p:cNvSpPr>
          <p:nvPr>
            <p:ph type="body" idx="1"/>
          </p:nvPr>
        </p:nvSpPr>
        <p:spPr>
          <a:xfrm>
            <a:off x="2514600" y="1133475"/>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extLst/>
          </a:lstStyle>
          <a:p>
            <a:pPr>
              <a:defRPr/>
            </a:pPr>
            <a:fld id="{C5AAA085-2869-4594-A2C1-7424F939FF63}" type="datetime1">
              <a:rPr lang="en-US"/>
              <a:pPr>
                <a:defRPr/>
              </a:pPr>
              <a:t>9/15/2008</a:t>
            </a:fld>
            <a:endParaRPr lang="en-US" dirty="0"/>
          </a:p>
        </p:txBody>
      </p:sp>
      <p:sp>
        <p:nvSpPr>
          <p:cNvPr id="8" name="Footer Placeholder 4"/>
          <p:cNvSpPr>
            <a:spLocks noGrp="1"/>
          </p:cNvSpPr>
          <p:nvPr>
            <p:ph type="ftr" sz="quarter" idx="11"/>
          </p:nvPr>
        </p:nvSpPr>
        <p:spPr/>
        <p:txBody>
          <a:bodyPr/>
          <a:lstStyle>
            <a:lvl1pPr>
              <a:defRPr/>
            </a:lvl1pPr>
            <a:extLst/>
          </a:lstStyle>
          <a:p>
            <a:pPr>
              <a:defRPr/>
            </a:pPr>
            <a:endParaRPr lang="en-US"/>
          </a:p>
        </p:txBody>
      </p:sp>
      <p:sp>
        <p:nvSpPr>
          <p:cNvPr id="9" name="Slide Number Placeholder 5"/>
          <p:cNvSpPr>
            <a:spLocks noGrp="1"/>
          </p:cNvSpPr>
          <p:nvPr>
            <p:ph type="sldNum" sz="quarter" idx="12"/>
          </p:nvPr>
        </p:nvSpPr>
        <p:spPr/>
        <p:txBody>
          <a:bodyPr/>
          <a:lstStyle>
            <a:lvl1pPr>
              <a:defRPr/>
            </a:lvl1pPr>
            <a:extLst/>
          </a:lstStyle>
          <a:p>
            <a:pPr>
              <a:defRPr/>
            </a:pPr>
            <a:fld id="{6A627CAB-D238-4599-A3D4-540C87626CB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ounded Rectangle 4"/>
          <p:cNvSpPr/>
          <p:nvPr/>
        </p:nvSpPr>
        <p:spPr>
          <a:xfrm>
            <a:off x="76200" y="152400"/>
            <a:ext cx="8915400" cy="10668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dirty="0"/>
          </a:p>
        </p:txBody>
      </p:sp>
      <p:pic>
        <p:nvPicPr>
          <p:cNvPr id="6" name="Picture 5"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7"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8" name="Picture 18"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2" name="Title 1"/>
          <p:cNvSpPr>
            <a:spLocks noGrp="1"/>
          </p:cNvSpPr>
          <p:nvPr>
            <p:ph type="title"/>
          </p:nvPr>
        </p:nvSpPr>
        <p:spPr>
          <a:xfrm>
            <a:off x="210312" y="350520"/>
            <a:ext cx="8628888" cy="716280"/>
          </a:xfrm>
        </p:spPr>
        <p:txBody>
          <a:bodyPr/>
          <a:lstStyle>
            <a:extLst/>
          </a:lstStyle>
          <a:p>
            <a:r>
              <a:rPr lang="en-US" smtClean="0"/>
              <a:t>Click to edit Master title style</a:t>
            </a:r>
            <a:endParaRPr lang="en-US" dirty="0"/>
          </a:p>
        </p:txBody>
      </p:sp>
      <p:sp>
        <p:nvSpPr>
          <p:cNvPr id="3" name="Content Placeholder 2"/>
          <p:cNvSpPr>
            <a:spLocks noGrp="1"/>
          </p:cNvSpPr>
          <p:nvPr>
            <p:ph sz="half" idx="1"/>
          </p:nvPr>
        </p:nvSpPr>
        <p:spPr>
          <a:xfrm>
            <a:off x="1435608" y="14478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4478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vl1pPr>
            <a:extLst/>
          </a:lstStyle>
          <a:p>
            <a:pPr>
              <a:defRPr/>
            </a:pPr>
            <a:fld id="{78402B7A-E735-483E-A1CF-3EDDCAED99CF}" type="datetime1">
              <a:rPr lang="en-US"/>
              <a:pPr>
                <a:defRPr/>
              </a:pPr>
              <a:t>9/15/2008</a:t>
            </a:fld>
            <a:endParaRPr lang="en-US"/>
          </a:p>
        </p:txBody>
      </p:sp>
      <p:sp>
        <p:nvSpPr>
          <p:cNvPr id="10" name="Footer Placeholder 5"/>
          <p:cNvSpPr>
            <a:spLocks noGrp="1"/>
          </p:cNvSpPr>
          <p:nvPr>
            <p:ph type="ftr" sz="quarter" idx="11"/>
          </p:nvPr>
        </p:nvSpPr>
        <p:spPr/>
        <p:txBody>
          <a:bodyPr/>
          <a:lstStyle>
            <a:lvl1pPr>
              <a:defRPr/>
            </a:lvl1pPr>
            <a:extLst/>
          </a:lstStyle>
          <a:p>
            <a:pPr>
              <a:defRPr/>
            </a:pPr>
            <a:endParaRPr lang="en-US"/>
          </a:p>
        </p:txBody>
      </p:sp>
      <p:sp>
        <p:nvSpPr>
          <p:cNvPr id="11" name="Slide Number Placeholder 6"/>
          <p:cNvSpPr>
            <a:spLocks noGrp="1"/>
          </p:cNvSpPr>
          <p:nvPr>
            <p:ph type="sldNum" sz="quarter" idx="12"/>
          </p:nvPr>
        </p:nvSpPr>
        <p:spPr/>
        <p:txBody>
          <a:bodyPr/>
          <a:lstStyle>
            <a:lvl1pPr>
              <a:defRPr/>
            </a:lvl1pPr>
            <a:extLst/>
          </a:lstStyle>
          <a:p>
            <a:pPr>
              <a:defRPr/>
            </a:pPr>
            <a:fld id="{EAC729E8-FF82-4A84-B20B-477477CAF6B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6"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8"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9" name="Picture 15"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447800"/>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1447800"/>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088858"/>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63440" y="2088858"/>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6"/>
          <p:cNvSpPr>
            <a:spLocks noGrp="1"/>
          </p:cNvSpPr>
          <p:nvPr>
            <p:ph type="dt" sz="half" idx="10"/>
          </p:nvPr>
        </p:nvSpPr>
        <p:spPr/>
        <p:txBody>
          <a:bodyPr/>
          <a:lstStyle>
            <a:lvl1pPr>
              <a:defRPr/>
            </a:lvl1pPr>
            <a:extLst/>
          </a:lstStyle>
          <a:p>
            <a:pPr>
              <a:defRPr/>
            </a:pPr>
            <a:fld id="{09328E4B-D888-4F3E-B2E5-C8D82236BA41}" type="datetime1">
              <a:rPr lang="en-US"/>
              <a:pPr>
                <a:defRPr/>
              </a:pPr>
              <a:t>9/15/2008</a:t>
            </a:fld>
            <a:endParaRPr lang="en-US"/>
          </a:p>
        </p:txBody>
      </p:sp>
      <p:sp>
        <p:nvSpPr>
          <p:cNvPr id="11" name="Footer Placeholder 7"/>
          <p:cNvSpPr>
            <a:spLocks noGrp="1"/>
          </p:cNvSpPr>
          <p:nvPr>
            <p:ph type="ftr" sz="quarter" idx="11"/>
          </p:nvPr>
        </p:nvSpPr>
        <p:spPr/>
        <p:txBody>
          <a:bodyPr/>
          <a:lstStyle>
            <a:lvl1pPr>
              <a:defRPr/>
            </a:lvl1pPr>
            <a:extLst/>
          </a:lstStyle>
          <a:p>
            <a:pPr>
              <a:defRPr/>
            </a:pPr>
            <a:endParaRPr lang="en-US"/>
          </a:p>
        </p:txBody>
      </p:sp>
      <p:sp>
        <p:nvSpPr>
          <p:cNvPr id="12" name="Slide Number Placeholder 8"/>
          <p:cNvSpPr>
            <a:spLocks noGrp="1"/>
          </p:cNvSpPr>
          <p:nvPr>
            <p:ph type="sldNum" sz="quarter" idx="12"/>
          </p:nvPr>
        </p:nvSpPr>
        <p:spPr/>
        <p:txBody>
          <a:bodyPr/>
          <a:lstStyle>
            <a:lvl1pPr>
              <a:defRPr/>
            </a:lvl1pPr>
            <a:extLst/>
          </a:lstStyle>
          <a:p>
            <a:pPr>
              <a:defRPr/>
            </a:pPr>
            <a:fld id="{1246E8E3-E2E7-48CE-823C-E8859D34ECE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ounded Rectangle 2"/>
          <p:cNvSpPr/>
          <p:nvPr/>
        </p:nvSpPr>
        <p:spPr>
          <a:xfrm>
            <a:off x="76200" y="152400"/>
            <a:ext cx="8915400" cy="10668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dirty="0"/>
          </a:p>
        </p:txBody>
      </p:sp>
      <p:pic>
        <p:nvPicPr>
          <p:cNvPr id="4" name="Picture 3"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5"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6" name="Picture 18"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2" name="Title 1"/>
          <p:cNvSpPr>
            <a:spLocks noGrp="1"/>
          </p:cNvSpPr>
          <p:nvPr>
            <p:ph type="title"/>
          </p:nvPr>
        </p:nvSpPr>
        <p:spPr>
          <a:xfrm>
            <a:off x="228600" y="350520"/>
            <a:ext cx="8628888" cy="716280"/>
          </a:xfrm>
        </p:spPr>
        <p:txBody>
          <a:bodyPr/>
          <a:lstStyle>
            <a:extLst/>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lvl1pPr>
              <a:defRPr/>
            </a:lvl1pPr>
            <a:extLst/>
          </a:lstStyle>
          <a:p>
            <a:pPr>
              <a:defRPr/>
            </a:pPr>
            <a:fld id="{C37C6EC3-6E93-4769-A21C-EEEC114ECC9A}" type="datetime1">
              <a:rPr lang="en-US"/>
              <a:pPr>
                <a:defRPr/>
              </a:pPr>
              <a:t>9/15/2008</a:t>
            </a:fld>
            <a:endParaRPr lang="en-US"/>
          </a:p>
        </p:txBody>
      </p:sp>
      <p:sp>
        <p:nvSpPr>
          <p:cNvPr id="8" name="Footer Placeholder 3"/>
          <p:cNvSpPr>
            <a:spLocks noGrp="1"/>
          </p:cNvSpPr>
          <p:nvPr>
            <p:ph type="ftr" sz="quarter" idx="11"/>
          </p:nvPr>
        </p:nvSpPr>
        <p:spPr/>
        <p:txBody>
          <a:bodyPr/>
          <a:lstStyle>
            <a:lvl1pPr>
              <a:defRPr/>
            </a:lvl1pPr>
            <a:extLst/>
          </a:lstStyle>
          <a:p>
            <a:pPr>
              <a:defRPr/>
            </a:pPr>
            <a:endParaRPr lang="en-US"/>
          </a:p>
        </p:txBody>
      </p:sp>
      <p:sp>
        <p:nvSpPr>
          <p:cNvPr id="9" name="Slide Number Placeholder 4"/>
          <p:cNvSpPr>
            <a:spLocks noGrp="1"/>
          </p:cNvSpPr>
          <p:nvPr>
            <p:ph type="sldNum" sz="quarter" idx="12"/>
          </p:nvPr>
        </p:nvSpPr>
        <p:spPr/>
        <p:txBody>
          <a:bodyPr/>
          <a:lstStyle>
            <a:lvl1pPr>
              <a:defRPr/>
            </a:lvl1pPr>
            <a:extLst/>
          </a:lstStyle>
          <a:p>
            <a:pPr>
              <a:defRPr/>
            </a:pPr>
            <a:fld id="{862F785D-EF05-473C-8E0A-4DBF472A49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pic>
        <p:nvPicPr>
          <p:cNvPr id="3" name="Picture 2"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4"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5" name="Picture 20"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6" name="Date Placeholder 1"/>
          <p:cNvSpPr>
            <a:spLocks noGrp="1"/>
          </p:cNvSpPr>
          <p:nvPr>
            <p:ph type="dt" sz="half" idx="10"/>
          </p:nvPr>
        </p:nvSpPr>
        <p:spPr/>
        <p:txBody>
          <a:bodyPr/>
          <a:lstStyle>
            <a:lvl1pPr>
              <a:defRPr/>
            </a:lvl1pPr>
            <a:extLst/>
          </a:lstStyle>
          <a:p>
            <a:pPr>
              <a:defRPr/>
            </a:pPr>
            <a:fld id="{352947CF-3145-43EA-8571-384A5F8A139A}" type="datetime1">
              <a:rPr lang="en-US"/>
              <a:pPr>
                <a:defRPr/>
              </a:pPr>
              <a:t>9/15/2008</a:t>
            </a:fld>
            <a:endParaRPr lang="en-US"/>
          </a:p>
        </p:txBody>
      </p:sp>
      <p:sp>
        <p:nvSpPr>
          <p:cNvPr id="7" name="Footer Placeholder 2"/>
          <p:cNvSpPr>
            <a:spLocks noGrp="1"/>
          </p:cNvSpPr>
          <p:nvPr>
            <p:ph type="ftr" sz="quarter" idx="11"/>
          </p:nvPr>
        </p:nvSpPr>
        <p:spPr/>
        <p:txBody>
          <a:bodyPr/>
          <a:lstStyle>
            <a:lvl1pPr>
              <a:defRPr/>
            </a:lvl1pPr>
            <a:extLst/>
          </a:lstStyle>
          <a:p>
            <a:pPr>
              <a:defRPr/>
            </a:pPr>
            <a:endParaRPr lang="en-US"/>
          </a:p>
        </p:txBody>
      </p:sp>
      <p:sp>
        <p:nvSpPr>
          <p:cNvPr id="8" name="Slide Number Placeholder 3"/>
          <p:cNvSpPr>
            <a:spLocks noGrp="1"/>
          </p:cNvSpPr>
          <p:nvPr>
            <p:ph type="sldNum" sz="quarter" idx="12"/>
          </p:nvPr>
        </p:nvSpPr>
        <p:spPr/>
        <p:txBody>
          <a:bodyPr/>
          <a:lstStyle>
            <a:lvl1pPr>
              <a:defRPr/>
            </a:lvl1pPr>
            <a:extLst/>
          </a:lstStyle>
          <a:p>
            <a:pPr>
              <a:defRPr/>
            </a:pPr>
            <a:fld id="{69A82BD1-F686-4F08-93C3-4EA540021A7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76200" y="152400"/>
            <a:ext cx="8915400" cy="10668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dirty="0"/>
          </a:p>
        </p:txBody>
      </p:sp>
      <p:pic>
        <p:nvPicPr>
          <p:cNvPr id="6" name="Picture 5"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7"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8" name="Picture 18"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2" name="Title 1"/>
          <p:cNvSpPr>
            <a:spLocks noGrp="1"/>
          </p:cNvSpPr>
          <p:nvPr>
            <p:ph type="title"/>
          </p:nvPr>
        </p:nvSpPr>
        <p:spPr>
          <a:xfrm>
            <a:off x="457200" y="216778"/>
            <a:ext cx="8153400" cy="926222"/>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vl1pPr>
            <a:extLst/>
          </a:lstStyle>
          <a:p>
            <a:pPr>
              <a:defRPr/>
            </a:pPr>
            <a:fld id="{E40461B8-D54C-4DC8-AF6A-CF0A07D886AB}" type="datetime1">
              <a:rPr lang="en-US"/>
              <a:pPr>
                <a:defRPr/>
              </a:pPr>
              <a:t>9/15/2008</a:t>
            </a:fld>
            <a:endParaRPr lang="en-US"/>
          </a:p>
        </p:txBody>
      </p:sp>
      <p:sp>
        <p:nvSpPr>
          <p:cNvPr id="10" name="Footer Placeholder 5"/>
          <p:cNvSpPr>
            <a:spLocks noGrp="1"/>
          </p:cNvSpPr>
          <p:nvPr>
            <p:ph type="ftr" sz="quarter" idx="11"/>
          </p:nvPr>
        </p:nvSpPr>
        <p:spPr/>
        <p:txBody>
          <a:bodyPr/>
          <a:lstStyle>
            <a:lvl1pPr>
              <a:defRPr/>
            </a:lvl1pPr>
            <a:extLst/>
          </a:lstStyle>
          <a:p>
            <a:pPr>
              <a:defRPr/>
            </a:pPr>
            <a:endParaRPr lang="en-US"/>
          </a:p>
        </p:txBody>
      </p:sp>
      <p:sp>
        <p:nvSpPr>
          <p:cNvPr id="11" name="Slide Number Placeholder 6"/>
          <p:cNvSpPr>
            <a:spLocks noGrp="1"/>
          </p:cNvSpPr>
          <p:nvPr>
            <p:ph type="sldNum" sz="quarter" idx="12"/>
          </p:nvPr>
        </p:nvSpPr>
        <p:spPr/>
        <p:txBody>
          <a:bodyPr/>
          <a:lstStyle>
            <a:lvl1pPr>
              <a:defRPr/>
            </a:lvl1pPr>
            <a:extLst/>
          </a:lstStyle>
          <a:p>
            <a:pPr>
              <a:defRPr/>
            </a:pPr>
            <a:fld id="{C4490857-B34B-4DCC-8990-0154D8FA2C8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609600" y="12954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pic>
        <p:nvPicPr>
          <p:cNvPr id="8" name="Picture 7" descr="hlogo.gif"/>
          <p:cNvPicPr>
            <a:picLocks noChangeAspect="1"/>
          </p:cNvPicPr>
          <p:nvPr/>
        </p:nvPicPr>
        <p:blipFill>
          <a:blip r:embed="rId2">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9" name="Content Placeholder 146" descr="nhlbilogo.gif"/>
          <p:cNvPicPr>
            <a:picLocks noChangeAspect="1"/>
          </p:cNvPicPr>
          <p:nvPr/>
        </p:nvPicPr>
        <p:blipFill>
          <a:blip r:embed="rId3">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10" name="Picture 22" descr="CVRG_logo_small.jpg"/>
          <p:cNvPicPr>
            <a:picLocks noChangeAspect="1"/>
          </p:cNvPicPr>
          <p:nvPr/>
        </p:nvPicPr>
        <p:blipFill>
          <a:blip r:embed="rId4"/>
          <a:srcRect/>
          <a:stretch>
            <a:fillRect/>
          </a:stretch>
        </p:blipFill>
        <p:spPr bwMode="auto">
          <a:xfrm>
            <a:off x="7848600" y="6229350"/>
            <a:ext cx="1190625" cy="628650"/>
          </a:xfrm>
          <a:prstGeom prst="rect">
            <a:avLst/>
          </a:prstGeom>
          <a:noFill/>
          <a:ln w="9525">
            <a:noFill/>
            <a:miter lim="800000"/>
            <a:headEnd/>
            <a:tailEnd/>
          </a:ln>
        </p:spPr>
      </p:pic>
      <p:sp>
        <p:nvSpPr>
          <p:cNvPr id="2" name="Title 1"/>
          <p:cNvSpPr>
            <a:spLocks noGrp="1"/>
          </p:cNvSpPr>
          <p:nvPr>
            <p:ph type="title"/>
          </p:nvPr>
        </p:nvSpPr>
        <p:spPr>
          <a:xfrm>
            <a:off x="5734496" y="12954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705296" y="13716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705296" y="50292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1" name="Date Placeholder 4"/>
          <p:cNvSpPr>
            <a:spLocks noGrp="1"/>
          </p:cNvSpPr>
          <p:nvPr>
            <p:ph type="dt" sz="half" idx="10"/>
          </p:nvPr>
        </p:nvSpPr>
        <p:spPr/>
        <p:txBody>
          <a:bodyPr/>
          <a:lstStyle>
            <a:lvl1pPr>
              <a:defRPr/>
            </a:lvl1pPr>
            <a:extLst/>
          </a:lstStyle>
          <a:p>
            <a:pPr>
              <a:defRPr/>
            </a:pPr>
            <a:fld id="{8529A260-2E88-4E02-8949-7CCD3FA27D27}" type="datetime1">
              <a:rPr lang="en-US"/>
              <a:pPr>
                <a:defRPr/>
              </a:pPr>
              <a:t>9/15/2008</a:t>
            </a:fld>
            <a:endParaRPr lang="en-US"/>
          </a:p>
        </p:txBody>
      </p:sp>
      <p:sp>
        <p:nvSpPr>
          <p:cNvPr id="12" name="Footer Placeholder 5"/>
          <p:cNvSpPr>
            <a:spLocks noGrp="1"/>
          </p:cNvSpPr>
          <p:nvPr>
            <p:ph type="ftr" sz="quarter" idx="11"/>
          </p:nvPr>
        </p:nvSpPr>
        <p:spPr/>
        <p:txBody>
          <a:bodyPr/>
          <a:lstStyle>
            <a:lvl1pPr>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extLst/>
          </a:lstStyle>
          <a:p>
            <a:pPr>
              <a:defRPr/>
            </a:pPr>
            <a:fld id="{7C9588E9-F9B1-491A-9B9B-99D2EFF0BDA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381000" y="274638"/>
            <a:ext cx="8553450" cy="792162"/>
          </a:xfrm>
          <a:prstGeom prst="rect">
            <a:avLst/>
          </a:prstGeom>
        </p:spPr>
        <p:txBody>
          <a:bodyPr anchor="ctr">
            <a:normAutofit/>
          </a:bodyPr>
          <a:lstStyle>
            <a:extLst/>
          </a:lstStyle>
          <a:p>
            <a:r>
              <a:rPr lang="en-US" smtClean="0"/>
              <a:t>Click to edit Master title style</a:t>
            </a:r>
            <a:endParaRPr lang="en-US"/>
          </a:p>
        </p:txBody>
      </p:sp>
      <p:sp>
        <p:nvSpPr>
          <p:cNvPr id="1028"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6138B265-33DF-466E-B95D-2F82D1E0578A}" type="datetime1">
              <a:rPr lang="en-US"/>
              <a:pPr>
                <a:defRPr/>
              </a:pPr>
              <a:t>9/15/2008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US"/>
          </a:p>
        </p:txBody>
      </p:sp>
      <p:sp>
        <p:nvSpPr>
          <p:cNvPr id="22" name="Slide Number Placeholder 21"/>
          <p:cNvSpPr>
            <a:spLocks noGrp="1"/>
          </p:cNvSpPr>
          <p:nvPr>
            <p:ph type="sldNum" sz="quarter" idx="4"/>
          </p:nvPr>
        </p:nvSpPr>
        <p:spPr>
          <a:xfrm>
            <a:off x="4343400" y="624840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fld id="{5A68F1EE-829D-4E73-BB62-60A8243D7C66}" type="slidenum">
              <a:rPr lang="en-US"/>
              <a:pPr>
                <a:defRPr/>
              </a:pPr>
              <a:t>‹#›</a:t>
            </a:fld>
            <a:endParaRPr lang="en-US"/>
          </a:p>
        </p:txBody>
      </p:sp>
      <p:sp>
        <p:nvSpPr>
          <p:cNvPr id="17" name="Rounded Rectangle 16"/>
          <p:cNvSpPr/>
          <p:nvPr/>
        </p:nvSpPr>
        <p:spPr>
          <a:xfrm>
            <a:off x="76200" y="152400"/>
            <a:ext cx="8915400" cy="10668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dirty="0"/>
          </a:p>
        </p:txBody>
      </p:sp>
      <p:pic>
        <p:nvPicPr>
          <p:cNvPr id="18" name="Picture 17" descr="hlogo.gif"/>
          <p:cNvPicPr>
            <a:picLocks noChangeAspect="1"/>
          </p:cNvPicPr>
          <p:nvPr/>
        </p:nvPicPr>
        <p:blipFill>
          <a:blip r:embed="rId13">
            <a:duotone>
              <a:schemeClr val="accent2">
                <a:shade val="45000"/>
                <a:satMod val="135000"/>
              </a:schemeClr>
              <a:prstClr val="white"/>
            </a:duotone>
          </a:blip>
          <a:stretch>
            <a:fillRect/>
          </a:stretch>
        </p:blipFill>
        <p:spPr>
          <a:xfrm>
            <a:off x="76200" y="6324600"/>
            <a:ext cx="444011" cy="457199"/>
          </a:xfrm>
          <a:prstGeom prst="rect">
            <a:avLst/>
          </a:prstGeom>
        </p:spPr>
      </p:pic>
      <p:pic>
        <p:nvPicPr>
          <p:cNvPr id="20" name="Content Placeholder 146" descr="nhlbilogo.gif"/>
          <p:cNvPicPr>
            <a:picLocks noChangeAspect="1"/>
          </p:cNvPicPr>
          <p:nvPr/>
        </p:nvPicPr>
        <p:blipFill>
          <a:blip r:embed="rId14">
            <a:duotone>
              <a:schemeClr val="accent2">
                <a:shade val="45000"/>
                <a:satMod val="135000"/>
              </a:schemeClr>
              <a:prstClr val="white"/>
            </a:duotone>
          </a:blip>
          <a:stretch>
            <a:fillRect/>
          </a:stretch>
        </p:blipFill>
        <p:spPr>
          <a:xfrm>
            <a:off x="685800" y="6324600"/>
            <a:ext cx="1377863" cy="457200"/>
          </a:xfrm>
          <a:prstGeom prst="rect">
            <a:avLst/>
          </a:prstGeom>
        </p:spPr>
      </p:pic>
      <p:pic>
        <p:nvPicPr>
          <p:cNvPr id="1037" name="Picture 12" descr="CVRG_logo_small.jpg"/>
          <p:cNvPicPr>
            <a:picLocks noChangeAspect="1"/>
          </p:cNvPicPr>
          <p:nvPr/>
        </p:nvPicPr>
        <p:blipFill>
          <a:blip r:embed="rId15"/>
          <a:srcRect/>
          <a:stretch>
            <a:fillRect/>
          </a:stretch>
        </p:blipFill>
        <p:spPr bwMode="auto">
          <a:xfrm>
            <a:off x="7848600" y="6229350"/>
            <a:ext cx="1190625" cy="628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eaLnBrk="1" fontAlgn="base" hangingPunct="1">
        <a:spcBef>
          <a:spcPct val="0"/>
        </a:spcBef>
        <a:spcAft>
          <a:spcPct val="0"/>
        </a:spcAft>
        <a:defRPr sz="4300">
          <a:solidFill>
            <a:srgbClr val="572314"/>
          </a:solidFill>
          <a:latin typeface="Gill Sans MT" pitchFamily="34" charset="0"/>
        </a:defRPr>
      </a:lvl6pPr>
      <a:lvl7pPr marL="914400" algn="l" rtl="0" eaLnBrk="1" fontAlgn="base" hangingPunct="1">
        <a:spcBef>
          <a:spcPct val="0"/>
        </a:spcBef>
        <a:spcAft>
          <a:spcPct val="0"/>
        </a:spcAft>
        <a:defRPr sz="4300">
          <a:solidFill>
            <a:srgbClr val="572314"/>
          </a:solidFill>
          <a:latin typeface="Gill Sans MT" pitchFamily="34" charset="0"/>
        </a:defRPr>
      </a:lvl7pPr>
      <a:lvl8pPr marL="1371600" algn="l" rtl="0" eaLnBrk="1" fontAlgn="base" hangingPunct="1">
        <a:spcBef>
          <a:spcPct val="0"/>
        </a:spcBef>
        <a:spcAft>
          <a:spcPct val="0"/>
        </a:spcAft>
        <a:defRPr sz="4300">
          <a:solidFill>
            <a:srgbClr val="572314"/>
          </a:solidFill>
          <a:latin typeface="Gill Sans MT" pitchFamily="34" charset="0"/>
        </a:defRPr>
      </a:lvl8pPr>
      <a:lvl9pPr marL="1828800" algn="l" rtl="0" eaLnBrk="1" fontAlgn="base" hangingPunct="1">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is.jhu.edu/software/lddmm-volume/index.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notesSlide" Target="../notesSlides/notesSlide7.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oleObject" Target="../embeddings/Microsoft_Office_Excel_97-2003_Worksheet1.xls"/><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oleObject" Target="../embeddings/Microsoft_Office_Excel_97-2003_Worksheet2.xls"/><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smartin@mcs.anl.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hyperlink" Target="http://upload.wikimedia.org/wikipedia/en/b/b6/CMR_SA_SSFP.gif"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76400"/>
            <a:ext cx="7406640" cy="1472184"/>
          </a:xfrm>
        </p:spPr>
        <p:txBody>
          <a:bodyPr>
            <a:normAutofit fontScale="90000"/>
          </a:bodyPr>
          <a:lstStyle/>
          <a:p>
            <a:pPr eaLnBrk="1" hangingPunct="1">
              <a:defRPr/>
            </a:pPr>
            <a:r>
              <a:rPr lang="en-US" dirty="0" smtClean="0"/>
              <a:t/>
            </a:r>
            <a:br>
              <a:rPr lang="en-US" dirty="0" smtClean="0"/>
            </a:br>
            <a:r>
              <a:rPr lang="en-US" dirty="0" smtClean="0"/>
              <a:t/>
            </a:r>
            <a:br>
              <a:rPr lang="en-US" dirty="0" smtClean="0"/>
            </a:br>
            <a:r>
              <a:rPr lang="en-US" dirty="0" smtClean="0"/>
              <a:t/>
            </a:r>
            <a:br>
              <a:rPr lang="en-US" dirty="0" smtClean="0"/>
            </a:br>
            <a:r>
              <a:rPr lang="en-US" dirty="0" smtClean="0"/>
              <a:t>Integrative Biomedical Research Design Patterns,  HPC, Semantic Interoperability and Grid</a:t>
            </a:r>
            <a:br>
              <a:rPr lang="en-US" dirty="0" smtClean="0"/>
            </a:br>
            <a:endParaRPr lang="en-US" sz="3100" dirty="0"/>
          </a:p>
        </p:txBody>
      </p:sp>
      <p:sp>
        <p:nvSpPr>
          <p:cNvPr id="7" name="Subtitle 6"/>
          <p:cNvSpPr>
            <a:spLocks noGrp="1"/>
          </p:cNvSpPr>
          <p:nvPr>
            <p:ph type="subTitle" idx="1"/>
          </p:nvPr>
        </p:nvSpPr>
        <p:spPr>
          <a:xfrm>
            <a:off x="685800" y="3505200"/>
            <a:ext cx="7406640" cy="1752600"/>
          </a:xfrm>
        </p:spPr>
        <p:txBody>
          <a:bodyPr/>
          <a:lstStyle/>
          <a:p>
            <a:r>
              <a:rPr lang="en-US" dirty="0" smtClean="0"/>
              <a:t>Joel </a:t>
            </a:r>
            <a:r>
              <a:rPr lang="en-US" dirty="0" smtClean="0"/>
              <a:t>Saltz, MD PhD</a:t>
            </a:r>
            <a:br>
              <a:rPr lang="en-US" dirty="0" smtClean="0"/>
            </a:br>
            <a:r>
              <a:rPr lang="en-US" dirty="0" smtClean="0"/>
              <a:t>Director Center for Comprehensive Informatics</a:t>
            </a:r>
            <a:br>
              <a:rPr lang="en-US" dirty="0" smtClean="0"/>
            </a:br>
            <a:r>
              <a:rPr lang="en-US" dirty="0" smtClean="0"/>
              <a:t>Emory University</a:t>
            </a: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pPr>
              <a:defRPr/>
            </a:pPr>
            <a:fld id="{F86E0E84-DFFD-47B7-B245-E4867D3305A4}" type="slidenum">
              <a:rPr lang="en-US" smtClean="0"/>
              <a:pPr>
                <a:defRPr/>
              </a:pPr>
              <a:t>1</a:t>
            </a:fld>
            <a:endParaRPr lang="en-US"/>
          </a:p>
        </p:txBody>
      </p:sp>
      <p:pic>
        <p:nvPicPr>
          <p:cNvPr id="4" name="Picture 2"/>
          <p:cNvPicPr>
            <a:picLocks noChangeAspect="1" noChangeArrowheads="1"/>
          </p:cNvPicPr>
          <p:nvPr/>
        </p:nvPicPr>
        <p:blipFill>
          <a:blip r:embed="rId2"/>
          <a:srcRect l="24206" t="9524" r="58929" b="80952"/>
          <a:stretch>
            <a:fillRect/>
          </a:stretch>
        </p:blipFill>
        <p:spPr bwMode="auto">
          <a:xfrm>
            <a:off x="4876800" y="6096000"/>
            <a:ext cx="2159000" cy="762000"/>
          </a:xfrm>
          <a:prstGeom prst="rect">
            <a:avLst/>
          </a:prstGeom>
          <a:noFill/>
          <a:ln w="9525">
            <a:noFill/>
            <a:miter lim="800000"/>
            <a:headEnd/>
            <a:tailEnd/>
          </a:ln>
          <a:effectLst/>
        </p:spPr>
      </p:pic>
      <p:pic>
        <p:nvPicPr>
          <p:cNvPr id="5" name="Picture 2" descr="caBIG_updated_logo"/>
          <p:cNvPicPr>
            <a:picLocks noChangeAspect="1" noChangeArrowheads="1"/>
          </p:cNvPicPr>
          <p:nvPr/>
        </p:nvPicPr>
        <p:blipFill>
          <a:blip r:embed="rId3"/>
          <a:srcRect/>
          <a:stretch>
            <a:fillRect/>
          </a:stretch>
        </p:blipFill>
        <p:spPr bwMode="auto">
          <a:xfrm>
            <a:off x="838200" y="152400"/>
            <a:ext cx="7029450" cy="4286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52400" y="274638"/>
            <a:ext cx="8782050" cy="792162"/>
          </a:xfrm>
        </p:spPr>
        <p:txBody>
          <a:bodyPr/>
          <a:lstStyle/>
          <a:p>
            <a:pPr>
              <a:defRPr/>
            </a:pPr>
            <a:r>
              <a:rPr lang="en-US" sz="4400" dirty="0" smtClean="0">
                <a:effectLst>
                  <a:outerShdw blurRad="38100" dist="38100" dir="2700000" algn="tl">
                    <a:srgbClr val="C0C0C0"/>
                  </a:outerShdw>
                </a:effectLst>
              </a:rPr>
              <a:t>CT Cardiac Shape Analysis Workflow</a:t>
            </a:r>
            <a:endParaRPr lang="en-US" dirty="0"/>
          </a:p>
        </p:txBody>
      </p:sp>
      <p:sp>
        <p:nvSpPr>
          <p:cNvPr id="15" name="Rectangle 14"/>
          <p:cNvSpPr/>
          <p:nvPr/>
        </p:nvSpPr>
        <p:spPr>
          <a:xfrm>
            <a:off x="6096000" y="1371600"/>
            <a:ext cx="198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FFFFFF"/>
                </a:solidFill>
                <a:ea typeface="ＭＳ Ｐゴシック" pitchFamily="-106" charset="-128"/>
              </a:rPr>
              <a:t>Affine Registration</a:t>
            </a:r>
          </a:p>
        </p:txBody>
      </p:sp>
      <p:sp>
        <p:nvSpPr>
          <p:cNvPr id="23" name="Rectangle 22">
            <a:hlinkClick r:id="rId3"/>
          </p:cNvPr>
          <p:cNvSpPr/>
          <p:nvPr/>
        </p:nvSpPr>
        <p:spPr>
          <a:xfrm>
            <a:off x="3429000" y="5334000"/>
            <a:ext cx="198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FFFFFF"/>
                </a:solidFill>
                <a:ea typeface="ＭＳ Ｐゴシック" pitchFamily="-106" charset="-128"/>
              </a:rPr>
              <a:t>Register Heart Images to template and perform LDDMM mapping</a:t>
            </a:r>
          </a:p>
        </p:txBody>
      </p:sp>
      <p:sp>
        <p:nvSpPr>
          <p:cNvPr id="11" name="Rectangle 10"/>
          <p:cNvSpPr/>
          <p:nvPr/>
        </p:nvSpPr>
        <p:spPr>
          <a:xfrm>
            <a:off x="6172200" y="5334000"/>
            <a:ext cx="198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FFFFFF"/>
                </a:solidFill>
                <a:ea typeface="ＭＳ Ｐゴシック" pitchFamily="-106" charset="-128"/>
              </a:rPr>
              <a:t>Statistical Analysis (Principal Component Analysis)</a:t>
            </a:r>
          </a:p>
        </p:txBody>
      </p:sp>
      <p:sp>
        <p:nvSpPr>
          <p:cNvPr id="33" name="Flowchart: Magnetic Disk 32"/>
          <p:cNvSpPr/>
          <p:nvPr/>
        </p:nvSpPr>
        <p:spPr>
          <a:xfrm>
            <a:off x="762000" y="1371600"/>
            <a:ext cx="1828800"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FFFFFF"/>
                </a:solidFill>
                <a:ea typeface="ＭＳ Ｐゴシック" pitchFamily="-107" charset="-128"/>
              </a:rPr>
              <a:t>Heart Images</a:t>
            </a:r>
          </a:p>
          <a:p>
            <a:pPr algn="ctr">
              <a:defRPr/>
            </a:pPr>
            <a:r>
              <a:rPr lang="en-US" sz="1400">
                <a:solidFill>
                  <a:srgbClr val="FFFFFF"/>
                </a:solidFill>
                <a:ea typeface="ＭＳ Ｐゴシック" pitchFamily="-107" charset="-128"/>
              </a:rPr>
              <a:t>(Human CT)</a:t>
            </a:r>
          </a:p>
        </p:txBody>
      </p:sp>
      <p:sp>
        <p:nvSpPr>
          <p:cNvPr id="3" name="Rectangle 14"/>
          <p:cNvSpPr/>
          <p:nvPr/>
        </p:nvSpPr>
        <p:spPr>
          <a:xfrm>
            <a:off x="3352800" y="1371600"/>
            <a:ext cx="198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FFFFFF"/>
                </a:solidFill>
                <a:ea typeface="ＭＳ Ｐゴシック" pitchFamily="-106" charset="-128"/>
              </a:rPr>
              <a:t>Isotropic preprocessing and segmentation to isolate left ventricle.</a:t>
            </a:r>
          </a:p>
        </p:txBody>
      </p:sp>
      <p:sp>
        <p:nvSpPr>
          <p:cNvPr id="17" name="Rectangle 16"/>
          <p:cNvSpPr/>
          <p:nvPr/>
        </p:nvSpPr>
        <p:spPr>
          <a:xfrm>
            <a:off x="762000" y="5334000"/>
            <a:ext cx="198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FFFFFF"/>
                </a:solidFill>
                <a:ea typeface="ＭＳ Ｐゴシック" pitchFamily="-106" charset="-128"/>
              </a:rPr>
              <a:t>Generate Templates for end-systole and end-diastole phases</a:t>
            </a:r>
          </a:p>
        </p:txBody>
      </p:sp>
      <p:pic>
        <p:nvPicPr>
          <p:cNvPr id="45065" name="Picture 14" descr="siamak_graphic"/>
          <p:cNvPicPr>
            <a:picLocks noChangeAspect="1" noChangeArrowheads="1"/>
          </p:cNvPicPr>
          <p:nvPr/>
        </p:nvPicPr>
        <p:blipFill>
          <a:blip r:embed="rId4"/>
          <a:srcRect/>
          <a:stretch>
            <a:fillRect/>
          </a:stretch>
        </p:blipFill>
        <p:spPr bwMode="auto">
          <a:xfrm>
            <a:off x="1524000" y="2438400"/>
            <a:ext cx="5638800" cy="2773363"/>
          </a:xfrm>
          <a:prstGeom prst="rect">
            <a:avLst/>
          </a:prstGeom>
          <a:noFill/>
          <a:ln w="9525">
            <a:noFill/>
            <a:miter lim="800000"/>
            <a:headEnd/>
            <a:tailEnd/>
          </a:ln>
        </p:spPr>
      </p:pic>
      <p:cxnSp>
        <p:nvCxnSpPr>
          <p:cNvPr id="19" name="Elbow Connector 55"/>
          <p:cNvCxnSpPr>
            <a:stCxn id="33" idx="4"/>
            <a:endCxn id="3" idx="1"/>
          </p:cNvCxnSpPr>
          <p:nvPr/>
        </p:nvCxnSpPr>
        <p:spPr>
          <a:xfrm>
            <a:off x="2590800" y="1828800"/>
            <a:ext cx="762000" cy="1588"/>
          </a:xfrm>
          <a:prstGeom prst="bentConnector3">
            <a:avLst>
              <a:gd name="adj1" fmla="val 50000"/>
            </a:avLst>
          </a:prstGeom>
          <a:ln w="6350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1" name="Elbow Connector 55"/>
          <p:cNvCxnSpPr>
            <a:stCxn id="3" idx="3"/>
            <a:endCxn id="15" idx="1"/>
          </p:cNvCxnSpPr>
          <p:nvPr/>
        </p:nvCxnSpPr>
        <p:spPr>
          <a:xfrm>
            <a:off x="5334000" y="1828800"/>
            <a:ext cx="762000" cy="1588"/>
          </a:xfrm>
          <a:prstGeom prst="bentConnector3">
            <a:avLst>
              <a:gd name="adj1" fmla="val 50000"/>
            </a:avLst>
          </a:prstGeom>
          <a:ln w="6350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5" name="Elbow Connector 55"/>
          <p:cNvCxnSpPr>
            <a:stCxn id="17" idx="3"/>
            <a:endCxn id="23" idx="1"/>
          </p:cNvCxnSpPr>
          <p:nvPr/>
        </p:nvCxnSpPr>
        <p:spPr>
          <a:xfrm>
            <a:off x="2743200" y="5791200"/>
            <a:ext cx="685800" cy="1588"/>
          </a:xfrm>
          <a:prstGeom prst="bentConnector3">
            <a:avLst>
              <a:gd name="adj1" fmla="val 50000"/>
            </a:avLst>
          </a:prstGeom>
          <a:ln w="6350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8" name="Elbow Connector 55"/>
          <p:cNvCxnSpPr>
            <a:stCxn id="23" idx="3"/>
            <a:endCxn id="11" idx="1"/>
          </p:cNvCxnSpPr>
          <p:nvPr/>
        </p:nvCxnSpPr>
        <p:spPr>
          <a:xfrm>
            <a:off x="5410200" y="5791200"/>
            <a:ext cx="762000" cy="1588"/>
          </a:xfrm>
          <a:prstGeom prst="bentConnector3">
            <a:avLst>
              <a:gd name="adj1" fmla="val 50000"/>
            </a:avLst>
          </a:prstGeom>
          <a:ln w="6350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5" name="Slide Number Placeholder 24"/>
          <p:cNvSpPr>
            <a:spLocks noGrp="1"/>
          </p:cNvSpPr>
          <p:nvPr>
            <p:ph type="sldNum" sz="quarter" idx="12"/>
          </p:nvPr>
        </p:nvSpPr>
        <p:spPr/>
        <p:txBody>
          <a:bodyPr/>
          <a:lstStyle/>
          <a:p>
            <a:pPr>
              <a:defRPr/>
            </a:pPr>
            <a:fld id="{A76BB5DA-7A7B-4A75-B3F2-C49D229AAFC0}"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ext Box 1026"/>
          <p:cNvSpPr txBox="1">
            <a:spLocks noChangeArrowheads="1"/>
          </p:cNvSpPr>
          <p:nvPr/>
        </p:nvSpPr>
        <p:spPr bwMode="auto">
          <a:xfrm>
            <a:off x="457200" y="1381125"/>
            <a:ext cx="7696200" cy="4478338"/>
          </a:xfrm>
          <a:prstGeom prst="rect">
            <a:avLst/>
          </a:prstGeom>
          <a:noFill/>
          <a:ln w="12700">
            <a:noFill/>
            <a:miter lim="800000"/>
            <a:headEnd/>
            <a:tailEnd/>
          </a:ln>
          <a:effectLst/>
        </p:spPr>
        <p:txBody>
          <a:bodyPr>
            <a:spAutoFit/>
          </a:bodyPr>
          <a:lstStyle/>
          <a:p>
            <a:pPr algn="just" eaLnBrk="0" hangingPunct="0">
              <a:defRPr/>
            </a:pPr>
            <a:r>
              <a:rPr lang="en-US" sz="3200">
                <a:solidFill>
                  <a:srgbClr val="FF9933"/>
                </a:solidFill>
                <a:effectLst>
                  <a:outerShdw blurRad="38100" dist="38100" dir="2700000" algn="tl">
                    <a:srgbClr val="C0C0C0"/>
                  </a:outerShdw>
                </a:effectLst>
                <a:latin typeface="Verdana" pitchFamily="34" charset="0"/>
              </a:rPr>
              <a:t>I</a:t>
            </a:r>
            <a:r>
              <a:rPr lang="en-US" sz="3200">
                <a:effectLst>
                  <a:outerShdw blurRad="38100" dist="38100" dir="2700000" algn="tl">
                    <a:srgbClr val="C0C0C0"/>
                  </a:outerShdw>
                </a:effectLst>
                <a:latin typeface="Verdana" pitchFamily="34" charset="0"/>
              </a:rPr>
              <a:t>nvestigation of</a:t>
            </a:r>
          </a:p>
          <a:p>
            <a:pPr algn="just" eaLnBrk="0" hangingPunct="0">
              <a:defRPr/>
            </a:pPr>
            <a:r>
              <a:rPr lang="en-US" sz="3200">
                <a:solidFill>
                  <a:schemeClr val="bg2"/>
                </a:solidFill>
                <a:effectLst>
                  <a:outerShdw blurRad="38100" dist="38100" dir="2700000" algn="tl">
                    <a:srgbClr val="C0C0C0"/>
                  </a:outerShdw>
                </a:effectLst>
                <a:latin typeface="Verdana" pitchFamily="34" charset="0"/>
              </a:rPr>
              <a:t>	</a:t>
            </a:r>
            <a:r>
              <a:rPr lang="en-US" sz="3200">
                <a:solidFill>
                  <a:srgbClr val="FF9933"/>
                </a:solidFill>
                <a:effectLst>
                  <a:outerShdw blurRad="38100" dist="38100" dir="2700000" algn="tl">
                    <a:srgbClr val="C0C0C0"/>
                  </a:outerShdw>
                </a:effectLst>
                <a:latin typeface="Verdana" pitchFamily="34" charset="0"/>
              </a:rPr>
              <a:t>S</a:t>
            </a:r>
            <a:r>
              <a:rPr lang="en-US" sz="3200">
                <a:effectLst>
                  <a:outerShdw blurRad="38100" dist="38100" dir="2700000" algn="tl">
                    <a:srgbClr val="C0C0C0"/>
                  </a:outerShdw>
                </a:effectLst>
                <a:latin typeface="Verdana" pitchFamily="34" charset="0"/>
              </a:rPr>
              <a:t>erial</a:t>
            </a:r>
            <a:r>
              <a:rPr lang="en-US" sz="3200">
                <a:solidFill>
                  <a:srgbClr val="FF6600"/>
                </a:solidFill>
                <a:effectLst>
                  <a:outerShdw blurRad="38100" dist="38100" dir="2700000" algn="tl">
                    <a:srgbClr val="C0C0C0"/>
                  </a:outerShdw>
                </a:effectLst>
                <a:latin typeface="Verdana" pitchFamily="34" charset="0"/>
              </a:rPr>
              <a:t> </a:t>
            </a:r>
            <a:r>
              <a:rPr lang="en-US" sz="3200">
                <a:effectLst>
                  <a:outerShdw blurRad="38100" dist="38100" dir="2700000" algn="tl">
                    <a:srgbClr val="C0C0C0"/>
                  </a:outerShdw>
                </a:effectLst>
                <a:latin typeface="Verdana" pitchFamily="34" charset="0"/>
              </a:rPr>
              <a:t>studies to</a:t>
            </a:r>
          </a:p>
          <a:p>
            <a:pPr algn="just" eaLnBrk="0" hangingPunct="0">
              <a:defRPr/>
            </a:pPr>
            <a:r>
              <a:rPr lang="en-US" sz="3200">
                <a:solidFill>
                  <a:schemeClr val="bg2"/>
                </a:solidFill>
                <a:effectLst>
                  <a:outerShdw blurRad="38100" dist="38100" dir="2700000" algn="tl">
                    <a:srgbClr val="C0C0C0"/>
                  </a:outerShdw>
                </a:effectLst>
                <a:latin typeface="Verdana" pitchFamily="34" charset="0"/>
              </a:rPr>
              <a:t>	</a:t>
            </a:r>
            <a:r>
              <a:rPr lang="en-US" sz="3200">
                <a:solidFill>
                  <a:srgbClr val="FF9933"/>
                </a:solidFill>
                <a:effectLst>
                  <a:outerShdw blurRad="38100" dist="38100" dir="2700000" algn="tl">
                    <a:srgbClr val="C0C0C0"/>
                  </a:outerShdw>
                </a:effectLst>
                <a:latin typeface="Verdana" pitchFamily="34" charset="0"/>
              </a:rPr>
              <a:t>P</a:t>
            </a:r>
            <a:r>
              <a:rPr lang="en-US" sz="3200">
                <a:effectLst>
                  <a:outerShdw blurRad="38100" dist="38100" dir="2700000" algn="tl">
                    <a:srgbClr val="C0C0C0"/>
                  </a:outerShdw>
                </a:effectLst>
                <a:latin typeface="Verdana" pitchFamily="34" charset="0"/>
              </a:rPr>
              <a:t>redict</a:t>
            </a:r>
          </a:p>
          <a:p>
            <a:pPr algn="just" eaLnBrk="0" hangingPunct="0">
              <a:defRPr/>
            </a:pPr>
            <a:r>
              <a:rPr lang="en-US" sz="3200">
                <a:solidFill>
                  <a:schemeClr val="bg2"/>
                </a:solidFill>
                <a:effectLst>
                  <a:outerShdw blurRad="38100" dist="38100" dir="2700000" algn="tl">
                    <a:srgbClr val="C0C0C0"/>
                  </a:outerShdw>
                </a:effectLst>
                <a:latin typeface="Verdana" pitchFamily="34" charset="0"/>
              </a:rPr>
              <a:t>	</a:t>
            </a:r>
            <a:r>
              <a:rPr lang="en-US" sz="3200">
                <a:solidFill>
                  <a:srgbClr val="FF9933"/>
                </a:solidFill>
                <a:effectLst>
                  <a:outerShdw blurRad="38100" dist="38100" dir="2700000" algn="tl">
                    <a:srgbClr val="C0C0C0"/>
                  </a:outerShdw>
                </a:effectLst>
                <a:latin typeface="Verdana" pitchFamily="34" charset="0"/>
              </a:rPr>
              <a:t>Y</a:t>
            </a:r>
            <a:r>
              <a:rPr lang="en-US" sz="3200">
                <a:effectLst>
                  <a:outerShdw blurRad="38100" dist="38100" dir="2700000" algn="tl">
                    <a:srgbClr val="C0C0C0"/>
                  </a:outerShdw>
                </a:effectLst>
                <a:latin typeface="Verdana" pitchFamily="34" charset="0"/>
              </a:rPr>
              <a:t>our</a:t>
            </a:r>
          </a:p>
          <a:p>
            <a:pPr algn="just" eaLnBrk="0" hangingPunct="0">
              <a:defRPr/>
            </a:pPr>
            <a:r>
              <a:rPr lang="en-US" sz="3200">
                <a:solidFill>
                  <a:schemeClr val="bg2"/>
                </a:solidFill>
                <a:effectLst>
                  <a:outerShdw blurRad="38100" dist="38100" dir="2700000" algn="tl">
                    <a:srgbClr val="C0C0C0"/>
                  </a:outerShdw>
                </a:effectLst>
                <a:latin typeface="Verdana" pitchFamily="34" charset="0"/>
              </a:rPr>
              <a:t>		</a:t>
            </a:r>
            <a:r>
              <a:rPr lang="en-US" sz="3200">
                <a:solidFill>
                  <a:srgbClr val="FF9933"/>
                </a:solidFill>
                <a:effectLst>
                  <a:outerShdw blurRad="38100" dist="38100" dir="2700000" algn="tl">
                    <a:srgbClr val="C0C0C0"/>
                  </a:outerShdw>
                </a:effectLst>
                <a:latin typeface="Verdana" pitchFamily="34" charset="0"/>
              </a:rPr>
              <a:t>T</a:t>
            </a:r>
            <a:r>
              <a:rPr lang="en-US" sz="3200">
                <a:effectLst>
                  <a:outerShdw blurRad="38100" dist="38100" dir="2700000" algn="tl">
                    <a:srgbClr val="C0C0C0"/>
                  </a:outerShdw>
                </a:effectLst>
                <a:latin typeface="Verdana" pitchFamily="34" charset="0"/>
              </a:rPr>
              <a:t>herapeutic</a:t>
            </a:r>
          </a:p>
          <a:p>
            <a:pPr algn="just" eaLnBrk="0" hangingPunct="0">
              <a:defRPr/>
            </a:pPr>
            <a:r>
              <a:rPr lang="en-US" sz="3200">
                <a:solidFill>
                  <a:schemeClr val="bg2"/>
                </a:solidFill>
                <a:effectLst>
                  <a:outerShdw blurRad="38100" dist="38100" dir="2700000" algn="tl">
                    <a:srgbClr val="C0C0C0"/>
                  </a:outerShdw>
                </a:effectLst>
                <a:latin typeface="Verdana" pitchFamily="34" charset="0"/>
              </a:rPr>
              <a:t>		</a:t>
            </a:r>
            <a:r>
              <a:rPr lang="en-US" sz="3200">
                <a:solidFill>
                  <a:srgbClr val="FF9933"/>
                </a:solidFill>
                <a:effectLst>
                  <a:outerShdw blurRad="38100" dist="38100" dir="2700000" algn="tl">
                    <a:srgbClr val="C0C0C0"/>
                  </a:outerShdw>
                </a:effectLst>
                <a:latin typeface="Verdana" pitchFamily="34" charset="0"/>
              </a:rPr>
              <a:t>R</a:t>
            </a:r>
            <a:r>
              <a:rPr lang="en-US" sz="3200">
                <a:effectLst>
                  <a:outerShdw blurRad="38100" dist="38100" dir="2700000" algn="tl">
                    <a:srgbClr val="C0C0C0"/>
                  </a:outerShdw>
                </a:effectLst>
                <a:latin typeface="Verdana" pitchFamily="34" charset="0"/>
              </a:rPr>
              <a:t>esponse</a:t>
            </a:r>
            <a:r>
              <a:rPr lang="en-US" sz="3200">
                <a:solidFill>
                  <a:schemeClr val="bg2"/>
                </a:solidFill>
                <a:effectLst>
                  <a:outerShdw blurRad="38100" dist="38100" dir="2700000" algn="tl">
                    <a:srgbClr val="C0C0C0"/>
                  </a:outerShdw>
                </a:effectLst>
                <a:latin typeface="Verdana" pitchFamily="34" charset="0"/>
              </a:rPr>
              <a:t> </a:t>
            </a:r>
            <a:r>
              <a:rPr lang="en-US" sz="3200">
                <a:effectLst>
                  <a:outerShdw blurRad="38100" dist="38100" dir="2700000" algn="tl">
                    <a:srgbClr val="C0C0C0"/>
                  </a:outerShdw>
                </a:effectLst>
                <a:latin typeface="Verdana" pitchFamily="34" charset="0"/>
              </a:rPr>
              <a:t>with</a:t>
            </a:r>
          </a:p>
          <a:p>
            <a:pPr algn="just" eaLnBrk="0" hangingPunct="0">
              <a:defRPr/>
            </a:pPr>
            <a:r>
              <a:rPr lang="en-US" sz="3200">
                <a:solidFill>
                  <a:schemeClr val="bg2"/>
                </a:solidFill>
                <a:effectLst>
                  <a:outerShdw blurRad="38100" dist="38100" dir="2700000" algn="tl">
                    <a:srgbClr val="C0C0C0"/>
                  </a:outerShdw>
                </a:effectLst>
                <a:latin typeface="Verdana" pitchFamily="34" charset="0"/>
              </a:rPr>
              <a:t>		</a:t>
            </a:r>
            <a:r>
              <a:rPr lang="en-US" sz="3200">
                <a:solidFill>
                  <a:srgbClr val="FF9933"/>
                </a:solidFill>
                <a:effectLst>
                  <a:outerShdw blurRad="38100" dist="38100" dir="2700000" algn="tl">
                    <a:srgbClr val="C0C0C0"/>
                  </a:outerShdw>
                </a:effectLst>
                <a:latin typeface="Verdana" pitchFamily="34" charset="0"/>
              </a:rPr>
              <a:t>I</a:t>
            </a:r>
            <a:r>
              <a:rPr lang="en-US" sz="3200">
                <a:effectLst>
                  <a:outerShdw blurRad="38100" dist="38100" dir="2700000" algn="tl">
                    <a:srgbClr val="C0C0C0"/>
                  </a:outerShdw>
                </a:effectLst>
                <a:latin typeface="Verdana" pitchFamily="34" charset="0"/>
              </a:rPr>
              <a:t>maging</a:t>
            </a:r>
            <a:r>
              <a:rPr lang="en-US" sz="3200">
                <a:solidFill>
                  <a:schemeClr val="bg2"/>
                </a:solidFill>
                <a:effectLst>
                  <a:outerShdw blurRad="38100" dist="38100" dir="2700000" algn="tl">
                    <a:srgbClr val="C0C0C0"/>
                  </a:outerShdw>
                </a:effectLst>
                <a:latin typeface="Verdana" pitchFamily="34" charset="0"/>
              </a:rPr>
              <a:t> </a:t>
            </a:r>
            <a:r>
              <a:rPr lang="en-US" sz="3200">
                <a:effectLst>
                  <a:outerShdw blurRad="38100" dist="38100" dir="2700000" algn="tl">
                    <a:srgbClr val="C0C0C0"/>
                  </a:outerShdw>
                </a:effectLst>
                <a:latin typeface="Verdana" pitchFamily="34" charset="0"/>
              </a:rPr>
              <a:t>and</a:t>
            </a:r>
          </a:p>
          <a:p>
            <a:pPr algn="just" eaLnBrk="0" hangingPunct="0">
              <a:defRPr/>
            </a:pPr>
            <a:r>
              <a:rPr lang="en-US" sz="3200">
                <a:solidFill>
                  <a:srgbClr val="FF6600"/>
                </a:solidFill>
                <a:effectLst>
                  <a:outerShdw blurRad="38100" dist="38100" dir="2700000" algn="tl">
                    <a:srgbClr val="C0C0C0"/>
                  </a:outerShdw>
                </a:effectLst>
                <a:latin typeface="Verdana" pitchFamily="34" charset="0"/>
              </a:rPr>
              <a:t>		</a:t>
            </a:r>
            <a:r>
              <a:rPr lang="en-US" sz="3200">
                <a:solidFill>
                  <a:srgbClr val="FF9933"/>
                </a:solidFill>
                <a:effectLst>
                  <a:outerShdw blurRad="38100" dist="38100" dir="2700000" algn="tl">
                    <a:srgbClr val="C0C0C0"/>
                  </a:outerShdw>
                </a:effectLst>
                <a:latin typeface="Verdana" pitchFamily="34" charset="0"/>
              </a:rPr>
              <a:t>A</a:t>
            </a:r>
            <a:r>
              <a:rPr lang="en-US" sz="3200">
                <a:effectLst>
                  <a:outerShdw blurRad="38100" dist="38100" dir="2700000" algn="tl">
                    <a:srgbClr val="C0C0C0"/>
                  </a:outerShdw>
                </a:effectLst>
                <a:latin typeface="Verdana" pitchFamily="34" charset="0"/>
              </a:rPr>
              <a:t>nd</a:t>
            </a:r>
          </a:p>
          <a:p>
            <a:pPr algn="just" eaLnBrk="0" hangingPunct="0">
              <a:defRPr/>
            </a:pPr>
            <a:r>
              <a:rPr lang="en-US" sz="3200">
                <a:solidFill>
                  <a:srgbClr val="FF6600"/>
                </a:solidFill>
                <a:effectLst>
                  <a:outerShdw blurRad="38100" dist="38100" dir="2700000" algn="tl">
                    <a:srgbClr val="C0C0C0"/>
                  </a:outerShdw>
                </a:effectLst>
                <a:latin typeface="Verdana" pitchFamily="34" charset="0"/>
              </a:rPr>
              <a:t>	   </a:t>
            </a:r>
            <a:r>
              <a:rPr lang="en-US" sz="3200">
                <a:effectLst>
                  <a:outerShdw blurRad="38100" dist="38100" dir="2700000" algn="tl">
                    <a:srgbClr val="C0C0C0"/>
                  </a:outerShdw>
                </a:effectLst>
                <a:latin typeface="Verdana" pitchFamily="34" charset="0"/>
              </a:rPr>
              <a:t>mo</a:t>
            </a:r>
            <a:r>
              <a:rPr lang="en-US" sz="3200">
                <a:solidFill>
                  <a:srgbClr val="FF9933"/>
                </a:solidFill>
                <a:effectLst>
                  <a:outerShdw blurRad="38100" dist="38100" dir="2700000" algn="tl">
                    <a:srgbClr val="C0C0C0"/>
                  </a:outerShdw>
                </a:effectLst>
                <a:latin typeface="Verdana" pitchFamily="34" charset="0"/>
              </a:rPr>
              <a:t>L</a:t>
            </a:r>
            <a:r>
              <a:rPr lang="en-US" sz="3200">
                <a:effectLst>
                  <a:outerShdw blurRad="38100" dist="38100" dir="2700000" algn="tl">
                    <a:srgbClr val="C0C0C0"/>
                  </a:outerShdw>
                </a:effectLst>
                <a:latin typeface="Verdana" pitchFamily="34" charset="0"/>
              </a:rPr>
              <a:t>ecular</a:t>
            </a:r>
            <a:r>
              <a:rPr lang="en-US" sz="3200">
                <a:solidFill>
                  <a:srgbClr val="FF6600"/>
                </a:solidFill>
                <a:effectLst>
                  <a:outerShdw blurRad="38100" dist="38100" dir="2700000" algn="tl">
                    <a:srgbClr val="C0C0C0"/>
                  </a:outerShdw>
                </a:effectLst>
                <a:latin typeface="Verdana" pitchFamily="34" charset="0"/>
              </a:rPr>
              <a:t> </a:t>
            </a:r>
            <a:r>
              <a:rPr lang="en-US" sz="3200">
                <a:effectLst>
                  <a:outerShdw blurRad="38100" dist="38100" dir="2700000" algn="tl">
                    <a:srgbClr val="C0C0C0"/>
                  </a:outerShdw>
                </a:effectLst>
                <a:latin typeface="Verdana" pitchFamily="34" charset="0"/>
              </a:rPr>
              <a:t>analysis</a:t>
            </a:r>
          </a:p>
        </p:txBody>
      </p:sp>
      <p:sp>
        <p:nvSpPr>
          <p:cNvPr id="7171" name="Rectangle 1027"/>
          <p:cNvSpPr>
            <a:spLocks noGrp="1" noChangeArrowheads="1"/>
          </p:cNvSpPr>
          <p:nvPr>
            <p:ph type="title"/>
          </p:nvPr>
        </p:nvSpPr>
        <p:spPr>
          <a:xfrm>
            <a:off x="685800" y="304800"/>
            <a:ext cx="7772400" cy="1143000"/>
          </a:xfrm>
          <a:noFill/>
        </p:spPr>
        <p:txBody>
          <a:bodyPr/>
          <a:lstStyle/>
          <a:p>
            <a:pPr eaLnBrk="1" hangingPunct="1"/>
            <a:r>
              <a:rPr lang="en-US" sz="3800" dirty="0" smtClean="0">
                <a:latin typeface="Verdana" pitchFamily="34" charset="0"/>
              </a:rPr>
              <a:t>C</a:t>
            </a:r>
            <a:r>
              <a:rPr lang="en-US" sz="2900" dirty="0" smtClean="0">
                <a:latin typeface="Verdana" pitchFamily="34" charset="0"/>
              </a:rPr>
              <a:t>ALGB</a:t>
            </a:r>
            <a:r>
              <a:rPr lang="en-US" sz="3800" dirty="0" smtClean="0">
                <a:latin typeface="Verdana" pitchFamily="34" charset="0"/>
              </a:rPr>
              <a:t> I</a:t>
            </a:r>
            <a:r>
              <a:rPr lang="en-US" sz="2900" dirty="0" smtClean="0">
                <a:latin typeface="Verdana" pitchFamily="34" charset="0"/>
              </a:rPr>
              <a:t>NTER</a:t>
            </a:r>
            <a:r>
              <a:rPr lang="en-US" sz="3800" dirty="0" smtClean="0">
                <a:latin typeface="Verdana" pitchFamily="34" charset="0"/>
              </a:rPr>
              <a:t>S</a:t>
            </a:r>
            <a:r>
              <a:rPr lang="en-US" sz="2900" dirty="0" smtClean="0">
                <a:latin typeface="Verdana" pitchFamily="34" charset="0"/>
              </a:rPr>
              <a:t>PORE</a:t>
            </a:r>
            <a:r>
              <a:rPr lang="en-US" sz="3800" dirty="0" smtClean="0">
                <a:latin typeface="Verdana" pitchFamily="34" charset="0"/>
              </a:rPr>
              <a:t> A</a:t>
            </a:r>
            <a:r>
              <a:rPr lang="en-US" sz="2900" dirty="0" smtClean="0">
                <a:latin typeface="Verdana" pitchFamily="34" charset="0"/>
              </a:rPr>
              <a:t>CRIN </a:t>
            </a:r>
            <a:r>
              <a:rPr lang="en-US" sz="3800" dirty="0" smtClean="0">
                <a:latin typeface="Verdana" pitchFamily="34" charset="0"/>
              </a:rPr>
              <a:t>N</a:t>
            </a:r>
            <a:r>
              <a:rPr lang="en-US" sz="2900" dirty="0" smtClean="0">
                <a:latin typeface="Verdana" pitchFamily="34" charset="0"/>
              </a:rPr>
              <a:t>CICB</a:t>
            </a:r>
          </a:p>
        </p:txBody>
      </p:sp>
      <p:sp>
        <p:nvSpPr>
          <p:cNvPr id="368644" name="Text Box 1028"/>
          <p:cNvSpPr txBox="1">
            <a:spLocks noChangeArrowheads="1"/>
          </p:cNvSpPr>
          <p:nvPr/>
        </p:nvSpPr>
        <p:spPr bwMode="auto">
          <a:xfrm>
            <a:off x="7086600" y="2905125"/>
            <a:ext cx="1219200" cy="3267075"/>
          </a:xfrm>
          <a:prstGeom prst="rect">
            <a:avLst/>
          </a:prstGeom>
          <a:gradFill rotWithShape="0">
            <a:gsLst>
              <a:gs pos="0">
                <a:schemeClr val="bg1">
                  <a:gamma/>
                  <a:shade val="81961"/>
                  <a:invGamma/>
                </a:schemeClr>
              </a:gs>
              <a:gs pos="100000">
                <a:schemeClr val="bg1"/>
              </a:gs>
            </a:gsLst>
            <a:lin ang="5400000" scaled="1"/>
          </a:gradFill>
          <a:ln w="12700">
            <a:noFill/>
            <a:miter lim="800000"/>
            <a:headEnd/>
            <a:tailEnd/>
          </a:ln>
          <a:effectLst/>
        </p:spPr>
        <p:txBody>
          <a:bodyPr>
            <a:spAutoFit/>
          </a:bodyPr>
          <a:lstStyle/>
          <a:p>
            <a:pPr algn="ctr" eaLnBrk="0" hangingPunct="0">
              <a:lnSpc>
                <a:spcPct val="130000"/>
              </a:lnSpc>
              <a:defRPr/>
            </a:pPr>
            <a:r>
              <a:rPr lang="en-US" sz="1600" b="1" i="1">
                <a:solidFill>
                  <a:schemeClr val="tx2"/>
                </a:solidFill>
                <a:effectLst>
                  <a:outerShdw blurRad="38100" dist="38100" dir="2700000" algn="tl">
                    <a:srgbClr val="C0C0C0"/>
                  </a:outerShdw>
                </a:effectLst>
              </a:rPr>
              <a:t>I SPY WITH MY LITTLE EYE . . . . . . . A BIO-MARKER BEGIN-ING WITH X</a:t>
            </a:r>
          </a:p>
          <a:p>
            <a:pPr algn="ctr" eaLnBrk="0" hangingPunct="0">
              <a:lnSpc>
                <a:spcPct val="130000"/>
              </a:lnSpc>
              <a:defRPr/>
            </a:pPr>
            <a:r>
              <a:rPr lang="en-US" sz="1600" b="1" i="1">
                <a:solidFill>
                  <a:schemeClr val="tx2"/>
                </a:solidFill>
                <a:effectLst>
                  <a:outerShdw blurRad="38100" dist="38100" dir="2700000" algn="tl">
                    <a:srgbClr val="C0C0C0"/>
                  </a:outerShdw>
                </a:effectLst>
              </a:rPr>
              <a:t>. . . .</a:t>
            </a:r>
          </a:p>
        </p:txBody>
      </p:sp>
      <p:pic>
        <p:nvPicPr>
          <p:cNvPr id="7173" name="Picture 1029" descr="I SPY logo"/>
          <p:cNvPicPr>
            <a:picLocks noChangeAspect="1" noChangeArrowheads="1"/>
          </p:cNvPicPr>
          <p:nvPr/>
        </p:nvPicPr>
        <p:blipFill>
          <a:blip r:embed="rId3"/>
          <a:srcRect/>
          <a:stretch>
            <a:fillRect/>
          </a:stretch>
        </p:blipFill>
        <p:spPr bwMode="auto">
          <a:xfrm>
            <a:off x="6781800" y="1600200"/>
            <a:ext cx="1905000" cy="1209675"/>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09600" y="1219200"/>
            <a:ext cx="7772400" cy="1143000"/>
          </a:xfrm>
          <a:noFill/>
        </p:spPr>
        <p:txBody>
          <a:bodyPr/>
          <a:lstStyle/>
          <a:p>
            <a:pPr eaLnBrk="1" hangingPunct="1"/>
            <a:r>
              <a:rPr lang="en-US" dirty="0" smtClean="0"/>
              <a:t> </a:t>
            </a:r>
            <a:r>
              <a:rPr lang="en-US" sz="3400" dirty="0" smtClean="0">
                <a:latin typeface="Verdana" pitchFamily="34" charset="0"/>
              </a:rPr>
              <a:t>I SPY TRIAL Design</a:t>
            </a:r>
          </a:p>
        </p:txBody>
      </p:sp>
      <p:sp>
        <p:nvSpPr>
          <p:cNvPr id="8195" name="Text Box 3"/>
          <p:cNvSpPr txBox="1">
            <a:spLocks noChangeArrowheads="1"/>
          </p:cNvSpPr>
          <p:nvPr/>
        </p:nvSpPr>
        <p:spPr bwMode="auto">
          <a:xfrm>
            <a:off x="446088" y="2438400"/>
            <a:ext cx="4914900" cy="519113"/>
          </a:xfrm>
          <a:prstGeom prst="rect">
            <a:avLst/>
          </a:prstGeom>
          <a:noFill/>
          <a:ln w="12700">
            <a:noFill/>
            <a:miter lim="800000"/>
            <a:headEnd/>
            <a:tailEnd/>
          </a:ln>
        </p:spPr>
        <p:txBody>
          <a:bodyPr wrap="none">
            <a:spAutoFit/>
          </a:bodyPr>
          <a:lstStyle/>
          <a:p>
            <a:pPr algn="r" eaLnBrk="0" hangingPunct="0"/>
            <a:r>
              <a:rPr lang="en-US" sz="2800" b="1"/>
              <a:t>Neoadjuvant Chemotherapy</a:t>
            </a:r>
          </a:p>
        </p:txBody>
      </p:sp>
      <p:sp>
        <p:nvSpPr>
          <p:cNvPr id="8196" name="Line 4"/>
          <p:cNvSpPr>
            <a:spLocks noChangeShapeType="1"/>
          </p:cNvSpPr>
          <p:nvPr/>
        </p:nvSpPr>
        <p:spPr bwMode="auto">
          <a:xfrm>
            <a:off x="5486400" y="2735263"/>
            <a:ext cx="1143000" cy="0"/>
          </a:xfrm>
          <a:prstGeom prst="line">
            <a:avLst/>
          </a:prstGeom>
          <a:noFill/>
          <a:ln w="38100">
            <a:solidFill>
              <a:schemeClr val="tx1"/>
            </a:solidFill>
            <a:round/>
            <a:headEnd/>
            <a:tailEnd type="triangle" w="med" len="med"/>
          </a:ln>
        </p:spPr>
        <p:txBody>
          <a:bodyPr/>
          <a:lstStyle/>
          <a:p>
            <a:endParaRPr lang="en-US"/>
          </a:p>
        </p:txBody>
      </p:sp>
      <p:sp>
        <p:nvSpPr>
          <p:cNvPr id="8197" name="Text Box 5"/>
          <p:cNvSpPr txBox="1">
            <a:spLocks noChangeArrowheads="1"/>
          </p:cNvSpPr>
          <p:nvPr/>
        </p:nvSpPr>
        <p:spPr bwMode="auto">
          <a:xfrm>
            <a:off x="6853238" y="2479675"/>
            <a:ext cx="1528762" cy="519113"/>
          </a:xfrm>
          <a:prstGeom prst="rect">
            <a:avLst/>
          </a:prstGeom>
          <a:noFill/>
          <a:ln w="12700">
            <a:noFill/>
            <a:miter lim="800000"/>
            <a:headEnd/>
            <a:tailEnd/>
          </a:ln>
        </p:spPr>
        <p:txBody>
          <a:bodyPr wrap="none">
            <a:spAutoFit/>
          </a:bodyPr>
          <a:lstStyle/>
          <a:p>
            <a:pPr algn="r" eaLnBrk="0" hangingPunct="0"/>
            <a:r>
              <a:rPr lang="en-US" sz="2800" b="1"/>
              <a:t>Surgery</a:t>
            </a:r>
          </a:p>
        </p:txBody>
      </p:sp>
      <p:grpSp>
        <p:nvGrpSpPr>
          <p:cNvPr id="2" name="Group 6"/>
          <p:cNvGrpSpPr>
            <a:grpSpLocks/>
          </p:cNvGrpSpPr>
          <p:nvPr/>
        </p:nvGrpSpPr>
        <p:grpSpPr bwMode="auto">
          <a:xfrm>
            <a:off x="1295400" y="2887663"/>
            <a:ext cx="3506788" cy="2416175"/>
            <a:chOff x="816" y="2160"/>
            <a:chExt cx="2209" cy="1522"/>
          </a:xfrm>
        </p:grpSpPr>
        <p:sp>
          <p:nvSpPr>
            <p:cNvPr id="8203" name="Text Box 7"/>
            <p:cNvSpPr txBox="1">
              <a:spLocks noChangeArrowheads="1"/>
            </p:cNvSpPr>
            <p:nvPr/>
          </p:nvSpPr>
          <p:spPr bwMode="auto">
            <a:xfrm>
              <a:off x="876" y="2817"/>
              <a:ext cx="2149" cy="865"/>
            </a:xfrm>
            <a:prstGeom prst="rect">
              <a:avLst/>
            </a:prstGeom>
            <a:noFill/>
            <a:ln w="12700">
              <a:noFill/>
              <a:miter lim="800000"/>
              <a:headEnd/>
              <a:tailEnd/>
            </a:ln>
          </p:spPr>
          <p:txBody>
            <a:bodyPr wrap="none">
              <a:spAutoFit/>
            </a:bodyPr>
            <a:lstStyle/>
            <a:p>
              <a:pPr algn="r" eaLnBrk="0" hangingPunct="0"/>
              <a:r>
                <a:rPr lang="en-US" sz="2800">
                  <a:solidFill>
                    <a:schemeClr val="tx2"/>
                  </a:solidFill>
                </a:rPr>
                <a:t>Serial Core Biopsies</a:t>
              </a:r>
            </a:p>
            <a:p>
              <a:pPr algn="r" eaLnBrk="0" hangingPunct="0"/>
              <a:r>
                <a:rPr lang="en-US" sz="2800">
                  <a:solidFill>
                    <a:schemeClr val="tx2"/>
                  </a:solidFill>
                </a:rPr>
                <a:t>Serial MR Imaging</a:t>
              </a:r>
            </a:p>
            <a:p>
              <a:pPr algn="r" eaLnBrk="0" hangingPunct="0"/>
              <a:endParaRPr lang="en-US" sz="2800">
                <a:solidFill>
                  <a:schemeClr val="tx2"/>
                </a:solidFill>
              </a:endParaRPr>
            </a:p>
          </p:txBody>
        </p:sp>
        <p:sp>
          <p:nvSpPr>
            <p:cNvPr id="8204" name="Line 8"/>
            <p:cNvSpPr>
              <a:spLocks noChangeShapeType="1"/>
            </p:cNvSpPr>
            <p:nvPr/>
          </p:nvSpPr>
          <p:spPr bwMode="auto">
            <a:xfrm flipV="1">
              <a:off x="816" y="2160"/>
              <a:ext cx="0" cy="480"/>
            </a:xfrm>
            <a:prstGeom prst="line">
              <a:avLst/>
            </a:prstGeom>
            <a:noFill/>
            <a:ln w="38100">
              <a:solidFill>
                <a:schemeClr val="tx2"/>
              </a:solidFill>
              <a:round/>
              <a:headEnd/>
              <a:tailEnd type="triangle" w="med" len="med"/>
            </a:ln>
          </p:spPr>
          <p:txBody>
            <a:bodyPr/>
            <a:lstStyle/>
            <a:p>
              <a:endParaRPr lang="en-US"/>
            </a:p>
          </p:txBody>
        </p:sp>
        <p:sp>
          <p:nvSpPr>
            <p:cNvPr id="8205" name="Line 9"/>
            <p:cNvSpPr>
              <a:spLocks noChangeShapeType="1"/>
            </p:cNvSpPr>
            <p:nvPr/>
          </p:nvSpPr>
          <p:spPr bwMode="auto">
            <a:xfrm flipV="1">
              <a:off x="1248" y="2160"/>
              <a:ext cx="0" cy="480"/>
            </a:xfrm>
            <a:prstGeom prst="line">
              <a:avLst/>
            </a:prstGeom>
            <a:noFill/>
            <a:ln w="38100">
              <a:solidFill>
                <a:schemeClr val="tx2"/>
              </a:solidFill>
              <a:round/>
              <a:headEnd/>
              <a:tailEnd type="triangle" w="med" len="med"/>
            </a:ln>
          </p:spPr>
          <p:txBody>
            <a:bodyPr/>
            <a:lstStyle/>
            <a:p>
              <a:endParaRPr lang="en-US"/>
            </a:p>
          </p:txBody>
        </p:sp>
        <p:sp>
          <p:nvSpPr>
            <p:cNvPr id="8206" name="Line 10"/>
            <p:cNvSpPr>
              <a:spLocks noChangeShapeType="1"/>
            </p:cNvSpPr>
            <p:nvPr/>
          </p:nvSpPr>
          <p:spPr bwMode="auto">
            <a:xfrm flipV="1">
              <a:off x="2880" y="2160"/>
              <a:ext cx="0" cy="480"/>
            </a:xfrm>
            <a:prstGeom prst="line">
              <a:avLst/>
            </a:prstGeom>
            <a:noFill/>
            <a:ln w="38100">
              <a:solidFill>
                <a:schemeClr val="tx2"/>
              </a:solidFill>
              <a:round/>
              <a:headEnd/>
              <a:tailEnd type="triangle" w="med" len="med"/>
            </a:ln>
          </p:spPr>
          <p:txBody>
            <a:bodyPr/>
            <a:lstStyle/>
            <a:p>
              <a:endParaRPr lang="en-US"/>
            </a:p>
          </p:txBody>
        </p:sp>
      </p:grpSp>
      <p:grpSp>
        <p:nvGrpSpPr>
          <p:cNvPr id="3" name="Group 11"/>
          <p:cNvGrpSpPr>
            <a:grpSpLocks/>
          </p:cNvGrpSpPr>
          <p:nvPr/>
        </p:nvGrpSpPr>
        <p:grpSpPr bwMode="auto">
          <a:xfrm>
            <a:off x="5672138" y="3116263"/>
            <a:ext cx="3238500" cy="2425700"/>
            <a:chOff x="3621" y="2304"/>
            <a:chExt cx="2040" cy="1528"/>
          </a:xfrm>
        </p:grpSpPr>
        <p:sp>
          <p:nvSpPr>
            <p:cNvPr id="370700" name="Text Box 12"/>
            <p:cNvSpPr txBox="1">
              <a:spLocks noChangeArrowheads="1"/>
            </p:cNvSpPr>
            <p:nvPr/>
          </p:nvSpPr>
          <p:spPr bwMode="auto">
            <a:xfrm>
              <a:off x="3621" y="2698"/>
              <a:ext cx="2040" cy="1134"/>
            </a:xfrm>
            <a:prstGeom prst="rect">
              <a:avLst/>
            </a:prstGeom>
            <a:noFill/>
            <a:ln w="12700">
              <a:noFill/>
              <a:miter lim="800000"/>
              <a:headEnd/>
              <a:tailEnd/>
            </a:ln>
            <a:effectLst/>
          </p:spPr>
          <p:txBody>
            <a:bodyPr wrap="none">
              <a:spAutoFit/>
            </a:bodyPr>
            <a:lstStyle/>
            <a:p>
              <a:pPr algn="ctr" eaLnBrk="0" hangingPunct="0">
                <a:defRPr/>
              </a:pPr>
              <a:endParaRPr lang="en-US" sz="2800">
                <a:solidFill>
                  <a:srgbClr val="FF9933"/>
                </a:solidFill>
                <a:latin typeface="Verdana" pitchFamily="34" charset="0"/>
              </a:endParaRPr>
            </a:p>
            <a:p>
              <a:pPr algn="ctr" eaLnBrk="0" hangingPunct="0">
                <a:defRPr/>
              </a:pPr>
              <a:r>
                <a:rPr lang="en-US" sz="2800" b="1" u="sng">
                  <a:solidFill>
                    <a:srgbClr val="FF9933"/>
                  </a:solidFill>
                  <a:effectLst>
                    <a:outerShdw blurRad="38100" dist="38100" dir="2700000" algn="tl">
                      <a:srgbClr val="C0C0C0"/>
                    </a:outerShdw>
                  </a:effectLst>
                </a:rPr>
                <a:t>Outcomes</a:t>
              </a:r>
            </a:p>
            <a:p>
              <a:pPr algn="ctr" eaLnBrk="0" hangingPunct="0">
                <a:buFontTx/>
                <a:buChar char="•"/>
                <a:defRPr/>
              </a:pPr>
              <a:r>
                <a:rPr lang="en-US" sz="2800" b="1">
                  <a:solidFill>
                    <a:srgbClr val="FF9933"/>
                  </a:solidFill>
                  <a:effectLst>
                    <a:outerShdw blurRad="38100" dist="38100" dir="2700000" algn="tl">
                      <a:srgbClr val="C0C0C0"/>
                    </a:outerShdw>
                  </a:effectLst>
                </a:rPr>
                <a:t>Residual Disease</a:t>
              </a:r>
            </a:p>
            <a:p>
              <a:pPr algn="ctr" eaLnBrk="0" hangingPunct="0">
                <a:buFontTx/>
                <a:buChar char="•"/>
                <a:defRPr/>
              </a:pPr>
              <a:r>
                <a:rPr lang="en-US" sz="2800" b="1">
                  <a:solidFill>
                    <a:srgbClr val="FF9933"/>
                  </a:solidFill>
                  <a:effectLst>
                    <a:outerShdw blurRad="38100" dist="38100" dir="2700000" algn="tl">
                      <a:srgbClr val="C0C0C0"/>
                    </a:outerShdw>
                  </a:effectLst>
                </a:rPr>
                <a:t>Recurrence</a:t>
              </a:r>
            </a:p>
          </p:txBody>
        </p:sp>
        <p:sp>
          <p:nvSpPr>
            <p:cNvPr id="8202" name="Line 13"/>
            <p:cNvSpPr>
              <a:spLocks noChangeShapeType="1"/>
            </p:cNvSpPr>
            <p:nvPr/>
          </p:nvSpPr>
          <p:spPr bwMode="auto">
            <a:xfrm>
              <a:off x="4752" y="2304"/>
              <a:ext cx="0" cy="576"/>
            </a:xfrm>
            <a:prstGeom prst="line">
              <a:avLst/>
            </a:prstGeom>
            <a:noFill/>
            <a:ln w="38100">
              <a:solidFill>
                <a:schemeClr val="tx1"/>
              </a:solidFill>
              <a:round/>
              <a:headEnd/>
              <a:tailEnd type="triangle" w="med" len="med"/>
            </a:ln>
          </p:spPr>
          <p:txBody>
            <a:bodyPr/>
            <a:lstStyle/>
            <a:p>
              <a:endParaRPr lang="en-US"/>
            </a:p>
          </p:txBody>
        </p:sp>
      </p:grpSp>
      <p:pic>
        <p:nvPicPr>
          <p:cNvPr id="8200" name="Picture 14" descr="I SPY logo"/>
          <p:cNvPicPr>
            <a:picLocks noChangeAspect="1" noChangeArrowheads="1"/>
          </p:cNvPicPr>
          <p:nvPr/>
        </p:nvPicPr>
        <p:blipFill>
          <a:blip r:embed="rId3"/>
          <a:srcRect/>
          <a:stretch>
            <a:fillRect/>
          </a:stretch>
        </p:blipFill>
        <p:spPr bwMode="auto">
          <a:xfrm>
            <a:off x="8077200" y="228600"/>
            <a:ext cx="838200" cy="531813"/>
          </a:xfrm>
          <a:prstGeom prst="rect">
            <a:avLst/>
          </a:prstGeom>
          <a:noFill/>
          <a:ln w="9525">
            <a:noFill/>
            <a:miter lim="800000"/>
            <a:headEnd/>
            <a:tailEnd/>
          </a:ln>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Bottom)">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984250" y="2220913"/>
            <a:ext cx="1778000" cy="198437"/>
          </a:xfrm>
          <a:prstGeom prst="rect">
            <a:avLst/>
          </a:prstGeom>
          <a:noFill/>
          <a:ln w="12700">
            <a:noFill/>
            <a:miter lim="800000"/>
            <a:headEnd/>
            <a:tailEnd/>
          </a:ln>
        </p:spPr>
        <p:txBody>
          <a:bodyPr wrap="none" anchor="ctr"/>
          <a:lstStyle/>
          <a:p>
            <a:endParaRPr lang="en-US"/>
          </a:p>
        </p:txBody>
      </p:sp>
      <p:sp>
        <p:nvSpPr>
          <p:cNvPr id="2052" name="Rectangle 3"/>
          <p:cNvSpPr>
            <a:spLocks noChangeArrowheads="1"/>
          </p:cNvSpPr>
          <p:nvPr/>
        </p:nvSpPr>
        <p:spPr bwMode="auto">
          <a:xfrm>
            <a:off x="3260725" y="2220913"/>
            <a:ext cx="2703513" cy="198437"/>
          </a:xfrm>
          <a:prstGeom prst="rect">
            <a:avLst/>
          </a:prstGeom>
          <a:noFill/>
          <a:ln w="12700">
            <a:noFill/>
            <a:miter lim="800000"/>
            <a:headEnd/>
            <a:tailEnd/>
          </a:ln>
        </p:spPr>
        <p:txBody>
          <a:bodyPr wrap="none" anchor="ctr"/>
          <a:lstStyle/>
          <a:p>
            <a:endParaRPr lang="en-US"/>
          </a:p>
        </p:txBody>
      </p:sp>
      <p:sp>
        <p:nvSpPr>
          <p:cNvPr id="2053" name="Rectangle 4"/>
          <p:cNvSpPr>
            <a:spLocks noChangeArrowheads="1"/>
          </p:cNvSpPr>
          <p:nvPr/>
        </p:nvSpPr>
        <p:spPr bwMode="auto">
          <a:xfrm>
            <a:off x="984250" y="2220913"/>
            <a:ext cx="1778000" cy="198437"/>
          </a:xfrm>
          <a:prstGeom prst="rect">
            <a:avLst/>
          </a:prstGeom>
          <a:noFill/>
          <a:ln w="12700">
            <a:noFill/>
            <a:miter lim="800000"/>
            <a:headEnd/>
            <a:tailEnd/>
          </a:ln>
        </p:spPr>
        <p:txBody>
          <a:bodyPr wrap="none" anchor="ctr"/>
          <a:lstStyle/>
          <a:p>
            <a:endParaRPr lang="en-US"/>
          </a:p>
        </p:txBody>
      </p:sp>
      <p:sp>
        <p:nvSpPr>
          <p:cNvPr id="2054" name="Rectangle 5"/>
          <p:cNvSpPr>
            <a:spLocks noChangeArrowheads="1"/>
          </p:cNvSpPr>
          <p:nvPr/>
        </p:nvSpPr>
        <p:spPr bwMode="auto">
          <a:xfrm>
            <a:off x="76200" y="2120900"/>
            <a:ext cx="668338" cy="393700"/>
          </a:xfrm>
          <a:prstGeom prst="rect">
            <a:avLst/>
          </a:prstGeom>
          <a:noFill/>
          <a:ln w="12700">
            <a:noFill/>
            <a:miter lim="800000"/>
            <a:headEnd/>
            <a:tailEnd/>
          </a:ln>
        </p:spPr>
        <p:txBody>
          <a:bodyPr lIns="90476" tIns="44444" rIns="90476" bIns="44444">
            <a:spAutoFit/>
          </a:bodyPr>
          <a:lstStyle/>
          <a:p>
            <a:pPr eaLnBrk="0" hangingPunct="0"/>
            <a:r>
              <a:rPr lang="en-US" sz="2000">
                <a:solidFill>
                  <a:schemeClr val="bg1"/>
                </a:solidFill>
                <a:latin typeface="Times New Roman" pitchFamily="18" charset="0"/>
              </a:rPr>
              <a:t>MRI</a:t>
            </a:r>
          </a:p>
        </p:txBody>
      </p:sp>
      <p:sp>
        <p:nvSpPr>
          <p:cNvPr id="2055" name="Rectangle 6"/>
          <p:cNvSpPr>
            <a:spLocks noChangeArrowheads="1"/>
          </p:cNvSpPr>
          <p:nvPr/>
        </p:nvSpPr>
        <p:spPr bwMode="auto">
          <a:xfrm>
            <a:off x="406400" y="2089150"/>
            <a:ext cx="180975" cy="1184275"/>
          </a:xfrm>
          <a:prstGeom prst="rect">
            <a:avLst/>
          </a:prstGeom>
          <a:noFill/>
          <a:ln w="12700">
            <a:noFill/>
            <a:miter lim="800000"/>
            <a:headEnd/>
            <a:tailEnd/>
          </a:ln>
        </p:spPr>
        <p:txBody>
          <a:bodyPr wrap="none" lIns="90476" tIns="44444" rIns="90476" bIns="44444">
            <a:spAutoFit/>
          </a:bodyPr>
          <a:lstStyle/>
          <a:p>
            <a:pPr algn="ctr" eaLnBrk="0" hangingPunct="0"/>
            <a:endParaRPr lang="en-US" sz="2400">
              <a:latin typeface="Times New Roman" pitchFamily="18" charset="0"/>
            </a:endParaRPr>
          </a:p>
          <a:p>
            <a:pPr algn="ctr" eaLnBrk="0" hangingPunct="0"/>
            <a:endParaRPr lang="en-US" sz="2400">
              <a:latin typeface="Times New Roman" pitchFamily="18" charset="0"/>
            </a:endParaRPr>
          </a:p>
          <a:p>
            <a:pPr algn="ctr" eaLnBrk="0" hangingPunct="0"/>
            <a:endParaRPr lang="en-US" sz="2400">
              <a:latin typeface="Times New Roman" pitchFamily="18" charset="0"/>
            </a:endParaRPr>
          </a:p>
        </p:txBody>
      </p:sp>
      <p:sp>
        <p:nvSpPr>
          <p:cNvPr id="2056" name="Rectangle 7"/>
          <p:cNvSpPr>
            <a:spLocks noChangeArrowheads="1"/>
          </p:cNvSpPr>
          <p:nvPr/>
        </p:nvSpPr>
        <p:spPr bwMode="auto">
          <a:xfrm>
            <a:off x="1071563" y="2089150"/>
            <a:ext cx="1147762" cy="809625"/>
          </a:xfrm>
          <a:prstGeom prst="rect">
            <a:avLst/>
          </a:prstGeom>
          <a:noFill/>
          <a:ln w="12700">
            <a:noFill/>
            <a:miter lim="800000"/>
            <a:headEnd/>
            <a:tailEnd/>
          </a:ln>
        </p:spPr>
        <p:txBody>
          <a:bodyPr lIns="90476" tIns="44444" rIns="90476" bIns="44444">
            <a:spAutoFit/>
          </a:bodyPr>
          <a:lstStyle/>
          <a:p>
            <a:pPr algn="ctr" eaLnBrk="0" hangingPunct="0"/>
            <a:endParaRPr lang="en-US" sz="2400">
              <a:latin typeface="Times New Roman" pitchFamily="18" charset="0"/>
            </a:endParaRPr>
          </a:p>
          <a:p>
            <a:pPr algn="ctr" eaLnBrk="0" hangingPunct="0"/>
            <a:endParaRPr lang="en-US" sz="2400">
              <a:latin typeface="Times New Roman" pitchFamily="18" charset="0"/>
            </a:endParaRPr>
          </a:p>
        </p:txBody>
      </p:sp>
      <p:sp>
        <p:nvSpPr>
          <p:cNvPr id="2057" name="Rectangle 8"/>
          <p:cNvSpPr>
            <a:spLocks noChangeArrowheads="1"/>
          </p:cNvSpPr>
          <p:nvPr/>
        </p:nvSpPr>
        <p:spPr bwMode="auto">
          <a:xfrm>
            <a:off x="3359150" y="2089150"/>
            <a:ext cx="257175" cy="812800"/>
          </a:xfrm>
          <a:prstGeom prst="rect">
            <a:avLst/>
          </a:prstGeom>
          <a:noFill/>
          <a:ln w="12700">
            <a:noFill/>
            <a:miter lim="800000"/>
            <a:headEnd/>
            <a:tailEnd/>
          </a:ln>
        </p:spPr>
        <p:txBody>
          <a:bodyPr wrap="none" lIns="91429" tIns="45715" rIns="91429" bIns="45715">
            <a:spAutoFit/>
          </a:bodyPr>
          <a:lstStyle/>
          <a:p>
            <a:pPr algn="ctr" eaLnBrk="0" hangingPunct="0"/>
            <a:r>
              <a:rPr lang="en-US" sz="2400">
                <a:latin typeface="Times New Roman" pitchFamily="18" charset="0"/>
              </a:rPr>
              <a:t> </a:t>
            </a:r>
          </a:p>
          <a:p>
            <a:pPr algn="ctr" eaLnBrk="0" hangingPunct="0"/>
            <a:endParaRPr lang="en-US" sz="2400">
              <a:latin typeface="Times New Roman" pitchFamily="18" charset="0"/>
            </a:endParaRPr>
          </a:p>
        </p:txBody>
      </p:sp>
      <p:grpSp>
        <p:nvGrpSpPr>
          <p:cNvPr id="2" name="Group 9"/>
          <p:cNvGrpSpPr>
            <a:grpSpLocks/>
          </p:cNvGrpSpPr>
          <p:nvPr/>
        </p:nvGrpSpPr>
        <p:grpSpPr bwMode="auto">
          <a:xfrm>
            <a:off x="0" y="1600200"/>
            <a:ext cx="7086600" cy="1676400"/>
            <a:chOff x="72" y="768"/>
            <a:chExt cx="5641" cy="1632"/>
          </a:xfrm>
        </p:grpSpPr>
        <p:pic>
          <p:nvPicPr>
            <p:cNvPr id="2102" name="Picture 10"/>
            <p:cNvPicPr>
              <a:picLocks noChangeAspect="1" noChangeArrowheads="1"/>
            </p:cNvPicPr>
            <p:nvPr/>
          </p:nvPicPr>
          <p:blipFill>
            <a:blip r:embed="rId4"/>
            <a:srcRect l="16406" t="10938" r="29688" b="14063"/>
            <a:stretch>
              <a:fillRect/>
            </a:stretch>
          </p:blipFill>
          <p:spPr bwMode="auto">
            <a:xfrm>
              <a:off x="4609" y="768"/>
              <a:ext cx="1104" cy="1536"/>
            </a:xfrm>
            <a:prstGeom prst="rect">
              <a:avLst/>
            </a:prstGeom>
            <a:noFill/>
            <a:ln w="9525">
              <a:noFill/>
              <a:miter lim="800000"/>
              <a:headEnd/>
              <a:tailEnd/>
            </a:ln>
          </p:spPr>
        </p:pic>
        <p:pic>
          <p:nvPicPr>
            <p:cNvPr id="2103" name="Picture 11"/>
            <p:cNvPicPr>
              <a:picLocks noChangeAspect="1" noChangeArrowheads="1"/>
            </p:cNvPicPr>
            <p:nvPr/>
          </p:nvPicPr>
          <p:blipFill>
            <a:blip r:embed="rId5"/>
            <a:srcRect l="11111" t="5608" r="25002" b="4672"/>
            <a:stretch>
              <a:fillRect/>
            </a:stretch>
          </p:blipFill>
          <p:spPr bwMode="auto">
            <a:xfrm>
              <a:off x="2328" y="768"/>
              <a:ext cx="1104" cy="1536"/>
            </a:xfrm>
            <a:prstGeom prst="rect">
              <a:avLst/>
            </a:prstGeom>
            <a:noFill/>
            <a:ln w="9525">
              <a:noFill/>
              <a:miter lim="800000"/>
              <a:headEnd/>
              <a:tailEnd/>
            </a:ln>
          </p:spPr>
        </p:pic>
        <p:pic>
          <p:nvPicPr>
            <p:cNvPr id="2104" name="Picture 12"/>
            <p:cNvPicPr>
              <a:picLocks noChangeAspect="1" noChangeArrowheads="1"/>
            </p:cNvPicPr>
            <p:nvPr/>
          </p:nvPicPr>
          <p:blipFill>
            <a:blip r:embed="rId6"/>
            <a:srcRect l="11812" t="18750" r="36220" b="6250"/>
            <a:stretch>
              <a:fillRect/>
            </a:stretch>
          </p:blipFill>
          <p:spPr bwMode="auto">
            <a:xfrm>
              <a:off x="96" y="768"/>
              <a:ext cx="1056" cy="1536"/>
            </a:xfrm>
            <a:prstGeom prst="rect">
              <a:avLst/>
            </a:prstGeom>
            <a:noFill/>
            <a:ln w="9525">
              <a:noFill/>
              <a:miter lim="800000"/>
              <a:headEnd/>
              <a:tailEnd/>
            </a:ln>
          </p:spPr>
        </p:pic>
        <p:pic>
          <p:nvPicPr>
            <p:cNvPr id="2105" name="Picture 13"/>
            <p:cNvPicPr>
              <a:picLocks noChangeAspect="1" noChangeArrowheads="1"/>
            </p:cNvPicPr>
            <p:nvPr/>
          </p:nvPicPr>
          <p:blipFill>
            <a:blip r:embed="rId7"/>
            <a:srcRect l="13954" t="5556" r="21860" b="5556"/>
            <a:stretch>
              <a:fillRect/>
            </a:stretch>
          </p:blipFill>
          <p:spPr bwMode="auto">
            <a:xfrm>
              <a:off x="3468" y="768"/>
              <a:ext cx="1104" cy="1536"/>
            </a:xfrm>
            <a:prstGeom prst="rect">
              <a:avLst/>
            </a:prstGeom>
            <a:noFill/>
            <a:ln w="9525">
              <a:noFill/>
              <a:miter lim="800000"/>
              <a:headEnd/>
              <a:tailEnd/>
            </a:ln>
          </p:spPr>
        </p:pic>
        <p:pic>
          <p:nvPicPr>
            <p:cNvPr id="2106" name="Picture 14"/>
            <p:cNvPicPr>
              <a:picLocks noChangeAspect="1" noChangeArrowheads="1"/>
            </p:cNvPicPr>
            <p:nvPr/>
          </p:nvPicPr>
          <p:blipFill>
            <a:blip r:embed="rId8"/>
            <a:srcRect l="8333" t="8333" r="27779" b="2777"/>
            <a:stretch>
              <a:fillRect/>
            </a:stretch>
          </p:blipFill>
          <p:spPr bwMode="auto">
            <a:xfrm>
              <a:off x="1188" y="768"/>
              <a:ext cx="1104" cy="1536"/>
            </a:xfrm>
            <a:prstGeom prst="rect">
              <a:avLst/>
            </a:prstGeom>
            <a:noFill/>
            <a:ln w="9525">
              <a:noFill/>
              <a:miter lim="800000"/>
              <a:headEnd/>
              <a:tailEnd/>
            </a:ln>
          </p:spPr>
        </p:pic>
        <p:sp>
          <p:nvSpPr>
            <p:cNvPr id="2107" name="Rectangle 15"/>
            <p:cNvSpPr>
              <a:spLocks noChangeArrowheads="1"/>
            </p:cNvSpPr>
            <p:nvPr/>
          </p:nvSpPr>
          <p:spPr bwMode="auto">
            <a:xfrm>
              <a:off x="72" y="1920"/>
              <a:ext cx="5424" cy="480"/>
            </a:xfrm>
            <a:prstGeom prst="rect">
              <a:avLst/>
            </a:prstGeom>
            <a:noFill/>
            <a:ln w="9525">
              <a:noFill/>
              <a:miter lim="800000"/>
              <a:headEnd/>
              <a:tailEnd/>
            </a:ln>
          </p:spPr>
          <p:txBody>
            <a:bodyPr lIns="91429" tIns="45715" rIns="91429" bIns="45715" anchor="ctr"/>
            <a:lstStyle/>
            <a:p>
              <a:pPr eaLnBrk="0" hangingPunct="0"/>
              <a:r>
                <a:rPr lang="en-US" sz="1600" b="1">
                  <a:solidFill>
                    <a:srgbClr val="FFFF66"/>
                  </a:solidFill>
                  <a:latin typeface="Times" pitchFamily="18" charset="0"/>
                </a:rPr>
                <a:t>Classification of Morphologic Pattern/Volume Response</a:t>
              </a:r>
            </a:p>
          </p:txBody>
        </p:sp>
      </p:grpSp>
      <p:grpSp>
        <p:nvGrpSpPr>
          <p:cNvPr id="3" name="Group 16"/>
          <p:cNvGrpSpPr>
            <a:grpSpLocks/>
          </p:cNvGrpSpPr>
          <p:nvPr/>
        </p:nvGrpSpPr>
        <p:grpSpPr bwMode="auto">
          <a:xfrm>
            <a:off x="0" y="3741738"/>
            <a:ext cx="1874838" cy="3116262"/>
            <a:chOff x="0" y="2096"/>
            <a:chExt cx="1050" cy="1746"/>
          </a:xfrm>
        </p:grpSpPr>
        <p:pic>
          <p:nvPicPr>
            <p:cNvPr id="2098" name="Picture 17" descr="b1003corehigh"/>
            <p:cNvPicPr>
              <a:picLocks noChangeAspect="1" noChangeArrowheads="1"/>
            </p:cNvPicPr>
            <p:nvPr/>
          </p:nvPicPr>
          <p:blipFill>
            <a:blip r:embed="rId9"/>
            <a:srcRect/>
            <a:stretch>
              <a:fillRect/>
            </a:stretch>
          </p:blipFill>
          <p:spPr bwMode="auto">
            <a:xfrm>
              <a:off x="0" y="2096"/>
              <a:ext cx="1001" cy="820"/>
            </a:xfrm>
            <a:prstGeom prst="rect">
              <a:avLst/>
            </a:prstGeom>
            <a:noFill/>
            <a:ln w="9525">
              <a:noFill/>
              <a:miter lim="800000"/>
              <a:headEnd/>
              <a:tailEnd/>
            </a:ln>
          </p:spPr>
        </p:pic>
        <p:pic>
          <p:nvPicPr>
            <p:cNvPr id="2099" name="Picture 18" descr="LAC200B HER2 IHC"/>
            <p:cNvPicPr>
              <a:picLocks noChangeAspect="1" noChangeArrowheads="1"/>
            </p:cNvPicPr>
            <p:nvPr/>
          </p:nvPicPr>
          <p:blipFill>
            <a:blip r:embed="rId10"/>
            <a:srcRect/>
            <a:stretch>
              <a:fillRect/>
            </a:stretch>
          </p:blipFill>
          <p:spPr bwMode="auto">
            <a:xfrm>
              <a:off x="0" y="2664"/>
              <a:ext cx="1016" cy="811"/>
            </a:xfrm>
            <a:prstGeom prst="rect">
              <a:avLst/>
            </a:prstGeom>
            <a:noFill/>
            <a:ln w="9525">
              <a:noFill/>
              <a:miter lim="800000"/>
              <a:headEnd/>
              <a:tailEnd/>
            </a:ln>
          </p:spPr>
        </p:pic>
        <p:pic>
          <p:nvPicPr>
            <p:cNvPr id="2100" name="Picture 19" descr="LAC200B HER2 Pathvysion Red"/>
            <p:cNvPicPr>
              <a:picLocks noChangeAspect="1" noChangeArrowheads="1"/>
            </p:cNvPicPr>
            <p:nvPr/>
          </p:nvPicPr>
          <p:blipFill>
            <a:blip r:embed="rId11"/>
            <a:srcRect/>
            <a:stretch>
              <a:fillRect/>
            </a:stretch>
          </p:blipFill>
          <p:spPr bwMode="auto">
            <a:xfrm>
              <a:off x="0" y="3217"/>
              <a:ext cx="1011" cy="625"/>
            </a:xfrm>
            <a:prstGeom prst="rect">
              <a:avLst/>
            </a:prstGeom>
            <a:noFill/>
            <a:ln w="9525">
              <a:noFill/>
              <a:miter lim="800000"/>
              <a:headEnd/>
              <a:tailEnd/>
            </a:ln>
          </p:spPr>
        </p:pic>
        <p:sp>
          <p:nvSpPr>
            <p:cNvPr id="2101" name="Text Box 20"/>
            <p:cNvSpPr txBox="1">
              <a:spLocks noChangeArrowheads="1"/>
            </p:cNvSpPr>
            <p:nvPr/>
          </p:nvSpPr>
          <p:spPr bwMode="auto">
            <a:xfrm>
              <a:off x="0" y="3406"/>
              <a:ext cx="1050" cy="229"/>
            </a:xfrm>
            <a:prstGeom prst="rect">
              <a:avLst/>
            </a:prstGeom>
            <a:noFill/>
            <a:ln w="12700">
              <a:noFill/>
              <a:miter lim="800000"/>
              <a:headEnd/>
              <a:tailEnd/>
            </a:ln>
          </p:spPr>
          <p:txBody>
            <a:bodyPr wrap="none" lIns="101763" tIns="49988" rIns="101763" bIns="49988">
              <a:spAutoFit/>
            </a:bodyPr>
            <a:lstStyle/>
            <a:p>
              <a:pPr algn="r" defTabSz="1028700" eaLnBrk="0" hangingPunct="0"/>
              <a:r>
                <a:rPr lang="en-US" sz="2000">
                  <a:solidFill>
                    <a:srgbClr val="FFFF66"/>
                  </a:solidFill>
                  <a:latin typeface="Times" pitchFamily="18" charset="0"/>
                </a:rPr>
                <a:t>H&amp;E,IHC,FISH</a:t>
              </a:r>
            </a:p>
          </p:txBody>
        </p:sp>
      </p:grpSp>
      <p:sp>
        <p:nvSpPr>
          <p:cNvPr id="2060" name="Rectangle 21"/>
          <p:cNvSpPr>
            <a:spLocks noChangeArrowheads="1"/>
          </p:cNvSpPr>
          <p:nvPr/>
        </p:nvSpPr>
        <p:spPr bwMode="auto">
          <a:xfrm>
            <a:off x="0" y="3203575"/>
            <a:ext cx="2728913" cy="454025"/>
          </a:xfrm>
          <a:prstGeom prst="rect">
            <a:avLst/>
          </a:prstGeom>
          <a:solidFill>
            <a:schemeClr val="tx1"/>
          </a:solidFill>
          <a:ln w="12700">
            <a:noFill/>
            <a:miter lim="800000"/>
            <a:headEnd/>
            <a:tailEnd/>
          </a:ln>
        </p:spPr>
        <p:txBody>
          <a:bodyPr wrap="none" lIns="90476" tIns="44444" rIns="90476" bIns="44444">
            <a:spAutoFit/>
          </a:bodyPr>
          <a:lstStyle/>
          <a:p>
            <a:pPr eaLnBrk="0" hangingPunct="0"/>
            <a:r>
              <a:rPr lang="en-US" sz="2000">
                <a:solidFill>
                  <a:schemeClr val="bg1"/>
                </a:solidFill>
                <a:latin typeface="Times New Roman" pitchFamily="18" charset="0"/>
              </a:rPr>
              <a:t>Tissue: Core or Surgical</a:t>
            </a:r>
            <a:r>
              <a:rPr lang="en-US" sz="2400">
                <a:solidFill>
                  <a:schemeClr val="bg1"/>
                </a:solidFill>
                <a:latin typeface="Times New Roman" pitchFamily="18" charset="0"/>
              </a:rPr>
              <a:t> </a:t>
            </a:r>
          </a:p>
        </p:txBody>
      </p:sp>
      <p:sp>
        <p:nvSpPr>
          <p:cNvPr id="2061" name="Rectangle 25"/>
          <p:cNvSpPr>
            <a:spLocks noChangeArrowheads="1"/>
          </p:cNvSpPr>
          <p:nvPr/>
        </p:nvSpPr>
        <p:spPr bwMode="auto">
          <a:xfrm>
            <a:off x="1085850" y="682625"/>
            <a:ext cx="338138" cy="384175"/>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2062" name="Rectangle 27"/>
          <p:cNvSpPr>
            <a:spLocks noChangeArrowheads="1"/>
          </p:cNvSpPr>
          <p:nvPr/>
        </p:nvSpPr>
        <p:spPr bwMode="auto">
          <a:xfrm>
            <a:off x="1601788" y="682625"/>
            <a:ext cx="338137" cy="384175"/>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2063" name="Rectangle 29"/>
          <p:cNvSpPr>
            <a:spLocks noChangeArrowheads="1"/>
          </p:cNvSpPr>
          <p:nvPr/>
        </p:nvSpPr>
        <p:spPr bwMode="auto">
          <a:xfrm>
            <a:off x="2116138" y="682625"/>
            <a:ext cx="338137" cy="384175"/>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2064" name="Rectangle 31"/>
          <p:cNvSpPr>
            <a:spLocks noChangeArrowheads="1"/>
          </p:cNvSpPr>
          <p:nvPr/>
        </p:nvSpPr>
        <p:spPr bwMode="auto">
          <a:xfrm>
            <a:off x="2632075" y="682625"/>
            <a:ext cx="339725" cy="384175"/>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2065" name="Rectangle 33"/>
          <p:cNvSpPr>
            <a:spLocks noChangeArrowheads="1"/>
          </p:cNvSpPr>
          <p:nvPr/>
        </p:nvSpPr>
        <p:spPr bwMode="auto">
          <a:xfrm>
            <a:off x="6197600" y="400050"/>
            <a:ext cx="1146175" cy="863600"/>
          </a:xfrm>
          <a:prstGeom prst="rect">
            <a:avLst/>
          </a:prstGeom>
          <a:noFill/>
          <a:ln w="12700">
            <a:solidFill>
              <a:schemeClr val="tx1"/>
            </a:solidFill>
            <a:miter lim="800000"/>
            <a:headEnd/>
            <a:tailEnd/>
          </a:ln>
        </p:spPr>
        <p:txBody>
          <a:bodyPr lIns="90476" tIns="44444" rIns="90476" bIns="44444">
            <a:spAutoFit/>
          </a:bodyPr>
          <a:lstStyle/>
          <a:p>
            <a:pPr algn="ctr" eaLnBrk="0" hangingPunct="0">
              <a:spcBef>
                <a:spcPct val="50000"/>
              </a:spcBef>
            </a:pPr>
            <a:r>
              <a:rPr lang="en-US" sz="2000">
                <a:solidFill>
                  <a:schemeClr val="tx2"/>
                </a:solidFill>
                <a:latin typeface="Times New Roman" pitchFamily="18" charset="0"/>
              </a:rPr>
              <a:t>Surgery </a:t>
            </a:r>
          </a:p>
          <a:p>
            <a:pPr algn="ctr" eaLnBrk="0" hangingPunct="0">
              <a:spcBef>
                <a:spcPct val="50000"/>
              </a:spcBef>
            </a:pPr>
            <a:r>
              <a:rPr lang="en-US" sz="2000">
                <a:solidFill>
                  <a:schemeClr val="tx2"/>
                </a:solidFill>
                <a:latin typeface="Times New Roman" pitchFamily="18" charset="0"/>
              </a:rPr>
              <a:t>&amp; RT</a:t>
            </a:r>
          </a:p>
        </p:txBody>
      </p:sp>
      <p:grpSp>
        <p:nvGrpSpPr>
          <p:cNvPr id="4" name="Group 34"/>
          <p:cNvGrpSpPr>
            <a:grpSpLocks/>
          </p:cNvGrpSpPr>
          <p:nvPr/>
        </p:nvGrpSpPr>
        <p:grpSpPr bwMode="auto">
          <a:xfrm>
            <a:off x="3717925" y="682625"/>
            <a:ext cx="1849438" cy="427038"/>
            <a:chOff x="2544" y="2400"/>
            <a:chExt cx="1248" cy="618"/>
          </a:xfrm>
        </p:grpSpPr>
        <p:sp>
          <p:nvSpPr>
            <p:cNvPr id="2094" name="Rectangle 35"/>
            <p:cNvSpPr>
              <a:spLocks noChangeArrowheads="1"/>
            </p:cNvSpPr>
            <p:nvPr/>
          </p:nvSpPr>
          <p:spPr bwMode="auto">
            <a:xfrm>
              <a:off x="2544"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anchor="ctr">
              <a:flatTx/>
            </a:bodyPr>
            <a:lstStyle/>
            <a:p>
              <a:endParaRPr lang="en-US"/>
            </a:p>
          </p:txBody>
        </p:sp>
        <p:sp>
          <p:nvSpPr>
            <p:cNvPr id="2095" name="Rectangle 36"/>
            <p:cNvSpPr>
              <a:spLocks noChangeArrowheads="1"/>
            </p:cNvSpPr>
            <p:nvPr/>
          </p:nvSpPr>
          <p:spPr bwMode="auto">
            <a:xfrm>
              <a:off x="2880"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lIns="91429" tIns="45715" rIns="91429" bIns="45715" anchor="ctr">
              <a:flatTx/>
            </a:bodyPr>
            <a:lstStyle/>
            <a:p>
              <a:pPr algn="ctr" eaLnBrk="0" hangingPunct="0"/>
              <a:endParaRPr lang="en-US" sz="2400">
                <a:latin typeface="Times New Roman" pitchFamily="18" charset="0"/>
              </a:endParaRPr>
            </a:p>
          </p:txBody>
        </p:sp>
        <p:sp>
          <p:nvSpPr>
            <p:cNvPr id="2096" name="Rectangle 37"/>
            <p:cNvSpPr>
              <a:spLocks noChangeArrowheads="1"/>
            </p:cNvSpPr>
            <p:nvPr/>
          </p:nvSpPr>
          <p:spPr bwMode="auto">
            <a:xfrm>
              <a:off x="3216"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anchor="ctr">
              <a:flatTx/>
            </a:bodyPr>
            <a:lstStyle/>
            <a:p>
              <a:endParaRPr lang="en-US"/>
            </a:p>
          </p:txBody>
        </p:sp>
        <p:sp>
          <p:nvSpPr>
            <p:cNvPr id="2097" name="Rectangle 38"/>
            <p:cNvSpPr>
              <a:spLocks noChangeArrowheads="1"/>
            </p:cNvSpPr>
            <p:nvPr/>
          </p:nvSpPr>
          <p:spPr bwMode="auto">
            <a:xfrm>
              <a:off x="3552"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anchor="ctr">
              <a:flatTx/>
            </a:bodyPr>
            <a:lstStyle/>
            <a:p>
              <a:endParaRPr lang="en-US"/>
            </a:p>
          </p:txBody>
        </p:sp>
      </p:grpSp>
      <p:sp>
        <p:nvSpPr>
          <p:cNvPr id="2067" name="Text Box 39"/>
          <p:cNvSpPr txBox="1">
            <a:spLocks noChangeArrowheads="1"/>
          </p:cNvSpPr>
          <p:nvPr/>
        </p:nvSpPr>
        <p:spPr bwMode="auto">
          <a:xfrm>
            <a:off x="1171575" y="152400"/>
            <a:ext cx="1908175" cy="457200"/>
          </a:xfrm>
          <a:prstGeom prst="rect">
            <a:avLst/>
          </a:prstGeom>
          <a:noFill/>
          <a:ln w="12700">
            <a:noFill/>
            <a:miter lim="800000"/>
            <a:headEnd/>
            <a:tailEnd/>
          </a:ln>
        </p:spPr>
        <p:txBody>
          <a:bodyPr wrap="none" lIns="91429" tIns="45715" rIns="91429" bIns="45715">
            <a:spAutoFit/>
          </a:bodyPr>
          <a:lstStyle/>
          <a:p>
            <a:pPr algn="r" eaLnBrk="0" hangingPunct="0"/>
            <a:r>
              <a:rPr lang="en-US" sz="2400">
                <a:latin typeface="Times" pitchFamily="18" charset="0"/>
              </a:rPr>
              <a:t>Anthracycline</a:t>
            </a:r>
          </a:p>
        </p:txBody>
      </p:sp>
      <p:sp>
        <p:nvSpPr>
          <p:cNvPr id="2068" name="Text Box 40"/>
          <p:cNvSpPr txBox="1">
            <a:spLocks noChangeArrowheads="1"/>
          </p:cNvSpPr>
          <p:nvPr/>
        </p:nvSpPr>
        <p:spPr bwMode="auto">
          <a:xfrm>
            <a:off x="4214813" y="166688"/>
            <a:ext cx="1079500" cy="457200"/>
          </a:xfrm>
          <a:prstGeom prst="rect">
            <a:avLst/>
          </a:prstGeom>
          <a:noFill/>
          <a:ln w="12700">
            <a:noFill/>
            <a:miter lim="800000"/>
            <a:headEnd/>
            <a:tailEnd/>
          </a:ln>
        </p:spPr>
        <p:txBody>
          <a:bodyPr wrap="none" lIns="91429" tIns="45715" rIns="91429" bIns="45715">
            <a:spAutoFit/>
          </a:bodyPr>
          <a:lstStyle/>
          <a:p>
            <a:pPr algn="r" eaLnBrk="0" hangingPunct="0"/>
            <a:r>
              <a:rPr lang="en-US" sz="2400">
                <a:latin typeface="Times" pitchFamily="18" charset="0"/>
              </a:rPr>
              <a:t>Taxane</a:t>
            </a:r>
          </a:p>
        </p:txBody>
      </p:sp>
      <p:sp>
        <p:nvSpPr>
          <p:cNvPr id="2069" name="Text Box 41"/>
          <p:cNvSpPr txBox="1">
            <a:spLocks noChangeArrowheads="1"/>
          </p:cNvSpPr>
          <p:nvPr/>
        </p:nvSpPr>
        <p:spPr bwMode="auto">
          <a:xfrm>
            <a:off x="7707313" y="611188"/>
            <a:ext cx="1436687" cy="422275"/>
          </a:xfrm>
          <a:prstGeom prst="rect">
            <a:avLst/>
          </a:prstGeom>
          <a:noFill/>
          <a:ln w="19050">
            <a:solidFill>
              <a:schemeClr val="tx1"/>
            </a:solidFill>
            <a:miter lim="800000"/>
            <a:headEnd/>
            <a:tailEnd/>
          </a:ln>
        </p:spPr>
        <p:txBody>
          <a:bodyPr wrap="none" lIns="101763" tIns="49988" rIns="101763" bIns="49988">
            <a:spAutoFit/>
          </a:bodyPr>
          <a:lstStyle/>
          <a:p>
            <a:pPr algn="r" defTabSz="1028700" eaLnBrk="0" hangingPunct="0"/>
            <a:r>
              <a:rPr lang="en-US" sz="2000">
                <a:latin typeface="Times" pitchFamily="18" charset="0"/>
              </a:rPr>
              <a:t>Tam if ER+</a:t>
            </a:r>
          </a:p>
        </p:txBody>
      </p:sp>
      <p:sp>
        <p:nvSpPr>
          <p:cNvPr id="2070" name="AutoShape 42"/>
          <p:cNvSpPr>
            <a:spLocks noChangeArrowheads="1"/>
          </p:cNvSpPr>
          <p:nvPr/>
        </p:nvSpPr>
        <p:spPr bwMode="auto">
          <a:xfrm>
            <a:off x="3200400" y="638175"/>
            <a:ext cx="400050" cy="314325"/>
          </a:xfrm>
          <a:prstGeom prst="rightArrow">
            <a:avLst>
              <a:gd name="adj1" fmla="val 50000"/>
              <a:gd name="adj2" fmla="val 31818"/>
            </a:avLst>
          </a:prstGeom>
          <a:solidFill>
            <a:schemeClr val="accent1"/>
          </a:solidFill>
          <a:ln w="12700">
            <a:solidFill>
              <a:schemeClr val="tx1"/>
            </a:solidFill>
            <a:miter lim="800000"/>
            <a:headEnd/>
            <a:tailEnd/>
          </a:ln>
        </p:spPr>
        <p:txBody>
          <a:bodyPr wrap="none" lIns="90488" tIns="44450" rIns="90488" bIns="44450" anchor="ctr"/>
          <a:lstStyle/>
          <a:p>
            <a:endParaRPr lang="en-US"/>
          </a:p>
        </p:txBody>
      </p:sp>
      <p:sp>
        <p:nvSpPr>
          <p:cNvPr id="2071" name="AutoShape 43"/>
          <p:cNvSpPr>
            <a:spLocks noChangeArrowheads="1"/>
          </p:cNvSpPr>
          <p:nvPr/>
        </p:nvSpPr>
        <p:spPr bwMode="auto">
          <a:xfrm>
            <a:off x="5756275" y="666750"/>
            <a:ext cx="400050" cy="314325"/>
          </a:xfrm>
          <a:prstGeom prst="rightArrow">
            <a:avLst>
              <a:gd name="adj1" fmla="val 50000"/>
              <a:gd name="adj2" fmla="val 31818"/>
            </a:avLst>
          </a:prstGeom>
          <a:solidFill>
            <a:schemeClr val="accent1"/>
          </a:solidFill>
          <a:ln w="12700">
            <a:solidFill>
              <a:schemeClr val="tx1"/>
            </a:solidFill>
            <a:miter lim="800000"/>
            <a:headEnd/>
            <a:tailEnd/>
          </a:ln>
        </p:spPr>
        <p:txBody>
          <a:bodyPr wrap="none" lIns="90488" tIns="44450" rIns="90488" bIns="44450" anchor="ctr"/>
          <a:lstStyle/>
          <a:p>
            <a:endParaRPr lang="en-US"/>
          </a:p>
        </p:txBody>
      </p:sp>
      <p:sp>
        <p:nvSpPr>
          <p:cNvPr id="2072" name="AutoShape 44"/>
          <p:cNvSpPr>
            <a:spLocks noChangeArrowheads="1"/>
          </p:cNvSpPr>
          <p:nvPr/>
        </p:nvSpPr>
        <p:spPr bwMode="auto">
          <a:xfrm>
            <a:off x="7313613" y="666750"/>
            <a:ext cx="400050" cy="314325"/>
          </a:xfrm>
          <a:prstGeom prst="rightArrow">
            <a:avLst>
              <a:gd name="adj1" fmla="val 50000"/>
              <a:gd name="adj2" fmla="val 31818"/>
            </a:avLst>
          </a:prstGeom>
          <a:solidFill>
            <a:schemeClr val="accent1"/>
          </a:solidFill>
          <a:ln w="12700">
            <a:solidFill>
              <a:schemeClr val="tx1"/>
            </a:solidFill>
            <a:miter lim="800000"/>
            <a:headEnd/>
            <a:tailEnd/>
          </a:ln>
        </p:spPr>
        <p:txBody>
          <a:bodyPr wrap="none" lIns="101763" tIns="49988" rIns="101763" bIns="49988" anchor="ctr"/>
          <a:lstStyle/>
          <a:p>
            <a:pPr algn="ctr" defTabSz="1028700" eaLnBrk="0" hangingPunct="0"/>
            <a:endParaRPr lang="en-US" sz="2700">
              <a:latin typeface="Times" pitchFamily="18" charset="0"/>
            </a:endParaRPr>
          </a:p>
        </p:txBody>
      </p:sp>
      <p:sp>
        <p:nvSpPr>
          <p:cNvPr id="2073" name="Text Box 45"/>
          <p:cNvSpPr txBox="1">
            <a:spLocks noChangeArrowheads="1"/>
          </p:cNvSpPr>
          <p:nvPr/>
        </p:nvSpPr>
        <p:spPr bwMode="auto">
          <a:xfrm>
            <a:off x="-130175" y="296863"/>
            <a:ext cx="1196975" cy="768350"/>
          </a:xfrm>
          <a:prstGeom prst="rect">
            <a:avLst/>
          </a:prstGeom>
          <a:noFill/>
          <a:ln w="12700">
            <a:noFill/>
            <a:miter lim="800000"/>
            <a:headEnd/>
            <a:tailEnd/>
          </a:ln>
        </p:spPr>
        <p:txBody>
          <a:bodyPr lIns="101763" tIns="49988" rIns="101763" bIns="49988">
            <a:spAutoFit/>
          </a:bodyPr>
          <a:lstStyle/>
          <a:p>
            <a:pPr algn="r" defTabSz="1028700" eaLnBrk="0" hangingPunct="0"/>
            <a:r>
              <a:rPr lang="en-US" sz="2200">
                <a:latin typeface="Comic Sans MS" pitchFamily="66" charset="0"/>
              </a:rPr>
              <a:t>Clinical Study</a:t>
            </a:r>
          </a:p>
        </p:txBody>
      </p:sp>
      <p:grpSp>
        <p:nvGrpSpPr>
          <p:cNvPr id="5" name="Group 46"/>
          <p:cNvGrpSpPr>
            <a:grpSpLocks/>
          </p:cNvGrpSpPr>
          <p:nvPr/>
        </p:nvGrpSpPr>
        <p:grpSpPr bwMode="auto">
          <a:xfrm>
            <a:off x="6378575" y="1600200"/>
            <a:ext cx="2917825" cy="1828800"/>
            <a:chOff x="3922" y="1104"/>
            <a:chExt cx="1838" cy="1152"/>
          </a:xfrm>
        </p:grpSpPr>
        <p:sp>
          <p:nvSpPr>
            <p:cNvPr id="2092" name="Rectangle 47"/>
            <p:cNvSpPr>
              <a:spLocks noChangeArrowheads="1"/>
            </p:cNvSpPr>
            <p:nvPr/>
          </p:nvSpPr>
          <p:spPr bwMode="auto">
            <a:xfrm>
              <a:off x="3936" y="1104"/>
              <a:ext cx="1772" cy="440"/>
            </a:xfrm>
            <a:prstGeom prst="rect">
              <a:avLst/>
            </a:prstGeom>
            <a:solidFill>
              <a:schemeClr val="tx1"/>
            </a:solidFill>
            <a:ln w="12700">
              <a:noFill/>
              <a:miter lim="800000"/>
              <a:headEnd/>
              <a:tailEnd/>
            </a:ln>
          </p:spPr>
          <p:txBody>
            <a:bodyPr lIns="90476" tIns="44444" rIns="90476" bIns="44444">
              <a:spAutoFit/>
            </a:bodyPr>
            <a:lstStyle/>
            <a:p>
              <a:pPr eaLnBrk="0" hangingPunct="0"/>
              <a:r>
                <a:rPr lang="en-US" sz="2000">
                  <a:solidFill>
                    <a:schemeClr val="bg1"/>
                  </a:solidFill>
                  <a:latin typeface="Times New Roman" pitchFamily="18" charset="0"/>
                </a:rPr>
                <a:t>Serum markers, proteomics</a:t>
              </a:r>
            </a:p>
          </p:txBody>
        </p:sp>
        <p:pic>
          <p:nvPicPr>
            <p:cNvPr id="2093" name="Picture 48"/>
            <p:cNvPicPr>
              <a:picLocks noChangeAspect="1" noChangeArrowheads="1"/>
            </p:cNvPicPr>
            <p:nvPr/>
          </p:nvPicPr>
          <p:blipFill>
            <a:blip r:embed="rId12"/>
            <a:srcRect/>
            <a:stretch>
              <a:fillRect/>
            </a:stretch>
          </p:blipFill>
          <p:spPr bwMode="auto">
            <a:xfrm>
              <a:off x="3922" y="1553"/>
              <a:ext cx="1838" cy="703"/>
            </a:xfrm>
            <a:prstGeom prst="rect">
              <a:avLst/>
            </a:prstGeom>
            <a:noFill/>
            <a:ln w="12700">
              <a:noFill/>
              <a:miter lim="800000"/>
              <a:headEnd/>
              <a:tailEnd/>
            </a:ln>
          </p:spPr>
        </p:pic>
      </p:grpSp>
      <p:grpSp>
        <p:nvGrpSpPr>
          <p:cNvPr id="6" name="Group 49"/>
          <p:cNvGrpSpPr>
            <a:grpSpLocks/>
          </p:cNvGrpSpPr>
          <p:nvPr/>
        </p:nvGrpSpPr>
        <p:grpSpPr bwMode="auto">
          <a:xfrm>
            <a:off x="1801813" y="3714750"/>
            <a:ext cx="4979987" cy="3124200"/>
            <a:chOff x="1135" y="2340"/>
            <a:chExt cx="3137" cy="1968"/>
          </a:xfrm>
        </p:grpSpPr>
        <p:grpSp>
          <p:nvGrpSpPr>
            <p:cNvPr id="7" name="Group 50"/>
            <p:cNvGrpSpPr>
              <a:grpSpLocks/>
            </p:cNvGrpSpPr>
            <p:nvPr/>
          </p:nvGrpSpPr>
          <p:grpSpPr bwMode="auto">
            <a:xfrm>
              <a:off x="1135" y="2340"/>
              <a:ext cx="1391" cy="1968"/>
              <a:chOff x="1009" y="2081"/>
              <a:chExt cx="1237" cy="1750"/>
            </a:xfrm>
          </p:grpSpPr>
          <p:pic>
            <p:nvPicPr>
              <p:cNvPr id="2090" name="Picture 51" descr="allbreastandallbrain"/>
              <p:cNvPicPr>
                <a:picLocks noChangeAspect="1" noChangeArrowheads="1"/>
              </p:cNvPicPr>
              <p:nvPr/>
            </p:nvPicPr>
            <p:blipFill>
              <a:blip r:embed="rId13"/>
              <a:srcRect/>
              <a:stretch>
                <a:fillRect/>
              </a:stretch>
            </p:blipFill>
            <p:spPr bwMode="auto">
              <a:xfrm>
                <a:off x="1031" y="2081"/>
                <a:ext cx="1193" cy="1750"/>
              </a:xfrm>
              <a:prstGeom prst="rect">
                <a:avLst/>
              </a:prstGeom>
              <a:noFill/>
              <a:ln w="9525">
                <a:noFill/>
                <a:miter lim="800000"/>
                <a:headEnd/>
                <a:tailEnd/>
              </a:ln>
            </p:spPr>
          </p:pic>
          <p:sp>
            <p:nvSpPr>
              <p:cNvPr id="2091" name="Text Box 52"/>
              <p:cNvSpPr txBox="1">
                <a:spLocks noChangeArrowheads="1"/>
              </p:cNvSpPr>
              <p:nvPr/>
            </p:nvSpPr>
            <p:spPr bwMode="auto">
              <a:xfrm>
                <a:off x="1009" y="2138"/>
                <a:ext cx="1237" cy="248"/>
              </a:xfrm>
              <a:prstGeom prst="rect">
                <a:avLst/>
              </a:prstGeom>
              <a:noFill/>
              <a:ln w="12700">
                <a:noFill/>
                <a:miter lim="800000"/>
                <a:headEnd/>
                <a:tailEnd/>
              </a:ln>
            </p:spPr>
            <p:txBody>
              <a:bodyPr wrap="none" lIns="101763" tIns="49988" rIns="101763" bIns="49988">
                <a:spAutoFit/>
              </a:bodyPr>
              <a:lstStyle/>
              <a:p>
                <a:pPr algn="r" defTabSz="1028700" eaLnBrk="0" hangingPunct="0"/>
                <a:r>
                  <a:rPr lang="en-US" sz="2200">
                    <a:solidFill>
                      <a:srgbClr val="FFFF66"/>
                    </a:solidFill>
                    <a:latin typeface="Times" pitchFamily="18" charset="0"/>
                  </a:rPr>
                  <a:t>Expression Array</a:t>
                </a:r>
              </a:p>
            </p:txBody>
          </p:sp>
        </p:grpSp>
        <p:pic>
          <p:nvPicPr>
            <p:cNvPr id="2089" name="Picture 53"/>
            <p:cNvPicPr>
              <a:picLocks noChangeAspect="1" noChangeArrowheads="1"/>
            </p:cNvPicPr>
            <p:nvPr/>
          </p:nvPicPr>
          <p:blipFill>
            <a:blip r:embed="rId14"/>
            <a:srcRect/>
            <a:stretch>
              <a:fillRect/>
            </a:stretch>
          </p:blipFill>
          <p:spPr bwMode="auto">
            <a:xfrm>
              <a:off x="2544" y="2352"/>
              <a:ext cx="1728" cy="1843"/>
            </a:xfrm>
            <a:prstGeom prst="rect">
              <a:avLst/>
            </a:prstGeom>
            <a:noFill/>
            <a:ln w="9525">
              <a:noFill/>
              <a:miter lim="800000"/>
              <a:headEnd/>
              <a:tailEnd/>
            </a:ln>
          </p:spPr>
        </p:pic>
      </p:grpSp>
      <p:grpSp>
        <p:nvGrpSpPr>
          <p:cNvPr id="8" name="Group 54"/>
          <p:cNvGrpSpPr>
            <a:grpSpLocks/>
          </p:cNvGrpSpPr>
          <p:nvPr/>
        </p:nvGrpSpPr>
        <p:grpSpPr bwMode="auto">
          <a:xfrm>
            <a:off x="3505200" y="3182938"/>
            <a:ext cx="5711825" cy="3751262"/>
            <a:chOff x="2243" y="2019"/>
            <a:chExt cx="2881" cy="1812"/>
          </a:xfrm>
        </p:grpSpPr>
        <p:grpSp>
          <p:nvGrpSpPr>
            <p:cNvPr id="9" name="Group 55"/>
            <p:cNvGrpSpPr>
              <a:grpSpLocks/>
            </p:cNvGrpSpPr>
            <p:nvPr/>
          </p:nvGrpSpPr>
          <p:grpSpPr bwMode="auto">
            <a:xfrm>
              <a:off x="2243" y="2019"/>
              <a:ext cx="2881" cy="1812"/>
              <a:chOff x="216" y="651"/>
              <a:chExt cx="5136" cy="3018"/>
            </a:xfrm>
          </p:grpSpPr>
          <p:graphicFrame>
            <p:nvGraphicFramePr>
              <p:cNvPr id="2050" name="Object 0"/>
              <p:cNvGraphicFramePr>
                <a:graphicFrameLocks noChangeAspect="1"/>
              </p:cNvGraphicFramePr>
              <p:nvPr/>
            </p:nvGraphicFramePr>
            <p:xfrm>
              <a:off x="216" y="651"/>
              <a:ext cx="5136" cy="3018"/>
            </p:xfrm>
            <a:graphic>
              <a:graphicData uri="http://schemas.openxmlformats.org/presentationml/2006/ole">
                <p:oleObj spid="_x0000_s1026" name="Chart" r:id="rId15" imgW="8808840" imgH="5175000" progId="Excel.Sheet.8">
                  <p:embed/>
                </p:oleObj>
              </a:graphicData>
            </a:graphic>
          </p:graphicFrame>
          <p:sp>
            <p:nvSpPr>
              <p:cNvPr id="2083" name="AutoShape 57"/>
              <p:cNvSpPr>
                <a:spLocks noChangeArrowheads="1"/>
              </p:cNvSpPr>
              <p:nvPr/>
            </p:nvSpPr>
            <p:spPr bwMode="auto">
              <a:xfrm>
                <a:off x="816" y="1872"/>
                <a:ext cx="288" cy="384"/>
              </a:xfrm>
              <a:prstGeom prst="downArrow">
                <a:avLst>
                  <a:gd name="adj1" fmla="val 50000"/>
                  <a:gd name="adj2" fmla="val 33333"/>
                </a:avLst>
              </a:prstGeom>
              <a:solidFill>
                <a:schemeClr val="accent1"/>
              </a:solidFill>
              <a:ln w="9525">
                <a:solidFill>
                  <a:schemeClr val="tx1"/>
                </a:solidFill>
                <a:miter lim="800000"/>
                <a:headEnd/>
                <a:tailEnd/>
              </a:ln>
            </p:spPr>
            <p:txBody>
              <a:bodyPr wrap="none" lIns="91429" tIns="45715" rIns="91429" bIns="45715" anchor="ctr"/>
              <a:lstStyle/>
              <a:p>
                <a:pPr algn="ctr"/>
                <a:r>
                  <a:rPr lang="en-US" sz="1000">
                    <a:latin typeface="Times New Roman" pitchFamily="18" charset="0"/>
                  </a:rPr>
                  <a:t>1q</a:t>
                </a:r>
              </a:p>
            </p:txBody>
          </p:sp>
          <p:sp>
            <p:nvSpPr>
              <p:cNvPr id="2084" name="AutoShape 58"/>
              <p:cNvSpPr>
                <a:spLocks noChangeArrowheads="1"/>
              </p:cNvSpPr>
              <p:nvPr/>
            </p:nvSpPr>
            <p:spPr bwMode="auto">
              <a:xfrm>
                <a:off x="4752" y="1872"/>
                <a:ext cx="288" cy="384"/>
              </a:xfrm>
              <a:prstGeom prst="downArrow">
                <a:avLst>
                  <a:gd name="adj1" fmla="val 50000"/>
                  <a:gd name="adj2" fmla="val 33333"/>
                </a:avLst>
              </a:prstGeom>
              <a:solidFill>
                <a:schemeClr val="accent1"/>
              </a:solidFill>
              <a:ln w="9525">
                <a:solidFill>
                  <a:schemeClr val="tx1"/>
                </a:solidFill>
                <a:miter lim="800000"/>
                <a:headEnd/>
                <a:tailEnd/>
              </a:ln>
            </p:spPr>
            <p:txBody>
              <a:bodyPr wrap="none" lIns="91429" tIns="45715" rIns="91429" bIns="45715" anchor="ctr"/>
              <a:lstStyle/>
              <a:p>
                <a:pPr algn="ctr"/>
                <a:r>
                  <a:rPr lang="en-US" sz="1000">
                    <a:latin typeface="Times New Roman" pitchFamily="18" charset="0"/>
                  </a:rPr>
                  <a:t>20q</a:t>
                </a:r>
              </a:p>
            </p:txBody>
          </p:sp>
          <p:sp>
            <p:nvSpPr>
              <p:cNvPr id="2085" name="AutoShape 59"/>
              <p:cNvSpPr>
                <a:spLocks noChangeArrowheads="1"/>
              </p:cNvSpPr>
              <p:nvPr/>
            </p:nvSpPr>
            <p:spPr bwMode="auto">
              <a:xfrm>
                <a:off x="672" y="3216"/>
                <a:ext cx="288" cy="384"/>
              </a:xfrm>
              <a:prstGeom prst="upArrow">
                <a:avLst>
                  <a:gd name="adj1" fmla="val 50000"/>
                  <a:gd name="adj2" fmla="val 33333"/>
                </a:avLst>
              </a:prstGeom>
              <a:solidFill>
                <a:schemeClr val="accent1"/>
              </a:solidFill>
              <a:ln w="9525">
                <a:solidFill>
                  <a:schemeClr val="tx1"/>
                </a:solidFill>
                <a:miter lim="800000"/>
                <a:headEnd/>
                <a:tailEnd/>
              </a:ln>
            </p:spPr>
            <p:txBody>
              <a:bodyPr wrap="none" lIns="91429" tIns="45715" rIns="91429" bIns="45715" anchor="ctr"/>
              <a:lstStyle/>
              <a:p>
                <a:pPr algn="ctr"/>
                <a:r>
                  <a:rPr lang="en-US" sz="1200">
                    <a:latin typeface="Times New Roman" pitchFamily="18" charset="0"/>
                  </a:rPr>
                  <a:t>1p</a:t>
                </a:r>
              </a:p>
            </p:txBody>
          </p:sp>
          <p:sp>
            <p:nvSpPr>
              <p:cNvPr id="2086" name="AutoShape 60"/>
              <p:cNvSpPr>
                <a:spLocks noChangeArrowheads="1"/>
              </p:cNvSpPr>
              <p:nvPr/>
            </p:nvSpPr>
            <p:spPr bwMode="auto">
              <a:xfrm>
                <a:off x="4368" y="3216"/>
                <a:ext cx="288" cy="384"/>
              </a:xfrm>
              <a:prstGeom prst="upArrow">
                <a:avLst>
                  <a:gd name="adj1" fmla="val 50000"/>
                  <a:gd name="adj2" fmla="val 33333"/>
                </a:avLst>
              </a:prstGeom>
              <a:solidFill>
                <a:schemeClr val="accent1"/>
              </a:solidFill>
              <a:ln w="9525">
                <a:solidFill>
                  <a:schemeClr val="tx1"/>
                </a:solidFill>
                <a:miter lim="800000"/>
                <a:headEnd/>
                <a:tailEnd/>
              </a:ln>
            </p:spPr>
            <p:txBody>
              <a:bodyPr wrap="none" lIns="91429" tIns="45715" rIns="91429" bIns="45715" anchor="ctr"/>
              <a:lstStyle/>
              <a:p>
                <a:pPr algn="ctr"/>
                <a:r>
                  <a:rPr lang="en-US" sz="1200">
                    <a:latin typeface="Times New Roman" pitchFamily="18" charset="0"/>
                  </a:rPr>
                  <a:t>17p</a:t>
                </a:r>
              </a:p>
            </p:txBody>
          </p:sp>
          <p:sp>
            <p:nvSpPr>
              <p:cNvPr id="2087" name="AutoShape 61"/>
              <p:cNvSpPr>
                <a:spLocks noChangeArrowheads="1"/>
              </p:cNvSpPr>
              <p:nvPr/>
            </p:nvSpPr>
            <p:spPr bwMode="auto">
              <a:xfrm>
                <a:off x="4608" y="3216"/>
                <a:ext cx="288" cy="384"/>
              </a:xfrm>
              <a:prstGeom prst="upArrow">
                <a:avLst>
                  <a:gd name="adj1" fmla="val 50000"/>
                  <a:gd name="adj2" fmla="val 33333"/>
                </a:avLst>
              </a:prstGeom>
              <a:solidFill>
                <a:schemeClr val="accent1"/>
              </a:solidFill>
              <a:ln w="9525">
                <a:solidFill>
                  <a:schemeClr val="tx1"/>
                </a:solidFill>
                <a:miter lim="800000"/>
                <a:headEnd/>
                <a:tailEnd/>
              </a:ln>
            </p:spPr>
            <p:txBody>
              <a:bodyPr wrap="none" lIns="91429" tIns="45715" rIns="91429" bIns="45715" anchor="ctr"/>
              <a:lstStyle/>
              <a:p>
                <a:pPr algn="ctr"/>
                <a:r>
                  <a:rPr lang="en-US" sz="1200">
                    <a:latin typeface="Times New Roman" pitchFamily="18" charset="0"/>
                  </a:rPr>
                  <a:t>19p</a:t>
                </a:r>
              </a:p>
            </p:txBody>
          </p:sp>
        </p:grpSp>
        <p:sp>
          <p:nvSpPr>
            <p:cNvPr id="2082" name="Text Box 62"/>
            <p:cNvSpPr txBox="1">
              <a:spLocks noChangeArrowheads="1"/>
            </p:cNvSpPr>
            <p:nvPr/>
          </p:nvSpPr>
          <p:spPr bwMode="auto">
            <a:xfrm>
              <a:off x="2571" y="2290"/>
              <a:ext cx="400" cy="209"/>
            </a:xfrm>
            <a:prstGeom prst="rect">
              <a:avLst/>
            </a:prstGeom>
            <a:solidFill>
              <a:schemeClr val="bg1"/>
            </a:solidFill>
            <a:ln w="12700">
              <a:noFill/>
              <a:miter lim="800000"/>
              <a:headEnd/>
              <a:tailEnd/>
            </a:ln>
          </p:spPr>
          <p:txBody>
            <a:bodyPr wrap="none" lIns="101763" tIns="49988" rIns="101763" bIns="49988">
              <a:spAutoFit/>
            </a:bodyPr>
            <a:lstStyle/>
            <a:p>
              <a:pPr algn="r" defTabSz="1028700" eaLnBrk="0" hangingPunct="0"/>
              <a:r>
                <a:rPr lang="en-US" sz="2200">
                  <a:latin typeface="Times" pitchFamily="18" charset="0"/>
                </a:rPr>
                <a:t>CGH</a:t>
              </a:r>
            </a:p>
          </p:txBody>
        </p:sp>
      </p:grpSp>
      <p:sp>
        <p:nvSpPr>
          <p:cNvPr id="2077" name="Line 64"/>
          <p:cNvSpPr>
            <a:spLocks noChangeShapeType="1"/>
          </p:cNvSpPr>
          <p:nvPr/>
        </p:nvSpPr>
        <p:spPr bwMode="auto">
          <a:xfrm flipV="1">
            <a:off x="990600" y="1219200"/>
            <a:ext cx="0" cy="76200"/>
          </a:xfrm>
          <a:prstGeom prst="line">
            <a:avLst/>
          </a:prstGeom>
          <a:noFill/>
          <a:ln w="38100">
            <a:solidFill>
              <a:schemeClr val="tx1"/>
            </a:solidFill>
            <a:round/>
            <a:headEnd/>
            <a:tailEnd type="triangle" w="med" len="med"/>
          </a:ln>
        </p:spPr>
        <p:txBody>
          <a:bodyPr/>
          <a:lstStyle/>
          <a:p>
            <a:endParaRPr lang="en-US"/>
          </a:p>
        </p:txBody>
      </p:sp>
      <p:sp>
        <p:nvSpPr>
          <p:cNvPr id="2078" name="Line 66"/>
          <p:cNvSpPr>
            <a:spLocks noChangeShapeType="1"/>
          </p:cNvSpPr>
          <p:nvPr/>
        </p:nvSpPr>
        <p:spPr bwMode="auto">
          <a:xfrm flipV="1">
            <a:off x="3581400" y="1219200"/>
            <a:ext cx="0" cy="76200"/>
          </a:xfrm>
          <a:prstGeom prst="line">
            <a:avLst/>
          </a:prstGeom>
          <a:noFill/>
          <a:ln w="38100">
            <a:solidFill>
              <a:schemeClr val="tx1"/>
            </a:solidFill>
            <a:round/>
            <a:headEnd/>
            <a:tailEnd type="triangle" w="med" len="med"/>
          </a:ln>
        </p:spPr>
        <p:txBody>
          <a:bodyPr/>
          <a:lstStyle/>
          <a:p>
            <a:endParaRPr lang="en-US"/>
          </a:p>
        </p:txBody>
      </p:sp>
      <p:sp>
        <p:nvSpPr>
          <p:cNvPr id="2079" name="Line 67"/>
          <p:cNvSpPr>
            <a:spLocks noChangeShapeType="1"/>
          </p:cNvSpPr>
          <p:nvPr/>
        </p:nvSpPr>
        <p:spPr bwMode="auto">
          <a:xfrm flipV="1">
            <a:off x="6172200" y="1219200"/>
            <a:ext cx="0" cy="76200"/>
          </a:xfrm>
          <a:prstGeom prst="line">
            <a:avLst/>
          </a:prstGeom>
          <a:noFill/>
          <a:ln w="38100">
            <a:solidFill>
              <a:schemeClr val="tx1"/>
            </a:solidFill>
            <a:round/>
            <a:headEnd/>
            <a:tailEnd type="triangle" w="med" len="med"/>
          </a:ln>
        </p:spPr>
        <p:txBody>
          <a:bodyPr/>
          <a:lstStyle/>
          <a:p>
            <a:endParaRPr lang="en-US"/>
          </a:p>
        </p:txBody>
      </p:sp>
      <p:sp>
        <p:nvSpPr>
          <p:cNvPr id="2080" name="Line 68"/>
          <p:cNvSpPr>
            <a:spLocks noChangeShapeType="1"/>
          </p:cNvSpPr>
          <p:nvPr/>
        </p:nvSpPr>
        <p:spPr bwMode="auto">
          <a:xfrm flipV="1">
            <a:off x="1524000" y="1219200"/>
            <a:ext cx="0" cy="762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066800" y="0"/>
            <a:ext cx="6858000" cy="1143000"/>
          </a:xfrm>
        </p:spPr>
        <p:txBody>
          <a:bodyPr>
            <a:normAutofit fontScale="90000"/>
          </a:bodyPr>
          <a:lstStyle/>
          <a:p>
            <a:pPr algn="ctr"/>
            <a:r>
              <a:rPr lang="en-US" smtClean="0">
                <a:solidFill>
                  <a:srgbClr val="14455A"/>
                </a:solidFill>
              </a:rPr>
              <a:t>Pathology Coordinated Review</a:t>
            </a:r>
          </a:p>
        </p:txBody>
      </p:sp>
      <p:sp>
        <p:nvSpPr>
          <p:cNvPr id="52227" name="Rectangle 6"/>
          <p:cNvSpPr>
            <a:spLocks noGrp="1" noChangeArrowheads="1"/>
          </p:cNvSpPr>
          <p:nvPr>
            <p:ph sz="half" idx="1"/>
          </p:nvPr>
        </p:nvSpPr>
        <p:spPr/>
        <p:txBody>
          <a:bodyPr/>
          <a:lstStyle/>
          <a:p>
            <a:endParaRPr lang="en-US" smtClean="0"/>
          </a:p>
        </p:txBody>
      </p:sp>
      <p:sp>
        <p:nvSpPr>
          <p:cNvPr id="52228" name="Rectangle 7"/>
          <p:cNvSpPr>
            <a:spLocks noGrp="1" noChangeArrowheads="1"/>
          </p:cNvSpPr>
          <p:nvPr>
            <p:ph sz="half" idx="2"/>
          </p:nvPr>
        </p:nvSpPr>
        <p:spPr/>
        <p:txBody>
          <a:bodyPr/>
          <a:lstStyle/>
          <a:p>
            <a:endParaRPr lang="en-US" smtClean="0"/>
          </a:p>
        </p:txBody>
      </p:sp>
      <p:sp>
        <p:nvSpPr>
          <p:cNvPr id="52229" name="Rectangle 5"/>
          <p:cNvSpPr>
            <a:spLocks noGrp="1" noChangeArrowheads="1"/>
          </p:cNvSpPr>
          <p:nvPr>
            <p:ph type="body" sz="half" idx="4294967295"/>
          </p:nvPr>
        </p:nvSpPr>
        <p:spPr>
          <a:xfrm>
            <a:off x="6019800" y="5638800"/>
            <a:ext cx="2209800" cy="381000"/>
          </a:xfrm>
        </p:spPr>
        <p:txBody>
          <a:bodyPr/>
          <a:lstStyle/>
          <a:p>
            <a:pPr>
              <a:buFontTx/>
              <a:buNone/>
            </a:pPr>
            <a:r>
              <a:rPr lang="en-US" sz="1800" b="0" smtClean="0"/>
              <a:t>caMicroscope</a:t>
            </a:r>
          </a:p>
        </p:txBody>
      </p:sp>
      <p:pic>
        <p:nvPicPr>
          <p:cNvPr id="52230" name="Picture 3" descr="pathologyClient"/>
          <p:cNvPicPr>
            <a:picLocks noChangeAspect="1" noChangeArrowheads="1"/>
          </p:cNvPicPr>
          <p:nvPr/>
        </p:nvPicPr>
        <p:blipFill>
          <a:blip r:embed="rId3"/>
          <a:srcRect/>
          <a:stretch>
            <a:fillRect/>
          </a:stretch>
        </p:blipFill>
        <p:spPr bwMode="auto">
          <a:xfrm>
            <a:off x="4648200" y="2286000"/>
            <a:ext cx="4191000" cy="2782888"/>
          </a:xfrm>
          <a:prstGeom prst="rect">
            <a:avLst/>
          </a:prstGeom>
          <a:noFill/>
          <a:ln w="9525">
            <a:noFill/>
            <a:miter lim="800000"/>
            <a:headEnd/>
            <a:tailEnd/>
          </a:ln>
        </p:spPr>
      </p:pic>
      <p:pic>
        <p:nvPicPr>
          <p:cNvPr id="52231" name="Picture 11" descr="Multiheaded-Microscope"/>
          <p:cNvPicPr>
            <a:picLocks noChangeAspect="1" noChangeArrowheads="1"/>
          </p:cNvPicPr>
          <p:nvPr/>
        </p:nvPicPr>
        <p:blipFill>
          <a:blip r:embed="rId4"/>
          <a:srcRect/>
          <a:stretch>
            <a:fillRect/>
          </a:stretch>
        </p:blipFill>
        <p:spPr bwMode="auto">
          <a:xfrm>
            <a:off x="228600" y="2057400"/>
            <a:ext cx="4343400" cy="3260725"/>
          </a:xfrm>
          <a:prstGeom prst="rect">
            <a:avLst/>
          </a:prstGeom>
          <a:noFill/>
          <a:ln w="9525">
            <a:noFill/>
            <a:miter lim="800000"/>
            <a:headEnd/>
            <a:tailEnd/>
          </a:ln>
        </p:spPr>
      </p:pic>
      <p:sp>
        <p:nvSpPr>
          <p:cNvPr id="52232" name="Rectangle 12"/>
          <p:cNvSpPr>
            <a:spLocks noChangeArrowheads="1"/>
          </p:cNvSpPr>
          <p:nvPr/>
        </p:nvSpPr>
        <p:spPr bwMode="auto">
          <a:xfrm>
            <a:off x="990600" y="5638800"/>
            <a:ext cx="2667000" cy="457200"/>
          </a:xfrm>
          <a:prstGeom prst="rect">
            <a:avLst/>
          </a:prstGeom>
          <a:noFill/>
          <a:ln w="9525">
            <a:noFill/>
            <a:miter lim="800000"/>
            <a:headEnd/>
            <a:tailEnd/>
          </a:ln>
        </p:spPr>
        <p:txBody>
          <a:bodyPr/>
          <a:lstStyle/>
          <a:p>
            <a:pPr marL="342900" indent="-342900" eaLnBrk="0" hangingPunct="0">
              <a:spcBef>
                <a:spcPct val="20000"/>
              </a:spcBef>
              <a:buClr>
                <a:srgbClr val="00AAF6"/>
              </a:buClr>
            </a:pPr>
            <a:r>
              <a:rPr lang="en-US" sz="1800" b="0"/>
              <a:t>Multiheaded Microscope</a:t>
            </a:r>
          </a:p>
        </p:txBody>
      </p:sp>
      <p:sp>
        <p:nvSpPr>
          <p:cNvPr id="52233" name="Line 10"/>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sz="half" idx="4294967295"/>
          </p:nvPr>
        </p:nvSpPr>
        <p:spPr>
          <a:xfrm>
            <a:off x="152400" y="1447800"/>
            <a:ext cx="2667000" cy="4525963"/>
          </a:xfrm>
        </p:spPr>
        <p:txBody>
          <a:bodyPr/>
          <a:lstStyle/>
          <a:p>
            <a:pPr eaLnBrk="1" hangingPunct="1">
              <a:spcBef>
                <a:spcPct val="35000"/>
              </a:spcBef>
              <a:buClr>
                <a:srgbClr val="990000"/>
              </a:buClr>
            </a:pPr>
            <a:r>
              <a:rPr lang="en-US" sz="2000" b="0" dirty="0" smtClean="0"/>
              <a:t>Analyze images by computer</a:t>
            </a:r>
          </a:p>
          <a:p>
            <a:pPr eaLnBrk="1" hangingPunct="1">
              <a:spcBef>
                <a:spcPct val="35000"/>
              </a:spcBef>
              <a:buClr>
                <a:srgbClr val="990000"/>
              </a:buClr>
            </a:pPr>
            <a:r>
              <a:rPr lang="en-US" sz="2000" b="0" dirty="0" smtClean="0"/>
              <a:t>Analyze the whole tissue, several slides</a:t>
            </a:r>
          </a:p>
          <a:p>
            <a:pPr eaLnBrk="1" hangingPunct="1">
              <a:spcBef>
                <a:spcPct val="35000"/>
              </a:spcBef>
              <a:buClr>
                <a:srgbClr val="990000"/>
              </a:buClr>
            </a:pPr>
            <a:r>
              <a:rPr lang="en-US" sz="2000" b="0" dirty="0" smtClean="0"/>
              <a:t>Provide quantitative information to the pathologist</a:t>
            </a:r>
          </a:p>
          <a:p>
            <a:pPr eaLnBrk="1" hangingPunct="1">
              <a:spcBef>
                <a:spcPct val="35000"/>
              </a:spcBef>
              <a:buClr>
                <a:srgbClr val="990000"/>
              </a:buClr>
            </a:pPr>
            <a:r>
              <a:rPr lang="en-US" sz="2000" b="0" dirty="0" smtClean="0"/>
              <a:t>Reduce inter- and intra-reader variability</a:t>
            </a:r>
          </a:p>
          <a:p>
            <a:pPr lvl="1" eaLnBrk="1" hangingPunct="1"/>
            <a:endParaRPr lang="en-US" sz="1800" dirty="0" smtClean="0"/>
          </a:p>
          <a:p>
            <a:pPr eaLnBrk="1" hangingPunct="1"/>
            <a:endParaRPr lang="en-US" sz="2400" dirty="0" smtClean="0"/>
          </a:p>
          <a:p>
            <a:pPr eaLnBrk="1" hangingPunct="1">
              <a:buFontTx/>
              <a:buNone/>
            </a:pPr>
            <a:endParaRPr lang="en-US" sz="2800" dirty="0" smtClean="0"/>
          </a:p>
        </p:txBody>
      </p:sp>
      <p:sp>
        <p:nvSpPr>
          <p:cNvPr id="55299" name="Title 5"/>
          <p:cNvSpPr>
            <a:spLocks noGrp="1"/>
          </p:cNvSpPr>
          <p:nvPr>
            <p:ph type="title" idx="4294967295"/>
          </p:nvPr>
        </p:nvSpPr>
        <p:spPr>
          <a:xfrm>
            <a:off x="457200" y="274638"/>
            <a:ext cx="8229600" cy="715962"/>
          </a:xfrm>
        </p:spPr>
        <p:txBody>
          <a:bodyPr>
            <a:normAutofit fontScale="90000"/>
          </a:bodyPr>
          <a:lstStyle/>
          <a:p>
            <a:pPr algn="ctr"/>
            <a:r>
              <a:rPr lang="en-US" smtClean="0">
                <a:solidFill>
                  <a:srgbClr val="14455A"/>
                </a:solidFill>
              </a:rPr>
              <a:t>Computer-assisted Histopathology</a:t>
            </a:r>
          </a:p>
        </p:txBody>
      </p:sp>
      <p:pic>
        <p:nvPicPr>
          <p:cNvPr id="55300" name="Picture 5"/>
          <p:cNvPicPr>
            <a:picLocks noChangeAspect="1" noChangeArrowheads="1"/>
          </p:cNvPicPr>
          <p:nvPr/>
        </p:nvPicPr>
        <p:blipFill>
          <a:blip r:embed="rId2"/>
          <a:srcRect/>
          <a:stretch>
            <a:fillRect/>
          </a:stretch>
        </p:blipFill>
        <p:spPr bwMode="auto">
          <a:xfrm>
            <a:off x="2895600" y="1600200"/>
            <a:ext cx="6105525" cy="3381375"/>
          </a:xfrm>
          <a:prstGeom prst="rect">
            <a:avLst/>
          </a:prstGeom>
          <a:noFill/>
          <a:ln w="25400" algn="ctr">
            <a:noFill/>
            <a:miter lim="800000"/>
            <a:headEnd/>
            <a:tailEnd/>
          </a:ln>
        </p:spPr>
      </p:pic>
      <p:sp>
        <p:nvSpPr>
          <p:cNvPr id="55301" name="Title 5"/>
          <p:cNvSpPr txBox="1">
            <a:spLocks/>
          </p:cNvSpPr>
          <p:nvPr/>
        </p:nvSpPr>
        <p:spPr bwMode="black">
          <a:xfrm>
            <a:off x="2895600" y="5410200"/>
            <a:ext cx="6019800" cy="1143000"/>
          </a:xfrm>
          <a:prstGeom prst="rect">
            <a:avLst/>
          </a:prstGeom>
          <a:noFill/>
          <a:ln w="9525">
            <a:noFill/>
            <a:miter lim="800000"/>
            <a:headEnd/>
            <a:tailEnd/>
          </a:ln>
        </p:spPr>
        <p:txBody>
          <a:bodyPr anchor="ctr"/>
          <a:lstStyle/>
          <a:p>
            <a:pPr eaLnBrk="0" hangingPunct="0"/>
            <a:r>
              <a:rPr lang="en-US" dirty="0" smtClean="0">
                <a:solidFill>
                  <a:srgbClr val="990000"/>
                </a:solidFill>
              </a:rPr>
              <a:t>Morphological </a:t>
            </a:r>
            <a:r>
              <a:rPr lang="en-US" dirty="0">
                <a:solidFill>
                  <a:srgbClr val="990000"/>
                </a:solidFill>
              </a:rPr>
              <a:t>characterization of tissue used for </a:t>
            </a:r>
            <a:r>
              <a:rPr lang="en-US" dirty="0" smtClean="0">
                <a:solidFill>
                  <a:srgbClr val="990000"/>
                </a:solidFill>
              </a:rPr>
              <a:t>prognosis</a:t>
            </a:r>
          </a:p>
          <a:p>
            <a:pPr eaLnBrk="0" hangingPunct="0"/>
            <a:endParaRPr lang="en-US" dirty="0">
              <a:solidFill>
                <a:srgbClr val="990000"/>
              </a:solidFill>
            </a:endParaRPr>
          </a:p>
          <a:p>
            <a:pPr eaLnBrk="0" hangingPunct="0"/>
            <a:r>
              <a:rPr lang="en-US" dirty="0" err="1" smtClean="0">
                <a:solidFill>
                  <a:srgbClr val="990000"/>
                </a:solidFill>
              </a:rPr>
              <a:t>Neuroblastoma</a:t>
            </a:r>
            <a:r>
              <a:rPr lang="en-US" dirty="0" smtClean="0">
                <a:solidFill>
                  <a:srgbClr val="990000"/>
                </a:solidFill>
              </a:rPr>
              <a:t> – Shimada Classification</a:t>
            </a:r>
          </a:p>
          <a:p>
            <a:pPr eaLnBrk="0" hangingPunct="0"/>
            <a:r>
              <a:rPr lang="en-US" dirty="0" smtClean="0">
                <a:solidFill>
                  <a:srgbClr val="990000"/>
                </a:solidFill>
              </a:rPr>
              <a:t>(Gurcan-OSU</a:t>
            </a:r>
            <a:r>
              <a:rPr lang="en-US" smtClean="0">
                <a:solidFill>
                  <a:srgbClr val="990000"/>
                </a:solidFill>
              </a:rPr>
              <a:t>, Shimada – LA Children’s)</a:t>
            </a:r>
            <a:endParaRPr lang="en-US" dirty="0" smtClean="0">
              <a:solidFill>
                <a:srgbClr val="990000"/>
              </a:solidFill>
            </a:endParaRPr>
          </a:p>
        </p:txBody>
      </p:sp>
      <p:sp>
        <p:nvSpPr>
          <p:cNvPr id="55302" name="Line 7"/>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idx="4294967295"/>
          </p:nvPr>
        </p:nvSpPr>
        <p:spPr>
          <a:xfrm>
            <a:off x="0" y="152400"/>
            <a:ext cx="8775700" cy="762000"/>
          </a:xfrm>
        </p:spPr>
        <p:txBody>
          <a:bodyPr>
            <a:normAutofit fontScale="90000"/>
          </a:bodyPr>
          <a:lstStyle/>
          <a:p>
            <a:pPr algn="ctr">
              <a:defRPr/>
            </a:pPr>
            <a:r>
              <a:rPr lang="en-US" dirty="0" err="1" smtClean="0">
                <a:solidFill>
                  <a:srgbClr val="14455A"/>
                </a:solidFill>
                <a:effectLst>
                  <a:outerShdw blurRad="38100" dist="38100" dir="2700000" algn="tl">
                    <a:srgbClr val="C0C0C0"/>
                  </a:outerShdw>
                </a:effectLst>
                <a:cs typeface="Arial" pitchFamily="34" charset="0"/>
              </a:rPr>
              <a:t>caMicroscope</a:t>
            </a:r>
            <a:r>
              <a:rPr lang="en-US" dirty="0" smtClean="0">
                <a:solidFill>
                  <a:srgbClr val="14455A"/>
                </a:solidFill>
                <a:effectLst>
                  <a:outerShdw blurRad="38100" dist="38100" dir="2700000" algn="tl">
                    <a:srgbClr val="C0C0C0"/>
                  </a:outerShdw>
                </a:effectLst>
                <a:cs typeface="Arial" pitchFamily="34" charset="0"/>
              </a:rPr>
              <a:t> parallel processing</a:t>
            </a:r>
            <a:br>
              <a:rPr lang="en-US" dirty="0" smtClean="0">
                <a:solidFill>
                  <a:srgbClr val="14455A"/>
                </a:solidFill>
                <a:effectLst>
                  <a:outerShdw blurRad="38100" dist="38100" dir="2700000" algn="tl">
                    <a:srgbClr val="C0C0C0"/>
                  </a:outerShdw>
                </a:effectLst>
                <a:cs typeface="Arial" pitchFamily="34" charset="0"/>
              </a:rPr>
            </a:br>
            <a:r>
              <a:rPr lang="en-US" dirty="0" err="1" smtClean="0">
                <a:solidFill>
                  <a:srgbClr val="14455A"/>
                </a:solidFill>
                <a:effectLst>
                  <a:outerShdw blurRad="38100" dist="38100" dir="2700000" algn="tl">
                    <a:srgbClr val="C0C0C0"/>
                  </a:outerShdw>
                </a:effectLst>
                <a:cs typeface="Arial" pitchFamily="34" charset="0"/>
              </a:rPr>
              <a:t>caGrid</a:t>
            </a:r>
            <a:r>
              <a:rPr lang="en-US" dirty="0" smtClean="0">
                <a:solidFill>
                  <a:srgbClr val="14455A"/>
                </a:solidFill>
                <a:effectLst>
                  <a:outerShdw blurRad="38100" dist="38100" dir="2700000" algn="tl">
                    <a:srgbClr val="C0C0C0"/>
                  </a:outerShdw>
                </a:effectLst>
                <a:cs typeface="Arial" pitchFamily="34" charset="0"/>
              </a:rPr>
              <a:t>/</a:t>
            </a:r>
            <a:r>
              <a:rPr lang="en-US" dirty="0" err="1" smtClean="0">
                <a:solidFill>
                  <a:srgbClr val="14455A"/>
                </a:solidFill>
                <a:effectLst>
                  <a:outerShdw blurRad="38100" dist="38100" dir="2700000" algn="tl">
                    <a:srgbClr val="C0C0C0"/>
                  </a:outerShdw>
                </a:effectLst>
                <a:cs typeface="Arial" pitchFamily="34" charset="0"/>
              </a:rPr>
              <a:t>caOS</a:t>
            </a:r>
            <a:r>
              <a:rPr lang="en-US" dirty="0" smtClean="0">
                <a:solidFill>
                  <a:srgbClr val="14455A"/>
                </a:solidFill>
                <a:effectLst>
                  <a:outerShdw blurRad="38100" dist="38100" dir="2700000" algn="tl">
                    <a:srgbClr val="C0C0C0"/>
                  </a:outerShdw>
                </a:effectLst>
                <a:cs typeface="Arial" pitchFamily="34" charset="0"/>
              </a:rPr>
              <a:t>/</a:t>
            </a:r>
            <a:r>
              <a:rPr lang="en-US" dirty="0" err="1" smtClean="0">
                <a:solidFill>
                  <a:srgbClr val="14455A"/>
                </a:solidFill>
                <a:effectLst>
                  <a:outerShdw blurRad="38100" dist="38100" dir="2700000" algn="tl">
                    <a:srgbClr val="C0C0C0"/>
                  </a:outerShdw>
                </a:effectLst>
                <a:cs typeface="Arial" pitchFamily="34" charset="0"/>
              </a:rPr>
              <a:t>DataCutter</a:t>
            </a:r>
            <a:endParaRPr lang="en-US" dirty="0" smtClean="0">
              <a:solidFill>
                <a:srgbClr val="14455A"/>
              </a:solidFill>
              <a:effectLst>
                <a:outerShdw blurRad="38100" dist="38100" dir="2700000" algn="tl">
                  <a:srgbClr val="C0C0C0"/>
                </a:outerShdw>
              </a:effectLst>
              <a:cs typeface="Arial" pitchFamily="34" charset="0"/>
            </a:endParaRPr>
          </a:p>
        </p:txBody>
      </p:sp>
      <p:pic>
        <p:nvPicPr>
          <p:cNvPr id="58371" name="Picture 25" descr="SR"/>
          <p:cNvPicPr>
            <a:picLocks noChangeAspect="1" noChangeArrowheads="1"/>
          </p:cNvPicPr>
          <p:nvPr/>
        </p:nvPicPr>
        <p:blipFill>
          <a:blip r:embed="rId3"/>
          <a:srcRect/>
          <a:stretch>
            <a:fillRect/>
          </a:stretch>
        </p:blipFill>
        <p:spPr bwMode="auto">
          <a:xfrm>
            <a:off x="430213" y="1436688"/>
            <a:ext cx="3048000" cy="2474912"/>
          </a:xfrm>
          <a:prstGeom prst="rect">
            <a:avLst/>
          </a:prstGeom>
          <a:noFill/>
          <a:ln w="9525">
            <a:solidFill>
              <a:srgbClr val="FF0000"/>
            </a:solidFill>
            <a:miter lim="800000"/>
            <a:headEnd/>
            <a:tailEnd/>
          </a:ln>
        </p:spPr>
      </p:pic>
      <p:grpSp>
        <p:nvGrpSpPr>
          <p:cNvPr id="2" name="Group 286"/>
          <p:cNvGrpSpPr>
            <a:grpSpLocks/>
          </p:cNvGrpSpPr>
          <p:nvPr/>
        </p:nvGrpSpPr>
        <p:grpSpPr bwMode="auto">
          <a:xfrm>
            <a:off x="430213" y="1435100"/>
            <a:ext cx="3048000" cy="2476500"/>
            <a:chOff x="2779" y="1296"/>
            <a:chExt cx="1841" cy="1536"/>
          </a:xfrm>
        </p:grpSpPr>
        <p:grpSp>
          <p:nvGrpSpPr>
            <p:cNvPr id="3" name="Group 218"/>
            <p:cNvGrpSpPr>
              <a:grpSpLocks/>
            </p:cNvGrpSpPr>
            <p:nvPr/>
          </p:nvGrpSpPr>
          <p:grpSpPr bwMode="auto">
            <a:xfrm>
              <a:off x="2779" y="1296"/>
              <a:ext cx="1841" cy="1536"/>
              <a:chOff x="270" y="1354"/>
              <a:chExt cx="1841" cy="1536"/>
            </a:xfrm>
          </p:grpSpPr>
          <p:grpSp>
            <p:nvGrpSpPr>
              <p:cNvPr id="4" name="Group 114"/>
              <p:cNvGrpSpPr>
                <a:grpSpLocks/>
              </p:cNvGrpSpPr>
              <p:nvPr/>
            </p:nvGrpSpPr>
            <p:grpSpPr bwMode="auto">
              <a:xfrm>
                <a:off x="270" y="1354"/>
                <a:ext cx="264" cy="1536"/>
                <a:chOff x="400" y="1344"/>
                <a:chExt cx="264" cy="1536"/>
              </a:xfrm>
            </p:grpSpPr>
            <p:sp>
              <p:nvSpPr>
                <p:cNvPr id="58543" name="Line 26"/>
                <p:cNvSpPr>
                  <a:spLocks noChangeShapeType="1"/>
                </p:cNvSpPr>
                <p:nvPr/>
              </p:nvSpPr>
              <p:spPr bwMode="auto">
                <a:xfrm>
                  <a:off x="400" y="1344"/>
                  <a:ext cx="0" cy="1536"/>
                </a:xfrm>
                <a:prstGeom prst="line">
                  <a:avLst/>
                </a:prstGeom>
                <a:noFill/>
                <a:ln w="9525">
                  <a:solidFill>
                    <a:schemeClr val="tx1"/>
                  </a:solidFill>
                  <a:round/>
                  <a:headEnd/>
                  <a:tailEnd/>
                </a:ln>
              </p:spPr>
              <p:txBody>
                <a:bodyPr/>
                <a:lstStyle/>
                <a:p>
                  <a:endParaRPr lang="en-US"/>
                </a:p>
              </p:txBody>
            </p:sp>
            <p:sp>
              <p:nvSpPr>
                <p:cNvPr id="58544" name="Line 27"/>
                <p:cNvSpPr>
                  <a:spLocks noChangeShapeType="1"/>
                </p:cNvSpPr>
                <p:nvPr/>
              </p:nvSpPr>
              <p:spPr bwMode="auto">
                <a:xfrm>
                  <a:off x="496" y="1344"/>
                  <a:ext cx="0" cy="1536"/>
                </a:xfrm>
                <a:prstGeom prst="line">
                  <a:avLst/>
                </a:prstGeom>
                <a:noFill/>
                <a:ln w="9525">
                  <a:solidFill>
                    <a:schemeClr val="tx1"/>
                  </a:solidFill>
                  <a:round/>
                  <a:headEnd/>
                  <a:tailEnd/>
                </a:ln>
              </p:spPr>
              <p:txBody>
                <a:bodyPr/>
                <a:lstStyle/>
                <a:p>
                  <a:endParaRPr lang="en-US"/>
                </a:p>
              </p:txBody>
            </p:sp>
            <p:sp>
              <p:nvSpPr>
                <p:cNvPr id="58545" name="Line 28"/>
                <p:cNvSpPr>
                  <a:spLocks noChangeShapeType="1"/>
                </p:cNvSpPr>
                <p:nvPr/>
              </p:nvSpPr>
              <p:spPr bwMode="auto">
                <a:xfrm>
                  <a:off x="592" y="1344"/>
                  <a:ext cx="0" cy="1536"/>
                </a:xfrm>
                <a:prstGeom prst="line">
                  <a:avLst/>
                </a:prstGeom>
                <a:noFill/>
                <a:ln w="9525">
                  <a:solidFill>
                    <a:schemeClr val="tx1"/>
                  </a:solidFill>
                  <a:round/>
                  <a:headEnd/>
                  <a:tailEnd/>
                </a:ln>
              </p:spPr>
              <p:txBody>
                <a:bodyPr/>
                <a:lstStyle/>
                <a:p>
                  <a:endParaRPr lang="en-US"/>
                </a:p>
              </p:txBody>
            </p:sp>
            <p:sp>
              <p:nvSpPr>
                <p:cNvPr id="58546" name="Line 29"/>
                <p:cNvSpPr>
                  <a:spLocks noChangeShapeType="1"/>
                </p:cNvSpPr>
                <p:nvPr/>
              </p:nvSpPr>
              <p:spPr bwMode="auto">
                <a:xfrm>
                  <a:off x="448" y="1344"/>
                  <a:ext cx="0" cy="1536"/>
                </a:xfrm>
                <a:prstGeom prst="line">
                  <a:avLst/>
                </a:prstGeom>
                <a:noFill/>
                <a:ln w="9525">
                  <a:solidFill>
                    <a:schemeClr val="tx1"/>
                  </a:solidFill>
                  <a:round/>
                  <a:headEnd/>
                  <a:tailEnd/>
                </a:ln>
              </p:spPr>
              <p:txBody>
                <a:bodyPr/>
                <a:lstStyle/>
                <a:p>
                  <a:endParaRPr lang="en-US"/>
                </a:p>
              </p:txBody>
            </p:sp>
            <p:sp>
              <p:nvSpPr>
                <p:cNvPr id="58547" name="Line 30"/>
                <p:cNvSpPr>
                  <a:spLocks noChangeShapeType="1"/>
                </p:cNvSpPr>
                <p:nvPr/>
              </p:nvSpPr>
              <p:spPr bwMode="auto">
                <a:xfrm>
                  <a:off x="544" y="1344"/>
                  <a:ext cx="0" cy="1536"/>
                </a:xfrm>
                <a:prstGeom prst="line">
                  <a:avLst/>
                </a:prstGeom>
                <a:noFill/>
                <a:ln w="9525">
                  <a:solidFill>
                    <a:schemeClr val="tx1"/>
                  </a:solidFill>
                  <a:round/>
                  <a:headEnd/>
                  <a:tailEnd/>
                </a:ln>
              </p:spPr>
              <p:txBody>
                <a:bodyPr/>
                <a:lstStyle/>
                <a:p>
                  <a:endParaRPr lang="en-US"/>
                </a:p>
              </p:txBody>
            </p:sp>
            <p:sp>
              <p:nvSpPr>
                <p:cNvPr id="58548" name="Line 31"/>
                <p:cNvSpPr>
                  <a:spLocks noChangeShapeType="1"/>
                </p:cNvSpPr>
                <p:nvPr/>
              </p:nvSpPr>
              <p:spPr bwMode="auto">
                <a:xfrm>
                  <a:off x="640" y="1344"/>
                  <a:ext cx="0" cy="1536"/>
                </a:xfrm>
                <a:prstGeom prst="line">
                  <a:avLst/>
                </a:prstGeom>
                <a:noFill/>
                <a:ln w="9525">
                  <a:solidFill>
                    <a:schemeClr val="tx1"/>
                  </a:solidFill>
                  <a:round/>
                  <a:headEnd/>
                  <a:tailEnd/>
                </a:ln>
              </p:spPr>
              <p:txBody>
                <a:bodyPr/>
                <a:lstStyle/>
                <a:p>
                  <a:endParaRPr lang="en-US"/>
                </a:p>
              </p:txBody>
            </p:sp>
            <p:sp>
              <p:nvSpPr>
                <p:cNvPr id="58549" name="Line 35"/>
                <p:cNvSpPr>
                  <a:spLocks noChangeShapeType="1"/>
                </p:cNvSpPr>
                <p:nvPr/>
              </p:nvSpPr>
              <p:spPr bwMode="auto">
                <a:xfrm>
                  <a:off x="424" y="1344"/>
                  <a:ext cx="0" cy="1536"/>
                </a:xfrm>
                <a:prstGeom prst="line">
                  <a:avLst/>
                </a:prstGeom>
                <a:noFill/>
                <a:ln w="9525">
                  <a:solidFill>
                    <a:schemeClr val="tx1"/>
                  </a:solidFill>
                  <a:round/>
                  <a:headEnd/>
                  <a:tailEnd/>
                </a:ln>
              </p:spPr>
              <p:txBody>
                <a:bodyPr/>
                <a:lstStyle/>
                <a:p>
                  <a:endParaRPr lang="en-US"/>
                </a:p>
              </p:txBody>
            </p:sp>
            <p:sp>
              <p:nvSpPr>
                <p:cNvPr id="58550" name="Line 36"/>
                <p:cNvSpPr>
                  <a:spLocks noChangeShapeType="1"/>
                </p:cNvSpPr>
                <p:nvPr/>
              </p:nvSpPr>
              <p:spPr bwMode="auto">
                <a:xfrm>
                  <a:off x="520" y="1344"/>
                  <a:ext cx="0" cy="1536"/>
                </a:xfrm>
                <a:prstGeom prst="line">
                  <a:avLst/>
                </a:prstGeom>
                <a:noFill/>
                <a:ln w="9525">
                  <a:solidFill>
                    <a:schemeClr val="tx1"/>
                  </a:solidFill>
                  <a:round/>
                  <a:headEnd/>
                  <a:tailEnd/>
                </a:ln>
              </p:spPr>
              <p:txBody>
                <a:bodyPr/>
                <a:lstStyle/>
                <a:p>
                  <a:endParaRPr lang="en-US"/>
                </a:p>
              </p:txBody>
            </p:sp>
            <p:sp>
              <p:nvSpPr>
                <p:cNvPr id="58551" name="Line 37"/>
                <p:cNvSpPr>
                  <a:spLocks noChangeShapeType="1"/>
                </p:cNvSpPr>
                <p:nvPr/>
              </p:nvSpPr>
              <p:spPr bwMode="auto">
                <a:xfrm>
                  <a:off x="616" y="1344"/>
                  <a:ext cx="0" cy="1536"/>
                </a:xfrm>
                <a:prstGeom prst="line">
                  <a:avLst/>
                </a:prstGeom>
                <a:noFill/>
                <a:ln w="9525">
                  <a:solidFill>
                    <a:schemeClr val="tx1"/>
                  </a:solidFill>
                  <a:round/>
                  <a:headEnd/>
                  <a:tailEnd/>
                </a:ln>
              </p:spPr>
              <p:txBody>
                <a:bodyPr/>
                <a:lstStyle/>
                <a:p>
                  <a:endParaRPr lang="en-US"/>
                </a:p>
              </p:txBody>
            </p:sp>
            <p:sp>
              <p:nvSpPr>
                <p:cNvPr id="58552" name="Line 38"/>
                <p:cNvSpPr>
                  <a:spLocks noChangeShapeType="1"/>
                </p:cNvSpPr>
                <p:nvPr/>
              </p:nvSpPr>
              <p:spPr bwMode="auto">
                <a:xfrm>
                  <a:off x="472" y="1344"/>
                  <a:ext cx="0" cy="1536"/>
                </a:xfrm>
                <a:prstGeom prst="line">
                  <a:avLst/>
                </a:prstGeom>
                <a:noFill/>
                <a:ln w="9525">
                  <a:solidFill>
                    <a:schemeClr val="tx1"/>
                  </a:solidFill>
                  <a:round/>
                  <a:headEnd/>
                  <a:tailEnd/>
                </a:ln>
              </p:spPr>
              <p:txBody>
                <a:bodyPr/>
                <a:lstStyle/>
                <a:p>
                  <a:endParaRPr lang="en-US"/>
                </a:p>
              </p:txBody>
            </p:sp>
            <p:sp>
              <p:nvSpPr>
                <p:cNvPr id="58553" name="Line 39"/>
                <p:cNvSpPr>
                  <a:spLocks noChangeShapeType="1"/>
                </p:cNvSpPr>
                <p:nvPr/>
              </p:nvSpPr>
              <p:spPr bwMode="auto">
                <a:xfrm>
                  <a:off x="568" y="1344"/>
                  <a:ext cx="0" cy="1536"/>
                </a:xfrm>
                <a:prstGeom prst="line">
                  <a:avLst/>
                </a:prstGeom>
                <a:noFill/>
                <a:ln w="9525">
                  <a:solidFill>
                    <a:schemeClr val="tx1"/>
                  </a:solidFill>
                  <a:round/>
                  <a:headEnd/>
                  <a:tailEnd/>
                </a:ln>
              </p:spPr>
              <p:txBody>
                <a:bodyPr/>
                <a:lstStyle/>
                <a:p>
                  <a:endParaRPr lang="en-US"/>
                </a:p>
              </p:txBody>
            </p:sp>
            <p:sp>
              <p:nvSpPr>
                <p:cNvPr id="58554" name="Line 40"/>
                <p:cNvSpPr>
                  <a:spLocks noChangeShapeType="1"/>
                </p:cNvSpPr>
                <p:nvPr/>
              </p:nvSpPr>
              <p:spPr bwMode="auto">
                <a:xfrm>
                  <a:off x="664" y="1344"/>
                  <a:ext cx="0" cy="1536"/>
                </a:xfrm>
                <a:prstGeom prst="line">
                  <a:avLst/>
                </a:prstGeom>
                <a:noFill/>
                <a:ln w="9525">
                  <a:solidFill>
                    <a:schemeClr val="tx1"/>
                  </a:solidFill>
                  <a:round/>
                  <a:headEnd/>
                  <a:tailEnd/>
                </a:ln>
              </p:spPr>
              <p:txBody>
                <a:bodyPr/>
                <a:lstStyle/>
                <a:p>
                  <a:endParaRPr lang="en-US"/>
                </a:p>
              </p:txBody>
            </p:sp>
          </p:grpSp>
          <p:sp>
            <p:nvSpPr>
              <p:cNvPr id="58477" name="Line 41"/>
              <p:cNvSpPr>
                <a:spLocks noChangeShapeType="1"/>
              </p:cNvSpPr>
              <p:nvPr/>
            </p:nvSpPr>
            <p:spPr bwMode="auto">
              <a:xfrm>
                <a:off x="564" y="1354"/>
                <a:ext cx="0" cy="1536"/>
              </a:xfrm>
              <a:prstGeom prst="line">
                <a:avLst/>
              </a:prstGeom>
              <a:noFill/>
              <a:ln w="9525">
                <a:solidFill>
                  <a:schemeClr val="tx1"/>
                </a:solidFill>
                <a:round/>
                <a:headEnd/>
                <a:tailEnd/>
              </a:ln>
            </p:spPr>
            <p:txBody>
              <a:bodyPr/>
              <a:lstStyle/>
              <a:p>
                <a:endParaRPr lang="en-US"/>
              </a:p>
            </p:txBody>
          </p:sp>
          <p:sp>
            <p:nvSpPr>
              <p:cNvPr id="58478" name="Line 42"/>
              <p:cNvSpPr>
                <a:spLocks noChangeShapeType="1"/>
              </p:cNvSpPr>
              <p:nvPr/>
            </p:nvSpPr>
            <p:spPr bwMode="auto">
              <a:xfrm>
                <a:off x="660" y="1354"/>
                <a:ext cx="0" cy="1536"/>
              </a:xfrm>
              <a:prstGeom prst="line">
                <a:avLst/>
              </a:prstGeom>
              <a:noFill/>
              <a:ln w="9525">
                <a:solidFill>
                  <a:schemeClr val="tx1"/>
                </a:solidFill>
                <a:round/>
                <a:headEnd/>
                <a:tailEnd/>
              </a:ln>
            </p:spPr>
            <p:txBody>
              <a:bodyPr/>
              <a:lstStyle/>
              <a:p>
                <a:endParaRPr lang="en-US"/>
              </a:p>
            </p:txBody>
          </p:sp>
          <p:sp>
            <p:nvSpPr>
              <p:cNvPr id="58479" name="Line 43"/>
              <p:cNvSpPr>
                <a:spLocks noChangeShapeType="1"/>
              </p:cNvSpPr>
              <p:nvPr/>
            </p:nvSpPr>
            <p:spPr bwMode="auto">
              <a:xfrm>
                <a:off x="756" y="1354"/>
                <a:ext cx="0" cy="1536"/>
              </a:xfrm>
              <a:prstGeom prst="line">
                <a:avLst/>
              </a:prstGeom>
              <a:noFill/>
              <a:ln w="9525">
                <a:solidFill>
                  <a:schemeClr val="tx1"/>
                </a:solidFill>
                <a:round/>
                <a:headEnd/>
                <a:tailEnd/>
              </a:ln>
            </p:spPr>
            <p:txBody>
              <a:bodyPr/>
              <a:lstStyle/>
              <a:p>
                <a:endParaRPr lang="en-US"/>
              </a:p>
            </p:txBody>
          </p:sp>
          <p:sp>
            <p:nvSpPr>
              <p:cNvPr id="58480" name="Line 44"/>
              <p:cNvSpPr>
                <a:spLocks noChangeShapeType="1"/>
              </p:cNvSpPr>
              <p:nvPr/>
            </p:nvSpPr>
            <p:spPr bwMode="auto">
              <a:xfrm>
                <a:off x="612" y="1354"/>
                <a:ext cx="0" cy="1536"/>
              </a:xfrm>
              <a:prstGeom prst="line">
                <a:avLst/>
              </a:prstGeom>
              <a:noFill/>
              <a:ln w="9525">
                <a:solidFill>
                  <a:schemeClr val="tx1"/>
                </a:solidFill>
                <a:round/>
                <a:headEnd/>
                <a:tailEnd/>
              </a:ln>
            </p:spPr>
            <p:txBody>
              <a:bodyPr/>
              <a:lstStyle/>
              <a:p>
                <a:endParaRPr lang="en-US"/>
              </a:p>
            </p:txBody>
          </p:sp>
          <p:sp>
            <p:nvSpPr>
              <p:cNvPr id="58481" name="Line 45"/>
              <p:cNvSpPr>
                <a:spLocks noChangeShapeType="1"/>
              </p:cNvSpPr>
              <p:nvPr/>
            </p:nvSpPr>
            <p:spPr bwMode="auto">
              <a:xfrm>
                <a:off x="708" y="1354"/>
                <a:ext cx="0" cy="1536"/>
              </a:xfrm>
              <a:prstGeom prst="line">
                <a:avLst/>
              </a:prstGeom>
              <a:noFill/>
              <a:ln w="9525">
                <a:solidFill>
                  <a:schemeClr val="tx1"/>
                </a:solidFill>
                <a:round/>
                <a:headEnd/>
                <a:tailEnd/>
              </a:ln>
            </p:spPr>
            <p:txBody>
              <a:bodyPr/>
              <a:lstStyle/>
              <a:p>
                <a:endParaRPr lang="en-US"/>
              </a:p>
            </p:txBody>
          </p:sp>
          <p:sp>
            <p:nvSpPr>
              <p:cNvPr id="58482" name="Line 46"/>
              <p:cNvSpPr>
                <a:spLocks noChangeShapeType="1"/>
              </p:cNvSpPr>
              <p:nvPr/>
            </p:nvSpPr>
            <p:spPr bwMode="auto">
              <a:xfrm>
                <a:off x="804" y="1354"/>
                <a:ext cx="0" cy="1536"/>
              </a:xfrm>
              <a:prstGeom prst="line">
                <a:avLst/>
              </a:prstGeom>
              <a:noFill/>
              <a:ln w="9525">
                <a:solidFill>
                  <a:schemeClr val="tx1"/>
                </a:solidFill>
                <a:round/>
                <a:headEnd/>
                <a:tailEnd/>
              </a:ln>
            </p:spPr>
            <p:txBody>
              <a:bodyPr/>
              <a:lstStyle/>
              <a:p>
                <a:endParaRPr lang="en-US"/>
              </a:p>
            </p:txBody>
          </p:sp>
          <p:sp>
            <p:nvSpPr>
              <p:cNvPr id="58483" name="Line 47"/>
              <p:cNvSpPr>
                <a:spLocks noChangeShapeType="1"/>
              </p:cNvSpPr>
              <p:nvPr/>
            </p:nvSpPr>
            <p:spPr bwMode="auto">
              <a:xfrm>
                <a:off x="588" y="1354"/>
                <a:ext cx="0" cy="1536"/>
              </a:xfrm>
              <a:prstGeom prst="line">
                <a:avLst/>
              </a:prstGeom>
              <a:noFill/>
              <a:ln w="9525">
                <a:solidFill>
                  <a:schemeClr val="tx1"/>
                </a:solidFill>
                <a:round/>
                <a:headEnd/>
                <a:tailEnd/>
              </a:ln>
            </p:spPr>
            <p:txBody>
              <a:bodyPr/>
              <a:lstStyle/>
              <a:p>
                <a:endParaRPr lang="en-US"/>
              </a:p>
            </p:txBody>
          </p:sp>
          <p:sp>
            <p:nvSpPr>
              <p:cNvPr id="58484" name="Line 48"/>
              <p:cNvSpPr>
                <a:spLocks noChangeShapeType="1"/>
              </p:cNvSpPr>
              <p:nvPr/>
            </p:nvSpPr>
            <p:spPr bwMode="auto">
              <a:xfrm>
                <a:off x="684" y="1354"/>
                <a:ext cx="0" cy="1536"/>
              </a:xfrm>
              <a:prstGeom prst="line">
                <a:avLst/>
              </a:prstGeom>
              <a:noFill/>
              <a:ln w="9525">
                <a:solidFill>
                  <a:schemeClr val="tx1"/>
                </a:solidFill>
                <a:round/>
                <a:headEnd/>
                <a:tailEnd/>
              </a:ln>
            </p:spPr>
            <p:txBody>
              <a:bodyPr/>
              <a:lstStyle/>
              <a:p>
                <a:endParaRPr lang="en-US"/>
              </a:p>
            </p:txBody>
          </p:sp>
          <p:sp>
            <p:nvSpPr>
              <p:cNvPr id="58485" name="Line 49"/>
              <p:cNvSpPr>
                <a:spLocks noChangeShapeType="1"/>
              </p:cNvSpPr>
              <p:nvPr/>
            </p:nvSpPr>
            <p:spPr bwMode="auto">
              <a:xfrm>
                <a:off x="780" y="1354"/>
                <a:ext cx="0" cy="1536"/>
              </a:xfrm>
              <a:prstGeom prst="line">
                <a:avLst/>
              </a:prstGeom>
              <a:noFill/>
              <a:ln w="9525">
                <a:solidFill>
                  <a:schemeClr val="tx1"/>
                </a:solidFill>
                <a:round/>
                <a:headEnd/>
                <a:tailEnd/>
              </a:ln>
            </p:spPr>
            <p:txBody>
              <a:bodyPr/>
              <a:lstStyle/>
              <a:p>
                <a:endParaRPr lang="en-US"/>
              </a:p>
            </p:txBody>
          </p:sp>
          <p:sp>
            <p:nvSpPr>
              <p:cNvPr id="58486" name="Line 50"/>
              <p:cNvSpPr>
                <a:spLocks noChangeShapeType="1"/>
              </p:cNvSpPr>
              <p:nvPr/>
            </p:nvSpPr>
            <p:spPr bwMode="auto">
              <a:xfrm>
                <a:off x="636" y="1354"/>
                <a:ext cx="0" cy="1536"/>
              </a:xfrm>
              <a:prstGeom prst="line">
                <a:avLst/>
              </a:prstGeom>
              <a:noFill/>
              <a:ln w="9525">
                <a:solidFill>
                  <a:schemeClr val="tx1"/>
                </a:solidFill>
                <a:round/>
                <a:headEnd/>
                <a:tailEnd/>
              </a:ln>
            </p:spPr>
            <p:txBody>
              <a:bodyPr/>
              <a:lstStyle/>
              <a:p>
                <a:endParaRPr lang="en-US"/>
              </a:p>
            </p:txBody>
          </p:sp>
          <p:sp>
            <p:nvSpPr>
              <p:cNvPr id="58487" name="Line 51"/>
              <p:cNvSpPr>
                <a:spLocks noChangeShapeType="1"/>
              </p:cNvSpPr>
              <p:nvPr/>
            </p:nvSpPr>
            <p:spPr bwMode="auto">
              <a:xfrm>
                <a:off x="732" y="1354"/>
                <a:ext cx="0" cy="1536"/>
              </a:xfrm>
              <a:prstGeom prst="line">
                <a:avLst/>
              </a:prstGeom>
              <a:noFill/>
              <a:ln w="9525">
                <a:solidFill>
                  <a:schemeClr val="tx1"/>
                </a:solidFill>
                <a:round/>
                <a:headEnd/>
                <a:tailEnd/>
              </a:ln>
            </p:spPr>
            <p:txBody>
              <a:bodyPr/>
              <a:lstStyle/>
              <a:p>
                <a:endParaRPr lang="en-US"/>
              </a:p>
            </p:txBody>
          </p:sp>
          <p:sp>
            <p:nvSpPr>
              <p:cNvPr id="58488" name="Line 52"/>
              <p:cNvSpPr>
                <a:spLocks noChangeShapeType="1"/>
              </p:cNvSpPr>
              <p:nvPr/>
            </p:nvSpPr>
            <p:spPr bwMode="auto">
              <a:xfrm>
                <a:off x="828" y="1354"/>
                <a:ext cx="0" cy="1536"/>
              </a:xfrm>
              <a:prstGeom prst="line">
                <a:avLst/>
              </a:prstGeom>
              <a:noFill/>
              <a:ln w="9525">
                <a:solidFill>
                  <a:schemeClr val="tx1"/>
                </a:solidFill>
                <a:round/>
                <a:headEnd/>
                <a:tailEnd/>
              </a:ln>
            </p:spPr>
            <p:txBody>
              <a:bodyPr/>
              <a:lstStyle/>
              <a:p>
                <a:endParaRPr lang="en-US"/>
              </a:p>
            </p:txBody>
          </p:sp>
          <p:sp>
            <p:nvSpPr>
              <p:cNvPr id="58489" name="Line 53"/>
              <p:cNvSpPr>
                <a:spLocks noChangeShapeType="1"/>
              </p:cNvSpPr>
              <p:nvPr/>
            </p:nvSpPr>
            <p:spPr bwMode="auto">
              <a:xfrm>
                <a:off x="858" y="1354"/>
                <a:ext cx="0" cy="1536"/>
              </a:xfrm>
              <a:prstGeom prst="line">
                <a:avLst/>
              </a:prstGeom>
              <a:noFill/>
              <a:ln w="9525">
                <a:solidFill>
                  <a:schemeClr val="tx1"/>
                </a:solidFill>
                <a:round/>
                <a:headEnd/>
                <a:tailEnd/>
              </a:ln>
            </p:spPr>
            <p:txBody>
              <a:bodyPr/>
              <a:lstStyle/>
              <a:p>
                <a:endParaRPr lang="en-US"/>
              </a:p>
            </p:txBody>
          </p:sp>
          <p:sp>
            <p:nvSpPr>
              <p:cNvPr id="58490" name="Line 54"/>
              <p:cNvSpPr>
                <a:spLocks noChangeShapeType="1"/>
              </p:cNvSpPr>
              <p:nvPr/>
            </p:nvSpPr>
            <p:spPr bwMode="auto">
              <a:xfrm>
                <a:off x="954" y="1354"/>
                <a:ext cx="0" cy="1536"/>
              </a:xfrm>
              <a:prstGeom prst="line">
                <a:avLst/>
              </a:prstGeom>
              <a:noFill/>
              <a:ln w="9525">
                <a:solidFill>
                  <a:schemeClr val="tx1"/>
                </a:solidFill>
                <a:round/>
                <a:headEnd/>
                <a:tailEnd/>
              </a:ln>
            </p:spPr>
            <p:txBody>
              <a:bodyPr/>
              <a:lstStyle/>
              <a:p>
                <a:endParaRPr lang="en-US"/>
              </a:p>
            </p:txBody>
          </p:sp>
          <p:sp>
            <p:nvSpPr>
              <p:cNvPr id="58491" name="Line 55"/>
              <p:cNvSpPr>
                <a:spLocks noChangeShapeType="1"/>
              </p:cNvSpPr>
              <p:nvPr/>
            </p:nvSpPr>
            <p:spPr bwMode="auto">
              <a:xfrm>
                <a:off x="1050" y="1354"/>
                <a:ext cx="0" cy="1536"/>
              </a:xfrm>
              <a:prstGeom prst="line">
                <a:avLst/>
              </a:prstGeom>
              <a:noFill/>
              <a:ln w="9525">
                <a:solidFill>
                  <a:schemeClr val="tx1"/>
                </a:solidFill>
                <a:round/>
                <a:headEnd/>
                <a:tailEnd/>
              </a:ln>
            </p:spPr>
            <p:txBody>
              <a:bodyPr/>
              <a:lstStyle/>
              <a:p>
                <a:endParaRPr lang="en-US"/>
              </a:p>
            </p:txBody>
          </p:sp>
          <p:sp>
            <p:nvSpPr>
              <p:cNvPr id="58492" name="Line 56"/>
              <p:cNvSpPr>
                <a:spLocks noChangeShapeType="1"/>
              </p:cNvSpPr>
              <p:nvPr/>
            </p:nvSpPr>
            <p:spPr bwMode="auto">
              <a:xfrm>
                <a:off x="906" y="1354"/>
                <a:ext cx="0" cy="1536"/>
              </a:xfrm>
              <a:prstGeom prst="line">
                <a:avLst/>
              </a:prstGeom>
              <a:noFill/>
              <a:ln w="9525">
                <a:solidFill>
                  <a:schemeClr val="tx1"/>
                </a:solidFill>
                <a:round/>
                <a:headEnd/>
                <a:tailEnd/>
              </a:ln>
            </p:spPr>
            <p:txBody>
              <a:bodyPr/>
              <a:lstStyle/>
              <a:p>
                <a:endParaRPr lang="en-US"/>
              </a:p>
            </p:txBody>
          </p:sp>
          <p:sp>
            <p:nvSpPr>
              <p:cNvPr id="58493" name="Line 57"/>
              <p:cNvSpPr>
                <a:spLocks noChangeShapeType="1"/>
              </p:cNvSpPr>
              <p:nvPr/>
            </p:nvSpPr>
            <p:spPr bwMode="auto">
              <a:xfrm>
                <a:off x="1002" y="1354"/>
                <a:ext cx="0" cy="1536"/>
              </a:xfrm>
              <a:prstGeom prst="line">
                <a:avLst/>
              </a:prstGeom>
              <a:noFill/>
              <a:ln w="9525">
                <a:solidFill>
                  <a:schemeClr val="tx1"/>
                </a:solidFill>
                <a:round/>
                <a:headEnd/>
                <a:tailEnd/>
              </a:ln>
            </p:spPr>
            <p:txBody>
              <a:bodyPr/>
              <a:lstStyle/>
              <a:p>
                <a:endParaRPr lang="en-US"/>
              </a:p>
            </p:txBody>
          </p:sp>
          <p:sp>
            <p:nvSpPr>
              <p:cNvPr id="58494" name="Line 58"/>
              <p:cNvSpPr>
                <a:spLocks noChangeShapeType="1"/>
              </p:cNvSpPr>
              <p:nvPr/>
            </p:nvSpPr>
            <p:spPr bwMode="auto">
              <a:xfrm>
                <a:off x="1098" y="1354"/>
                <a:ext cx="0" cy="1536"/>
              </a:xfrm>
              <a:prstGeom prst="line">
                <a:avLst/>
              </a:prstGeom>
              <a:noFill/>
              <a:ln w="9525">
                <a:solidFill>
                  <a:schemeClr val="tx1"/>
                </a:solidFill>
                <a:round/>
                <a:headEnd/>
                <a:tailEnd/>
              </a:ln>
            </p:spPr>
            <p:txBody>
              <a:bodyPr/>
              <a:lstStyle/>
              <a:p>
                <a:endParaRPr lang="en-US"/>
              </a:p>
            </p:txBody>
          </p:sp>
          <p:sp>
            <p:nvSpPr>
              <p:cNvPr id="58495" name="Line 59"/>
              <p:cNvSpPr>
                <a:spLocks noChangeShapeType="1"/>
              </p:cNvSpPr>
              <p:nvPr/>
            </p:nvSpPr>
            <p:spPr bwMode="auto">
              <a:xfrm>
                <a:off x="882" y="1354"/>
                <a:ext cx="0" cy="1536"/>
              </a:xfrm>
              <a:prstGeom prst="line">
                <a:avLst/>
              </a:prstGeom>
              <a:noFill/>
              <a:ln w="9525">
                <a:solidFill>
                  <a:schemeClr val="tx1"/>
                </a:solidFill>
                <a:round/>
                <a:headEnd/>
                <a:tailEnd/>
              </a:ln>
            </p:spPr>
            <p:txBody>
              <a:bodyPr/>
              <a:lstStyle/>
              <a:p>
                <a:endParaRPr lang="en-US"/>
              </a:p>
            </p:txBody>
          </p:sp>
          <p:sp>
            <p:nvSpPr>
              <p:cNvPr id="58496" name="Line 60"/>
              <p:cNvSpPr>
                <a:spLocks noChangeShapeType="1"/>
              </p:cNvSpPr>
              <p:nvPr/>
            </p:nvSpPr>
            <p:spPr bwMode="auto">
              <a:xfrm>
                <a:off x="978" y="1354"/>
                <a:ext cx="0" cy="1536"/>
              </a:xfrm>
              <a:prstGeom prst="line">
                <a:avLst/>
              </a:prstGeom>
              <a:noFill/>
              <a:ln w="9525">
                <a:solidFill>
                  <a:schemeClr val="tx1"/>
                </a:solidFill>
                <a:round/>
                <a:headEnd/>
                <a:tailEnd/>
              </a:ln>
            </p:spPr>
            <p:txBody>
              <a:bodyPr/>
              <a:lstStyle/>
              <a:p>
                <a:endParaRPr lang="en-US"/>
              </a:p>
            </p:txBody>
          </p:sp>
          <p:sp>
            <p:nvSpPr>
              <p:cNvPr id="58497" name="Line 61"/>
              <p:cNvSpPr>
                <a:spLocks noChangeShapeType="1"/>
              </p:cNvSpPr>
              <p:nvPr/>
            </p:nvSpPr>
            <p:spPr bwMode="auto">
              <a:xfrm>
                <a:off x="1074" y="1354"/>
                <a:ext cx="0" cy="1536"/>
              </a:xfrm>
              <a:prstGeom prst="line">
                <a:avLst/>
              </a:prstGeom>
              <a:noFill/>
              <a:ln w="9525">
                <a:solidFill>
                  <a:schemeClr val="tx1"/>
                </a:solidFill>
                <a:round/>
                <a:headEnd/>
                <a:tailEnd/>
              </a:ln>
            </p:spPr>
            <p:txBody>
              <a:bodyPr/>
              <a:lstStyle/>
              <a:p>
                <a:endParaRPr lang="en-US"/>
              </a:p>
            </p:txBody>
          </p:sp>
          <p:sp>
            <p:nvSpPr>
              <p:cNvPr id="58498" name="Line 62"/>
              <p:cNvSpPr>
                <a:spLocks noChangeShapeType="1"/>
              </p:cNvSpPr>
              <p:nvPr/>
            </p:nvSpPr>
            <p:spPr bwMode="auto">
              <a:xfrm>
                <a:off x="930" y="1354"/>
                <a:ext cx="0" cy="1536"/>
              </a:xfrm>
              <a:prstGeom prst="line">
                <a:avLst/>
              </a:prstGeom>
              <a:noFill/>
              <a:ln w="9525">
                <a:solidFill>
                  <a:schemeClr val="tx1"/>
                </a:solidFill>
                <a:round/>
                <a:headEnd/>
                <a:tailEnd/>
              </a:ln>
            </p:spPr>
            <p:txBody>
              <a:bodyPr/>
              <a:lstStyle/>
              <a:p>
                <a:endParaRPr lang="en-US"/>
              </a:p>
            </p:txBody>
          </p:sp>
          <p:sp>
            <p:nvSpPr>
              <p:cNvPr id="58499" name="Line 63"/>
              <p:cNvSpPr>
                <a:spLocks noChangeShapeType="1"/>
              </p:cNvSpPr>
              <p:nvPr/>
            </p:nvSpPr>
            <p:spPr bwMode="auto">
              <a:xfrm>
                <a:off x="1026" y="1354"/>
                <a:ext cx="0" cy="1536"/>
              </a:xfrm>
              <a:prstGeom prst="line">
                <a:avLst/>
              </a:prstGeom>
              <a:noFill/>
              <a:ln w="9525">
                <a:solidFill>
                  <a:schemeClr val="tx1"/>
                </a:solidFill>
                <a:round/>
                <a:headEnd/>
                <a:tailEnd/>
              </a:ln>
            </p:spPr>
            <p:txBody>
              <a:bodyPr/>
              <a:lstStyle/>
              <a:p>
                <a:endParaRPr lang="en-US"/>
              </a:p>
            </p:txBody>
          </p:sp>
          <p:sp>
            <p:nvSpPr>
              <p:cNvPr id="58500" name="Line 64"/>
              <p:cNvSpPr>
                <a:spLocks noChangeShapeType="1"/>
              </p:cNvSpPr>
              <p:nvPr/>
            </p:nvSpPr>
            <p:spPr bwMode="auto">
              <a:xfrm>
                <a:off x="1122" y="1354"/>
                <a:ext cx="0" cy="1536"/>
              </a:xfrm>
              <a:prstGeom prst="line">
                <a:avLst/>
              </a:prstGeom>
              <a:noFill/>
              <a:ln w="9525">
                <a:solidFill>
                  <a:schemeClr val="tx1"/>
                </a:solidFill>
                <a:round/>
                <a:headEnd/>
                <a:tailEnd/>
              </a:ln>
            </p:spPr>
            <p:txBody>
              <a:bodyPr/>
              <a:lstStyle/>
              <a:p>
                <a:endParaRPr lang="en-US"/>
              </a:p>
            </p:txBody>
          </p:sp>
          <p:sp>
            <p:nvSpPr>
              <p:cNvPr id="58501" name="Line 65"/>
              <p:cNvSpPr>
                <a:spLocks noChangeShapeType="1"/>
              </p:cNvSpPr>
              <p:nvPr/>
            </p:nvSpPr>
            <p:spPr bwMode="auto">
              <a:xfrm>
                <a:off x="1142" y="1354"/>
                <a:ext cx="0" cy="1536"/>
              </a:xfrm>
              <a:prstGeom prst="line">
                <a:avLst/>
              </a:prstGeom>
              <a:noFill/>
              <a:ln w="9525">
                <a:solidFill>
                  <a:schemeClr val="tx1"/>
                </a:solidFill>
                <a:round/>
                <a:headEnd/>
                <a:tailEnd/>
              </a:ln>
            </p:spPr>
            <p:txBody>
              <a:bodyPr/>
              <a:lstStyle/>
              <a:p>
                <a:endParaRPr lang="en-US"/>
              </a:p>
            </p:txBody>
          </p:sp>
          <p:sp>
            <p:nvSpPr>
              <p:cNvPr id="58502" name="Line 66"/>
              <p:cNvSpPr>
                <a:spLocks noChangeShapeType="1"/>
              </p:cNvSpPr>
              <p:nvPr/>
            </p:nvSpPr>
            <p:spPr bwMode="auto">
              <a:xfrm>
                <a:off x="1238" y="1354"/>
                <a:ext cx="0" cy="1536"/>
              </a:xfrm>
              <a:prstGeom prst="line">
                <a:avLst/>
              </a:prstGeom>
              <a:noFill/>
              <a:ln w="9525">
                <a:solidFill>
                  <a:schemeClr val="tx1"/>
                </a:solidFill>
                <a:round/>
                <a:headEnd/>
                <a:tailEnd/>
              </a:ln>
            </p:spPr>
            <p:txBody>
              <a:bodyPr/>
              <a:lstStyle/>
              <a:p>
                <a:endParaRPr lang="en-US"/>
              </a:p>
            </p:txBody>
          </p:sp>
          <p:sp>
            <p:nvSpPr>
              <p:cNvPr id="58503" name="Line 67"/>
              <p:cNvSpPr>
                <a:spLocks noChangeShapeType="1"/>
              </p:cNvSpPr>
              <p:nvPr/>
            </p:nvSpPr>
            <p:spPr bwMode="auto">
              <a:xfrm>
                <a:off x="1334" y="1354"/>
                <a:ext cx="0" cy="1536"/>
              </a:xfrm>
              <a:prstGeom prst="line">
                <a:avLst/>
              </a:prstGeom>
              <a:noFill/>
              <a:ln w="9525">
                <a:solidFill>
                  <a:schemeClr val="tx1"/>
                </a:solidFill>
                <a:round/>
                <a:headEnd/>
                <a:tailEnd/>
              </a:ln>
            </p:spPr>
            <p:txBody>
              <a:bodyPr/>
              <a:lstStyle/>
              <a:p>
                <a:endParaRPr lang="en-US"/>
              </a:p>
            </p:txBody>
          </p:sp>
          <p:sp>
            <p:nvSpPr>
              <p:cNvPr id="58504" name="Line 68"/>
              <p:cNvSpPr>
                <a:spLocks noChangeShapeType="1"/>
              </p:cNvSpPr>
              <p:nvPr/>
            </p:nvSpPr>
            <p:spPr bwMode="auto">
              <a:xfrm>
                <a:off x="1190" y="1354"/>
                <a:ext cx="0" cy="1536"/>
              </a:xfrm>
              <a:prstGeom prst="line">
                <a:avLst/>
              </a:prstGeom>
              <a:noFill/>
              <a:ln w="9525">
                <a:solidFill>
                  <a:schemeClr val="tx1"/>
                </a:solidFill>
                <a:round/>
                <a:headEnd/>
                <a:tailEnd/>
              </a:ln>
            </p:spPr>
            <p:txBody>
              <a:bodyPr/>
              <a:lstStyle/>
              <a:p>
                <a:endParaRPr lang="en-US"/>
              </a:p>
            </p:txBody>
          </p:sp>
          <p:sp>
            <p:nvSpPr>
              <p:cNvPr id="58505" name="Line 69"/>
              <p:cNvSpPr>
                <a:spLocks noChangeShapeType="1"/>
              </p:cNvSpPr>
              <p:nvPr/>
            </p:nvSpPr>
            <p:spPr bwMode="auto">
              <a:xfrm>
                <a:off x="1286" y="1354"/>
                <a:ext cx="0" cy="1536"/>
              </a:xfrm>
              <a:prstGeom prst="line">
                <a:avLst/>
              </a:prstGeom>
              <a:noFill/>
              <a:ln w="9525">
                <a:solidFill>
                  <a:schemeClr val="tx1"/>
                </a:solidFill>
                <a:round/>
                <a:headEnd/>
                <a:tailEnd/>
              </a:ln>
            </p:spPr>
            <p:txBody>
              <a:bodyPr/>
              <a:lstStyle/>
              <a:p>
                <a:endParaRPr lang="en-US"/>
              </a:p>
            </p:txBody>
          </p:sp>
          <p:sp>
            <p:nvSpPr>
              <p:cNvPr id="58506" name="Line 70"/>
              <p:cNvSpPr>
                <a:spLocks noChangeShapeType="1"/>
              </p:cNvSpPr>
              <p:nvPr/>
            </p:nvSpPr>
            <p:spPr bwMode="auto">
              <a:xfrm>
                <a:off x="1382" y="1354"/>
                <a:ext cx="0" cy="1536"/>
              </a:xfrm>
              <a:prstGeom prst="line">
                <a:avLst/>
              </a:prstGeom>
              <a:noFill/>
              <a:ln w="9525">
                <a:solidFill>
                  <a:schemeClr val="tx1"/>
                </a:solidFill>
                <a:round/>
                <a:headEnd/>
                <a:tailEnd/>
              </a:ln>
            </p:spPr>
            <p:txBody>
              <a:bodyPr/>
              <a:lstStyle/>
              <a:p>
                <a:endParaRPr lang="en-US"/>
              </a:p>
            </p:txBody>
          </p:sp>
          <p:sp>
            <p:nvSpPr>
              <p:cNvPr id="58507" name="Line 71"/>
              <p:cNvSpPr>
                <a:spLocks noChangeShapeType="1"/>
              </p:cNvSpPr>
              <p:nvPr/>
            </p:nvSpPr>
            <p:spPr bwMode="auto">
              <a:xfrm>
                <a:off x="1166" y="1354"/>
                <a:ext cx="0" cy="1536"/>
              </a:xfrm>
              <a:prstGeom prst="line">
                <a:avLst/>
              </a:prstGeom>
              <a:noFill/>
              <a:ln w="9525">
                <a:solidFill>
                  <a:schemeClr val="tx1"/>
                </a:solidFill>
                <a:round/>
                <a:headEnd/>
                <a:tailEnd/>
              </a:ln>
            </p:spPr>
            <p:txBody>
              <a:bodyPr/>
              <a:lstStyle/>
              <a:p>
                <a:endParaRPr lang="en-US"/>
              </a:p>
            </p:txBody>
          </p:sp>
          <p:sp>
            <p:nvSpPr>
              <p:cNvPr id="58508" name="Line 72"/>
              <p:cNvSpPr>
                <a:spLocks noChangeShapeType="1"/>
              </p:cNvSpPr>
              <p:nvPr/>
            </p:nvSpPr>
            <p:spPr bwMode="auto">
              <a:xfrm>
                <a:off x="1262" y="1354"/>
                <a:ext cx="0" cy="1536"/>
              </a:xfrm>
              <a:prstGeom prst="line">
                <a:avLst/>
              </a:prstGeom>
              <a:noFill/>
              <a:ln w="9525">
                <a:solidFill>
                  <a:schemeClr val="tx1"/>
                </a:solidFill>
                <a:round/>
                <a:headEnd/>
                <a:tailEnd/>
              </a:ln>
            </p:spPr>
            <p:txBody>
              <a:bodyPr/>
              <a:lstStyle/>
              <a:p>
                <a:endParaRPr lang="en-US"/>
              </a:p>
            </p:txBody>
          </p:sp>
          <p:sp>
            <p:nvSpPr>
              <p:cNvPr id="58509" name="Line 73"/>
              <p:cNvSpPr>
                <a:spLocks noChangeShapeType="1"/>
              </p:cNvSpPr>
              <p:nvPr/>
            </p:nvSpPr>
            <p:spPr bwMode="auto">
              <a:xfrm>
                <a:off x="1358" y="1354"/>
                <a:ext cx="0" cy="1536"/>
              </a:xfrm>
              <a:prstGeom prst="line">
                <a:avLst/>
              </a:prstGeom>
              <a:noFill/>
              <a:ln w="9525">
                <a:solidFill>
                  <a:schemeClr val="tx1"/>
                </a:solidFill>
                <a:round/>
                <a:headEnd/>
                <a:tailEnd/>
              </a:ln>
            </p:spPr>
            <p:txBody>
              <a:bodyPr/>
              <a:lstStyle/>
              <a:p>
                <a:endParaRPr lang="en-US"/>
              </a:p>
            </p:txBody>
          </p:sp>
          <p:sp>
            <p:nvSpPr>
              <p:cNvPr id="58510" name="Line 74"/>
              <p:cNvSpPr>
                <a:spLocks noChangeShapeType="1"/>
              </p:cNvSpPr>
              <p:nvPr/>
            </p:nvSpPr>
            <p:spPr bwMode="auto">
              <a:xfrm>
                <a:off x="1214" y="1354"/>
                <a:ext cx="0" cy="1536"/>
              </a:xfrm>
              <a:prstGeom prst="line">
                <a:avLst/>
              </a:prstGeom>
              <a:noFill/>
              <a:ln w="9525">
                <a:solidFill>
                  <a:schemeClr val="tx1"/>
                </a:solidFill>
                <a:round/>
                <a:headEnd/>
                <a:tailEnd/>
              </a:ln>
            </p:spPr>
            <p:txBody>
              <a:bodyPr/>
              <a:lstStyle/>
              <a:p>
                <a:endParaRPr lang="en-US"/>
              </a:p>
            </p:txBody>
          </p:sp>
          <p:sp>
            <p:nvSpPr>
              <p:cNvPr id="58511" name="Line 75"/>
              <p:cNvSpPr>
                <a:spLocks noChangeShapeType="1"/>
              </p:cNvSpPr>
              <p:nvPr/>
            </p:nvSpPr>
            <p:spPr bwMode="auto">
              <a:xfrm>
                <a:off x="1310" y="1354"/>
                <a:ext cx="0" cy="1536"/>
              </a:xfrm>
              <a:prstGeom prst="line">
                <a:avLst/>
              </a:prstGeom>
              <a:noFill/>
              <a:ln w="9525">
                <a:solidFill>
                  <a:schemeClr val="tx1"/>
                </a:solidFill>
                <a:round/>
                <a:headEnd/>
                <a:tailEnd/>
              </a:ln>
            </p:spPr>
            <p:txBody>
              <a:bodyPr/>
              <a:lstStyle/>
              <a:p>
                <a:endParaRPr lang="en-US"/>
              </a:p>
            </p:txBody>
          </p:sp>
          <p:sp>
            <p:nvSpPr>
              <p:cNvPr id="58512" name="Line 76"/>
              <p:cNvSpPr>
                <a:spLocks noChangeShapeType="1"/>
              </p:cNvSpPr>
              <p:nvPr/>
            </p:nvSpPr>
            <p:spPr bwMode="auto">
              <a:xfrm>
                <a:off x="1406" y="1354"/>
                <a:ext cx="0" cy="1536"/>
              </a:xfrm>
              <a:prstGeom prst="line">
                <a:avLst/>
              </a:prstGeom>
              <a:noFill/>
              <a:ln w="9525">
                <a:solidFill>
                  <a:schemeClr val="tx1"/>
                </a:solidFill>
                <a:round/>
                <a:headEnd/>
                <a:tailEnd/>
              </a:ln>
            </p:spPr>
            <p:txBody>
              <a:bodyPr/>
              <a:lstStyle/>
              <a:p>
                <a:endParaRPr lang="en-US"/>
              </a:p>
            </p:txBody>
          </p:sp>
          <p:grpSp>
            <p:nvGrpSpPr>
              <p:cNvPr id="5" name="Group 164"/>
              <p:cNvGrpSpPr>
                <a:grpSpLocks/>
              </p:cNvGrpSpPr>
              <p:nvPr/>
            </p:nvGrpSpPr>
            <p:grpSpPr bwMode="auto">
              <a:xfrm>
                <a:off x="1432" y="1354"/>
                <a:ext cx="264" cy="1536"/>
                <a:chOff x="400" y="1344"/>
                <a:chExt cx="264" cy="1536"/>
              </a:xfrm>
            </p:grpSpPr>
            <p:sp>
              <p:nvSpPr>
                <p:cNvPr id="58531" name="Line 165"/>
                <p:cNvSpPr>
                  <a:spLocks noChangeShapeType="1"/>
                </p:cNvSpPr>
                <p:nvPr/>
              </p:nvSpPr>
              <p:spPr bwMode="auto">
                <a:xfrm>
                  <a:off x="400" y="1344"/>
                  <a:ext cx="0" cy="1536"/>
                </a:xfrm>
                <a:prstGeom prst="line">
                  <a:avLst/>
                </a:prstGeom>
                <a:noFill/>
                <a:ln w="9525">
                  <a:solidFill>
                    <a:schemeClr val="tx1"/>
                  </a:solidFill>
                  <a:round/>
                  <a:headEnd/>
                  <a:tailEnd/>
                </a:ln>
              </p:spPr>
              <p:txBody>
                <a:bodyPr/>
                <a:lstStyle/>
                <a:p>
                  <a:endParaRPr lang="en-US"/>
                </a:p>
              </p:txBody>
            </p:sp>
            <p:sp>
              <p:nvSpPr>
                <p:cNvPr id="58532" name="Line 166"/>
                <p:cNvSpPr>
                  <a:spLocks noChangeShapeType="1"/>
                </p:cNvSpPr>
                <p:nvPr/>
              </p:nvSpPr>
              <p:spPr bwMode="auto">
                <a:xfrm>
                  <a:off x="496" y="1344"/>
                  <a:ext cx="0" cy="1536"/>
                </a:xfrm>
                <a:prstGeom prst="line">
                  <a:avLst/>
                </a:prstGeom>
                <a:noFill/>
                <a:ln w="9525">
                  <a:solidFill>
                    <a:schemeClr val="tx1"/>
                  </a:solidFill>
                  <a:round/>
                  <a:headEnd/>
                  <a:tailEnd/>
                </a:ln>
              </p:spPr>
              <p:txBody>
                <a:bodyPr/>
                <a:lstStyle/>
                <a:p>
                  <a:endParaRPr lang="en-US"/>
                </a:p>
              </p:txBody>
            </p:sp>
            <p:sp>
              <p:nvSpPr>
                <p:cNvPr id="58533" name="Line 167"/>
                <p:cNvSpPr>
                  <a:spLocks noChangeShapeType="1"/>
                </p:cNvSpPr>
                <p:nvPr/>
              </p:nvSpPr>
              <p:spPr bwMode="auto">
                <a:xfrm>
                  <a:off x="592" y="1344"/>
                  <a:ext cx="0" cy="1536"/>
                </a:xfrm>
                <a:prstGeom prst="line">
                  <a:avLst/>
                </a:prstGeom>
                <a:noFill/>
                <a:ln w="9525">
                  <a:solidFill>
                    <a:schemeClr val="tx1"/>
                  </a:solidFill>
                  <a:round/>
                  <a:headEnd/>
                  <a:tailEnd/>
                </a:ln>
              </p:spPr>
              <p:txBody>
                <a:bodyPr/>
                <a:lstStyle/>
                <a:p>
                  <a:endParaRPr lang="en-US"/>
                </a:p>
              </p:txBody>
            </p:sp>
            <p:sp>
              <p:nvSpPr>
                <p:cNvPr id="58534" name="Line 168"/>
                <p:cNvSpPr>
                  <a:spLocks noChangeShapeType="1"/>
                </p:cNvSpPr>
                <p:nvPr/>
              </p:nvSpPr>
              <p:spPr bwMode="auto">
                <a:xfrm>
                  <a:off x="448" y="1344"/>
                  <a:ext cx="0" cy="1536"/>
                </a:xfrm>
                <a:prstGeom prst="line">
                  <a:avLst/>
                </a:prstGeom>
                <a:noFill/>
                <a:ln w="9525">
                  <a:solidFill>
                    <a:schemeClr val="tx1"/>
                  </a:solidFill>
                  <a:round/>
                  <a:headEnd/>
                  <a:tailEnd/>
                </a:ln>
              </p:spPr>
              <p:txBody>
                <a:bodyPr/>
                <a:lstStyle/>
                <a:p>
                  <a:endParaRPr lang="en-US"/>
                </a:p>
              </p:txBody>
            </p:sp>
            <p:sp>
              <p:nvSpPr>
                <p:cNvPr id="58535" name="Line 169"/>
                <p:cNvSpPr>
                  <a:spLocks noChangeShapeType="1"/>
                </p:cNvSpPr>
                <p:nvPr/>
              </p:nvSpPr>
              <p:spPr bwMode="auto">
                <a:xfrm>
                  <a:off x="544" y="1344"/>
                  <a:ext cx="0" cy="1536"/>
                </a:xfrm>
                <a:prstGeom prst="line">
                  <a:avLst/>
                </a:prstGeom>
                <a:noFill/>
                <a:ln w="9525">
                  <a:solidFill>
                    <a:schemeClr val="tx1"/>
                  </a:solidFill>
                  <a:round/>
                  <a:headEnd/>
                  <a:tailEnd/>
                </a:ln>
              </p:spPr>
              <p:txBody>
                <a:bodyPr/>
                <a:lstStyle/>
                <a:p>
                  <a:endParaRPr lang="en-US"/>
                </a:p>
              </p:txBody>
            </p:sp>
            <p:sp>
              <p:nvSpPr>
                <p:cNvPr id="58536" name="Line 170"/>
                <p:cNvSpPr>
                  <a:spLocks noChangeShapeType="1"/>
                </p:cNvSpPr>
                <p:nvPr/>
              </p:nvSpPr>
              <p:spPr bwMode="auto">
                <a:xfrm>
                  <a:off x="640" y="1344"/>
                  <a:ext cx="0" cy="1536"/>
                </a:xfrm>
                <a:prstGeom prst="line">
                  <a:avLst/>
                </a:prstGeom>
                <a:noFill/>
                <a:ln w="9525">
                  <a:solidFill>
                    <a:schemeClr val="tx1"/>
                  </a:solidFill>
                  <a:round/>
                  <a:headEnd/>
                  <a:tailEnd/>
                </a:ln>
              </p:spPr>
              <p:txBody>
                <a:bodyPr/>
                <a:lstStyle/>
                <a:p>
                  <a:endParaRPr lang="en-US"/>
                </a:p>
              </p:txBody>
            </p:sp>
            <p:sp>
              <p:nvSpPr>
                <p:cNvPr id="58537" name="Line 171"/>
                <p:cNvSpPr>
                  <a:spLocks noChangeShapeType="1"/>
                </p:cNvSpPr>
                <p:nvPr/>
              </p:nvSpPr>
              <p:spPr bwMode="auto">
                <a:xfrm>
                  <a:off x="424" y="1344"/>
                  <a:ext cx="0" cy="1536"/>
                </a:xfrm>
                <a:prstGeom prst="line">
                  <a:avLst/>
                </a:prstGeom>
                <a:noFill/>
                <a:ln w="9525">
                  <a:solidFill>
                    <a:schemeClr val="tx1"/>
                  </a:solidFill>
                  <a:round/>
                  <a:headEnd/>
                  <a:tailEnd/>
                </a:ln>
              </p:spPr>
              <p:txBody>
                <a:bodyPr/>
                <a:lstStyle/>
                <a:p>
                  <a:endParaRPr lang="en-US"/>
                </a:p>
              </p:txBody>
            </p:sp>
            <p:sp>
              <p:nvSpPr>
                <p:cNvPr id="58538" name="Line 172"/>
                <p:cNvSpPr>
                  <a:spLocks noChangeShapeType="1"/>
                </p:cNvSpPr>
                <p:nvPr/>
              </p:nvSpPr>
              <p:spPr bwMode="auto">
                <a:xfrm>
                  <a:off x="520" y="1344"/>
                  <a:ext cx="0" cy="1536"/>
                </a:xfrm>
                <a:prstGeom prst="line">
                  <a:avLst/>
                </a:prstGeom>
                <a:noFill/>
                <a:ln w="9525">
                  <a:solidFill>
                    <a:schemeClr val="tx1"/>
                  </a:solidFill>
                  <a:round/>
                  <a:headEnd/>
                  <a:tailEnd/>
                </a:ln>
              </p:spPr>
              <p:txBody>
                <a:bodyPr/>
                <a:lstStyle/>
                <a:p>
                  <a:endParaRPr lang="en-US"/>
                </a:p>
              </p:txBody>
            </p:sp>
            <p:sp>
              <p:nvSpPr>
                <p:cNvPr id="58539" name="Line 173"/>
                <p:cNvSpPr>
                  <a:spLocks noChangeShapeType="1"/>
                </p:cNvSpPr>
                <p:nvPr/>
              </p:nvSpPr>
              <p:spPr bwMode="auto">
                <a:xfrm>
                  <a:off x="616" y="1344"/>
                  <a:ext cx="0" cy="1536"/>
                </a:xfrm>
                <a:prstGeom prst="line">
                  <a:avLst/>
                </a:prstGeom>
                <a:noFill/>
                <a:ln w="9525">
                  <a:solidFill>
                    <a:schemeClr val="tx1"/>
                  </a:solidFill>
                  <a:round/>
                  <a:headEnd/>
                  <a:tailEnd/>
                </a:ln>
              </p:spPr>
              <p:txBody>
                <a:bodyPr/>
                <a:lstStyle/>
                <a:p>
                  <a:endParaRPr lang="en-US"/>
                </a:p>
              </p:txBody>
            </p:sp>
            <p:sp>
              <p:nvSpPr>
                <p:cNvPr id="58540" name="Line 174"/>
                <p:cNvSpPr>
                  <a:spLocks noChangeShapeType="1"/>
                </p:cNvSpPr>
                <p:nvPr/>
              </p:nvSpPr>
              <p:spPr bwMode="auto">
                <a:xfrm>
                  <a:off x="472" y="1344"/>
                  <a:ext cx="0" cy="1536"/>
                </a:xfrm>
                <a:prstGeom prst="line">
                  <a:avLst/>
                </a:prstGeom>
                <a:noFill/>
                <a:ln w="9525">
                  <a:solidFill>
                    <a:schemeClr val="tx1"/>
                  </a:solidFill>
                  <a:round/>
                  <a:headEnd/>
                  <a:tailEnd/>
                </a:ln>
              </p:spPr>
              <p:txBody>
                <a:bodyPr/>
                <a:lstStyle/>
                <a:p>
                  <a:endParaRPr lang="en-US"/>
                </a:p>
              </p:txBody>
            </p:sp>
            <p:sp>
              <p:nvSpPr>
                <p:cNvPr id="58541" name="Line 175"/>
                <p:cNvSpPr>
                  <a:spLocks noChangeShapeType="1"/>
                </p:cNvSpPr>
                <p:nvPr/>
              </p:nvSpPr>
              <p:spPr bwMode="auto">
                <a:xfrm>
                  <a:off x="568" y="1344"/>
                  <a:ext cx="0" cy="1536"/>
                </a:xfrm>
                <a:prstGeom prst="line">
                  <a:avLst/>
                </a:prstGeom>
                <a:noFill/>
                <a:ln w="9525">
                  <a:solidFill>
                    <a:schemeClr val="tx1"/>
                  </a:solidFill>
                  <a:round/>
                  <a:headEnd/>
                  <a:tailEnd/>
                </a:ln>
              </p:spPr>
              <p:txBody>
                <a:bodyPr/>
                <a:lstStyle/>
                <a:p>
                  <a:endParaRPr lang="en-US"/>
                </a:p>
              </p:txBody>
            </p:sp>
            <p:sp>
              <p:nvSpPr>
                <p:cNvPr id="58542" name="Line 176"/>
                <p:cNvSpPr>
                  <a:spLocks noChangeShapeType="1"/>
                </p:cNvSpPr>
                <p:nvPr/>
              </p:nvSpPr>
              <p:spPr bwMode="auto">
                <a:xfrm>
                  <a:off x="664" y="1344"/>
                  <a:ext cx="0" cy="1536"/>
                </a:xfrm>
                <a:prstGeom prst="line">
                  <a:avLst/>
                </a:prstGeom>
                <a:noFill/>
                <a:ln w="9525">
                  <a:solidFill>
                    <a:schemeClr val="tx1"/>
                  </a:solidFill>
                  <a:round/>
                  <a:headEnd/>
                  <a:tailEnd/>
                </a:ln>
              </p:spPr>
              <p:txBody>
                <a:bodyPr/>
                <a:lstStyle/>
                <a:p>
                  <a:endParaRPr lang="en-US"/>
                </a:p>
              </p:txBody>
            </p:sp>
          </p:grpSp>
          <p:sp>
            <p:nvSpPr>
              <p:cNvPr id="58514" name="Line 177"/>
              <p:cNvSpPr>
                <a:spLocks noChangeShapeType="1"/>
              </p:cNvSpPr>
              <p:nvPr/>
            </p:nvSpPr>
            <p:spPr bwMode="auto">
              <a:xfrm>
                <a:off x="1721" y="1354"/>
                <a:ext cx="0" cy="1536"/>
              </a:xfrm>
              <a:prstGeom prst="line">
                <a:avLst/>
              </a:prstGeom>
              <a:noFill/>
              <a:ln w="9525">
                <a:solidFill>
                  <a:schemeClr val="tx1"/>
                </a:solidFill>
                <a:round/>
                <a:headEnd/>
                <a:tailEnd/>
              </a:ln>
            </p:spPr>
            <p:txBody>
              <a:bodyPr/>
              <a:lstStyle/>
              <a:p>
                <a:endParaRPr lang="en-US"/>
              </a:p>
            </p:txBody>
          </p:sp>
          <p:sp>
            <p:nvSpPr>
              <p:cNvPr id="58515" name="Line 178"/>
              <p:cNvSpPr>
                <a:spLocks noChangeShapeType="1"/>
              </p:cNvSpPr>
              <p:nvPr/>
            </p:nvSpPr>
            <p:spPr bwMode="auto">
              <a:xfrm>
                <a:off x="1817" y="1354"/>
                <a:ext cx="0" cy="1536"/>
              </a:xfrm>
              <a:prstGeom prst="line">
                <a:avLst/>
              </a:prstGeom>
              <a:noFill/>
              <a:ln w="9525">
                <a:solidFill>
                  <a:schemeClr val="tx1"/>
                </a:solidFill>
                <a:round/>
                <a:headEnd/>
                <a:tailEnd/>
              </a:ln>
            </p:spPr>
            <p:txBody>
              <a:bodyPr/>
              <a:lstStyle/>
              <a:p>
                <a:endParaRPr lang="en-US"/>
              </a:p>
            </p:txBody>
          </p:sp>
          <p:sp>
            <p:nvSpPr>
              <p:cNvPr id="58516" name="Line 179"/>
              <p:cNvSpPr>
                <a:spLocks noChangeShapeType="1"/>
              </p:cNvSpPr>
              <p:nvPr/>
            </p:nvSpPr>
            <p:spPr bwMode="auto">
              <a:xfrm>
                <a:off x="1913" y="1354"/>
                <a:ext cx="0" cy="1536"/>
              </a:xfrm>
              <a:prstGeom prst="line">
                <a:avLst/>
              </a:prstGeom>
              <a:noFill/>
              <a:ln w="9525">
                <a:solidFill>
                  <a:schemeClr val="tx1"/>
                </a:solidFill>
                <a:round/>
                <a:headEnd/>
                <a:tailEnd/>
              </a:ln>
            </p:spPr>
            <p:txBody>
              <a:bodyPr/>
              <a:lstStyle/>
              <a:p>
                <a:endParaRPr lang="en-US"/>
              </a:p>
            </p:txBody>
          </p:sp>
          <p:sp>
            <p:nvSpPr>
              <p:cNvPr id="58517" name="Line 180"/>
              <p:cNvSpPr>
                <a:spLocks noChangeShapeType="1"/>
              </p:cNvSpPr>
              <p:nvPr/>
            </p:nvSpPr>
            <p:spPr bwMode="auto">
              <a:xfrm>
                <a:off x="1769" y="1354"/>
                <a:ext cx="0" cy="1536"/>
              </a:xfrm>
              <a:prstGeom prst="line">
                <a:avLst/>
              </a:prstGeom>
              <a:noFill/>
              <a:ln w="9525">
                <a:solidFill>
                  <a:schemeClr val="tx1"/>
                </a:solidFill>
                <a:round/>
                <a:headEnd/>
                <a:tailEnd/>
              </a:ln>
            </p:spPr>
            <p:txBody>
              <a:bodyPr/>
              <a:lstStyle/>
              <a:p>
                <a:endParaRPr lang="en-US"/>
              </a:p>
            </p:txBody>
          </p:sp>
          <p:sp>
            <p:nvSpPr>
              <p:cNvPr id="58518" name="Line 181"/>
              <p:cNvSpPr>
                <a:spLocks noChangeShapeType="1"/>
              </p:cNvSpPr>
              <p:nvPr/>
            </p:nvSpPr>
            <p:spPr bwMode="auto">
              <a:xfrm>
                <a:off x="1865" y="1354"/>
                <a:ext cx="0" cy="1536"/>
              </a:xfrm>
              <a:prstGeom prst="line">
                <a:avLst/>
              </a:prstGeom>
              <a:noFill/>
              <a:ln w="9525">
                <a:solidFill>
                  <a:schemeClr val="tx1"/>
                </a:solidFill>
                <a:round/>
                <a:headEnd/>
                <a:tailEnd/>
              </a:ln>
            </p:spPr>
            <p:txBody>
              <a:bodyPr/>
              <a:lstStyle/>
              <a:p>
                <a:endParaRPr lang="en-US"/>
              </a:p>
            </p:txBody>
          </p:sp>
          <p:sp>
            <p:nvSpPr>
              <p:cNvPr id="58519" name="Line 182"/>
              <p:cNvSpPr>
                <a:spLocks noChangeShapeType="1"/>
              </p:cNvSpPr>
              <p:nvPr/>
            </p:nvSpPr>
            <p:spPr bwMode="auto">
              <a:xfrm>
                <a:off x="1961" y="1354"/>
                <a:ext cx="0" cy="1536"/>
              </a:xfrm>
              <a:prstGeom prst="line">
                <a:avLst/>
              </a:prstGeom>
              <a:noFill/>
              <a:ln w="9525">
                <a:solidFill>
                  <a:schemeClr val="tx1"/>
                </a:solidFill>
                <a:round/>
                <a:headEnd/>
                <a:tailEnd/>
              </a:ln>
            </p:spPr>
            <p:txBody>
              <a:bodyPr/>
              <a:lstStyle/>
              <a:p>
                <a:endParaRPr lang="en-US"/>
              </a:p>
            </p:txBody>
          </p:sp>
          <p:sp>
            <p:nvSpPr>
              <p:cNvPr id="58520" name="Line 183"/>
              <p:cNvSpPr>
                <a:spLocks noChangeShapeType="1"/>
              </p:cNvSpPr>
              <p:nvPr/>
            </p:nvSpPr>
            <p:spPr bwMode="auto">
              <a:xfrm>
                <a:off x="1745" y="1354"/>
                <a:ext cx="0" cy="1536"/>
              </a:xfrm>
              <a:prstGeom prst="line">
                <a:avLst/>
              </a:prstGeom>
              <a:noFill/>
              <a:ln w="9525">
                <a:solidFill>
                  <a:schemeClr val="tx1"/>
                </a:solidFill>
                <a:round/>
                <a:headEnd/>
                <a:tailEnd/>
              </a:ln>
            </p:spPr>
            <p:txBody>
              <a:bodyPr/>
              <a:lstStyle/>
              <a:p>
                <a:endParaRPr lang="en-US"/>
              </a:p>
            </p:txBody>
          </p:sp>
          <p:sp>
            <p:nvSpPr>
              <p:cNvPr id="58521" name="Line 184"/>
              <p:cNvSpPr>
                <a:spLocks noChangeShapeType="1"/>
              </p:cNvSpPr>
              <p:nvPr/>
            </p:nvSpPr>
            <p:spPr bwMode="auto">
              <a:xfrm>
                <a:off x="1841" y="1354"/>
                <a:ext cx="0" cy="1536"/>
              </a:xfrm>
              <a:prstGeom prst="line">
                <a:avLst/>
              </a:prstGeom>
              <a:noFill/>
              <a:ln w="9525">
                <a:solidFill>
                  <a:schemeClr val="tx1"/>
                </a:solidFill>
                <a:round/>
                <a:headEnd/>
                <a:tailEnd/>
              </a:ln>
            </p:spPr>
            <p:txBody>
              <a:bodyPr/>
              <a:lstStyle/>
              <a:p>
                <a:endParaRPr lang="en-US"/>
              </a:p>
            </p:txBody>
          </p:sp>
          <p:sp>
            <p:nvSpPr>
              <p:cNvPr id="58522" name="Line 185"/>
              <p:cNvSpPr>
                <a:spLocks noChangeShapeType="1"/>
              </p:cNvSpPr>
              <p:nvPr/>
            </p:nvSpPr>
            <p:spPr bwMode="auto">
              <a:xfrm>
                <a:off x="1937" y="1354"/>
                <a:ext cx="0" cy="1536"/>
              </a:xfrm>
              <a:prstGeom prst="line">
                <a:avLst/>
              </a:prstGeom>
              <a:noFill/>
              <a:ln w="9525">
                <a:solidFill>
                  <a:schemeClr val="tx1"/>
                </a:solidFill>
                <a:round/>
                <a:headEnd/>
                <a:tailEnd/>
              </a:ln>
            </p:spPr>
            <p:txBody>
              <a:bodyPr/>
              <a:lstStyle/>
              <a:p>
                <a:endParaRPr lang="en-US"/>
              </a:p>
            </p:txBody>
          </p:sp>
          <p:sp>
            <p:nvSpPr>
              <p:cNvPr id="58523" name="Line 186"/>
              <p:cNvSpPr>
                <a:spLocks noChangeShapeType="1"/>
              </p:cNvSpPr>
              <p:nvPr/>
            </p:nvSpPr>
            <p:spPr bwMode="auto">
              <a:xfrm>
                <a:off x="1793" y="1354"/>
                <a:ext cx="0" cy="1536"/>
              </a:xfrm>
              <a:prstGeom prst="line">
                <a:avLst/>
              </a:prstGeom>
              <a:noFill/>
              <a:ln w="9525">
                <a:solidFill>
                  <a:schemeClr val="tx1"/>
                </a:solidFill>
                <a:round/>
                <a:headEnd/>
                <a:tailEnd/>
              </a:ln>
            </p:spPr>
            <p:txBody>
              <a:bodyPr/>
              <a:lstStyle/>
              <a:p>
                <a:endParaRPr lang="en-US"/>
              </a:p>
            </p:txBody>
          </p:sp>
          <p:sp>
            <p:nvSpPr>
              <p:cNvPr id="58524" name="Line 187"/>
              <p:cNvSpPr>
                <a:spLocks noChangeShapeType="1"/>
              </p:cNvSpPr>
              <p:nvPr/>
            </p:nvSpPr>
            <p:spPr bwMode="auto">
              <a:xfrm>
                <a:off x="1889" y="1354"/>
                <a:ext cx="0" cy="1536"/>
              </a:xfrm>
              <a:prstGeom prst="line">
                <a:avLst/>
              </a:prstGeom>
              <a:noFill/>
              <a:ln w="9525">
                <a:solidFill>
                  <a:schemeClr val="tx1"/>
                </a:solidFill>
                <a:round/>
                <a:headEnd/>
                <a:tailEnd/>
              </a:ln>
            </p:spPr>
            <p:txBody>
              <a:bodyPr/>
              <a:lstStyle/>
              <a:p>
                <a:endParaRPr lang="en-US"/>
              </a:p>
            </p:txBody>
          </p:sp>
          <p:sp>
            <p:nvSpPr>
              <p:cNvPr id="58525" name="Line 188"/>
              <p:cNvSpPr>
                <a:spLocks noChangeShapeType="1"/>
              </p:cNvSpPr>
              <p:nvPr/>
            </p:nvSpPr>
            <p:spPr bwMode="auto">
              <a:xfrm>
                <a:off x="1985" y="1354"/>
                <a:ext cx="0" cy="1536"/>
              </a:xfrm>
              <a:prstGeom prst="line">
                <a:avLst/>
              </a:prstGeom>
              <a:noFill/>
              <a:ln w="9525">
                <a:solidFill>
                  <a:schemeClr val="tx1"/>
                </a:solidFill>
                <a:round/>
                <a:headEnd/>
                <a:tailEnd/>
              </a:ln>
            </p:spPr>
            <p:txBody>
              <a:bodyPr/>
              <a:lstStyle/>
              <a:p>
                <a:endParaRPr lang="en-US"/>
              </a:p>
            </p:txBody>
          </p:sp>
          <p:sp>
            <p:nvSpPr>
              <p:cNvPr id="58526" name="Line 189"/>
              <p:cNvSpPr>
                <a:spLocks noChangeShapeType="1"/>
              </p:cNvSpPr>
              <p:nvPr/>
            </p:nvSpPr>
            <p:spPr bwMode="auto">
              <a:xfrm>
                <a:off x="2015" y="1354"/>
                <a:ext cx="0" cy="1536"/>
              </a:xfrm>
              <a:prstGeom prst="line">
                <a:avLst/>
              </a:prstGeom>
              <a:noFill/>
              <a:ln w="9525">
                <a:solidFill>
                  <a:schemeClr val="tx1"/>
                </a:solidFill>
                <a:round/>
                <a:headEnd/>
                <a:tailEnd/>
              </a:ln>
            </p:spPr>
            <p:txBody>
              <a:bodyPr/>
              <a:lstStyle/>
              <a:p>
                <a:endParaRPr lang="en-US"/>
              </a:p>
            </p:txBody>
          </p:sp>
          <p:sp>
            <p:nvSpPr>
              <p:cNvPr id="58527" name="Line 190"/>
              <p:cNvSpPr>
                <a:spLocks noChangeShapeType="1"/>
              </p:cNvSpPr>
              <p:nvPr/>
            </p:nvSpPr>
            <p:spPr bwMode="auto">
              <a:xfrm>
                <a:off x="2111" y="1354"/>
                <a:ext cx="0" cy="1536"/>
              </a:xfrm>
              <a:prstGeom prst="line">
                <a:avLst/>
              </a:prstGeom>
              <a:noFill/>
              <a:ln w="9525">
                <a:solidFill>
                  <a:schemeClr val="tx1"/>
                </a:solidFill>
                <a:round/>
                <a:headEnd/>
                <a:tailEnd/>
              </a:ln>
            </p:spPr>
            <p:txBody>
              <a:bodyPr/>
              <a:lstStyle/>
              <a:p>
                <a:endParaRPr lang="en-US"/>
              </a:p>
            </p:txBody>
          </p:sp>
          <p:sp>
            <p:nvSpPr>
              <p:cNvPr id="58528" name="Line 192"/>
              <p:cNvSpPr>
                <a:spLocks noChangeShapeType="1"/>
              </p:cNvSpPr>
              <p:nvPr/>
            </p:nvSpPr>
            <p:spPr bwMode="auto">
              <a:xfrm>
                <a:off x="2063" y="1354"/>
                <a:ext cx="0" cy="1536"/>
              </a:xfrm>
              <a:prstGeom prst="line">
                <a:avLst/>
              </a:prstGeom>
              <a:noFill/>
              <a:ln w="9525">
                <a:solidFill>
                  <a:schemeClr val="tx1"/>
                </a:solidFill>
                <a:round/>
                <a:headEnd/>
                <a:tailEnd/>
              </a:ln>
            </p:spPr>
            <p:txBody>
              <a:bodyPr/>
              <a:lstStyle/>
              <a:p>
                <a:endParaRPr lang="en-US"/>
              </a:p>
            </p:txBody>
          </p:sp>
          <p:sp>
            <p:nvSpPr>
              <p:cNvPr id="58529" name="Line 195"/>
              <p:cNvSpPr>
                <a:spLocks noChangeShapeType="1"/>
              </p:cNvSpPr>
              <p:nvPr/>
            </p:nvSpPr>
            <p:spPr bwMode="auto">
              <a:xfrm>
                <a:off x="2039" y="1354"/>
                <a:ext cx="0" cy="1536"/>
              </a:xfrm>
              <a:prstGeom prst="line">
                <a:avLst/>
              </a:prstGeom>
              <a:noFill/>
              <a:ln w="9525">
                <a:solidFill>
                  <a:schemeClr val="tx1"/>
                </a:solidFill>
                <a:round/>
                <a:headEnd/>
                <a:tailEnd/>
              </a:ln>
            </p:spPr>
            <p:txBody>
              <a:bodyPr/>
              <a:lstStyle/>
              <a:p>
                <a:endParaRPr lang="en-US"/>
              </a:p>
            </p:txBody>
          </p:sp>
          <p:sp>
            <p:nvSpPr>
              <p:cNvPr id="58530" name="Line 198"/>
              <p:cNvSpPr>
                <a:spLocks noChangeShapeType="1"/>
              </p:cNvSpPr>
              <p:nvPr/>
            </p:nvSpPr>
            <p:spPr bwMode="auto">
              <a:xfrm>
                <a:off x="2087" y="1354"/>
                <a:ext cx="0" cy="1536"/>
              </a:xfrm>
              <a:prstGeom prst="line">
                <a:avLst/>
              </a:prstGeom>
              <a:noFill/>
              <a:ln w="9525">
                <a:solidFill>
                  <a:schemeClr val="tx1"/>
                </a:solidFill>
                <a:round/>
                <a:headEnd/>
                <a:tailEnd/>
              </a:ln>
            </p:spPr>
            <p:txBody>
              <a:bodyPr/>
              <a:lstStyle/>
              <a:p>
                <a:endParaRPr lang="en-US"/>
              </a:p>
            </p:txBody>
          </p:sp>
        </p:grpSp>
        <p:grpSp>
          <p:nvGrpSpPr>
            <p:cNvPr id="6" name="Group 285"/>
            <p:cNvGrpSpPr>
              <a:grpSpLocks/>
            </p:cNvGrpSpPr>
            <p:nvPr/>
          </p:nvGrpSpPr>
          <p:grpSpPr bwMode="auto">
            <a:xfrm>
              <a:off x="2784" y="1296"/>
              <a:ext cx="1824" cy="1516"/>
              <a:chOff x="2256" y="1344"/>
              <a:chExt cx="1824" cy="1516"/>
            </a:xfrm>
          </p:grpSpPr>
          <p:sp>
            <p:nvSpPr>
              <p:cNvPr id="58412" name="Line 221"/>
              <p:cNvSpPr>
                <a:spLocks noChangeShapeType="1"/>
              </p:cNvSpPr>
              <p:nvPr/>
            </p:nvSpPr>
            <p:spPr bwMode="auto">
              <a:xfrm>
                <a:off x="2256" y="1703"/>
                <a:ext cx="1824" cy="0"/>
              </a:xfrm>
              <a:prstGeom prst="line">
                <a:avLst/>
              </a:prstGeom>
              <a:noFill/>
              <a:ln w="9525">
                <a:solidFill>
                  <a:schemeClr val="tx1"/>
                </a:solidFill>
                <a:round/>
                <a:headEnd/>
                <a:tailEnd/>
              </a:ln>
            </p:spPr>
            <p:txBody>
              <a:bodyPr/>
              <a:lstStyle/>
              <a:p>
                <a:endParaRPr lang="en-US"/>
              </a:p>
            </p:txBody>
          </p:sp>
          <p:sp>
            <p:nvSpPr>
              <p:cNvPr id="58413" name="Line 222"/>
              <p:cNvSpPr>
                <a:spLocks noChangeShapeType="1"/>
              </p:cNvSpPr>
              <p:nvPr/>
            </p:nvSpPr>
            <p:spPr bwMode="auto">
              <a:xfrm>
                <a:off x="2256" y="1655"/>
                <a:ext cx="1824" cy="0"/>
              </a:xfrm>
              <a:prstGeom prst="line">
                <a:avLst/>
              </a:prstGeom>
              <a:noFill/>
              <a:ln w="9525">
                <a:solidFill>
                  <a:schemeClr val="tx1"/>
                </a:solidFill>
                <a:round/>
                <a:headEnd/>
                <a:tailEnd/>
              </a:ln>
            </p:spPr>
            <p:txBody>
              <a:bodyPr/>
              <a:lstStyle/>
              <a:p>
                <a:endParaRPr lang="en-US"/>
              </a:p>
            </p:txBody>
          </p:sp>
          <p:sp>
            <p:nvSpPr>
              <p:cNvPr id="58414" name="Line 223"/>
              <p:cNvSpPr>
                <a:spLocks noChangeShapeType="1"/>
              </p:cNvSpPr>
              <p:nvPr/>
            </p:nvSpPr>
            <p:spPr bwMode="auto">
              <a:xfrm>
                <a:off x="2256" y="1607"/>
                <a:ext cx="1824" cy="0"/>
              </a:xfrm>
              <a:prstGeom prst="line">
                <a:avLst/>
              </a:prstGeom>
              <a:noFill/>
              <a:ln w="9525">
                <a:solidFill>
                  <a:schemeClr val="tx1"/>
                </a:solidFill>
                <a:round/>
                <a:headEnd/>
                <a:tailEnd/>
              </a:ln>
            </p:spPr>
            <p:txBody>
              <a:bodyPr/>
              <a:lstStyle/>
              <a:p>
                <a:endParaRPr lang="en-US"/>
              </a:p>
            </p:txBody>
          </p:sp>
          <p:sp>
            <p:nvSpPr>
              <p:cNvPr id="58415" name="Line 224"/>
              <p:cNvSpPr>
                <a:spLocks noChangeShapeType="1"/>
              </p:cNvSpPr>
              <p:nvPr/>
            </p:nvSpPr>
            <p:spPr bwMode="auto">
              <a:xfrm>
                <a:off x="2256" y="1559"/>
                <a:ext cx="1824" cy="0"/>
              </a:xfrm>
              <a:prstGeom prst="line">
                <a:avLst/>
              </a:prstGeom>
              <a:noFill/>
              <a:ln w="9525">
                <a:solidFill>
                  <a:schemeClr val="tx1"/>
                </a:solidFill>
                <a:round/>
                <a:headEnd/>
                <a:tailEnd/>
              </a:ln>
            </p:spPr>
            <p:txBody>
              <a:bodyPr/>
              <a:lstStyle/>
              <a:p>
                <a:endParaRPr lang="en-US"/>
              </a:p>
            </p:txBody>
          </p:sp>
          <p:sp>
            <p:nvSpPr>
              <p:cNvPr id="58416" name="Line 225"/>
              <p:cNvSpPr>
                <a:spLocks noChangeShapeType="1"/>
              </p:cNvSpPr>
              <p:nvPr/>
            </p:nvSpPr>
            <p:spPr bwMode="auto">
              <a:xfrm>
                <a:off x="2256" y="1680"/>
                <a:ext cx="1824" cy="0"/>
              </a:xfrm>
              <a:prstGeom prst="line">
                <a:avLst/>
              </a:prstGeom>
              <a:noFill/>
              <a:ln w="9525">
                <a:solidFill>
                  <a:schemeClr val="tx1"/>
                </a:solidFill>
                <a:round/>
                <a:headEnd/>
                <a:tailEnd/>
              </a:ln>
            </p:spPr>
            <p:txBody>
              <a:bodyPr/>
              <a:lstStyle/>
              <a:p>
                <a:endParaRPr lang="en-US"/>
              </a:p>
            </p:txBody>
          </p:sp>
          <p:sp>
            <p:nvSpPr>
              <p:cNvPr id="58417" name="Line 226"/>
              <p:cNvSpPr>
                <a:spLocks noChangeShapeType="1"/>
              </p:cNvSpPr>
              <p:nvPr/>
            </p:nvSpPr>
            <p:spPr bwMode="auto">
              <a:xfrm>
                <a:off x="2256" y="1632"/>
                <a:ext cx="1824" cy="0"/>
              </a:xfrm>
              <a:prstGeom prst="line">
                <a:avLst/>
              </a:prstGeom>
              <a:noFill/>
              <a:ln w="9525">
                <a:solidFill>
                  <a:schemeClr val="tx1"/>
                </a:solidFill>
                <a:round/>
                <a:headEnd/>
                <a:tailEnd/>
              </a:ln>
            </p:spPr>
            <p:txBody>
              <a:bodyPr/>
              <a:lstStyle/>
              <a:p>
                <a:endParaRPr lang="en-US"/>
              </a:p>
            </p:txBody>
          </p:sp>
          <p:sp>
            <p:nvSpPr>
              <p:cNvPr id="58418" name="Line 227"/>
              <p:cNvSpPr>
                <a:spLocks noChangeShapeType="1"/>
              </p:cNvSpPr>
              <p:nvPr/>
            </p:nvSpPr>
            <p:spPr bwMode="auto">
              <a:xfrm>
                <a:off x="2256" y="1584"/>
                <a:ext cx="1824" cy="0"/>
              </a:xfrm>
              <a:prstGeom prst="line">
                <a:avLst/>
              </a:prstGeom>
              <a:noFill/>
              <a:ln w="9525">
                <a:solidFill>
                  <a:schemeClr val="tx1"/>
                </a:solidFill>
                <a:round/>
                <a:headEnd/>
                <a:tailEnd/>
              </a:ln>
            </p:spPr>
            <p:txBody>
              <a:bodyPr/>
              <a:lstStyle/>
              <a:p>
                <a:endParaRPr lang="en-US"/>
              </a:p>
            </p:txBody>
          </p:sp>
          <p:sp>
            <p:nvSpPr>
              <p:cNvPr id="58419" name="Line 228"/>
              <p:cNvSpPr>
                <a:spLocks noChangeShapeType="1"/>
              </p:cNvSpPr>
              <p:nvPr/>
            </p:nvSpPr>
            <p:spPr bwMode="auto">
              <a:xfrm>
                <a:off x="2256" y="1536"/>
                <a:ext cx="1824" cy="0"/>
              </a:xfrm>
              <a:prstGeom prst="line">
                <a:avLst/>
              </a:prstGeom>
              <a:noFill/>
              <a:ln w="9525">
                <a:solidFill>
                  <a:schemeClr val="tx1"/>
                </a:solidFill>
                <a:round/>
                <a:headEnd/>
                <a:tailEnd/>
              </a:ln>
            </p:spPr>
            <p:txBody>
              <a:bodyPr/>
              <a:lstStyle/>
              <a:p>
                <a:endParaRPr lang="en-US"/>
              </a:p>
            </p:txBody>
          </p:sp>
          <p:sp>
            <p:nvSpPr>
              <p:cNvPr id="58420" name="Line 229"/>
              <p:cNvSpPr>
                <a:spLocks noChangeShapeType="1"/>
              </p:cNvSpPr>
              <p:nvPr/>
            </p:nvSpPr>
            <p:spPr bwMode="auto">
              <a:xfrm>
                <a:off x="2256" y="1511"/>
                <a:ext cx="1824" cy="0"/>
              </a:xfrm>
              <a:prstGeom prst="line">
                <a:avLst/>
              </a:prstGeom>
              <a:noFill/>
              <a:ln w="9525">
                <a:solidFill>
                  <a:schemeClr val="tx1"/>
                </a:solidFill>
                <a:round/>
                <a:headEnd/>
                <a:tailEnd/>
              </a:ln>
            </p:spPr>
            <p:txBody>
              <a:bodyPr/>
              <a:lstStyle/>
              <a:p>
                <a:endParaRPr lang="en-US"/>
              </a:p>
            </p:txBody>
          </p:sp>
          <p:sp>
            <p:nvSpPr>
              <p:cNvPr id="58421" name="Line 230"/>
              <p:cNvSpPr>
                <a:spLocks noChangeShapeType="1"/>
              </p:cNvSpPr>
              <p:nvPr/>
            </p:nvSpPr>
            <p:spPr bwMode="auto">
              <a:xfrm>
                <a:off x="2256" y="1463"/>
                <a:ext cx="1824" cy="0"/>
              </a:xfrm>
              <a:prstGeom prst="line">
                <a:avLst/>
              </a:prstGeom>
              <a:noFill/>
              <a:ln w="9525">
                <a:solidFill>
                  <a:schemeClr val="tx1"/>
                </a:solidFill>
                <a:round/>
                <a:headEnd/>
                <a:tailEnd/>
              </a:ln>
            </p:spPr>
            <p:txBody>
              <a:bodyPr/>
              <a:lstStyle/>
              <a:p>
                <a:endParaRPr lang="en-US"/>
              </a:p>
            </p:txBody>
          </p:sp>
          <p:sp>
            <p:nvSpPr>
              <p:cNvPr id="58422" name="Line 231"/>
              <p:cNvSpPr>
                <a:spLocks noChangeShapeType="1"/>
              </p:cNvSpPr>
              <p:nvPr/>
            </p:nvSpPr>
            <p:spPr bwMode="auto">
              <a:xfrm>
                <a:off x="2256" y="1415"/>
                <a:ext cx="1824" cy="0"/>
              </a:xfrm>
              <a:prstGeom prst="line">
                <a:avLst/>
              </a:prstGeom>
              <a:noFill/>
              <a:ln w="9525">
                <a:solidFill>
                  <a:schemeClr val="tx1"/>
                </a:solidFill>
                <a:round/>
                <a:headEnd/>
                <a:tailEnd/>
              </a:ln>
            </p:spPr>
            <p:txBody>
              <a:bodyPr/>
              <a:lstStyle/>
              <a:p>
                <a:endParaRPr lang="en-US"/>
              </a:p>
            </p:txBody>
          </p:sp>
          <p:sp>
            <p:nvSpPr>
              <p:cNvPr id="58423" name="Line 232"/>
              <p:cNvSpPr>
                <a:spLocks noChangeShapeType="1"/>
              </p:cNvSpPr>
              <p:nvPr/>
            </p:nvSpPr>
            <p:spPr bwMode="auto">
              <a:xfrm>
                <a:off x="2256" y="1367"/>
                <a:ext cx="1824" cy="0"/>
              </a:xfrm>
              <a:prstGeom prst="line">
                <a:avLst/>
              </a:prstGeom>
              <a:noFill/>
              <a:ln w="9525">
                <a:solidFill>
                  <a:schemeClr val="tx1"/>
                </a:solidFill>
                <a:round/>
                <a:headEnd/>
                <a:tailEnd/>
              </a:ln>
            </p:spPr>
            <p:txBody>
              <a:bodyPr/>
              <a:lstStyle/>
              <a:p>
                <a:endParaRPr lang="en-US"/>
              </a:p>
            </p:txBody>
          </p:sp>
          <p:sp>
            <p:nvSpPr>
              <p:cNvPr id="58424" name="Line 233"/>
              <p:cNvSpPr>
                <a:spLocks noChangeShapeType="1"/>
              </p:cNvSpPr>
              <p:nvPr/>
            </p:nvSpPr>
            <p:spPr bwMode="auto">
              <a:xfrm>
                <a:off x="2256" y="1488"/>
                <a:ext cx="1824" cy="0"/>
              </a:xfrm>
              <a:prstGeom prst="line">
                <a:avLst/>
              </a:prstGeom>
              <a:noFill/>
              <a:ln w="9525">
                <a:solidFill>
                  <a:schemeClr val="tx1"/>
                </a:solidFill>
                <a:round/>
                <a:headEnd/>
                <a:tailEnd/>
              </a:ln>
            </p:spPr>
            <p:txBody>
              <a:bodyPr/>
              <a:lstStyle/>
              <a:p>
                <a:endParaRPr lang="en-US"/>
              </a:p>
            </p:txBody>
          </p:sp>
          <p:sp>
            <p:nvSpPr>
              <p:cNvPr id="58425" name="Line 234"/>
              <p:cNvSpPr>
                <a:spLocks noChangeShapeType="1"/>
              </p:cNvSpPr>
              <p:nvPr/>
            </p:nvSpPr>
            <p:spPr bwMode="auto">
              <a:xfrm>
                <a:off x="2256" y="1440"/>
                <a:ext cx="1824" cy="0"/>
              </a:xfrm>
              <a:prstGeom prst="line">
                <a:avLst/>
              </a:prstGeom>
              <a:noFill/>
              <a:ln w="9525">
                <a:solidFill>
                  <a:schemeClr val="tx1"/>
                </a:solidFill>
                <a:round/>
                <a:headEnd/>
                <a:tailEnd/>
              </a:ln>
            </p:spPr>
            <p:txBody>
              <a:bodyPr/>
              <a:lstStyle/>
              <a:p>
                <a:endParaRPr lang="en-US"/>
              </a:p>
            </p:txBody>
          </p:sp>
          <p:sp>
            <p:nvSpPr>
              <p:cNvPr id="58426" name="Line 235"/>
              <p:cNvSpPr>
                <a:spLocks noChangeShapeType="1"/>
              </p:cNvSpPr>
              <p:nvPr/>
            </p:nvSpPr>
            <p:spPr bwMode="auto">
              <a:xfrm>
                <a:off x="2256" y="1392"/>
                <a:ext cx="1824" cy="0"/>
              </a:xfrm>
              <a:prstGeom prst="line">
                <a:avLst/>
              </a:prstGeom>
              <a:noFill/>
              <a:ln w="9525">
                <a:solidFill>
                  <a:schemeClr val="tx1"/>
                </a:solidFill>
                <a:round/>
                <a:headEnd/>
                <a:tailEnd/>
              </a:ln>
            </p:spPr>
            <p:txBody>
              <a:bodyPr/>
              <a:lstStyle/>
              <a:p>
                <a:endParaRPr lang="en-US"/>
              </a:p>
            </p:txBody>
          </p:sp>
          <p:sp>
            <p:nvSpPr>
              <p:cNvPr id="58427" name="Line 236"/>
              <p:cNvSpPr>
                <a:spLocks noChangeShapeType="1"/>
              </p:cNvSpPr>
              <p:nvPr/>
            </p:nvSpPr>
            <p:spPr bwMode="auto">
              <a:xfrm>
                <a:off x="2256" y="1344"/>
                <a:ext cx="1824" cy="0"/>
              </a:xfrm>
              <a:prstGeom prst="line">
                <a:avLst/>
              </a:prstGeom>
              <a:noFill/>
              <a:ln w="9525">
                <a:solidFill>
                  <a:schemeClr val="tx1"/>
                </a:solidFill>
                <a:round/>
                <a:headEnd/>
                <a:tailEnd/>
              </a:ln>
            </p:spPr>
            <p:txBody>
              <a:bodyPr/>
              <a:lstStyle/>
              <a:p>
                <a:endParaRPr lang="en-US"/>
              </a:p>
            </p:txBody>
          </p:sp>
          <p:sp>
            <p:nvSpPr>
              <p:cNvPr id="58428" name="Line 237"/>
              <p:cNvSpPr>
                <a:spLocks noChangeShapeType="1"/>
              </p:cNvSpPr>
              <p:nvPr/>
            </p:nvSpPr>
            <p:spPr bwMode="auto">
              <a:xfrm>
                <a:off x="2256" y="2087"/>
                <a:ext cx="1824" cy="0"/>
              </a:xfrm>
              <a:prstGeom prst="line">
                <a:avLst/>
              </a:prstGeom>
              <a:noFill/>
              <a:ln w="9525">
                <a:solidFill>
                  <a:schemeClr val="tx1"/>
                </a:solidFill>
                <a:round/>
                <a:headEnd/>
                <a:tailEnd/>
              </a:ln>
            </p:spPr>
            <p:txBody>
              <a:bodyPr/>
              <a:lstStyle/>
              <a:p>
                <a:endParaRPr lang="en-US"/>
              </a:p>
            </p:txBody>
          </p:sp>
          <p:sp>
            <p:nvSpPr>
              <p:cNvPr id="58429" name="Line 238"/>
              <p:cNvSpPr>
                <a:spLocks noChangeShapeType="1"/>
              </p:cNvSpPr>
              <p:nvPr/>
            </p:nvSpPr>
            <p:spPr bwMode="auto">
              <a:xfrm>
                <a:off x="2256" y="2039"/>
                <a:ext cx="1824" cy="0"/>
              </a:xfrm>
              <a:prstGeom prst="line">
                <a:avLst/>
              </a:prstGeom>
              <a:noFill/>
              <a:ln w="9525">
                <a:solidFill>
                  <a:schemeClr val="tx1"/>
                </a:solidFill>
                <a:round/>
                <a:headEnd/>
                <a:tailEnd/>
              </a:ln>
            </p:spPr>
            <p:txBody>
              <a:bodyPr/>
              <a:lstStyle/>
              <a:p>
                <a:endParaRPr lang="en-US"/>
              </a:p>
            </p:txBody>
          </p:sp>
          <p:sp>
            <p:nvSpPr>
              <p:cNvPr id="58430" name="Line 239"/>
              <p:cNvSpPr>
                <a:spLocks noChangeShapeType="1"/>
              </p:cNvSpPr>
              <p:nvPr/>
            </p:nvSpPr>
            <p:spPr bwMode="auto">
              <a:xfrm>
                <a:off x="2256" y="1991"/>
                <a:ext cx="1824" cy="0"/>
              </a:xfrm>
              <a:prstGeom prst="line">
                <a:avLst/>
              </a:prstGeom>
              <a:noFill/>
              <a:ln w="9525">
                <a:solidFill>
                  <a:schemeClr val="tx1"/>
                </a:solidFill>
                <a:round/>
                <a:headEnd/>
                <a:tailEnd/>
              </a:ln>
            </p:spPr>
            <p:txBody>
              <a:bodyPr/>
              <a:lstStyle/>
              <a:p>
                <a:endParaRPr lang="en-US"/>
              </a:p>
            </p:txBody>
          </p:sp>
          <p:sp>
            <p:nvSpPr>
              <p:cNvPr id="58431" name="Line 240"/>
              <p:cNvSpPr>
                <a:spLocks noChangeShapeType="1"/>
              </p:cNvSpPr>
              <p:nvPr/>
            </p:nvSpPr>
            <p:spPr bwMode="auto">
              <a:xfrm>
                <a:off x="2256" y="1943"/>
                <a:ext cx="1824" cy="0"/>
              </a:xfrm>
              <a:prstGeom prst="line">
                <a:avLst/>
              </a:prstGeom>
              <a:noFill/>
              <a:ln w="9525">
                <a:solidFill>
                  <a:schemeClr val="tx1"/>
                </a:solidFill>
                <a:round/>
                <a:headEnd/>
                <a:tailEnd/>
              </a:ln>
            </p:spPr>
            <p:txBody>
              <a:bodyPr/>
              <a:lstStyle/>
              <a:p>
                <a:endParaRPr lang="en-US"/>
              </a:p>
            </p:txBody>
          </p:sp>
          <p:sp>
            <p:nvSpPr>
              <p:cNvPr id="58432" name="Line 241"/>
              <p:cNvSpPr>
                <a:spLocks noChangeShapeType="1"/>
              </p:cNvSpPr>
              <p:nvPr/>
            </p:nvSpPr>
            <p:spPr bwMode="auto">
              <a:xfrm>
                <a:off x="2256" y="2064"/>
                <a:ext cx="1824" cy="0"/>
              </a:xfrm>
              <a:prstGeom prst="line">
                <a:avLst/>
              </a:prstGeom>
              <a:noFill/>
              <a:ln w="9525">
                <a:solidFill>
                  <a:schemeClr val="tx1"/>
                </a:solidFill>
                <a:round/>
                <a:headEnd/>
                <a:tailEnd/>
              </a:ln>
            </p:spPr>
            <p:txBody>
              <a:bodyPr/>
              <a:lstStyle/>
              <a:p>
                <a:endParaRPr lang="en-US"/>
              </a:p>
            </p:txBody>
          </p:sp>
          <p:sp>
            <p:nvSpPr>
              <p:cNvPr id="58433" name="Line 242"/>
              <p:cNvSpPr>
                <a:spLocks noChangeShapeType="1"/>
              </p:cNvSpPr>
              <p:nvPr/>
            </p:nvSpPr>
            <p:spPr bwMode="auto">
              <a:xfrm>
                <a:off x="2256" y="2016"/>
                <a:ext cx="1824" cy="0"/>
              </a:xfrm>
              <a:prstGeom prst="line">
                <a:avLst/>
              </a:prstGeom>
              <a:noFill/>
              <a:ln w="9525">
                <a:solidFill>
                  <a:schemeClr val="tx1"/>
                </a:solidFill>
                <a:round/>
                <a:headEnd/>
                <a:tailEnd/>
              </a:ln>
            </p:spPr>
            <p:txBody>
              <a:bodyPr/>
              <a:lstStyle/>
              <a:p>
                <a:endParaRPr lang="en-US"/>
              </a:p>
            </p:txBody>
          </p:sp>
          <p:sp>
            <p:nvSpPr>
              <p:cNvPr id="58434" name="Line 243"/>
              <p:cNvSpPr>
                <a:spLocks noChangeShapeType="1"/>
              </p:cNvSpPr>
              <p:nvPr/>
            </p:nvSpPr>
            <p:spPr bwMode="auto">
              <a:xfrm>
                <a:off x="2256" y="1968"/>
                <a:ext cx="1824" cy="0"/>
              </a:xfrm>
              <a:prstGeom prst="line">
                <a:avLst/>
              </a:prstGeom>
              <a:noFill/>
              <a:ln w="9525">
                <a:solidFill>
                  <a:schemeClr val="tx1"/>
                </a:solidFill>
                <a:round/>
                <a:headEnd/>
                <a:tailEnd/>
              </a:ln>
            </p:spPr>
            <p:txBody>
              <a:bodyPr/>
              <a:lstStyle/>
              <a:p>
                <a:endParaRPr lang="en-US"/>
              </a:p>
            </p:txBody>
          </p:sp>
          <p:sp>
            <p:nvSpPr>
              <p:cNvPr id="58435" name="Line 244"/>
              <p:cNvSpPr>
                <a:spLocks noChangeShapeType="1"/>
              </p:cNvSpPr>
              <p:nvPr/>
            </p:nvSpPr>
            <p:spPr bwMode="auto">
              <a:xfrm>
                <a:off x="2256" y="1920"/>
                <a:ext cx="1824" cy="0"/>
              </a:xfrm>
              <a:prstGeom prst="line">
                <a:avLst/>
              </a:prstGeom>
              <a:noFill/>
              <a:ln w="9525">
                <a:solidFill>
                  <a:schemeClr val="tx1"/>
                </a:solidFill>
                <a:round/>
                <a:headEnd/>
                <a:tailEnd/>
              </a:ln>
            </p:spPr>
            <p:txBody>
              <a:bodyPr/>
              <a:lstStyle/>
              <a:p>
                <a:endParaRPr lang="en-US"/>
              </a:p>
            </p:txBody>
          </p:sp>
          <p:sp>
            <p:nvSpPr>
              <p:cNvPr id="58436" name="Line 245"/>
              <p:cNvSpPr>
                <a:spLocks noChangeShapeType="1"/>
              </p:cNvSpPr>
              <p:nvPr/>
            </p:nvSpPr>
            <p:spPr bwMode="auto">
              <a:xfrm>
                <a:off x="2256" y="1895"/>
                <a:ext cx="1824" cy="0"/>
              </a:xfrm>
              <a:prstGeom prst="line">
                <a:avLst/>
              </a:prstGeom>
              <a:noFill/>
              <a:ln w="9525">
                <a:solidFill>
                  <a:schemeClr val="tx1"/>
                </a:solidFill>
                <a:round/>
                <a:headEnd/>
                <a:tailEnd/>
              </a:ln>
            </p:spPr>
            <p:txBody>
              <a:bodyPr/>
              <a:lstStyle/>
              <a:p>
                <a:endParaRPr lang="en-US"/>
              </a:p>
            </p:txBody>
          </p:sp>
          <p:sp>
            <p:nvSpPr>
              <p:cNvPr id="58437" name="Line 246"/>
              <p:cNvSpPr>
                <a:spLocks noChangeShapeType="1"/>
              </p:cNvSpPr>
              <p:nvPr/>
            </p:nvSpPr>
            <p:spPr bwMode="auto">
              <a:xfrm>
                <a:off x="2256" y="1847"/>
                <a:ext cx="1824" cy="0"/>
              </a:xfrm>
              <a:prstGeom prst="line">
                <a:avLst/>
              </a:prstGeom>
              <a:noFill/>
              <a:ln w="9525">
                <a:solidFill>
                  <a:schemeClr val="tx1"/>
                </a:solidFill>
                <a:round/>
                <a:headEnd/>
                <a:tailEnd/>
              </a:ln>
            </p:spPr>
            <p:txBody>
              <a:bodyPr/>
              <a:lstStyle/>
              <a:p>
                <a:endParaRPr lang="en-US"/>
              </a:p>
            </p:txBody>
          </p:sp>
          <p:sp>
            <p:nvSpPr>
              <p:cNvPr id="58438" name="Line 247"/>
              <p:cNvSpPr>
                <a:spLocks noChangeShapeType="1"/>
              </p:cNvSpPr>
              <p:nvPr/>
            </p:nvSpPr>
            <p:spPr bwMode="auto">
              <a:xfrm>
                <a:off x="2256" y="1799"/>
                <a:ext cx="1824" cy="0"/>
              </a:xfrm>
              <a:prstGeom prst="line">
                <a:avLst/>
              </a:prstGeom>
              <a:noFill/>
              <a:ln w="9525">
                <a:solidFill>
                  <a:schemeClr val="tx1"/>
                </a:solidFill>
                <a:round/>
                <a:headEnd/>
                <a:tailEnd/>
              </a:ln>
            </p:spPr>
            <p:txBody>
              <a:bodyPr/>
              <a:lstStyle/>
              <a:p>
                <a:endParaRPr lang="en-US"/>
              </a:p>
            </p:txBody>
          </p:sp>
          <p:sp>
            <p:nvSpPr>
              <p:cNvPr id="58439" name="Line 248"/>
              <p:cNvSpPr>
                <a:spLocks noChangeShapeType="1"/>
              </p:cNvSpPr>
              <p:nvPr/>
            </p:nvSpPr>
            <p:spPr bwMode="auto">
              <a:xfrm>
                <a:off x="2256" y="1751"/>
                <a:ext cx="1824" cy="0"/>
              </a:xfrm>
              <a:prstGeom prst="line">
                <a:avLst/>
              </a:prstGeom>
              <a:noFill/>
              <a:ln w="9525">
                <a:solidFill>
                  <a:schemeClr val="tx1"/>
                </a:solidFill>
                <a:round/>
                <a:headEnd/>
                <a:tailEnd/>
              </a:ln>
            </p:spPr>
            <p:txBody>
              <a:bodyPr/>
              <a:lstStyle/>
              <a:p>
                <a:endParaRPr lang="en-US"/>
              </a:p>
            </p:txBody>
          </p:sp>
          <p:sp>
            <p:nvSpPr>
              <p:cNvPr id="58440" name="Line 249"/>
              <p:cNvSpPr>
                <a:spLocks noChangeShapeType="1"/>
              </p:cNvSpPr>
              <p:nvPr/>
            </p:nvSpPr>
            <p:spPr bwMode="auto">
              <a:xfrm>
                <a:off x="2256" y="1872"/>
                <a:ext cx="1824" cy="0"/>
              </a:xfrm>
              <a:prstGeom prst="line">
                <a:avLst/>
              </a:prstGeom>
              <a:noFill/>
              <a:ln w="9525">
                <a:solidFill>
                  <a:schemeClr val="tx1"/>
                </a:solidFill>
                <a:round/>
                <a:headEnd/>
                <a:tailEnd/>
              </a:ln>
            </p:spPr>
            <p:txBody>
              <a:bodyPr/>
              <a:lstStyle/>
              <a:p>
                <a:endParaRPr lang="en-US"/>
              </a:p>
            </p:txBody>
          </p:sp>
          <p:sp>
            <p:nvSpPr>
              <p:cNvPr id="58441" name="Line 250"/>
              <p:cNvSpPr>
                <a:spLocks noChangeShapeType="1"/>
              </p:cNvSpPr>
              <p:nvPr/>
            </p:nvSpPr>
            <p:spPr bwMode="auto">
              <a:xfrm>
                <a:off x="2256" y="1824"/>
                <a:ext cx="1824" cy="0"/>
              </a:xfrm>
              <a:prstGeom prst="line">
                <a:avLst/>
              </a:prstGeom>
              <a:noFill/>
              <a:ln w="9525">
                <a:solidFill>
                  <a:schemeClr val="tx1"/>
                </a:solidFill>
                <a:round/>
                <a:headEnd/>
                <a:tailEnd/>
              </a:ln>
            </p:spPr>
            <p:txBody>
              <a:bodyPr/>
              <a:lstStyle/>
              <a:p>
                <a:endParaRPr lang="en-US"/>
              </a:p>
            </p:txBody>
          </p:sp>
          <p:sp>
            <p:nvSpPr>
              <p:cNvPr id="58442" name="Line 251"/>
              <p:cNvSpPr>
                <a:spLocks noChangeShapeType="1"/>
              </p:cNvSpPr>
              <p:nvPr/>
            </p:nvSpPr>
            <p:spPr bwMode="auto">
              <a:xfrm>
                <a:off x="2256" y="1776"/>
                <a:ext cx="1824" cy="0"/>
              </a:xfrm>
              <a:prstGeom prst="line">
                <a:avLst/>
              </a:prstGeom>
              <a:noFill/>
              <a:ln w="9525">
                <a:solidFill>
                  <a:schemeClr val="tx1"/>
                </a:solidFill>
                <a:round/>
                <a:headEnd/>
                <a:tailEnd/>
              </a:ln>
            </p:spPr>
            <p:txBody>
              <a:bodyPr/>
              <a:lstStyle/>
              <a:p>
                <a:endParaRPr lang="en-US"/>
              </a:p>
            </p:txBody>
          </p:sp>
          <p:sp>
            <p:nvSpPr>
              <p:cNvPr id="58443" name="Line 252"/>
              <p:cNvSpPr>
                <a:spLocks noChangeShapeType="1"/>
              </p:cNvSpPr>
              <p:nvPr/>
            </p:nvSpPr>
            <p:spPr bwMode="auto">
              <a:xfrm>
                <a:off x="2256" y="1728"/>
                <a:ext cx="1824" cy="0"/>
              </a:xfrm>
              <a:prstGeom prst="line">
                <a:avLst/>
              </a:prstGeom>
              <a:noFill/>
              <a:ln w="9525">
                <a:solidFill>
                  <a:schemeClr val="tx1"/>
                </a:solidFill>
                <a:round/>
                <a:headEnd/>
                <a:tailEnd/>
              </a:ln>
            </p:spPr>
            <p:txBody>
              <a:bodyPr/>
              <a:lstStyle/>
              <a:p>
                <a:endParaRPr lang="en-US"/>
              </a:p>
            </p:txBody>
          </p:sp>
          <p:sp>
            <p:nvSpPr>
              <p:cNvPr id="58444" name="Line 253"/>
              <p:cNvSpPr>
                <a:spLocks noChangeShapeType="1"/>
              </p:cNvSpPr>
              <p:nvPr/>
            </p:nvSpPr>
            <p:spPr bwMode="auto">
              <a:xfrm>
                <a:off x="2256" y="2476"/>
                <a:ext cx="1824" cy="0"/>
              </a:xfrm>
              <a:prstGeom prst="line">
                <a:avLst/>
              </a:prstGeom>
              <a:noFill/>
              <a:ln w="9525">
                <a:solidFill>
                  <a:schemeClr val="tx1"/>
                </a:solidFill>
                <a:round/>
                <a:headEnd/>
                <a:tailEnd/>
              </a:ln>
            </p:spPr>
            <p:txBody>
              <a:bodyPr/>
              <a:lstStyle/>
              <a:p>
                <a:endParaRPr lang="en-US"/>
              </a:p>
            </p:txBody>
          </p:sp>
          <p:sp>
            <p:nvSpPr>
              <p:cNvPr id="58445" name="Line 254"/>
              <p:cNvSpPr>
                <a:spLocks noChangeShapeType="1"/>
              </p:cNvSpPr>
              <p:nvPr/>
            </p:nvSpPr>
            <p:spPr bwMode="auto">
              <a:xfrm>
                <a:off x="2256" y="2428"/>
                <a:ext cx="1824" cy="0"/>
              </a:xfrm>
              <a:prstGeom prst="line">
                <a:avLst/>
              </a:prstGeom>
              <a:noFill/>
              <a:ln w="9525">
                <a:solidFill>
                  <a:schemeClr val="tx1"/>
                </a:solidFill>
                <a:round/>
                <a:headEnd/>
                <a:tailEnd/>
              </a:ln>
            </p:spPr>
            <p:txBody>
              <a:bodyPr/>
              <a:lstStyle/>
              <a:p>
                <a:endParaRPr lang="en-US"/>
              </a:p>
            </p:txBody>
          </p:sp>
          <p:sp>
            <p:nvSpPr>
              <p:cNvPr id="58446" name="Line 255"/>
              <p:cNvSpPr>
                <a:spLocks noChangeShapeType="1"/>
              </p:cNvSpPr>
              <p:nvPr/>
            </p:nvSpPr>
            <p:spPr bwMode="auto">
              <a:xfrm>
                <a:off x="2256" y="2380"/>
                <a:ext cx="1824" cy="0"/>
              </a:xfrm>
              <a:prstGeom prst="line">
                <a:avLst/>
              </a:prstGeom>
              <a:noFill/>
              <a:ln w="9525">
                <a:solidFill>
                  <a:schemeClr val="tx1"/>
                </a:solidFill>
                <a:round/>
                <a:headEnd/>
                <a:tailEnd/>
              </a:ln>
            </p:spPr>
            <p:txBody>
              <a:bodyPr/>
              <a:lstStyle/>
              <a:p>
                <a:endParaRPr lang="en-US"/>
              </a:p>
            </p:txBody>
          </p:sp>
          <p:sp>
            <p:nvSpPr>
              <p:cNvPr id="58447" name="Line 256"/>
              <p:cNvSpPr>
                <a:spLocks noChangeShapeType="1"/>
              </p:cNvSpPr>
              <p:nvPr/>
            </p:nvSpPr>
            <p:spPr bwMode="auto">
              <a:xfrm>
                <a:off x="2256" y="2332"/>
                <a:ext cx="1824" cy="0"/>
              </a:xfrm>
              <a:prstGeom prst="line">
                <a:avLst/>
              </a:prstGeom>
              <a:noFill/>
              <a:ln w="9525">
                <a:solidFill>
                  <a:schemeClr val="tx1"/>
                </a:solidFill>
                <a:round/>
                <a:headEnd/>
                <a:tailEnd/>
              </a:ln>
            </p:spPr>
            <p:txBody>
              <a:bodyPr/>
              <a:lstStyle/>
              <a:p>
                <a:endParaRPr lang="en-US"/>
              </a:p>
            </p:txBody>
          </p:sp>
          <p:sp>
            <p:nvSpPr>
              <p:cNvPr id="58448" name="Line 257"/>
              <p:cNvSpPr>
                <a:spLocks noChangeShapeType="1"/>
              </p:cNvSpPr>
              <p:nvPr/>
            </p:nvSpPr>
            <p:spPr bwMode="auto">
              <a:xfrm>
                <a:off x="2256" y="2453"/>
                <a:ext cx="1824" cy="0"/>
              </a:xfrm>
              <a:prstGeom prst="line">
                <a:avLst/>
              </a:prstGeom>
              <a:noFill/>
              <a:ln w="9525">
                <a:solidFill>
                  <a:schemeClr val="tx1"/>
                </a:solidFill>
                <a:round/>
                <a:headEnd/>
                <a:tailEnd/>
              </a:ln>
            </p:spPr>
            <p:txBody>
              <a:bodyPr/>
              <a:lstStyle/>
              <a:p>
                <a:endParaRPr lang="en-US"/>
              </a:p>
            </p:txBody>
          </p:sp>
          <p:sp>
            <p:nvSpPr>
              <p:cNvPr id="58449" name="Line 258"/>
              <p:cNvSpPr>
                <a:spLocks noChangeShapeType="1"/>
              </p:cNvSpPr>
              <p:nvPr/>
            </p:nvSpPr>
            <p:spPr bwMode="auto">
              <a:xfrm>
                <a:off x="2256" y="2405"/>
                <a:ext cx="1824" cy="0"/>
              </a:xfrm>
              <a:prstGeom prst="line">
                <a:avLst/>
              </a:prstGeom>
              <a:noFill/>
              <a:ln w="9525">
                <a:solidFill>
                  <a:schemeClr val="tx1"/>
                </a:solidFill>
                <a:round/>
                <a:headEnd/>
                <a:tailEnd/>
              </a:ln>
            </p:spPr>
            <p:txBody>
              <a:bodyPr/>
              <a:lstStyle/>
              <a:p>
                <a:endParaRPr lang="en-US"/>
              </a:p>
            </p:txBody>
          </p:sp>
          <p:sp>
            <p:nvSpPr>
              <p:cNvPr id="58450" name="Line 259"/>
              <p:cNvSpPr>
                <a:spLocks noChangeShapeType="1"/>
              </p:cNvSpPr>
              <p:nvPr/>
            </p:nvSpPr>
            <p:spPr bwMode="auto">
              <a:xfrm>
                <a:off x="2256" y="2357"/>
                <a:ext cx="1824" cy="0"/>
              </a:xfrm>
              <a:prstGeom prst="line">
                <a:avLst/>
              </a:prstGeom>
              <a:noFill/>
              <a:ln w="9525">
                <a:solidFill>
                  <a:schemeClr val="tx1"/>
                </a:solidFill>
                <a:round/>
                <a:headEnd/>
                <a:tailEnd/>
              </a:ln>
            </p:spPr>
            <p:txBody>
              <a:bodyPr/>
              <a:lstStyle/>
              <a:p>
                <a:endParaRPr lang="en-US"/>
              </a:p>
            </p:txBody>
          </p:sp>
          <p:sp>
            <p:nvSpPr>
              <p:cNvPr id="58451" name="Line 260"/>
              <p:cNvSpPr>
                <a:spLocks noChangeShapeType="1"/>
              </p:cNvSpPr>
              <p:nvPr/>
            </p:nvSpPr>
            <p:spPr bwMode="auto">
              <a:xfrm>
                <a:off x="2256" y="2309"/>
                <a:ext cx="1824" cy="0"/>
              </a:xfrm>
              <a:prstGeom prst="line">
                <a:avLst/>
              </a:prstGeom>
              <a:noFill/>
              <a:ln w="9525">
                <a:solidFill>
                  <a:schemeClr val="tx1"/>
                </a:solidFill>
                <a:round/>
                <a:headEnd/>
                <a:tailEnd/>
              </a:ln>
            </p:spPr>
            <p:txBody>
              <a:bodyPr/>
              <a:lstStyle/>
              <a:p>
                <a:endParaRPr lang="en-US"/>
              </a:p>
            </p:txBody>
          </p:sp>
          <p:sp>
            <p:nvSpPr>
              <p:cNvPr id="58452" name="Line 261"/>
              <p:cNvSpPr>
                <a:spLocks noChangeShapeType="1"/>
              </p:cNvSpPr>
              <p:nvPr/>
            </p:nvSpPr>
            <p:spPr bwMode="auto">
              <a:xfrm>
                <a:off x="2256" y="2284"/>
                <a:ext cx="1824" cy="0"/>
              </a:xfrm>
              <a:prstGeom prst="line">
                <a:avLst/>
              </a:prstGeom>
              <a:noFill/>
              <a:ln w="9525">
                <a:solidFill>
                  <a:schemeClr val="tx1"/>
                </a:solidFill>
                <a:round/>
                <a:headEnd/>
                <a:tailEnd/>
              </a:ln>
            </p:spPr>
            <p:txBody>
              <a:bodyPr/>
              <a:lstStyle/>
              <a:p>
                <a:endParaRPr lang="en-US"/>
              </a:p>
            </p:txBody>
          </p:sp>
          <p:sp>
            <p:nvSpPr>
              <p:cNvPr id="58453" name="Line 262"/>
              <p:cNvSpPr>
                <a:spLocks noChangeShapeType="1"/>
              </p:cNvSpPr>
              <p:nvPr/>
            </p:nvSpPr>
            <p:spPr bwMode="auto">
              <a:xfrm>
                <a:off x="2256" y="2236"/>
                <a:ext cx="1824" cy="0"/>
              </a:xfrm>
              <a:prstGeom prst="line">
                <a:avLst/>
              </a:prstGeom>
              <a:noFill/>
              <a:ln w="9525">
                <a:solidFill>
                  <a:schemeClr val="tx1"/>
                </a:solidFill>
                <a:round/>
                <a:headEnd/>
                <a:tailEnd/>
              </a:ln>
            </p:spPr>
            <p:txBody>
              <a:bodyPr/>
              <a:lstStyle/>
              <a:p>
                <a:endParaRPr lang="en-US"/>
              </a:p>
            </p:txBody>
          </p:sp>
          <p:sp>
            <p:nvSpPr>
              <p:cNvPr id="58454" name="Line 263"/>
              <p:cNvSpPr>
                <a:spLocks noChangeShapeType="1"/>
              </p:cNvSpPr>
              <p:nvPr/>
            </p:nvSpPr>
            <p:spPr bwMode="auto">
              <a:xfrm>
                <a:off x="2256" y="2188"/>
                <a:ext cx="1824" cy="0"/>
              </a:xfrm>
              <a:prstGeom prst="line">
                <a:avLst/>
              </a:prstGeom>
              <a:noFill/>
              <a:ln w="9525">
                <a:solidFill>
                  <a:schemeClr val="tx1"/>
                </a:solidFill>
                <a:round/>
                <a:headEnd/>
                <a:tailEnd/>
              </a:ln>
            </p:spPr>
            <p:txBody>
              <a:bodyPr/>
              <a:lstStyle/>
              <a:p>
                <a:endParaRPr lang="en-US"/>
              </a:p>
            </p:txBody>
          </p:sp>
          <p:sp>
            <p:nvSpPr>
              <p:cNvPr id="58455" name="Line 264"/>
              <p:cNvSpPr>
                <a:spLocks noChangeShapeType="1"/>
              </p:cNvSpPr>
              <p:nvPr/>
            </p:nvSpPr>
            <p:spPr bwMode="auto">
              <a:xfrm>
                <a:off x="2256" y="2140"/>
                <a:ext cx="1824" cy="0"/>
              </a:xfrm>
              <a:prstGeom prst="line">
                <a:avLst/>
              </a:prstGeom>
              <a:noFill/>
              <a:ln w="9525">
                <a:solidFill>
                  <a:schemeClr val="tx1"/>
                </a:solidFill>
                <a:round/>
                <a:headEnd/>
                <a:tailEnd/>
              </a:ln>
            </p:spPr>
            <p:txBody>
              <a:bodyPr/>
              <a:lstStyle/>
              <a:p>
                <a:endParaRPr lang="en-US"/>
              </a:p>
            </p:txBody>
          </p:sp>
          <p:sp>
            <p:nvSpPr>
              <p:cNvPr id="58456" name="Line 265"/>
              <p:cNvSpPr>
                <a:spLocks noChangeShapeType="1"/>
              </p:cNvSpPr>
              <p:nvPr/>
            </p:nvSpPr>
            <p:spPr bwMode="auto">
              <a:xfrm>
                <a:off x="2256" y="2261"/>
                <a:ext cx="1824" cy="0"/>
              </a:xfrm>
              <a:prstGeom prst="line">
                <a:avLst/>
              </a:prstGeom>
              <a:noFill/>
              <a:ln w="9525">
                <a:solidFill>
                  <a:schemeClr val="tx1"/>
                </a:solidFill>
                <a:round/>
                <a:headEnd/>
                <a:tailEnd/>
              </a:ln>
            </p:spPr>
            <p:txBody>
              <a:bodyPr/>
              <a:lstStyle/>
              <a:p>
                <a:endParaRPr lang="en-US"/>
              </a:p>
            </p:txBody>
          </p:sp>
          <p:sp>
            <p:nvSpPr>
              <p:cNvPr id="58457" name="Line 266"/>
              <p:cNvSpPr>
                <a:spLocks noChangeShapeType="1"/>
              </p:cNvSpPr>
              <p:nvPr/>
            </p:nvSpPr>
            <p:spPr bwMode="auto">
              <a:xfrm>
                <a:off x="2256" y="2213"/>
                <a:ext cx="1824" cy="0"/>
              </a:xfrm>
              <a:prstGeom prst="line">
                <a:avLst/>
              </a:prstGeom>
              <a:noFill/>
              <a:ln w="9525">
                <a:solidFill>
                  <a:schemeClr val="tx1"/>
                </a:solidFill>
                <a:round/>
                <a:headEnd/>
                <a:tailEnd/>
              </a:ln>
            </p:spPr>
            <p:txBody>
              <a:bodyPr/>
              <a:lstStyle/>
              <a:p>
                <a:endParaRPr lang="en-US"/>
              </a:p>
            </p:txBody>
          </p:sp>
          <p:sp>
            <p:nvSpPr>
              <p:cNvPr id="58458" name="Line 267"/>
              <p:cNvSpPr>
                <a:spLocks noChangeShapeType="1"/>
              </p:cNvSpPr>
              <p:nvPr/>
            </p:nvSpPr>
            <p:spPr bwMode="auto">
              <a:xfrm>
                <a:off x="2256" y="2165"/>
                <a:ext cx="1824" cy="0"/>
              </a:xfrm>
              <a:prstGeom prst="line">
                <a:avLst/>
              </a:prstGeom>
              <a:noFill/>
              <a:ln w="9525">
                <a:solidFill>
                  <a:schemeClr val="tx1"/>
                </a:solidFill>
                <a:round/>
                <a:headEnd/>
                <a:tailEnd/>
              </a:ln>
            </p:spPr>
            <p:txBody>
              <a:bodyPr/>
              <a:lstStyle/>
              <a:p>
                <a:endParaRPr lang="en-US"/>
              </a:p>
            </p:txBody>
          </p:sp>
          <p:sp>
            <p:nvSpPr>
              <p:cNvPr id="58459" name="Line 268"/>
              <p:cNvSpPr>
                <a:spLocks noChangeShapeType="1"/>
              </p:cNvSpPr>
              <p:nvPr/>
            </p:nvSpPr>
            <p:spPr bwMode="auto">
              <a:xfrm>
                <a:off x="2256" y="2117"/>
                <a:ext cx="1824" cy="0"/>
              </a:xfrm>
              <a:prstGeom prst="line">
                <a:avLst/>
              </a:prstGeom>
              <a:noFill/>
              <a:ln w="9525">
                <a:solidFill>
                  <a:schemeClr val="tx1"/>
                </a:solidFill>
                <a:round/>
                <a:headEnd/>
                <a:tailEnd/>
              </a:ln>
            </p:spPr>
            <p:txBody>
              <a:bodyPr/>
              <a:lstStyle/>
              <a:p>
                <a:endParaRPr lang="en-US"/>
              </a:p>
            </p:txBody>
          </p:sp>
          <p:sp>
            <p:nvSpPr>
              <p:cNvPr id="58460" name="Line 269"/>
              <p:cNvSpPr>
                <a:spLocks noChangeShapeType="1"/>
              </p:cNvSpPr>
              <p:nvPr/>
            </p:nvSpPr>
            <p:spPr bwMode="auto">
              <a:xfrm>
                <a:off x="2256" y="2860"/>
                <a:ext cx="1824" cy="0"/>
              </a:xfrm>
              <a:prstGeom prst="line">
                <a:avLst/>
              </a:prstGeom>
              <a:noFill/>
              <a:ln w="9525">
                <a:solidFill>
                  <a:schemeClr val="tx1"/>
                </a:solidFill>
                <a:round/>
                <a:headEnd/>
                <a:tailEnd/>
              </a:ln>
            </p:spPr>
            <p:txBody>
              <a:bodyPr/>
              <a:lstStyle/>
              <a:p>
                <a:endParaRPr lang="en-US"/>
              </a:p>
            </p:txBody>
          </p:sp>
          <p:sp>
            <p:nvSpPr>
              <p:cNvPr id="58461" name="Line 270"/>
              <p:cNvSpPr>
                <a:spLocks noChangeShapeType="1"/>
              </p:cNvSpPr>
              <p:nvPr/>
            </p:nvSpPr>
            <p:spPr bwMode="auto">
              <a:xfrm>
                <a:off x="2256" y="2812"/>
                <a:ext cx="1824" cy="0"/>
              </a:xfrm>
              <a:prstGeom prst="line">
                <a:avLst/>
              </a:prstGeom>
              <a:noFill/>
              <a:ln w="9525">
                <a:solidFill>
                  <a:schemeClr val="tx1"/>
                </a:solidFill>
                <a:round/>
                <a:headEnd/>
                <a:tailEnd/>
              </a:ln>
            </p:spPr>
            <p:txBody>
              <a:bodyPr/>
              <a:lstStyle/>
              <a:p>
                <a:endParaRPr lang="en-US"/>
              </a:p>
            </p:txBody>
          </p:sp>
          <p:sp>
            <p:nvSpPr>
              <p:cNvPr id="58462" name="Line 271"/>
              <p:cNvSpPr>
                <a:spLocks noChangeShapeType="1"/>
              </p:cNvSpPr>
              <p:nvPr/>
            </p:nvSpPr>
            <p:spPr bwMode="auto">
              <a:xfrm>
                <a:off x="2256" y="2764"/>
                <a:ext cx="1824" cy="0"/>
              </a:xfrm>
              <a:prstGeom prst="line">
                <a:avLst/>
              </a:prstGeom>
              <a:noFill/>
              <a:ln w="9525">
                <a:solidFill>
                  <a:schemeClr val="tx1"/>
                </a:solidFill>
                <a:round/>
                <a:headEnd/>
                <a:tailEnd/>
              </a:ln>
            </p:spPr>
            <p:txBody>
              <a:bodyPr/>
              <a:lstStyle/>
              <a:p>
                <a:endParaRPr lang="en-US"/>
              </a:p>
            </p:txBody>
          </p:sp>
          <p:sp>
            <p:nvSpPr>
              <p:cNvPr id="58463" name="Line 272"/>
              <p:cNvSpPr>
                <a:spLocks noChangeShapeType="1"/>
              </p:cNvSpPr>
              <p:nvPr/>
            </p:nvSpPr>
            <p:spPr bwMode="auto">
              <a:xfrm>
                <a:off x="2256" y="2716"/>
                <a:ext cx="1824" cy="0"/>
              </a:xfrm>
              <a:prstGeom prst="line">
                <a:avLst/>
              </a:prstGeom>
              <a:noFill/>
              <a:ln w="9525">
                <a:solidFill>
                  <a:schemeClr val="tx1"/>
                </a:solidFill>
                <a:round/>
                <a:headEnd/>
                <a:tailEnd/>
              </a:ln>
            </p:spPr>
            <p:txBody>
              <a:bodyPr/>
              <a:lstStyle/>
              <a:p>
                <a:endParaRPr lang="en-US"/>
              </a:p>
            </p:txBody>
          </p:sp>
          <p:sp>
            <p:nvSpPr>
              <p:cNvPr id="58464" name="Line 273"/>
              <p:cNvSpPr>
                <a:spLocks noChangeShapeType="1"/>
              </p:cNvSpPr>
              <p:nvPr/>
            </p:nvSpPr>
            <p:spPr bwMode="auto">
              <a:xfrm>
                <a:off x="2256" y="2837"/>
                <a:ext cx="1824" cy="0"/>
              </a:xfrm>
              <a:prstGeom prst="line">
                <a:avLst/>
              </a:prstGeom>
              <a:noFill/>
              <a:ln w="9525">
                <a:solidFill>
                  <a:schemeClr val="tx1"/>
                </a:solidFill>
                <a:round/>
                <a:headEnd/>
                <a:tailEnd/>
              </a:ln>
            </p:spPr>
            <p:txBody>
              <a:bodyPr/>
              <a:lstStyle/>
              <a:p>
                <a:endParaRPr lang="en-US"/>
              </a:p>
            </p:txBody>
          </p:sp>
          <p:sp>
            <p:nvSpPr>
              <p:cNvPr id="58465" name="Line 274"/>
              <p:cNvSpPr>
                <a:spLocks noChangeShapeType="1"/>
              </p:cNvSpPr>
              <p:nvPr/>
            </p:nvSpPr>
            <p:spPr bwMode="auto">
              <a:xfrm>
                <a:off x="2256" y="2789"/>
                <a:ext cx="1824" cy="0"/>
              </a:xfrm>
              <a:prstGeom prst="line">
                <a:avLst/>
              </a:prstGeom>
              <a:noFill/>
              <a:ln w="9525">
                <a:solidFill>
                  <a:schemeClr val="tx1"/>
                </a:solidFill>
                <a:round/>
                <a:headEnd/>
                <a:tailEnd/>
              </a:ln>
            </p:spPr>
            <p:txBody>
              <a:bodyPr/>
              <a:lstStyle/>
              <a:p>
                <a:endParaRPr lang="en-US"/>
              </a:p>
            </p:txBody>
          </p:sp>
          <p:sp>
            <p:nvSpPr>
              <p:cNvPr id="58466" name="Line 275"/>
              <p:cNvSpPr>
                <a:spLocks noChangeShapeType="1"/>
              </p:cNvSpPr>
              <p:nvPr/>
            </p:nvSpPr>
            <p:spPr bwMode="auto">
              <a:xfrm>
                <a:off x="2256" y="2741"/>
                <a:ext cx="1824" cy="0"/>
              </a:xfrm>
              <a:prstGeom prst="line">
                <a:avLst/>
              </a:prstGeom>
              <a:noFill/>
              <a:ln w="9525">
                <a:solidFill>
                  <a:schemeClr val="tx1"/>
                </a:solidFill>
                <a:round/>
                <a:headEnd/>
                <a:tailEnd/>
              </a:ln>
            </p:spPr>
            <p:txBody>
              <a:bodyPr/>
              <a:lstStyle/>
              <a:p>
                <a:endParaRPr lang="en-US"/>
              </a:p>
            </p:txBody>
          </p:sp>
          <p:sp>
            <p:nvSpPr>
              <p:cNvPr id="58467" name="Line 276"/>
              <p:cNvSpPr>
                <a:spLocks noChangeShapeType="1"/>
              </p:cNvSpPr>
              <p:nvPr/>
            </p:nvSpPr>
            <p:spPr bwMode="auto">
              <a:xfrm>
                <a:off x="2256" y="2693"/>
                <a:ext cx="1824" cy="0"/>
              </a:xfrm>
              <a:prstGeom prst="line">
                <a:avLst/>
              </a:prstGeom>
              <a:noFill/>
              <a:ln w="9525">
                <a:solidFill>
                  <a:schemeClr val="tx1"/>
                </a:solidFill>
                <a:round/>
                <a:headEnd/>
                <a:tailEnd/>
              </a:ln>
            </p:spPr>
            <p:txBody>
              <a:bodyPr/>
              <a:lstStyle/>
              <a:p>
                <a:endParaRPr lang="en-US"/>
              </a:p>
            </p:txBody>
          </p:sp>
          <p:sp>
            <p:nvSpPr>
              <p:cNvPr id="58468" name="Line 277"/>
              <p:cNvSpPr>
                <a:spLocks noChangeShapeType="1"/>
              </p:cNvSpPr>
              <p:nvPr/>
            </p:nvSpPr>
            <p:spPr bwMode="auto">
              <a:xfrm>
                <a:off x="2256" y="2668"/>
                <a:ext cx="1824" cy="0"/>
              </a:xfrm>
              <a:prstGeom prst="line">
                <a:avLst/>
              </a:prstGeom>
              <a:noFill/>
              <a:ln w="9525">
                <a:solidFill>
                  <a:schemeClr val="tx1"/>
                </a:solidFill>
                <a:round/>
                <a:headEnd/>
                <a:tailEnd/>
              </a:ln>
            </p:spPr>
            <p:txBody>
              <a:bodyPr/>
              <a:lstStyle/>
              <a:p>
                <a:endParaRPr lang="en-US"/>
              </a:p>
            </p:txBody>
          </p:sp>
          <p:sp>
            <p:nvSpPr>
              <p:cNvPr id="58469" name="Line 278"/>
              <p:cNvSpPr>
                <a:spLocks noChangeShapeType="1"/>
              </p:cNvSpPr>
              <p:nvPr/>
            </p:nvSpPr>
            <p:spPr bwMode="auto">
              <a:xfrm>
                <a:off x="2256" y="2620"/>
                <a:ext cx="1824" cy="0"/>
              </a:xfrm>
              <a:prstGeom prst="line">
                <a:avLst/>
              </a:prstGeom>
              <a:noFill/>
              <a:ln w="9525">
                <a:solidFill>
                  <a:schemeClr val="tx1"/>
                </a:solidFill>
                <a:round/>
                <a:headEnd/>
                <a:tailEnd/>
              </a:ln>
            </p:spPr>
            <p:txBody>
              <a:bodyPr/>
              <a:lstStyle/>
              <a:p>
                <a:endParaRPr lang="en-US"/>
              </a:p>
            </p:txBody>
          </p:sp>
          <p:sp>
            <p:nvSpPr>
              <p:cNvPr id="58470" name="Line 279"/>
              <p:cNvSpPr>
                <a:spLocks noChangeShapeType="1"/>
              </p:cNvSpPr>
              <p:nvPr/>
            </p:nvSpPr>
            <p:spPr bwMode="auto">
              <a:xfrm>
                <a:off x="2256" y="2572"/>
                <a:ext cx="1824" cy="0"/>
              </a:xfrm>
              <a:prstGeom prst="line">
                <a:avLst/>
              </a:prstGeom>
              <a:noFill/>
              <a:ln w="9525">
                <a:solidFill>
                  <a:schemeClr val="tx1"/>
                </a:solidFill>
                <a:round/>
                <a:headEnd/>
                <a:tailEnd/>
              </a:ln>
            </p:spPr>
            <p:txBody>
              <a:bodyPr/>
              <a:lstStyle/>
              <a:p>
                <a:endParaRPr lang="en-US"/>
              </a:p>
            </p:txBody>
          </p:sp>
          <p:sp>
            <p:nvSpPr>
              <p:cNvPr id="58471" name="Line 280"/>
              <p:cNvSpPr>
                <a:spLocks noChangeShapeType="1"/>
              </p:cNvSpPr>
              <p:nvPr/>
            </p:nvSpPr>
            <p:spPr bwMode="auto">
              <a:xfrm>
                <a:off x="2256" y="2524"/>
                <a:ext cx="1824" cy="0"/>
              </a:xfrm>
              <a:prstGeom prst="line">
                <a:avLst/>
              </a:prstGeom>
              <a:noFill/>
              <a:ln w="9525">
                <a:solidFill>
                  <a:schemeClr val="tx1"/>
                </a:solidFill>
                <a:round/>
                <a:headEnd/>
                <a:tailEnd/>
              </a:ln>
            </p:spPr>
            <p:txBody>
              <a:bodyPr/>
              <a:lstStyle/>
              <a:p>
                <a:endParaRPr lang="en-US"/>
              </a:p>
            </p:txBody>
          </p:sp>
          <p:sp>
            <p:nvSpPr>
              <p:cNvPr id="58472" name="Line 281"/>
              <p:cNvSpPr>
                <a:spLocks noChangeShapeType="1"/>
              </p:cNvSpPr>
              <p:nvPr/>
            </p:nvSpPr>
            <p:spPr bwMode="auto">
              <a:xfrm>
                <a:off x="2256" y="2645"/>
                <a:ext cx="1824" cy="0"/>
              </a:xfrm>
              <a:prstGeom prst="line">
                <a:avLst/>
              </a:prstGeom>
              <a:noFill/>
              <a:ln w="9525">
                <a:solidFill>
                  <a:schemeClr val="tx1"/>
                </a:solidFill>
                <a:round/>
                <a:headEnd/>
                <a:tailEnd/>
              </a:ln>
            </p:spPr>
            <p:txBody>
              <a:bodyPr/>
              <a:lstStyle/>
              <a:p>
                <a:endParaRPr lang="en-US"/>
              </a:p>
            </p:txBody>
          </p:sp>
          <p:sp>
            <p:nvSpPr>
              <p:cNvPr id="58473" name="Line 282"/>
              <p:cNvSpPr>
                <a:spLocks noChangeShapeType="1"/>
              </p:cNvSpPr>
              <p:nvPr/>
            </p:nvSpPr>
            <p:spPr bwMode="auto">
              <a:xfrm>
                <a:off x="2256" y="2597"/>
                <a:ext cx="1824" cy="0"/>
              </a:xfrm>
              <a:prstGeom prst="line">
                <a:avLst/>
              </a:prstGeom>
              <a:noFill/>
              <a:ln w="9525">
                <a:solidFill>
                  <a:schemeClr val="tx1"/>
                </a:solidFill>
                <a:round/>
                <a:headEnd/>
                <a:tailEnd/>
              </a:ln>
            </p:spPr>
            <p:txBody>
              <a:bodyPr/>
              <a:lstStyle/>
              <a:p>
                <a:endParaRPr lang="en-US"/>
              </a:p>
            </p:txBody>
          </p:sp>
          <p:sp>
            <p:nvSpPr>
              <p:cNvPr id="58474" name="Line 283"/>
              <p:cNvSpPr>
                <a:spLocks noChangeShapeType="1"/>
              </p:cNvSpPr>
              <p:nvPr/>
            </p:nvSpPr>
            <p:spPr bwMode="auto">
              <a:xfrm>
                <a:off x="2256" y="2549"/>
                <a:ext cx="1824" cy="0"/>
              </a:xfrm>
              <a:prstGeom prst="line">
                <a:avLst/>
              </a:prstGeom>
              <a:noFill/>
              <a:ln w="9525">
                <a:solidFill>
                  <a:schemeClr val="tx1"/>
                </a:solidFill>
                <a:round/>
                <a:headEnd/>
                <a:tailEnd/>
              </a:ln>
            </p:spPr>
            <p:txBody>
              <a:bodyPr/>
              <a:lstStyle/>
              <a:p>
                <a:endParaRPr lang="en-US"/>
              </a:p>
            </p:txBody>
          </p:sp>
          <p:sp>
            <p:nvSpPr>
              <p:cNvPr id="58475" name="Line 284"/>
              <p:cNvSpPr>
                <a:spLocks noChangeShapeType="1"/>
              </p:cNvSpPr>
              <p:nvPr/>
            </p:nvSpPr>
            <p:spPr bwMode="auto">
              <a:xfrm>
                <a:off x="2256" y="2501"/>
                <a:ext cx="1824" cy="0"/>
              </a:xfrm>
              <a:prstGeom prst="line">
                <a:avLst/>
              </a:prstGeom>
              <a:noFill/>
              <a:ln w="9525">
                <a:solidFill>
                  <a:schemeClr val="tx1"/>
                </a:solidFill>
                <a:round/>
                <a:headEnd/>
                <a:tailEnd/>
              </a:ln>
            </p:spPr>
            <p:txBody>
              <a:bodyPr/>
              <a:lstStyle/>
              <a:p>
                <a:endParaRPr lang="en-US"/>
              </a:p>
            </p:txBody>
          </p:sp>
        </p:grpSp>
      </p:grpSp>
      <p:pic>
        <p:nvPicPr>
          <p:cNvPr id="19753" name="Picture 297" descr="SP_region"/>
          <p:cNvPicPr>
            <a:picLocks noChangeAspect="1" noChangeArrowheads="1"/>
          </p:cNvPicPr>
          <p:nvPr/>
        </p:nvPicPr>
        <p:blipFill>
          <a:blip r:embed="rId4"/>
          <a:srcRect/>
          <a:stretch>
            <a:fillRect/>
          </a:stretch>
        </p:blipFill>
        <p:spPr bwMode="auto">
          <a:xfrm>
            <a:off x="3987800" y="1558925"/>
            <a:ext cx="1471613" cy="1471613"/>
          </a:xfrm>
          <a:prstGeom prst="rect">
            <a:avLst/>
          </a:prstGeom>
          <a:noFill/>
          <a:ln w="57150">
            <a:solidFill>
              <a:srgbClr val="00FF00"/>
            </a:solidFill>
            <a:miter lim="800000"/>
            <a:headEnd/>
            <a:tailEnd/>
          </a:ln>
        </p:spPr>
      </p:pic>
      <p:pic>
        <p:nvPicPr>
          <p:cNvPr id="19754" name="Picture 298" descr="SR_region"/>
          <p:cNvPicPr>
            <a:picLocks noChangeAspect="1" noChangeArrowheads="1"/>
          </p:cNvPicPr>
          <p:nvPr/>
        </p:nvPicPr>
        <p:blipFill>
          <a:blip r:embed="rId5"/>
          <a:srcRect/>
          <a:stretch>
            <a:fillRect/>
          </a:stretch>
        </p:blipFill>
        <p:spPr bwMode="auto">
          <a:xfrm>
            <a:off x="7261225" y="1560513"/>
            <a:ext cx="1471613" cy="1471612"/>
          </a:xfrm>
          <a:prstGeom prst="rect">
            <a:avLst/>
          </a:prstGeom>
          <a:noFill/>
          <a:ln w="57150">
            <a:solidFill>
              <a:srgbClr val="FF0000"/>
            </a:solidFill>
            <a:miter lim="800000"/>
            <a:headEnd/>
            <a:tailEnd/>
          </a:ln>
        </p:spPr>
      </p:pic>
      <p:pic>
        <p:nvPicPr>
          <p:cNvPr id="19755" name="Picture 299" descr="bckg_region"/>
          <p:cNvPicPr>
            <a:picLocks noChangeAspect="1" noChangeArrowheads="1"/>
          </p:cNvPicPr>
          <p:nvPr/>
        </p:nvPicPr>
        <p:blipFill>
          <a:blip r:embed="rId6"/>
          <a:srcRect/>
          <a:stretch>
            <a:fillRect/>
          </a:stretch>
        </p:blipFill>
        <p:spPr bwMode="auto">
          <a:xfrm>
            <a:off x="5616575" y="1560513"/>
            <a:ext cx="1471613" cy="1471612"/>
          </a:xfrm>
          <a:prstGeom prst="rect">
            <a:avLst/>
          </a:prstGeom>
          <a:noFill/>
          <a:ln w="57150">
            <a:solidFill>
              <a:srgbClr val="00CCFF"/>
            </a:solidFill>
            <a:miter lim="800000"/>
            <a:headEnd/>
            <a:tailEnd/>
          </a:ln>
        </p:spPr>
      </p:pic>
      <p:sp>
        <p:nvSpPr>
          <p:cNvPr id="19756" name="Rectangle 300"/>
          <p:cNvSpPr>
            <a:spLocks noChangeArrowheads="1"/>
          </p:cNvSpPr>
          <p:nvPr/>
        </p:nvSpPr>
        <p:spPr bwMode="auto">
          <a:xfrm>
            <a:off x="2708275" y="2422525"/>
            <a:ext cx="76200" cy="76200"/>
          </a:xfrm>
          <a:prstGeom prst="rect">
            <a:avLst/>
          </a:prstGeom>
          <a:noFill/>
          <a:ln w="19050">
            <a:solidFill>
              <a:srgbClr val="FF0000"/>
            </a:solidFill>
            <a:miter lim="800000"/>
            <a:headEnd/>
            <a:tailEnd/>
          </a:ln>
        </p:spPr>
        <p:txBody>
          <a:bodyPr wrap="none" anchor="ctr"/>
          <a:lstStyle/>
          <a:p>
            <a:endParaRPr lang="en-US" sz="1800">
              <a:cs typeface="Arial" pitchFamily="34" charset="0"/>
            </a:endParaRPr>
          </a:p>
        </p:txBody>
      </p:sp>
      <p:sp>
        <p:nvSpPr>
          <p:cNvPr id="19757" name="Rectangle 301"/>
          <p:cNvSpPr>
            <a:spLocks noChangeArrowheads="1"/>
          </p:cNvSpPr>
          <p:nvPr/>
        </p:nvSpPr>
        <p:spPr bwMode="auto">
          <a:xfrm>
            <a:off x="2592388" y="3157538"/>
            <a:ext cx="76200" cy="76200"/>
          </a:xfrm>
          <a:prstGeom prst="rect">
            <a:avLst/>
          </a:prstGeom>
          <a:noFill/>
          <a:ln w="19050">
            <a:solidFill>
              <a:srgbClr val="00CCFF"/>
            </a:solidFill>
            <a:miter lim="800000"/>
            <a:headEnd/>
            <a:tailEnd/>
          </a:ln>
        </p:spPr>
        <p:txBody>
          <a:bodyPr wrap="none" anchor="ctr"/>
          <a:lstStyle/>
          <a:p>
            <a:endParaRPr lang="en-US" sz="1800">
              <a:cs typeface="Arial" pitchFamily="34" charset="0"/>
            </a:endParaRPr>
          </a:p>
        </p:txBody>
      </p:sp>
      <p:sp>
        <p:nvSpPr>
          <p:cNvPr id="19758" name="Rectangle 302"/>
          <p:cNvSpPr>
            <a:spLocks noChangeArrowheads="1"/>
          </p:cNvSpPr>
          <p:nvPr/>
        </p:nvSpPr>
        <p:spPr bwMode="auto">
          <a:xfrm>
            <a:off x="1754188" y="3284538"/>
            <a:ext cx="76200" cy="76200"/>
          </a:xfrm>
          <a:prstGeom prst="rect">
            <a:avLst/>
          </a:prstGeom>
          <a:noFill/>
          <a:ln w="19050">
            <a:solidFill>
              <a:srgbClr val="00FF00"/>
            </a:solidFill>
            <a:miter lim="800000"/>
            <a:headEnd/>
            <a:tailEnd/>
          </a:ln>
        </p:spPr>
        <p:txBody>
          <a:bodyPr wrap="none" anchor="ctr"/>
          <a:lstStyle/>
          <a:p>
            <a:pPr algn="ctr"/>
            <a:r>
              <a:rPr lang="en-US" sz="1800">
                <a:cs typeface="Arial" pitchFamily="34" charset="0"/>
              </a:rPr>
              <a:t>`</a:t>
            </a:r>
          </a:p>
        </p:txBody>
      </p:sp>
      <p:sp>
        <p:nvSpPr>
          <p:cNvPr id="58379" name="Text Box 308"/>
          <p:cNvSpPr txBox="1">
            <a:spLocks noChangeArrowheads="1"/>
          </p:cNvSpPr>
          <p:nvPr/>
        </p:nvSpPr>
        <p:spPr bwMode="auto">
          <a:xfrm>
            <a:off x="284163" y="1106488"/>
            <a:ext cx="3200400" cy="304800"/>
          </a:xfrm>
          <a:prstGeom prst="rect">
            <a:avLst/>
          </a:prstGeom>
          <a:noFill/>
          <a:ln w="9525">
            <a:noFill/>
            <a:miter lim="800000"/>
            <a:headEnd/>
            <a:tailEnd/>
          </a:ln>
        </p:spPr>
        <p:txBody>
          <a:bodyPr>
            <a:spAutoFit/>
          </a:bodyPr>
          <a:lstStyle/>
          <a:p>
            <a:pPr algn="ctr"/>
            <a:r>
              <a:rPr lang="en-US" sz="1400">
                <a:cs typeface="Arial" pitchFamily="34" charset="0"/>
              </a:rPr>
              <a:t>Whole-slide image</a:t>
            </a:r>
          </a:p>
        </p:txBody>
      </p:sp>
      <p:grpSp>
        <p:nvGrpSpPr>
          <p:cNvPr id="7" name="Group 352"/>
          <p:cNvGrpSpPr>
            <a:grpSpLocks/>
          </p:cNvGrpSpPr>
          <p:nvPr/>
        </p:nvGrpSpPr>
        <p:grpSpPr bwMode="auto">
          <a:xfrm>
            <a:off x="3911600" y="4889500"/>
            <a:ext cx="4953000" cy="1524000"/>
            <a:chOff x="2385" y="3103"/>
            <a:chExt cx="3120" cy="960"/>
          </a:xfrm>
        </p:grpSpPr>
        <p:sp>
          <p:nvSpPr>
            <p:cNvPr id="58398" name="Rectangle 339"/>
            <p:cNvSpPr>
              <a:spLocks noChangeArrowheads="1"/>
            </p:cNvSpPr>
            <p:nvPr/>
          </p:nvSpPr>
          <p:spPr bwMode="auto">
            <a:xfrm>
              <a:off x="2385" y="3295"/>
              <a:ext cx="3120" cy="768"/>
            </a:xfrm>
            <a:prstGeom prst="rect">
              <a:avLst/>
            </a:prstGeom>
            <a:solidFill>
              <a:srgbClr val="C0C0C0"/>
            </a:solidFill>
            <a:ln w="9525">
              <a:solidFill>
                <a:schemeClr val="tx1"/>
              </a:solidFill>
              <a:miter lim="800000"/>
              <a:headEnd/>
              <a:tailEnd/>
            </a:ln>
          </p:spPr>
          <p:txBody>
            <a:bodyPr wrap="none" anchor="ctr"/>
            <a:lstStyle/>
            <a:p>
              <a:endParaRPr lang="en-US" sz="1800">
                <a:cs typeface="Arial" pitchFamily="34" charset="0"/>
              </a:endParaRPr>
            </a:p>
          </p:txBody>
        </p:sp>
        <p:grpSp>
          <p:nvGrpSpPr>
            <p:cNvPr id="8" name="Group 338"/>
            <p:cNvGrpSpPr>
              <a:grpSpLocks/>
            </p:cNvGrpSpPr>
            <p:nvPr/>
          </p:nvGrpSpPr>
          <p:grpSpPr bwMode="auto">
            <a:xfrm>
              <a:off x="2817" y="3635"/>
              <a:ext cx="2256" cy="342"/>
              <a:chOff x="2592" y="3446"/>
              <a:chExt cx="2256" cy="342"/>
            </a:xfrm>
          </p:grpSpPr>
          <p:sp>
            <p:nvSpPr>
              <p:cNvPr id="58402" name="Rectangle 330"/>
              <p:cNvSpPr>
                <a:spLocks noChangeArrowheads="1"/>
              </p:cNvSpPr>
              <p:nvPr/>
            </p:nvSpPr>
            <p:spPr bwMode="auto">
              <a:xfrm>
                <a:off x="2592" y="3451"/>
                <a:ext cx="144" cy="144"/>
              </a:xfrm>
              <a:prstGeom prst="rect">
                <a:avLst/>
              </a:prstGeom>
              <a:solidFill>
                <a:srgbClr val="FF0000"/>
              </a:solidFill>
              <a:ln w="9525">
                <a:solidFill>
                  <a:schemeClr val="tx1"/>
                </a:solidFill>
                <a:miter lim="800000"/>
                <a:headEnd/>
                <a:tailEnd/>
              </a:ln>
            </p:spPr>
            <p:txBody>
              <a:bodyPr wrap="none" anchor="ctr"/>
              <a:lstStyle/>
              <a:p>
                <a:endParaRPr lang="en-US" sz="1800">
                  <a:cs typeface="Arial" pitchFamily="34" charset="0"/>
                </a:endParaRPr>
              </a:p>
            </p:txBody>
          </p:sp>
          <p:sp>
            <p:nvSpPr>
              <p:cNvPr id="58403" name="Rectangle 331"/>
              <p:cNvSpPr>
                <a:spLocks noChangeArrowheads="1"/>
              </p:cNvSpPr>
              <p:nvPr/>
            </p:nvSpPr>
            <p:spPr bwMode="auto">
              <a:xfrm>
                <a:off x="3810" y="3451"/>
                <a:ext cx="144" cy="144"/>
              </a:xfrm>
              <a:prstGeom prst="rect">
                <a:avLst/>
              </a:prstGeom>
              <a:solidFill>
                <a:schemeClr val="bg1"/>
              </a:solidFill>
              <a:ln w="9525">
                <a:solidFill>
                  <a:schemeClr val="tx1"/>
                </a:solidFill>
                <a:miter lim="800000"/>
                <a:headEnd/>
                <a:tailEnd/>
              </a:ln>
            </p:spPr>
            <p:txBody>
              <a:bodyPr wrap="none" anchor="ctr"/>
              <a:lstStyle/>
              <a:p>
                <a:endParaRPr lang="en-US" sz="1800">
                  <a:cs typeface="Arial" pitchFamily="34" charset="0"/>
                </a:endParaRPr>
              </a:p>
            </p:txBody>
          </p:sp>
          <p:sp>
            <p:nvSpPr>
              <p:cNvPr id="58404" name="Rectangle 332"/>
              <p:cNvSpPr>
                <a:spLocks noChangeArrowheads="1"/>
              </p:cNvSpPr>
              <p:nvPr/>
            </p:nvSpPr>
            <p:spPr bwMode="auto">
              <a:xfrm>
                <a:off x="2592" y="3639"/>
                <a:ext cx="144" cy="144"/>
              </a:xfrm>
              <a:prstGeom prst="rect">
                <a:avLst/>
              </a:prstGeom>
              <a:solidFill>
                <a:srgbClr val="00FF00"/>
              </a:solidFill>
              <a:ln w="9525">
                <a:solidFill>
                  <a:schemeClr val="tx1"/>
                </a:solidFill>
                <a:miter lim="800000"/>
                <a:headEnd/>
                <a:tailEnd/>
              </a:ln>
            </p:spPr>
            <p:txBody>
              <a:bodyPr wrap="none" anchor="ctr"/>
              <a:lstStyle/>
              <a:p>
                <a:endParaRPr lang="en-US" sz="1800">
                  <a:cs typeface="Arial" pitchFamily="34" charset="0"/>
                </a:endParaRPr>
              </a:p>
            </p:txBody>
          </p:sp>
          <p:sp>
            <p:nvSpPr>
              <p:cNvPr id="58405" name="Rectangle 333"/>
              <p:cNvSpPr>
                <a:spLocks noChangeArrowheads="1"/>
              </p:cNvSpPr>
              <p:nvPr/>
            </p:nvSpPr>
            <p:spPr bwMode="auto">
              <a:xfrm>
                <a:off x="3810" y="3638"/>
                <a:ext cx="144" cy="144"/>
              </a:xfrm>
              <a:prstGeom prst="rect">
                <a:avLst/>
              </a:prstGeom>
              <a:solidFill>
                <a:schemeClr val="tx2"/>
              </a:solidFill>
              <a:ln w="9525">
                <a:solidFill>
                  <a:schemeClr val="tx1"/>
                </a:solidFill>
                <a:miter lim="800000"/>
                <a:headEnd/>
                <a:tailEnd/>
              </a:ln>
            </p:spPr>
            <p:txBody>
              <a:bodyPr wrap="none" anchor="ctr"/>
              <a:lstStyle/>
              <a:p>
                <a:endParaRPr lang="en-US" sz="1800">
                  <a:cs typeface="Arial" pitchFamily="34" charset="0"/>
                </a:endParaRPr>
              </a:p>
            </p:txBody>
          </p:sp>
          <p:sp>
            <p:nvSpPr>
              <p:cNvPr id="58406" name="Text Box 334"/>
              <p:cNvSpPr txBox="1">
                <a:spLocks noChangeArrowheads="1"/>
              </p:cNvSpPr>
              <p:nvPr/>
            </p:nvSpPr>
            <p:spPr bwMode="auto">
              <a:xfrm>
                <a:off x="2879" y="3446"/>
                <a:ext cx="512" cy="154"/>
              </a:xfrm>
              <a:prstGeom prst="rect">
                <a:avLst/>
              </a:prstGeom>
              <a:noFill/>
              <a:ln w="9525">
                <a:noFill/>
                <a:miter lim="800000"/>
                <a:headEnd/>
                <a:tailEnd/>
              </a:ln>
            </p:spPr>
            <p:txBody>
              <a:bodyPr wrap="none" lIns="0" tIns="0" rIns="0" bIns="0">
                <a:spAutoFit/>
              </a:bodyPr>
              <a:lstStyle/>
              <a:p>
                <a:pPr algn="ctr"/>
                <a:r>
                  <a:rPr lang="en-US">
                    <a:cs typeface="Arial" pitchFamily="34" charset="0"/>
                  </a:rPr>
                  <a:t>  Label 1</a:t>
                </a:r>
              </a:p>
            </p:txBody>
          </p:sp>
          <p:sp>
            <p:nvSpPr>
              <p:cNvPr id="58407" name="Text Box 335"/>
              <p:cNvSpPr txBox="1">
                <a:spLocks noChangeArrowheads="1"/>
              </p:cNvSpPr>
              <p:nvPr/>
            </p:nvSpPr>
            <p:spPr bwMode="auto">
              <a:xfrm>
                <a:off x="2940" y="3634"/>
                <a:ext cx="441" cy="154"/>
              </a:xfrm>
              <a:prstGeom prst="rect">
                <a:avLst/>
              </a:prstGeom>
              <a:noFill/>
              <a:ln w="9525">
                <a:noFill/>
                <a:miter lim="800000"/>
                <a:headEnd/>
                <a:tailEnd/>
              </a:ln>
            </p:spPr>
            <p:txBody>
              <a:bodyPr wrap="none" lIns="0" tIns="0" rIns="0" bIns="0">
                <a:spAutoFit/>
              </a:bodyPr>
              <a:lstStyle/>
              <a:p>
                <a:pPr algn="ctr"/>
                <a:r>
                  <a:rPr lang="en-US">
                    <a:cs typeface="Arial" pitchFamily="34" charset="0"/>
                  </a:rPr>
                  <a:t>Label 2</a:t>
                </a:r>
              </a:p>
            </p:txBody>
          </p:sp>
          <p:sp>
            <p:nvSpPr>
              <p:cNvPr id="58408" name="Text Box 336"/>
              <p:cNvSpPr txBox="1">
                <a:spLocks noChangeArrowheads="1"/>
              </p:cNvSpPr>
              <p:nvPr/>
            </p:nvSpPr>
            <p:spPr bwMode="auto">
              <a:xfrm>
                <a:off x="4001" y="3446"/>
                <a:ext cx="733" cy="154"/>
              </a:xfrm>
              <a:prstGeom prst="rect">
                <a:avLst/>
              </a:prstGeom>
              <a:noFill/>
              <a:ln w="9525">
                <a:noFill/>
                <a:miter lim="800000"/>
                <a:headEnd/>
                <a:tailEnd/>
              </a:ln>
            </p:spPr>
            <p:txBody>
              <a:bodyPr wrap="none" lIns="0" tIns="0" rIns="0" bIns="0">
                <a:spAutoFit/>
              </a:bodyPr>
              <a:lstStyle/>
              <a:p>
                <a:pPr algn="ctr"/>
                <a:r>
                  <a:rPr lang="en-US">
                    <a:cs typeface="Arial" pitchFamily="34" charset="0"/>
                  </a:rPr>
                  <a:t>background</a:t>
                </a:r>
              </a:p>
            </p:txBody>
          </p:sp>
          <p:sp>
            <p:nvSpPr>
              <p:cNvPr id="58409" name="Text Box 337"/>
              <p:cNvSpPr txBox="1">
                <a:spLocks noChangeArrowheads="1"/>
              </p:cNvSpPr>
              <p:nvPr/>
            </p:nvSpPr>
            <p:spPr bwMode="auto">
              <a:xfrm>
                <a:off x="4002" y="3633"/>
                <a:ext cx="846" cy="154"/>
              </a:xfrm>
              <a:prstGeom prst="rect">
                <a:avLst/>
              </a:prstGeom>
              <a:noFill/>
              <a:ln w="9525">
                <a:noFill/>
                <a:miter lim="800000"/>
                <a:headEnd/>
                <a:tailEnd/>
              </a:ln>
            </p:spPr>
            <p:txBody>
              <a:bodyPr wrap="none" lIns="0" tIns="0" rIns="0" bIns="0">
                <a:spAutoFit/>
              </a:bodyPr>
              <a:lstStyle/>
              <a:p>
                <a:pPr algn="ctr"/>
                <a:r>
                  <a:rPr lang="en-US">
                    <a:cs typeface="Arial" pitchFamily="34" charset="0"/>
                  </a:rPr>
                  <a:t>undetermined</a:t>
                </a:r>
              </a:p>
            </p:txBody>
          </p:sp>
        </p:grpSp>
        <p:sp>
          <p:nvSpPr>
            <p:cNvPr id="58400" name="Text Box 340"/>
            <p:cNvSpPr txBox="1">
              <a:spLocks noChangeArrowheads="1"/>
            </p:cNvSpPr>
            <p:nvPr/>
          </p:nvSpPr>
          <p:spPr bwMode="auto">
            <a:xfrm>
              <a:off x="3214" y="3375"/>
              <a:ext cx="1463" cy="134"/>
            </a:xfrm>
            <a:prstGeom prst="rect">
              <a:avLst/>
            </a:prstGeom>
            <a:solidFill>
              <a:srgbClr val="CCFFCC"/>
            </a:solidFill>
            <a:ln w="9525">
              <a:noFill/>
              <a:miter lim="800000"/>
              <a:headEnd/>
              <a:tailEnd/>
            </a:ln>
          </p:spPr>
          <p:txBody>
            <a:bodyPr wrap="none" lIns="0" tIns="0" rIns="0" bIns="0">
              <a:spAutoFit/>
            </a:bodyPr>
            <a:lstStyle/>
            <a:p>
              <a:pPr algn="ctr"/>
              <a:r>
                <a:rPr lang="en-US" sz="1400">
                  <a:cs typeface="Arial" pitchFamily="34" charset="0"/>
                </a:rPr>
                <a:t>Assign classification labels</a:t>
              </a:r>
            </a:p>
          </p:txBody>
        </p:sp>
        <p:sp>
          <p:nvSpPr>
            <p:cNvPr id="58401" name="Line 344"/>
            <p:cNvSpPr>
              <a:spLocks noChangeShapeType="1"/>
            </p:cNvSpPr>
            <p:nvPr/>
          </p:nvSpPr>
          <p:spPr bwMode="auto">
            <a:xfrm>
              <a:off x="3945" y="3103"/>
              <a:ext cx="0" cy="192"/>
            </a:xfrm>
            <a:prstGeom prst="line">
              <a:avLst/>
            </a:prstGeom>
            <a:noFill/>
            <a:ln w="28575">
              <a:solidFill>
                <a:schemeClr val="tx1"/>
              </a:solidFill>
              <a:round/>
              <a:headEnd/>
              <a:tailEnd type="triangle" w="med" len="med"/>
            </a:ln>
          </p:spPr>
          <p:txBody>
            <a:bodyPr/>
            <a:lstStyle/>
            <a:p>
              <a:endParaRPr lang="en-US"/>
            </a:p>
          </p:txBody>
        </p:sp>
      </p:grpSp>
      <p:grpSp>
        <p:nvGrpSpPr>
          <p:cNvPr id="9" name="Group 358"/>
          <p:cNvGrpSpPr>
            <a:grpSpLocks/>
          </p:cNvGrpSpPr>
          <p:nvPr/>
        </p:nvGrpSpPr>
        <p:grpSpPr bwMode="auto">
          <a:xfrm>
            <a:off x="609600" y="4038600"/>
            <a:ext cx="2667000" cy="2162175"/>
            <a:chOff x="192" y="2574"/>
            <a:chExt cx="2193" cy="1698"/>
          </a:xfrm>
        </p:grpSpPr>
        <p:pic>
          <p:nvPicPr>
            <p:cNvPr id="58395" name="Picture 346" descr="SR_map"/>
            <p:cNvPicPr>
              <a:picLocks noChangeAspect="1" noChangeArrowheads="1"/>
            </p:cNvPicPr>
            <p:nvPr/>
          </p:nvPicPr>
          <p:blipFill>
            <a:blip r:embed="rId7"/>
            <a:srcRect/>
            <a:stretch>
              <a:fillRect/>
            </a:stretch>
          </p:blipFill>
          <p:spPr bwMode="auto">
            <a:xfrm>
              <a:off x="192" y="2710"/>
              <a:ext cx="1917" cy="1562"/>
            </a:xfrm>
            <a:prstGeom prst="rect">
              <a:avLst/>
            </a:prstGeom>
            <a:noFill/>
            <a:ln w="9525">
              <a:noFill/>
              <a:miter lim="800000"/>
              <a:headEnd/>
              <a:tailEnd/>
            </a:ln>
          </p:spPr>
        </p:pic>
        <p:sp>
          <p:nvSpPr>
            <p:cNvPr id="58396" name="Text Box 347"/>
            <p:cNvSpPr txBox="1">
              <a:spLocks noChangeArrowheads="1"/>
            </p:cNvSpPr>
            <p:nvPr/>
          </p:nvSpPr>
          <p:spPr bwMode="auto">
            <a:xfrm>
              <a:off x="624" y="2574"/>
              <a:ext cx="1287" cy="167"/>
            </a:xfrm>
            <a:prstGeom prst="rect">
              <a:avLst/>
            </a:prstGeom>
            <a:noFill/>
            <a:ln w="9525">
              <a:noFill/>
              <a:miter lim="800000"/>
              <a:headEnd/>
              <a:tailEnd/>
            </a:ln>
          </p:spPr>
          <p:txBody>
            <a:bodyPr wrap="none" lIns="0" tIns="0" rIns="0" bIns="0">
              <a:spAutoFit/>
            </a:bodyPr>
            <a:lstStyle/>
            <a:p>
              <a:r>
                <a:rPr lang="en-US" sz="1400">
                  <a:cs typeface="Arial" pitchFamily="34" charset="0"/>
                </a:rPr>
                <a:t>Classification map</a:t>
              </a:r>
            </a:p>
          </p:txBody>
        </p:sp>
        <p:cxnSp>
          <p:nvCxnSpPr>
            <p:cNvPr id="58397" name="AutoShape 349"/>
            <p:cNvCxnSpPr>
              <a:cxnSpLocks noChangeShapeType="1"/>
              <a:stCxn id="58398" idx="1"/>
            </p:cNvCxnSpPr>
            <p:nvPr/>
          </p:nvCxnSpPr>
          <p:spPr bwMode="auto">
            <a:xfrm flipH="1" flipV="1">
              <a:off x="2109" y="3491"/>
              <a:ext cx="276" cy="188"/>
            </a:xfrm>
            <a:prstGeom prst="straightConnector1">
              <a:avLst/>
            </a:prstGeom>
            <a:noFill/>
            <a:ln w="28575">
              <a:solidFill>
                <a:schemeClr val="tx1"/>
              </a:solidFill>
              <a:round/>
              <a:headEnd/>
              <a:tailEnd type="triangle" w="med" len="med"/>
            </a:ln>
          </p:spPr>
        </p:cxnSp>
      </p:grpSp>
      <p:sp>
        <p:nvSpPr>
          <p:cNvPr id="19807" name="Text Box 351"/>
          <p:cNvSpPr txBox="1">
            <a:spLocks noChangeArrowheads="1"/>
          </p:cNvSpPr>
          <p:nvPr/>
        </p:nvSpPr>
        <p:spPr bwMode="auto">
          <a:xfrm>
            <a:off x="3935413" y="1116013"/>
            <a:ext cx="4800600" cy="304800"/>
          </a:xfrm>
          <a:prstGeom prst="rect">
            <a:avLst/>
          </a:prstGeom>
          <a:noFill/>
          <a:ln w="9525">
            <a:noFill/>
            <a:miter lim="800000"/>
            <a:headEnd/>
            <a:tailEnd/>
          </a:ln>
        </p:spPr>
        <p:txBody>
          <a:bodyPr>
            <a:spAutoFit/>
          </a:bodyPr>
          <a:lstStyle/>
          <a:p>
            <a:pPr algn="ctr"/>
            <a:r>
              <a:rPr lang="en-US" sz="1400">
                <a:cs typeface="Arial" pitchFamily="34" charset="0"/>
              </a:rPr>
              <a:t>Image tiles (40X magnification)</a:t>
            </a:r>
          </a:p>
        </p:txBody>
      </p:sp>
      <p:grpSp>
        <p:nvGrpSpPr>
          <p:cNvPr id="10" name="Group 357"/>
          <p:cNvGrpSpPr>
            <a:grpSpLocks/>
          </p:cNvGrpSpPr>
          <p:nvPr/>
        </p:nvGrpSpPr>
        <p:grpSpPr bwMode="auto">
          <a:xfrm>
            <a:off x="3911600" y="3087688"/>
            <a:ext cx="4953000" cy="1812925"/>
            <a:chOff x="2385" y="1968"/>
            <a:chExt cx="3120" cy="1142"/>
          </a:xfrm>
        </p:grpSpPr>
        <p:grpSp>
          <p:nvGrpSpPr>
            <p:cNvPr id="11" name="Group 314"/>
            <p:cNvGrpSpPr>
              <a:grpSpLocks/>
            </p:cNvGrpSpPr>
            <p:nvPr/>
          </p:nvGrpSpPr>
          <p:grpSpPr bwMode="auto">
            <a:xfrm>
              <a:off x="2385" y="2198"/>
              <a:ext cx="3120" cy="912"/>
              <a:chOff x="2400" y="2359"/>
              <a:chExt cx="3120" cy="912"/>
            </a:xfrm>
          </p:grpSpPr>
          <p:sp>
            <p:nvSpPr>
              <p:cNvPr id="58389" name="Rectangle 306"/>
              <p:cNvSpPr>
                <a:spLocks noChangeArrowheads="1"/>
              </p:cNvSpPr>
              <p:nvPr/>
            </p:nvSpPr>
            <p:spPr bwMode="auto">
              <a:xfrm>
                <a:off x="2400" y="2359"/>
                <a:ext cx="3120" cy="912"/>
              </a:xfrm>
              <a:prstGeom prst="rect">
                <a:avLst/>
              </a:prstGeom>
              <a:solidFill>
                <a:srgbClr val="C0C0C0"/>
              </a:solidFill>
              <a:ln w="9525">
                <a:solidFill>
                  <a:schemeClr val="tx1"/>
                </a:solidFill>
                <a:miter lim="800000"/>
                <a:headEnd/>
                <a:tailEnd/>
              </a:ln>
            </p:spPr>
            <p:txBody>
              <a:bodyPr wrap="none" anchor="ctr"/>
              <a:lstStyle/>
              <a:p>
                <a:endParaRPr lang="en-US" sz="1800">
                  <a:cs typeface="Arial" pitchFamily="34" charset="0"/>
                </a:endParaRPr>
              </a:p>
            </p:txBody>
          </p:sp>
          <p:grpSp>
            <p:nvGrpSpPr>
              <p:cNvPr id="12" name="Group 295"/>
              <p:cNvGrpSpPr>
                <a:grpSpLocks/>
              </p:cNvGrpSpPr>
              <p:nvPr/>
            </p:nvGrpSpPr>
            <p:grpSpPr bwMode="auto">
              <a:xfrm>
                <a:off x="2592" y="2716"/>
                <a:ext cx="2640" cy="480"/>
                <a:chOff x="2688" y="864"/>
                <a:chExt cx="2640" cy="480"/>
              </a:xfrm>
            </p:grpSpPr>
            <p:sp>
              <p:nvSpPr>
                <p:cNvPr id="58392" name="Oval 291"/>
                <p:cNvSpPr>
                  <a:spLocks noChangeArrowheads="1"/>
                </p:cNvSpPr>
                <p:nvPr/>
              </p:nvSpPr>
              <p:spPr bwMode="auto">
                <a:xfrm>
                  <a:off x="2688" y="864"/>
                  <a:ext cx="768" cy="480"/>
                </a:xfrm>
                <a:prstGeom prst="ellipse">
                  <a:avLst/>
                </a:prstGeom>
                <a:solidFill>
                  <a:schemeClr val="accent1"/>
                </a:solidFill>
                <a:ln w="9525">
                  <a:solidFill>
                    <a:schemeClr val="tx1"/>
                  </a:solidFill>
                  <a:round/>
                  <a:headEnd/>
                  <a:tailEnd/>
                </a:ln>
              </p:spPr>
              <p:txBody>
                <a:bodyPr wrap="none" anchor="ctr"/>
                <a:lstStyle/>
                <a:p>
                  <a:pPr algn="ctr"/>
                  <a:r>
                    <a:rPr lang="en-US">
                      <a:cs typeface="Arial" pitchFamily="34" charset="0"/>
                    </a:rPr>
                    <a:t>Processor 1</a:t>
                  </a:r>
                </a:p>
              </p:txBody>
            </p:sp>
            <p:sp>
              <p:nvSpPr>
                <p:cNvPr id="58393" name="Oval 293"/>
                <p:cNvSpPr>
                  <a:spLocks noChangeArrowheads="1"/>
                </p:cNvSpPr>
                <p:nvPr/>
              </p:nvSpPr>
              <p:spPr bwMode="auto">
                <a:xfrm>
                  <a:off x="4560" y="864"/>
                  <a:ext cx="768" cy="480"/>
                </a:xfrm>
                <a:prstGeom prst="ellipse">
                  <a:avLst/>
                </a:prstGeom>
                <a:solidFill>
                  <a:schemeClr val="accent1"/>
                </a:solidFill>
                <a:ln w="9525">
                  <a:solidFill>
                    <a:schemeClr val="tx1"/>
                  </a:solidFill>
                  <a:round/>
                  <a:headEnd/>
                  <a:tailEnd/>
                </a:ln>
              </p:spPr>
              <p:txBody>
                <a:bodyPr wrap="none" anchor="ctr"/>
                <a:lstStyle/>
                <a:p>
                  <a:pPr algn="ctr"/>
                  <a:r>
                    <a:rPr lang="en-US">
                      <a:cs typeface="Arial" pitchFamily="34" charset="0"/>
                    </a:rPr>
                    <a:t>Processor N</a:t>
                  </a:r>
                </a:p>
              </p:txBody>
            </p:sp>
            <p:sp>
              <p:nvSpPr>
                <p:cNvPr id="58394" name="Text Box 294"/>
                <p:cNvSpPr txBox="1">
                  <a:spLocks noChangeArrowheads="1"/>
                </p:cNvSpPr>
                <p:nvPr/>
              </p:nvSpPr>
              <p:spPr bwMode="auto">
                <a:xfrm>
                  <a:off x="3686" y="983"/>
                  <a:ext cx="682" cy="231"/>
                </a:xfrm>
                <a:prstGeom prst="rect">
                  <a:avLst/>
                </a:prstGeom>
                <a:noFill/>
                <a:ln w="9525">
                  <a:noFill/>
                  <a:miter lim="800000"/>
                  <a:headEnd/>
                  <a:tailEnd/>
                </a:ln>
              </p:spPr>
              <p:txBody>
                <a:bodyPr>
                  <a:spAutoFit/>
                </a:bodyPr>
                <a:lstStyle/>
                <a:p>
                  <a:pPr algn="ctr"/>
                  <a:r>
                    <a:rPr lang="en-US" sz="1800">
                      <a:cs typeface="Arial" pitchFamily="34" charset="0"/>
                    </a:rPr>
                    <a:t>………</a:t>
                  </a:r>
                </a:p>
              </p:txBody>
            </p:sp>
          </p:grpSp>
          <p:sp>
            <p:nvSpPr>
              <p:cNvPr id="58391" name="Text Box 313"/>
              <p:cNvSpPr txBox="1">
                <a:spLocks noChangeArrowheads="1"/>
              </p:cNvSpPr>
              <p:nvPr/>
            </p:nvSpPr>
            <p:spPr bwMode="auto">
              <a:xfrm>
                <a:off x="3024" y="2400"/>
                <a:ext cx="1844" cy="134"/>
              </a:xfrm>
              <a:prstGeom prst="rect">
                <a:avLst/>
              </a:prstGeom>
              <a:solidFill>
                <a:srgbClr val="CCFFCC"/>
              </a:solidFill>
              <a:ln w="9525">
                <a:noFill/>
                <a:miter lim="800000"/>
                <a:headEnd/>
                <a:tailEnd/>
              </a:ln>
            </p:spPr>
            <p:txBody>
              <a:bodyPr lIns="0" tIns="0" rIns="0" bIns="0">
                <a:spAutoFit/>
              </a:bodyPr>
              <a:lstStyle/>
              <a:p>
                <a:pPr algn="ctr"/>
                <a:r>
                  <a:rPr lang="en-US" sz="1400">
                    <a:cs typeface="Arial" pitchFamily="34" charset="0"/>
                  </a:rPr>
                  <a:t>Parallel Classification</a:t>
                </a:r>
              </a:p>
            </p:txBody>
          </p:sp>
        </p:grpSp>
        <p:sp>
          <p:nvSpPr>
            <p:cNvPr id="58386" name="Line 354"/>
            <p:cNvSpPr>
              <a:spLocks noChangeShapeType="1"/>
            </p:cNvSpPr>
            <p:nvPr/>
          </p:nvSpPr>
          <p:spPr bwMode="auto">
            <a:xfrm>
              <a:off x="2928" y="1968"/>
              <a:ext cx="0" cy="240"/>
            </a:xfrm>
            <a:prstGeom prst="line">
              <a:avLst/>
            </a:prstGeom>
            <a:noFill/>
            <a:ln w="28575">
              <a:solidFill>
                <a:schemeClr val="tx1"/>
              </a:solidFill>
              <a:round/>
              <a:headEnd/>
              <a:tailEnd type="triangle" w="med" len="med"/>
            </a:ln>
          </p:spPr>
          <p:txBody>
            <a:bodyPr/>
            <a:lstStyle/>
            <a:p>
              <a:endParaRPr lang="en-US"/>
            </a:p>
          </p:txBody>
        </p:sp>
        <p:sp>
          <p:nvSpPr>
            <p:cNvPr id="58387" name="Line 355"/>
            <p:cNvSpPr>
              <a:spLocks noChangeShapeType="1"/>
            </p:cNvSpPr>
            <p:nvPr/>
          </p:nvSpPr>
          <p:spPr bwMode="auto">
            <a:xfrm>
              <a:off x="3903" y="1968"/>
              <a:ext cx="0" cy="240"/>
            </a:xfrm>
            <a:prstGeom prst="line">
              <a:avLst/>
            </a:prstGeom>
            <a:noFill/>
            <a:ln w="28575">
              <a:solidFill>
                <a:schemeClr val="tx1"/>
              </a:solidFill>
              <a:round/>
              <a:headEnd/>
              <a:tailEnd type="triangle" w="med" len="med"/>
            </a:ln>
          </p:spPr>
          <p:txBody>
            <a:bodyPr/>
            <a:lstStyle/>
            <a:p>
              <a:endParaRPr lang="en-US"/>
            </a:p>
          </p:txBody>
        </p:sp>
        <p:sp>
          <p:nvSpPr>
            <p:cNvPr id="58388" name="Line 356"/>
            <p:cNvSpPr>
              <a:spLocks noChangeShapeType="1"/>
            </p:cNvSpPr>
            <p:nvPr/>
          </p:nvSpPr>
          <p:spPr bwMode="auto">
            <a:xfrm>
              <a:off x="4997" y="1968"/>
              <a:ext cx="0" cy="240"/>
            </a:xfrm>
            <a:prstGeom prst="line">
              <a:avLst/>
            </a:prstGeom>
            <a:noFill/>
            <a:ln w="28575">
              <a:solidFill>
                <a:schemeClr val="tx1"/>
              </a:solidFill>
              <a:round/>
              <a:headEnd/>
              <a:tailEnd type="triangle" w="med" len="med"/>
            </a:ln>
          </p:spPr>
          <p:txBody>
            <a:bodyPr/>
            <a:lstStyle/>
            <a:p>
              <a:endParaRPr lang="en-US"/>
            </a:p>
          </p:txBody>
        </p:sp>
      </p:grpSp>
      <p:sp>
        <p:nvSpPr>
          <p:cNvPr id="58384" name="Text Box 186"/>
          <p:cNvSpPr txBox="1">
            <a:spLocks noChangeArrowheads="1"/>
          </p:cNvSpPr>
          <p:nvPr/>
        </p:nvSpPr>
        <p:spPr bwMode="auto">
          <a:xfrm>
            <a:off x="152400" y="6477000"/>
            <a:ext cx="2462213" cy="244475"/>
          </a:xfrm>
          <a:prstGeom prst="rect">
            <a:avLst/>
          </a:prstGeom>
          <a:noFill/>
          <a:ln w="25400" algn="ctr">
            <a:noFill/>
            <a:miter lim="800000"/>
            <a:headEnd/>
            <a:tailEnd/>
          </a:ln>
        </p:spPr>
        <p:txBody>
          <a:bodyPr wrap="none">
            <a:spAutoFit/>
          </a:bodyPr>
          <a:lstStyle/>
          <a:p>
            <a:r>
              <a:rPr lang="en-US" sz="1000" b="0"/>
              <a:t>Hiro Shimada CHLA, Metin Gurcan OSU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200"/>
                                  </p:stCondLst>
                                  <p:childTnLst>
                                    <p:set>
                                      <p:cBhvr>
                                        <p:cTn id="10" dur="1" fill="hold">
                                          <p:stCondLst>
                                            <p:cond delay="0"/>
                                          </p:stCondLst>
                                        </p:cTn>
                                        <p:tgtEl>
                                          <p:spTgt spid="19756"/>
                                        </p:tgtEl>
                                        <p:attrNameLst>
                                          <p:attrName>style.visibility</p:attrName>
                                        </p:attrNameLst>
                                      </p:cBhvr>
                                      <p:to>
                                        <p:strVal val="visible"/>
                                      </p:to>
                                    </p:set>
                                  </p:childTnLst>
                                </p:cTn>
                              </p:par>
                              <p:par>
                                <p:cTn id="11" presetID="1" presetClass="entr" presetSubtype="0" fill="hold" grpId="0" nodeType="withEffect">
                                  <p:stCondLst>
                                    <p:cond delay="1200"/>
                                  </p:stCondLst>
                                  <p:childTnLst>
                                    <p:set>
                                      <p:cBhvr>
                                        <p:cTn id="12" dur="1" fill="hold">
                                          <p:stCondLst>
                                            <p:cond delay="0"/>
                                          </p:stCondLst>
                                        </p:cTn>
                                        <p:tgtEl>
                                          <p:spTgt spid="19757"/>
                                        </p:tgtEl>
                                        <p:attrNameLst>
                                          <p:attrName>style.visibility</p:attrName>
                                        </p:attrNameLst>
                                      </p:cBhvr>
                                      <p:to>
                                        <p:strVal val="visible"/>
                                      </p:to>
                                    </p:set>
                                  </p:childTnLst>
                                </p:cTn>
                              </p:par>
                              <p:par>
                                <p:cTn id="13" presetID="1" presetClass="entr" presetSubtype="0" fill="hold" grpId="0" nodeType="withEffect">
                                  <p:stCondLst>
                                    <p:cond delay="1200"/>
                                  </p:stCondLst>
                                  <p:childTnLst>
                                    <p:set>
                                      <p:cBhvr>
                                        <p:cTn id="14" dur="1" fill="hold">
                                          <p:stCondLst>
                                            <p:cond delay="0"/>
                                          </p:stCondLst>
                                        </p:cTn>
                                        <p:tgtEl>
                                          <p:spTgt spid="19758"/>
                                        </p:tgtEl>
                                        <p:attrNameLst>
                                          <p:attrName>style.visibility</p:attrName>
                                        </p:attrNameLst>
                                      </p:cBhvr>
                                      <p:to>
                                        <p:strVal val="visible"/>
                                      </p:to>
                                    </p:set>
                                  </p:childTnLst>
                                </p:cTn>
                              </p:par>
                              <p:par>
                                <p:cTn id="15" presetID="1" presetClass="entr" presetSubtype="0" fill="hold" grpId="0" nodeType="withEffect">
                                  <p:stCondLst>
                                    <p:cond delay="1200"/>
                                  </p:stCondLst>
                                  <p:childTnLst>
                                    <p:set>
                                      <p:cBhvr>
                                        <p:cTn id="16" dur="1" fill="hold">
                                          <p:stCondLst>
                                            <p:cond delay="0"/>
                                          </p:stCondLst>
                                        </p:cTn>
                                        <p:tgtEl>
                                          <p:spTgt spid="198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753"/>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0.325 0.16667 L -8.33333E-7 3.7037E-7 " pathEditMode="relative" ptsTypes="AA">
                                      <p:cBhvr>
                                        <p:cTn id="20" dur="2000" fill="hold"/>
                                        <p:tgtEl>
                                          <p:spTgt spid="19753"/>
                                        </p:tgtEl>
                                        <p:attrNameLst>
                                          <p:attrName>ppt_x</p:attrName>
                                          <p:attrName>ppt_y</p:attrName>
                                        </p:attrNameLst>
                                      </p:cBhvr>
                                    </p:animMotion>
                                  </p:childTnLst>
                                </p:cTn>
                              </p:par>
                              <p:par>
                                <p:cTn id="21" presetID="1" presetClass="entr" presetSubtype="0" fill="hold" nodeType="withEffect">
                                  <p:stCondLst>
                                    <p:cond delay="0"/>
                                  </p:stCondLst>
                                  <p:childTnLst>
                                    <p:set>
                                      <p:cBhvr>
                                        <p:cTn id="22" dur="1" fill="hold">
                                          <p:stCondLst>
                                            <p:cond delay="0"/>
                                          </p:stCondLst>
                                        </p:cTn>
                                        <p:tgtEl>
                                          <p:spTgt spid="19755"/>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0.41667 0.13334 L -8.33333E-7 9.25926E-6 " pathEditMode="relative" ptsTypes="AA">
                                      <p:cBhvr>
                                        <p:cTn id="24" dur="2000" fill="hold"/>
                                        <p:tgtEl>
                                          <p:spTgt spid="19755"/>
                                        </p:tgtEl>
                                        <p:attrNameLst>
                                          <p:attrName>ppt_x</p:attrName>
                                          <p:attrName>ppt_y</p:attrName>
                                        </p:attrNameLst>
                                      </p:cBhvr>
                                    </p:animMotion>
                                  </p:childTnLst>
                                </p:cTn>
                              </p:par>
                              <p:par>
                                <p:cTn id="25" presetID="1" presetClass="entr" presetSubtype="0" fill="hold" nodeType="withEffect">
                                  <p:stCondLst>
                                    <p:cond delay="0"/>
                                  </p:stCondLst>
                                  <p:childTnLst>
                                    <p:set>
                                      <p:cBhvr>
                                        <p:cTn id="26" dur="1" fill="hold">
                                          <p:stCondLst>
                                            <p:cond delay="0"/>
                                          </p:stCondLst>
                                        </p:cTn>
                                        <p:tgtEl>
                                          <p:spTgt spid="19754"/>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0.58334 0.03334 L 2.5E-6 3.7037E-7 " pathEditMode="relative" ptsTypes="AA">
                                      <p:cBhvr>
                                        <p:cTn id="28" dur="2000" fill="hold"/>
                                        <p:tgtEl>
                                          <p:spTgt spid="19754"/>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56" grpId="0" animBg="1"/>
      <p:bldP spid="19757" grpId="0" animBg="1"/>
      <p:bldP spid="19758" grpId="0" animBg="1"/>
      <p:bldP spid="198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barchart.bmp"/>
          <p:cNvPicPr>
            <a:picLocks noChangeAspect="1"/>
          </p:cNvPicPr>
          <p:nvPr/>
        </p:nvPicPr>
        <p:blipFill>
          <a:blip r:embed="rId2"/>
          <a:srcRect/>
          <a:stretch>
            <a:fillRect/>
          </a:stretch>
        </p:blipFill>
        <p:spPr bwMode="auto">
          <a:xfrm>
            <a:off x="914400" y="1295400"/>
            <a:ext cx="7580313" cy="4619625"/>
          </a:xfrm>
          <a:prstGeom prst="rect">
            <a:avLst/>
          </a:prstGeom>
          <a:noFill/>
          <a:ln w="9525">
            <a:noFill/>
            <a:miter lim="800000"/>
            <a:headEnd/>
            <a:tailEnd/>
          </a:ln>
        </p:spPr>
      </p:pic>
      <p:sp>
        <p:nvSpPr>
          <p:cNvPr id="56323" name="Title 98"/>
          <p:cNvSpPr>
            <a:spLocks noGrp="1"/>
          </p:cNvSpPr>
          <p:nvPr>
            <p:ph type="title"/>
          </p:nvPr>
        </p:nvSpPr>
        <p:spPr>
          <a:xfrm>
            <a:off x="457200" y="457200"/>
            <a:ext cx="8229600" cy="411162"/>
          </a:xfrm>
        </p:spPr>
        <p:txBody>
          <a:bodyPr>
            <a:noAutofit/>
          </a:bodyPr>
          <a:lstStyle/>
          <a:p>
            <a:pPr algn="ctr"/>
            <a:r>
              <a:rPr lang="en-US" sz="2800" dirty="0" smtClean="0">
                <a:solidFill>
                  <a:srgbClr val="14455A"/>
                </a:solidFill>
              </a:rPr>
              <a:t>Example Algorithm Results:</a:t>
            </a:r>
            <a:br>
              <a:rPr lang="en-US" sz="2800" dirty="0" smtClean="0">
                <a:solidFill>
                  <a:srgbClr val="14455A"/>
                </a:solidFill>
              </a:rPr>
            </a:br>
            <a:r>
              <a:rPr lang="en-US" sz="2800" dirty="0" err="1" smtClean="0">
                <a:solidFill>
                  <a:srgbClr val="14455A"/>
                </a:solidFill>
              </a:rPr>
              <a:t>Neuroblastoma</a:t>
            </a:r>
            <a:r>
              <a:rPr lang="en-US" sz="2800" dirty="0" smtClean="0">
                <a:solidFill>
                  <a:srgbClr val="14455A"/>
                </a:solidFill>
              </a:rPr>
              <a:t> Grade of Differentiation</a:t>
            </a:r>
          </a:p>
        </p:txBody>
      </p:sp>
      <p:sp>
        <p:nvSpPr>
          <p:cNvPr id="56324" name="TextBox 5"/>
          <p:cNvSpPr txBox="1">
            <a:spLocks noChangeArrowheads="1"/>
          </p:cNvSpPr>
          <p:nvPr/>
        </p:nvSpPr>
        <p:spPr bwMode="auto">
          <a:xfrm>
            <a:off x="304800" y="5867400"/>
            <a:ext cx="3048000" cy="730250"/>
          </a:xfrm>
          <a:prstGeom prst="rect">
            <a:avLst/>
          </a:prstGeom>
          <a:noFill/>
          <a:ln w="9525">
            <a:noFill/>
            <a:miter lim="800000"/>
            <a:headEnd/>
            <a:tailEnd/>
          </a:ln>
        </p:spPr>
        <p:txBody>
          <a:bodyPr>
            <a:spAutoFit/>
          </a:bodyPr>
          <a:lstStyle/>
          <a:p>
            <a:r>
              <a:rPr lang="en-US" sz="1400" b="0"/>
              <a:t>UD:  Undifferentiating</a:t>
            </a:r>
          </a:p>
          <a:p>
            <a:r>
              <a:rPr lang="en-US" sz="1400" b="0"/>
              <a:t>PD:  Partially differentiating</a:t>
            </a:r>
          </a:p>
          <a:p>
            <a:r>
              <a:rPr lang="en-US" sz="1400" b="0"/>
              <a:t>D:    Differentiating</a:t>
            </a:r>
          </a:p>
        </p:txBody>
      </p:sp>
      <p:sp>
        <p:nvSpPr>
          <p:cNvPr id="56325" name="Line 7"/>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dirty="0" smtClean="0"/>
              <a:t>Design </a:t>
            </a:r>
            <a:r>
              <a:rPr lang="en-US" dirty="0" smtClean="0"/>
              <a:t>Pattern </a:t>
            </a:r>
            <a:r>
              <a:rPr lang="en-US" dirty="0" smtClean="0"/>
              <a:t>Driven Requirements</a:t>
            </a:r>
          </a:p>
        </p:txBody>
      </p:sp>
      <p:sp>
        <p:nvSpPr>
          <p:cNvPr id="87043" name="Rectangle 3"/>
          <p:cNvSpPr>
            <a:spLocks noGrp="1" noChangeArrowheads="1"/>
          </p:cNvSpPr>
          <p:nvPr>
            <p:ph type="body" idx="1"/>
          </p:nvPr>
        </p:nvSpPr>
        <p:spPr/>
        <p:txBody>
          <a:bodyPr/>
          <a:lstStyle/>
          <a:p>
            <a:pPr eaLnBrk="1" hangingPunct="1">
              <a:lnSpc>
                <a:spcPct val="90000"/>
              </a:lnSpc>
              <a:buClr>
                <a:srgbClr val="990000"/>
              </a:buClr>
            </a:pPr>
            <a:r>
              <a:rPr lang="en-US" sz="2800" b="0" i="1" dirty="0" smtClean="0"/>
              <a:t>Semantics: Design template involves deep integration of many types of information to synthesize knowledge</a:t>
            </a:r>
          </a:p>
          <a:p>
            <a:pPr eaLnBrk="1" hangingPunct="1">
              <a:lnSpc>
                <a:spcPct val="90000"/>
              </a:lnSpc>
              <a:buClr>
                <a:srgbClr val="990000"/>
              </a:buClr>
            </a:pPr>
            <a:r>
              <a:rPr lang="en-US" sz="2800" b="0" i="1" dirty="0" smtClean="0"/>
              <a:t>Interoperability: Information drawn from commercial/enterprise systems e.g. health information records, PACS, Lab information systems, as well as genetic, genomic, epigenetic, microscopy databases</a:t>
            </a:r>
          </a:p>
          <a:p>
            <a:pPr eaLnBrk="1" hangingPunct="1">
              <a:lnSpc>
                <a:spcPct val="90000"/>
              </a:lnSpc>
              <a:buClr>
                <a:srgbClr val="990000"/>
              </a:buClr>
            </a:pPr>
            <a:r>
              <a:rPr lang="en-US" sz="2800" b="0" i="1" dirty="0" smtClean="0"/>
              <a:t>HPC requirements arise from many sources: natural language processing, whole genome analyses, coordinated analysis of multiple types of molecular, image data</a:t>
            </a:r>
          </a:p>
        </p:txBody>
      </p:sp>
      <p:sp>
        <p:nvSpPr>
          <p:cNvPr id="4" name="Line 6"/>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smtClean="0"/>
              <a:t>Design </a:t>
            </a:r>
            <a:r>
              <a:rPr lang="en-US" dirty="0" smtClean="0"/>
              <a:t>Pattern </a:t>
            </a:r>
            <a:r>
              <a:rPr lang="en-US" dirty="0" smtClean="0"/>
              <a:t>Driven Requirements</a:t>
            </a:r>
          </a:p>
        </p:txBody>
      </p:sp>
      <p:sp>
        <p:nvSpPr>
          <p:cNvPr id="63491" name="Content Placeholder 2"/>
          <p:cNvSpPr>
            <a:spLocks noGrp="1"/>
          </p:cNvSpPr>
          <p:nvPr>
            <p:ph idx="1"/>
          </p:nvPr>
        </p:nvSpPr>
        <p:spPr>
          <a:xfrm>
            <a:off x="304800" y="1447800"/>
            <a:ext cx="8458200" cy="4953000"/>
          </a:xfrm>
        </p:spPr>
        <p:txBody>
          <a:bodyPr/>
          <a:lstStyle/>
          <a:p>
            <a:pPr eaLnBrk="1" hangingPunct="1">
              <a:buClr>
                <a:srgbClr val="990000"/>
              </a:buClr>
            </a:pPr>
            <a:r>
              <a:rPr lang="en-US" sz="2400" b="0" i="1" dirty="0" smtClean="0"/>
              <a:t>Composition of computationally modest and HPC services – </a:t>
            </a:r>
            <a:r>
              <a:rPr lang="en-US" sz="2400" b="0" i="1" dirty="0" err="1" smtClean="0">
                <a:solidFill>
                  <a:schemeClr val="accent3"/>
                </a:solidFill>
              </a:rPr>
              <a:t>caGrid</a:t>
            </a:r>
            <a:r>
              <a:rPr lang="en-US" sz="2400" b="0" i="1" dirty="0" smtClean="0">
                <a:solidFill>
                  <a:schemeClr val="accent3"/>
                </a:solidFill>
              </a:rPr>
              <a:t>, </a:t>
            </a:r>
            <a:r>
              <a:rPr lang="en-US" sz="2400" b="0" i="1" dirty="0" err="1" smtClean="0">
                <a:solidFill>
                  <a:schemeClr val="accent3"/>
                </a:solidFill>
              </a:rPr>
              <a:t>caOS</a:t>
            </a:r>
            <a:r>
              <a:rPr lang="en-US" sz="2400" b="0" i="1" dirty="0" smtClean="0">
                <a:solidFill>
                  <a:schemeClr val="accent3"/>
                </a:solidFill>
              </a:rPr>
              <a:t>, </a:t>
            </a:r>
            <a:r>
              <a:rPr lang="en-US" sz="2400" b="0" i="1" dirty="0" err="1" smtClean="0">
                <a:solidFill>
                  <a:schemeClr val="accent3"/>
                </a:solidFill>
              </a:rPr>
              <a:t>DataCutter</a:t>
            </a:r>
            <a:endParaRPr lang="en-US" sz="2400" b="0" i="1" dirty="0" smtClean="0">
              <a:solidFill>
                <a:schemeClr val="accent3"/>
              </a:solidFill>
            </a:endParaRPr>
          </a:p>
          <a:p>
            <a:pPr eaLnBrk="1" hangingPunct="1">
              <a:buClr>
                <a:srgbClr val="990000"/>
              </a:buClr>
            </a:pPr>
            <a:r>
              <a:rPr lang="en-US" sz="2400" b="0" i="1" dirty="0" smtClean="0"/>
              <a:t>Composition of services written in multiple languages running in varied environments – </a:t>
            </a:r>
            <a:r>
              <a:rPr lang="en-US" sz="2400" b="0" i="1" dirty="0" smtClean="0"/>
              <a:t> </a:t>
            </a:r>
            <a:r>
              <a:rPr lang="en-US" sz="2400" b="0" i="1" dirty="0" smtClean="0">
                <a:solidFill>
                  <a:schemeClr val="accent3"/>
                </a:solidFill>
              </a:rPr>
              <a:t>Wings/Pegasus/</a:t>
            </a:r>
            <a:r>
              <a:rPr lang="en-US" sz="2400" b="0" i="1" dirty="0" err="1" smtClean="0">
                <a:solidFill>
                  <a:schemeClr val="accent3"/>
                </a:solidFill>
              </a:rPr>
              <a:t>Taverna</a:t>
            </a:r>
            <a:r>
              <a:rPr lang="en-US" sz="2400" b="0" i="1" dirty="0" smtClean="0">
                <a:solidFill>
                  <a:schemeClr val="accent3"/>
                </a:solidFill>
              </a:rPr>
              <a:t>/Introduce/</a:t>
            </a:r>
            <a:r>
              <a:rPr lang="en-US" sz="2400" b="0" i="1" dirty="0" err="1" smtClean="0">
                <a:solidFill>
                  <a:schemeClr val="accent3"/>
                </a:solidFill>
              </a:rPr>
              <a:t>gRAVI</a:t>
            </a:r>
            <a:endParaRPr lang="en-US" sz="2400" b="0" i="1" dirty="0" smtClean="0">
              <a:solidFill>
                <a:schemeClr val="accent3"/>
              </a:solidFill>
            </a:endParaRPr>
          </a:p>
          <a:p>
            <a:pPr eaLnBrk="1" hangingPunct="1">
              <a:buClr>
                <a:srgbClr val="990000"/>
              </a:buClr>
            </a:pPr>
            <a:r>
              <a:rPr lang="en-US" sz="2400" b="0" i="1" dirty="0" smtClean="0"/>
              <a:t>Workflow engines capable of efficient inter-service large scale data transfer, security delegation – </a:t>
            </a:r>
            <a:r>
              <a:rPr lang="en-US" sz="2400" b="0" i="1" dirty="0" smtClean="0">
                <a:solidFill>
                  <a:schemeClr val="accent3"/>
                </a:solidFill>
              </a:rPr>
              <a:t>New </a:t>
            </a:r>
            <a:r>
              <a:rPr lang="en-US" sz="2400" b="0" i="1" dirty="0" err="1" smtClean="0">
                <a:solidFill>
                  <a:schemeClr val="accent3"/>
                </a:solidFill>
              </a:rPr>
              <a:t>caOS</a:t>
            </a:r>
            <a:r>
              <a:rPr lang="en-US" sz="2400" b="0" i="1" dirty="0" smtClean="0">
                <a:solidFill>
                  <a:schemeClr val="accent3"/>
                </a:solidFill>
              </a:rPr>
              <a:t> Workflow Engine</a:t>
            </a:r>
          </a:p>
          <a:p>
            <a:pPr eaLnBrk="1" hangingPunct="1">
              <a:buClr>
                <a:srgbClr val="990000"/>
              </a:buClr>
            </a:pPr>
            <a:r>
              <a:rPr lang="en-US" sz="2400" b="0" dirty="0" smtClean="0"/>
              <a:t>Libraries of optimized components/services </a:t>
            </a:r>
            <a:r>
              <a:rPr lang="en-US" sz="2400" b="0" i="1" dirty="0" smtClean="0"/>
              <a:t>– </a:t>
            </a:r>
            <a:r>
              <a:rPr lang="en-US" sz="2400" b="0" i="1" dirty="0" smtClean="0">
                <a:solidFill>
                  <a:schemeClr val="accent3"/>
                </a:solidFill>
              </a:rPr>
              <a:t>GPU/Cell </a:t>
            </a:r>
            <a:r>
              <a:rPr lang="en-US" sz="2400" b="0" i="1" dirty="0" err="1" smtClean="0">
                <a:solidFill>
                  <a:schemeClr val="accent3"/>
                </a:solidFill>
              </a:rPr>
              <a:t>DataCutter</a:t>
            </a:r>
            <a:r>
              <a:rPr lang="en-US" sz="2400" b="0" i="1" dirty="0" smtClean="0">
                <a:solidFill>
                  <a:schemeClr val="accent3"/>
                </a:solidFill>
              </a:rPr>
              <a:t> libraries for image analysis</a:t>
            </a:r>
          </a:p>
          <a:p>
            <a:pPr eaLnBrk="1" hangingPunct="1">
              <a:buClr>
                <a:srgbClr val="990000"/>
              </a:buClr>
            </a:pPr>
            <a:r>
              <a:rPr lang="en-US" sz="2400" b="0" i="1" dirty="0" smtClean="0"/>
              <a:t>Integrated analysis/human review may require soft real time response</a:t>
            </a:r>
          </a:p>
          <a:p>
            <a:pPr eaLnBrk="1" hangingPunct="1">
              <a:buClr>
                <a:srgbClr val="990000"/>
              </a:buClr>
              <a:buNone/>
            </a:pPr>
            <a:endParaRPr lang="en-US" sz="2400" b="0" i="1" dirty="0" smtClean="0"/>
          </a:p>
          <a:p>
            <a:endParaRPr lang="en-US" dirty="0" smtClean="0"/>
          </a:p>
        </p:txBody>
      </p:sp>
      <p:sp>
        <p:nvSpPr>
          <p:cNvPr id="4" name="Line 5"/>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Autofit/>
          </a:bodyPr>
          <a:lstStyle/>
          <a:p>
            <a:r>
              <a:rPr lang="en-US" sz="3200" dirty="0" smtClean="0"/>
              <a:t>Biomedical Informatics Consortia</a:t>
            </a:r>
            <a:br>
              <a:rPr lang="en-US" sz="3200" dirty="0" smtClean="0"/>
            </a:br>
            <a:r>
              <a:rPr lang="en-US" sz="3200" dirty="0" smtClean="0"/>
              <a:t>What are these guys up to anyway?</a:t>
            </a:r>
            <a:endParaRPr lang="en-US" sz="3200" dirty="0" smtClean="0"/>
          </a:p>
        </p:txBody>
      </p:sp>
      <p:pic>
        <p:nvPicPr>
          <p:cNvPr id="36867" name="Picture 4" descr="birnlogo_200"/>
          <p:cNvPicPr>
            <a:picLocks noGrp="1" noChangeAspect="1" noChangeArrowheads="1"/>
          </p:cNvPicPr>
          <p:nvPr>
            <p:ph type="body" idx="1"/>
          </p:nvPr>
        </p:nvPicPr>
        <p:blipFill>
          <a:blip r:embed="rId2"/>
          <a:srcRect/>
          <a:stretch>
            <a:fillRect/>
          </a:stretch>
        </p:blipFill>
        <p:spPr>
          <a:xfrm>
            <a:off x="5638800" y="1600200"/>
            <a:ext cx="2209800" cy="1490663"/>
          </a:xfrm>
        </p:spPr>
      </p:pic>
      <p:pic>
        <p:nvPicPr>
          <p:cNvPr id="36868" name="Picture 5"/>
          <p:cNvPicPr>
            <a:picLocks noChangeAspect="1" noChangeArrowheads="1"/>
          </p:cNvPicPr>
          <p:nvPr/>
        </p:nvPicPr>
        <p:blipFill>
          <a:blip r:embed="rId3"/>
          <a:srcRect/>
          <a:stretch>
            <a:fillRect/>
          </a:stretch>
        </p:blipFill>
        <p:spPr bwMode="auto">
          <a:xfrm>
            <a:off x="533400" y="1524000"/>
            <a:ext cx="3175000" cy="1222375"/>
          </a:xfrm>
          <a:prstGeom prst="rect">
            <a:avLst/>
          </a:prstGeom>
          <a:noFill/>
          <a:ln w="9525">
            <a:noFill/>
            <a:miter lim="800000"/>
            <a:headEnd/>
            <a:tailEnd/>
          </a:ln>
        </p:spPr>
      </p:pic>
      <p:pic>
        <p:nvPicPr>
          <p:cNvPr id="36869" name="Picture 6" descr="CVRG_logo_small.jpg"/>
          <p:cNvPicPr>
            <a:picLocks noChangeAspect="1"/>
          </p:cNvPicPr>
          <p:nvPr/>
        </p:nvPicPr>
        <p:blipFill>
          <a:blip r:embed="rId4"/>
          <a:srcRect/>
          <a:stretch>
            <a:fillRect/>
          </a:stretch>
        </p:blipFill>
        <p:spPr bwMode="auto">
          <a:xfrm>
            <a:off x="533400" y="4572000"/>
            <a:ext cx="3048000" cy="1609725"/>
          </a:xfrm>
          <a:prstGeom prst="rect">
            <a:avLst/>
          </a:prstGeom>
          <a:noFill/>
          <a:ln w="9525">
            <a:noFill/>
            <a:miter lim="800000"/>
            <a:headEnd/>
            <a:tailEnd/>
          </a:ln>
        </p:spPr>
      </p:pic>
      <p:pic>
        <p:nvPicPr>
          <p:cNvPr id="36870" name="Picture 7"/>
          <p:cNvPicPr>
            <a:picLocks noChangeAspect="1" noChangeArrowheads="1"/>
          </p:cNvPicPr>
          <p:nvPr/>
        </p:nvPicPr>
        <p:blipFill>
          <a:blip r:embed="rId5"/>
          <a:srcRect r="55000"/>
          <a:stretch>
            <a:fillRect/>
          </a:stretch>
        </p:blipFill>
        <p:spPr bwMode="auto">
          <a:xfrm>
            <a:off x="4800600" y="4343400"/>
            <a:ext cx="4106863" cy="774700"/>
          </a:xfrm>
          <a:prstGeom prst="rect">
            <a:avLst/>
          </a:prstGeom>
          <a:noFill/>
          <a:ln w="9525">
            <a:noFill/>
            <a:miter lim="800000"/>
            <a:headEnd/>
            <a:tailEnd/>
          </a:ln>
        </p:spPr>
      </p:pic>
      <p:sp>
        <p:nvSpPr>
          <p:cNvPr id="36871" name="Line 5"/>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pic>
        <p:nvPicPr>
          <p:cNvPr id="9" name="Picture 8" descr="logo_ctsa.gif"/>
          <p:cNvPicPr>
            <a:picLocks noChangeAspect="1"/>
          </p:cNvPicPr>
          <p:nvPr/>
        </p:nvPicPr>
        <p:blipFill>
          <a:blip r:embed="rId6"/>
          <a:stretch>
            <a:fillRect/>
          </a:stretch>
        </p:blipFill>
        <p:spPr>
          <a:xfrm>
            <a:off x="2209800" y="3352800"/>
            <a:ext cx="2973345" cy="73342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Design Pattern Driven </a:t>
            </a:r>
            <a:r>
              <a:rPr lang="en-US" dirty="0" smtClean="0"/>
              <a:t>Requirements</a:t>
            </a:r>
          </a:p>
        </p:txBody>
      </p:sp>
      <p:sp>
        <p:nvSpPr>
          <p:cNvPr id="80899" name="Rectangle 3"/>
          <p:cNvSpPr>
            <a:spLocks noGrp="1" noChangeArrowheads="1"/>
          </p:cNvSpPr>
          <p:nvPr>
            <p:ph type="body" idx="1"/>
          </p:nvPr>
        </p:nvSpPr>
        <p:spPr/>
        <p:txBody>
          <a:bodyPr/>
          <a:lstStyle/>
          <a:p>
            <a:pPr eaLnBrk="1" hangingPunct="1">
              <a:buClr>
                <a:srgbClr val="990000"/>
              </a:buClr>
            </a:pPr>
            <a:r>
              <a:rPr lang="en-US" sz="2800" b="0" i="1" dirty="0" smtClean="0"/>
              <a:t>Flexibility: ability to accommodate different data formats, different semantic classifications</a:t>
            </a:r>
          </a:p>
          <a:p>
            <a:pPr eaLnBrk="1" hangingPunct="1">
              <a:buClr>
                <a:srgbClr val="990000"/>
              </a:buClr>
            </a:pPr>
            <a:r>
              <a:rPr lang="en-US" sz="2800" b="0" i="1" dirty="0" smtClean="0"/>
              <a:t>Interoperability: composition of </a:t>
            </a:r>
            <a:r>
              <a:rPr lang="en-US" sz="2800" b="0" i="1" dirty="0" err="1" smtClean="0"/>
              <a:t>caGrid</a:t>
            </a:r>
            <a:r>
              <a:rPr lang="en-US" sz="2800" b="0" i="1" dirty="0" smtClean="0"/>
              <a:t>, </a:t>
            </a:r>
            <a:r>
              <a:rPr lang="en-US" sz="2800" b="0" i="1" dirty="0" err="1" smtClean="0"/>
              <a:t>myGrid</a:t>
            </a:r>
            <a:r>
              <a:rPr lang="en-US" sz="2800" b="0" i="1" dirty="0" smtClean="0"/>
              <a:t>, BIRN, CVRG and unaffiliated web services</a:t>
            </a:r>
          </a:p>
          <a:p>
            <a:pPr eaLnBrk="1" hangingPunct="1">
              <a:buClr>
                <a:srgbClr val="990000"/>
              </a:buClr>
            </a:pPr>
            <a:r>
              <a:rPr lang="en-US" sz="2800" b="0" i="1" dirty="0" smtClean="0"/>
              <a:t>Goal of </a:t>
            </a:r>
            <a:r>
              <a:rPr lang="en-US" sz="2800" b="0" i="1" dirty="0" err="1" smtClean="0"/>
              <a:t>caGrid</a:t>
            </a:r>
            <a:r>
              <a:rPr lang="en-US" sz="2800" b="0" i="1" dirty="0" smtClean="0"/>
              <a:t> Roadmap – plug and play workflow scripting environment, service level execution environment, fine grained execution environment</a:t>
            </a:r>
          </a:p>
          <a:p>
            <a:pPr lvl="1" eaLnBrk="1" hangingPunct="1">
              <a:buClr>
                <a:srgbClr val="990000"/>
              </a:buClr>
            </a:pPr>
            <a:r>
              <a:rPr lang="en-US" sz="2400" b="0" i="1" dirty="0" smtClean="0"/>
              <a:t>e.g. </a:t>
            </a:r>
            <a:r>
              <a:rPr lang="en-US" sz="2400" b="0" i="1" dirty="0" err="1" smtClean="0"/>
              <a:t>Taverna</a:t>
            </a:r>
            <a:r>
              <a:rPr lang="en-US" sz="2400" b="0" i="1" dirty="0" smtClean="0"/>
              <a:t>, </a:t>
            </a:r>
            <a:r>
              <a:rPr lang="en-US" sz="2400" b="0" i="1" dirty="0" err="1" smtClean="0"/>
              <a:t>caGrid</a:t>
            </a:r>
            <a:r>
              <a:rPr lang="en-US" sz="2400" b="0" i="1" dirty="0" smtClean="0"/>
              <a:t>, </a:t>
            </a:r>
            <a:r>
              <a:rPr lang="en-US" sz="2400" b="0" i="1" dirty="0" err="1" smtClean="0"/>
              <a:t>caOS</a:t>
            </a:r>
            <a:r>
              <a:rPr lang="en-US" sz="2400" b="0" i="1" dirty="0" smtClean="0"/>
              <a:t>, </a:t>
            </a:r>
            <a:r>
              <a:rPr lang="en-US" sz="2400" b="0" i="1" dirty="0" err="1" smtClean="0"/>
              <a:t>DataCutter</a:t>
            </a:r>
            <a:r>
              <a:rPr lang="en-US" sz="2400" b="0" i="1" dirty="0" smtClean="0"/>
              <a:t>; </a:t>
            </a:r>
          </a:p>
          <a:p>
            <a:pPr lvl="1" eaLnBrk="1" hangingPunct="1">
              <a:buClr>
                <a:srgbClr val="990000"/>
              </a:buClr>
            </a:pPr>
            <a:r>
              <a:rPr lang="en-US" sz="2400" b="0" i="1" dirty="0" smtClean="0"/>
              <a:t>Wings, Pegasus, Condor, </a:t>
            </a:r>
            <a:r>
              <a:rPr lang="en-US" sz="2400" b="0" i="1" dirty="0" err="1" smtClean="0"/>
              <a:t>DataCutter</a:t>
            </a:r>
            <a:r>
              <a:rPr lang="en-US" sz="2400" b="0" i="1" dirty="0" smtClean="0"/>
              <a:t>; </a:t>
            </a:r>
          </a:p>
          <a:p>
            <a:pPr lvl="1" eaLnBrk="1" hangingPunct="1">
              <a:buClr>
                <a:srgbClr val="990000"/>
              </a:buClr>
            </a:pPr>
            <a:r>
              <a:rPr lang="en-US" sz="2400" b="0" i="1" dirty="0" smtClean="0"/>
              <a:t>WEEP, </a:t>
            </a:r>
            <a:r>
              <a:rPr lang="en-US" sz="2400" b="0" i="1" dirty="0" err="1" smtClean="0"/>
              <a:t>caGRID</a:t>
            </a:r>
            <a:r>
              <a:rPr lang="en-US" sz="2400" b="0" i="1" dirty="0" smtClean="0"/>
              <a:t>, MPI</a:t>
            </a:r>
          </a:p>
        </p:txBody>
      </p:sp>
      <p:sp>
        <p:nvSpPr>
          <p:cNvPr id="4" name="Line 32"/>
          <p:cNvSpPr>
            <a:spLocks noChangeShapeType="1"/>
          </p:cNvSpPr>
          <p:nvPr/>
        </p:nvSpPr>
        <p:spPr bwMode="auto">
          <a:xfrm>
            <a:off x="0" y="12954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0" y="0"/>
            <a:ext cx="4800600" cy="1143000"/>
          </a:xfrm>
        </p:spPr>
        <p:txBody>
          <a:bodyPr>
            <a:noAutofit/>
          </a:bodyPr>
          <a:lstStyle/>
          <a:p>
            <a:pPr algn="ctr" eaLnBrk="1" hangingPunct="1"/>
            <a:r>
              <a:rPr lang="en-US" sz="3200" dirty="0" smtClean="0">
                <a:solidFill>
                  <a:srgbClr val="14455A"/>
                </a:solidFill>
              </a:rPr>
              <a:t>“Big” Design Patterns</a:t>
            </a:r>
            <a:r>
              <a:rPr lang="en-US" sz="3200" dirty="0" smtClean="0">
                <a:solidFill>
                  <a:srgbClr val="14455A"/>
                </a:solidFill>
              </a:rPr>
              <a:t/>
            </a:r>
            <a:br>
              <a:rPr lang="en-US" sz="3200" dirty="0" smtClean="0">
                <a:solidFill>
                  <a:srgbClr val="14455A"/>
                </a:solidFill>
              </a:rPr>
            </a:br>
            <a:r>
              <a:rPr lang="en-US" sz="3200" dirty="0" smtClean="0">
                <a:solidFill>
                  <a:srgbClr val="14455A"/>
                </a:solidFill>
              </a:rPr>
              <a:t>for Translational Research</a:t>
            </a:r>
          </a:p>
        </p:txBody>
      </p:sp>
      <p:sp>
        <p:nvSpPr>
          <p:cNvPr id="46083" name="Rectangle 3"/>
          <p:cNvSpPr>
            <a:spLocks noGrp="1" noChangeArrowheads="1"/>
          </p:cNvSpPr>
          <p:nvPr>
            <p:ph type="body" idx="1"/>
          </p:nvPr>
        </p:nvSpPr>
        <p:spPr>
          <a:xfrm>
            <a:off x="381000" y="1752600"/>
            <a:ext cx="8458200" cy="4953000"/>
          </a:xfrm>
        </p:spPr>
        <p:txBody>
          <a:bodyPr/>
          <a:lstStyle/>
          <a:p>
            <a:pPr lvl="1" eaLnBrk="1" hangingPunct="1">
              <a:lnSpc>
                <a:spcPct val="90000"/>
              </a:lnSpc>
              <a:buClr>
                <a:srgbClr val="990000"/>
              </a:buClr>
            </a:pPr>
            <a:r>
              <a:rPr lang="en-US" dirty="0" smtClean="0"/>
              <a:t>Deep Integrative Analyses</a:t>
            </a:r>
            <a:endParaRPr lang="en-US" dirty="0" smtClean="0"/>
          </a:p>
          <a:p>
            <a:pPr lvl="1" eaLnBrk="1" hangingPunct="1">
              <a:lnSpc>
                <a:spcPct val="90000"/>
              </a:lnSpc>
              <a:buClr>
                <a:srgbClr val="990000"/>
              </a:buClr>
            </a:pPr>
            <a:r>
              <a:rPr lang="en-US" dirty="0" err="1" smtClean="0">
                <a:solidFill>
                  <a:schemeClr val="accent3"/>
                </a:solidFill>
              </a:rPr>
              <a:t>Multiscale</a:t>
            </a:r>
            <a:r>
              <a:rPr lang="en-US" dirty="0" smtClean="0">
                <a:solidFill>
                  <a:schemeClr val="accent3"/>
                </a:solidFill>
              </a:rPr>
              <a:t> </a:t>
            </a:r>
            <a:r>
              <a:rPr lang="en-US" dirty="0" smtClean="0">
                <a:solidFill>
                  <a:schemeClr val="accent3"/>
                </a:solidFill>
              </a:rPr>
              <a:t>Investigations that encompass genomics, </a:t>
            </a:r>
            <a:r>
              <a:rPr lang="en-US" dirty="0" err="1" smtClean="0">
                <a:solidFill>
                  <a:schemeClr val="accent3"/>
                </a:solidFill>
              </a:rPr>
              <a:t>epigenetics</a:t>
            </a:r>
            <a:r>
              <a:rPr lang="en-US" dirty="0" smtClean="0">
                <a:solidFill>
                  <a:schemeClr val="accent3"/>
                </a:solidFill>
              </a:rPr>
              <a:t>, (micro)anatomic structure and function</a:t>
            </a:r>
          </a:p>
          <a:p>
            <a:pPr eaLnBrk="1" hangingPunct="1">
              <a:buClr>
                <a:srgbClr val="990000"/>
              </a:buClr>
            </a:pPr>
            <a:endParaRPr lang="en-US" sz="2400" b="0" dirty="0" smtClean="0"/>
          </a:p>
        </p:txBody>
      </p:sp>
      <p:sp>
        <p:nvSpPr>
          <p:cNvPr id="46084" name="Line 5"/>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ctr" eaLnBrk="1" hangingPunct="1"/>
            <a:r>
              <a:rPr lang="en-US" dirty="0" smtClean="0">
                <a:solidFill>
                  <a:srgbClr val="14455A"/>
                </a:solidFill>
              </a:rPr>
              <a:t>Tumor Microenvironment</a:t>
            </a:r>
          </a:p>
        </p:txBody>
      </p:sp>
      <p:sp>
        <p:nvSpPr>
          <p:cNvPr id="65539" name="Rectangle 3"/>
          <p:cNvSpPr>
            <a:spLocks noGrp="1" noChangeArrowheads="1"/>
          </p:cNvSpPr>
          <p:nvPr>
            <p:ph type="body" sz="half" idx="1"/>
          </p:nvPr>
        </p:nvSpPr>
        <p:spPr/>
        <p:txBody>
          <a:bodyPr/>
          <a:lstStyle/>
          <a:p>
            <a:pPr eaLnBrk="1" hangingPunct="1">
              <a:buClr>
                <a:srgbClr val="990000"/>
              </a:buClr>
            </a:pPr>
            <a:r>
              <a:rPr lang="en-US" sz="2000" b="0" dirty="0" smtClean="0"/>
              <a:t>Cancer is a complex phenomenon</a:t>
            </a:r>
          </a:p>
          <a:p>
            <a:pPr eaLnBrk="1" hangingPunct="1">
              <a:buClr>
                <a:srgbClr val="990000"/>
              </a:buClr>
            </a:pPr>
            <a:r>
              <a:rPr lang="en-US" sz="2000" b="0" dirty="0" smtClean="0"/>
              <a:t>A tumor is an organ</a:t>
            </a:r>
          </a:p>
          <a:p>
            <a:pPr eaLnBrk="1" hangingPunct="1">
              <a:buClr>
                <a:srgbClr val="990000"/>
              </a:buClr>
            </a:pPr>
            <a:r>
              <a:rPr lang="en-US" sz="2000" b="0" dirty="0" smtClean="0"/>
              <a:t>Structural and functional differentiation within tumor</a:t>
            </a:r>
          </a:p>
          <a:p>
            <a:pPr eaLnBrk="1" hangingPunct="1">
              <a:buClr>
                <a:srgbClr val="990000"/>
              </a:buClr>
            </a:pPr>
            <a:r>
              <a:rPr lang="en-US" sz="2000" b="0" dirty="0" smtClean="0"/>
              <a:t>Molecular pathways are time and space dependent</a:t>
            </a:r>
          </a:p>
          <a:p>
            <a:pPr eaLnBrk="1" hangingPunct="1">
              <a:buClr>
                <a:srgbClr val="990000"/>
              </a:buClr>
            </a:pPr>
            <a:r>
              <a:rPr lang="en-US" sz="2000" b="0" dirty="0" smtClean="0"/>
              <a:t>“Field effects” – gradient of genetic, epigenetic changes</a:t>
            </a:r>
          </a:p>
          <a:p>
            <a:pPr eaLnBrk="1" hangingPunct="1">
              <a:buClr>
                <a:srgbClr val="990000"/>
              </a:buClr>
            </a:pPr>
            <a:r>
              <a:rPr lang="en-US" sz="2000" b="0" i="1" dirty="0" smtClean="0"/>
              <a:t>Experiments to elucidate integrate microscopy, high throughput genetic, genomic, epigenetic studies, flow </a:t>
            </a:r>
            <a:r>
              <a:rPr lang="en-US" sz="2000" b="0" i="1" dirty="0" err="1" smtClean="0"/>
              <a:t>cytometry</a:t>
            </a:r>
            <a:r>
              <a:rPr lang="en-US" sz="2000" b="0" i="1" dirty="0" smtClean="0"/>
              <a:t>, </a:t>
            </a:r>
            <a:r>
              <a:rPr lang="en-US" sz="2000" b="0" i="1" dirty="0" err="1" smtClean="0"/>
              <a:t>microCT</a:t>
            </a:r>
            <a:r>
              <a:rPr lang="en-US" sz="2000" b="0" i="1" dirty="0" smtClean="0"/>
              <a:t>, </a:t>
            </a:r>
            <a:r>
              <a:rPr lang="en-US" sz="2000" b="0" i="1" dirty="0" err="1" smtClean="0"/>
              <a:t>nanotechologies</a:t>
            </a:r>
            <a:r>
              <a:rPr lang="en-US" sz="2000" b="0" i="1" dirty="0" smtClean="0"/>
              <a:t>  </a:t>
            </a:r>
            <a:r>
              <a:rPr lang="en-US" sz="2000" b="0" dirty="0" smtClean="0"/>
              <a:t>…</a:t>
            </a:r>
          </a:p>
          <a:p>
            <a:pPr eaLnBrk="1" hangingPunct="1">
              <a:buClr>
                <a:srgbClr val="990000"/>
              </a:buClr>
            </a:pPr>
            <a:r>
              <a:rPr lang="en-US" sz="2000" b="0" i="1" dirty="0" smtClean="0"/>
              <a:t>Simulation is next frontier</a:t>
            </a:r>
          </a:p>
          <a:p>
            <a:pPr eaLnBrk="1" hangingPunct="1">
              <a:buClr>
                <a:srgbClr val="990000"/>
              </a:buClr>
            </a:pPr>
            <a:endParaRPr lang="en-US" sz="2000" b="0" dirty="0" smtClean="0"/>
          </a:p>
          <a:p>
            <a:pPr eaLnBrk="1" hangingPunct="1">
              <a:buClr>
                <a:srgbClr val="990000"/>
              </a:buClr>
            </a:pPr>
            <a:endParaRPr lang="en-US" sz="2000" dirty="0" smtClean="0"/>
          </a:p>
          <a:p>
            <a:pPr eaLnBrk="1" hangingPunct="1"/>
            <a:endParaRPr lang="en-US" sz="1800" dirty="0" smtClean="0"/>
          </a:p>
        </p:txBody>
      </p:sp>
      <p:sp>
        <p:nvSpPr>
          <p:cNvPr id="65540" name="Line 5"/>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pic>
        <p:nvPicPr>
          <p:cNvPr id="5" name="Picture 4"/>
          <p:cNvPicPr>
            <a:picLocks noChangeAspect="1" noChangeArrowheads="1"/>
          </p:cNvPicPr>
          <p:nvPr/>
        </p:nvPicPr>
        <p:blipFill>
          <a:blip r:embed="rId3"/>
          <a:srcRect l="52222" t="26690" r="2222" b="4478"/>
          <a:stretch>
            <a:fillRect/>
          </a:stretch>
        </p:blipFill>
        <p:spPr bwMode="auto">
          <a:xfrm>
            <a:off x="5181600" y="2133600"/>
            <a:ext cx="3124200" cy="3733800"/>
          </a:xfrm>
          <a:prstGeom prst="rect">
            <a:avLst/>
          </a:prstGeom>
          <a:noFill/>
          <a:ln w="25400" algn="ctr">
            <a:noFill/>
            <a:miter lim="800000"/>
            <a:headEnd/>
            <a:tailEnd/>
          </a:ln>
        </p:spPr>
      </p:pic>
      <p:sp>
        <p:nvSpPr>
          <p:cNvPr id="7" name="TextBox 6"/>
          <p:cNvSpPr txBox="1"/>
          <p:nvPr/>
        </p:nvSpPr>
        <p:spPr>
          <a:xfrm>
            <a:off x="4876800" y="1447800"/>
            <a:ext cx="3822393" cy="646331"/>
          </a:xfrm>
          <a:prstGeom prst="rect">
            <a:avLst/>
          </a:prstGeom>
          <a:noFill/>
        </p:spPr>
        <p:txBody>
          <a:bodyPr wrap="none" rtlCol="0">
            <a:spAutoFit/>
          </a:bodyPr>
          <a:lstStyle/>
          <a:p>
            <a:r>
              <a:rPr lang="en-US" sz="1800" dirty="0" smtClean="0"/>
              <a:t>Tumors are organs consisting of </a:t>
            </a:r>
          </a:p>
          <a:p>
            <a:r>
              <a:rPr lang="en-US" sz="1800" dirty="0" smtClean="0"/>
              <a:t>many interdependent cell types</a:t>
            </a:r>
            <a:endParaRPr lang="en-US" sz="1800" dirty="0"/>
          </a:p>
        </p:txBody>
      </p:sp>
      <p:sp>
        <p:nvSpPr>
          <p:cNvPr id="8" name="Rectangle 3"/>
          <p:cNvSpPr txBox="1">
            <a:spLocks noChangeArrowheads="1"/>
          </p:cNvSpPr>
          <p:nvPr/>
        </p:nvSpPr>
        <p:spPr bwMode="auto">
          <a:xfrm>
            <a:off x="4800600" y="6019800"/>
            <a:ext cx="403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
                <a:srgbClr val="00AAF6"/>
              </a:buClr>
              <a:buSzTx/>
              <a:buFontTx/>
              <a:buChar char="•"/>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From John E. </a:t>
            </a:r>
            <a:r>
              <a:rPr kumimoji="0" lang="en-US" sz="1200" b="1" i="0" u="none" strike="noStrike" kern="0" cap="none" spc="0" normalizeH="0" baseline="0" noProof="0" dirty="0" err="1" smtClean="0">
                <a:ln>
                  <a:noFill/>
                </a:ln>
                <a:solidFill>
                  <a:schemeClr val="tx1"/>
                </a:solidFill>
                <a:effectLst/>
                <a:uLnTx/>
                <a:uFillTx/>
                <a:latin typeface="+mn-lt"/>
                <a:ea typeface="+mn-ea"/>
                <a:cs typeface="+mn-cs"/>
              </a:rPr>
              <a:t>Niederhuber</a:t>
            </a:r>
            <a:r>
              <a:rPr kumimoji="0" lang="en-US" sz="1200" b="1" i="0" u="none" strike="noStrike" kern="0" cap="none" spc="0" normalizeH="0" baseline="0" noProof="0" dirty="0" smtClean="0">
                <a:ln>
                  <a:noFill/>
                </a:ln>
                <a:solidFill>
                  <a:schemeClr val="tx1"/>
                </a:solidFill>
                <a:effectLst/>
                <a:uLnTx/>
                <a:uFillTx/>
                <a:latin typeface="+mn-lt"/>
                <a:ea typeface="+mn-ea"/>
                <a:cs typeface="+mn-cs"/>
              </a:rPr>
              <a:t>, M.D. Director National Cancer Institute, NIH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ctr" eaLnBrk="1" hangingPunct="1"/>
            <a:r>
              <a:rPr lang="en-US" dirty="0" smtClean="0">
                <a:solidFill>
                  <a:srgbClr val="14455A"/>
                </a:solidFill>
              </a:rPr>
              <a:t>Tumor Microenvironment</a:t>
            </a:r>
          </a:p>
        </p:txBody>
      </p:sp>
      <p:sp>
        <p:nvSpPr>
          <p:cNvPr id="9" name="Text Placeholder 8"/>
          <p:cNvSpPr>
            <a:spLocks noGrp="1"/>
          </p:cNvSpPr>
          <p:nvPr>
            <p:ph type="body" idx="1"/>
          </p:nvPr>
        </p:nvSpPr>
        <p:spPr/>
        <p:txBody>
          <a:bodyPr/>
          <a:lstStyle/>
          <a:p>
            <a:pPr algn="ctr"/>
            <a:r>
              <a:rPr lang="en-US" dirty="0" smtClean="0"/>
              <a:t>Slide Scanning</a:t>
            </a:r>
            <a:endParaRPr lang="en-US" dirty="0"/>
          </a:p>
        </p:txBody>
      </p:sp>
      <p:pic>
        <p:nvPicPr>
          <p:cNvPr id="69635" name="Picture 3"/>
          <p:cNvPicPr>
            <a:picLocks noGrp="1" noChangeAspect="1" noChangeArrowheads="1"/>
          </p:cNvPicPr>
          <p:nvPr>
            <p:ph sz="half" idx="2"/>
          </p:nvPr>
        </p:nvPicPr>
        <p:blipFill>
          <a:blip r:embed="rId3"/>
          <a:stretch>
            <a:fillRect/>
          </a:stretch>
        </p:blipFill>
        <p:spPr>
          <a:xfrm>
            <a:off x="458246" y="2360042"/>
            <a:ext cx="4038096" cy="3580953"/>
          </a:xfrm>
          <a:noFill/>
        </p:spPr>
      </p:pic>
      <p:sp>
        <p:nvSpPr>
          <p:cNvPr id="10" name="Text Placeholder 9"/>
          <p:cNvSpPr>
            <a:spLocks noGrp="1"/>
          </p:cNvSpPr>
          <p:nvPr>
            <p:ph type="body" sz="quarter" idx="3"/>
          </p:nvPr>
        </p:nvSpPr>
        <p:spPr/>
        <p:txBody>
          <a:bodyPr/>
          <a:lstStyle/>
          <a:p>
            <a:pPr algn="ctr"/>
            <a:r>
              <a:rPr lang="en-US" dirty="0" smtClean="0"/>
              <a:t>Ducts</a:t>
            </a:r>
            <a:endParaRPr lang="en-US" dirty="0"/>
          </a:p>
        </p:txBody>
      </p:sp>
      <p:pic>
        <p:nvPicPr>
          <p:cNvPr id="8" name="Picture 3" descr="final1"/>
          <p:cNvPicPr>
            <a:picLocks noGrp="1" noChangeAspect="1" noChangeArrowheads="1"/>
          </p:cNvPicPr>
          <p:nvPr>
            <p:ph sz="quarter" idx="4"/>
          </p:nvPr>
        </p:nvPicPr>
        <p:blipFill>
          <a:blip r:embed="rId4"/>
          <a:stretch>
            <a:fillRect/>
          </a:stretch>
        </p:blipFill>
        <p:spPr bwMode="auto">
          <a:xfrm>
            <a:off x="4901823" y="2174875"/>
            <a:ext cx="3528179" cy="3951288"/>
          </a:xfrm>
          <a:prstGeom prst="rect">
            <a:avLst/>
          </a:prstGeom>
          <a:noFill/>
          <a:ln w="9525">
            <a:noFill/>
            <a:miter lim="800000"/>
            <a:headEnd/>
            <a:tailEnd/>
          </a:ln>
        </p:spPr>
      </p:pic>
      <p:sp>
        <p:nvSpPr>
          <p:cNvPr id="69637" name="Text Box 5"/>
          <p:cNvSpPr txBox="1">
            <a:spLocks noChangeArrowheads="1"/>
          </p:cNvSpPr>
          <p:nvPr/>
        </p:nvSpPr>
        <p:spPr bwMode="auto">
          <a:xfrm>
            <a:off x="5181600" y="6273225"/>
            <a:ext cx="3806620" cy="584775"/>
          </a:xfrm>
          <a:prstGeom prst="rect">
            <a:avLst/>
          </a:prstGeom>
          <a:noFill/>
          <a:ln w="25400" algn="ctr">
            <a:noFill/>
            <a:miter lim="800000"/>
            <a:headEnd/>
            <a:tailEnd/>
          </a:ln>
        </p:spPr>
        <p:txBody>
          <a:bodyPr wrap="none">
            <a:spAutoFit/>
          </a:bodyPr>
          <a:lstStyle/>
          <a:p>
            <a:r>
              <a:rPr lang="en-US" b="0" dirty="0" smtClean="0"/>
              <a:t>Imaging Team </a:t>
            </a:r>
            <a:r>
              <a:rPr lang="en-US" b="0" dirty="0"/>
              <a:t>led by Raghu </a:t>
            </a:r>
            <a:r>
              <a:rPr lang="en-US" b="0" dirty="0" err="1"/>
              <a:t>Marchiraju</a:t>
            </a:r>
            <a:r>
              <a:rPr lang="en-US" b="0" dirty="0"/>
              <a:t>,</a:t>
            </a:r>
          </a:p>
          <a:p>
            <a:r>
              <a:rPr lang="en-US" b="0" dirty="0"/>
              <a:t>Kun Huang OSU</a:t>
            </a:r>
          </a:p>
        </p:txBody>
      </p:sp>
      <p:sp>
        <p:nvSpPr>
          <p:cNvPr id="69638" name="Line 7"/>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p:txBody>
          <a:bodyPr>
            <a:normAutofit/>
          </a:bodyPr>
          <a:lstStyle/>
          <a:p>
            <a:r>
              <a:rPr lang="en-US" sz="2400" dirty="0" smtClean="0"/>
              <a:t>“GIS type service”: Semantic Annotation and Spatial Reasoning</a:t>
            </a:r>
          </a:p>
        </p:txBody>
      </p:sp>
      <p:sp>
        <p:nvSpPr>
          <p:cNvPr id="300035" name="Content Placeholder 9"/>
          <p:cNvSpPr>
            <a:spLocks noGrp="1"/>
          </p:cNvSpPr>
          <p:nvPr>
            <p:ph sz="half" idx="4294967295"/>
          </p:nvPr>
        </p:nvSpPr>
        <p:spPr>
          <a:xfrm>
            <a:off x="304800" y="1066800"/>
            <a:ext cx="3581400" cy="5562600"/>
          </a:xfrm>
        </p:spPr>
        <p:txBody>
          <a:bodyPr/>
          <a:lstStyle/>
          <a:p>
            <a:pPr>
              <a:spcBef>
                <a:spcPts val="300"/>
              </a:spcBef>
              <a:buFontTx/>
              <a:buNone/>
            </a:pPr>
            <a:r>
              <a:rPr lang="en-US" sz="1600" b="0" dirty="0" smtClean="0"/>
              <a:t>Ontology</a:t>
            </a:r>
          </a:p>
          <a:p>
            <a:pPr>
              <a:spcBef>
                <a:spcPts val="300"/>
              </a:spcBef>
            </a:pPr>
            <a:r>
              <a:rPr lang="en-US" sz="1600" dirty="0" smtClean="0"/>
              <a:t>Endothelial cells touch blood vessel lumen</a:t>
            </a:r>
          </a:p>
          <a:p>
            <a:pPr>
              <a:spcBef>
                <a:spcPts val="300"/>
              </a:spcBef>
            </a:pPr>
            <a:r>
              <a:rPr lang="en-US" sz="1600" dirty="0" smtClean="0"/>
              <a:t>Protein C is expressed only in endothelial cells</a:t>
            </a:r>
          </a:p>
          <a:p>
            <a:pPr>
              <a:spcBef>
                <a:spcPts val="1200"/>
              </a:spcBef>
              <a:buFontTx/>
              <a:buNone/>
            </a:pPr>
            <a:r>
              <a:rPr lang="en-US" sz="1600" b="0" dirty="0" smtClean="0"/>
              <a:t>Instance Data</a:t>
            </a:r>
          </a:p>
          <a:p>
            <a:pPr>
              <a:spcBef>
                <a:spcPts val="300"/>
              </a:spcBef>
            </a:pPr>
            <a:r>
              <a:rPr lang="en-US" sz="1600" dirty="0" smtClean="0"/>
              <a:t>Region A is a cell (from image analysis)</a:t>
            </a:r>
          </a:p>
          <a:p>
            <a:pPr>
              <a:spcBef>
                <a:spcPts val="300"/>
              </a:spcBef>
            </a:pPr>
            <a:r>
              <a:rPr lang="en-US" sz="1600" dirty="0" smtClean="0"/>
              <a:t>Region A expresses protein C (from molecular assay)</a:t>
            </a:r>
          </a:p>
          <a:p>
            <a:pPr>
              <a:spcBef>
                <a:spcPts val="300"/>
              </a:spcBef>
            </a:pPr>
            <a:r>
              <a:rPr lang="en-US" sz="1600" dirty="0" smtClean="0"/>
              <a:t>Region B (from expert markup)</a:t>
            </a:r>
          </a:p>
          <a:p>
            <a:pPr>
              <a:spcBef>
                <a:spcPts val="1200"/>
              </a:spcBef>
              <a:buFontTx/>
              <a:buNone/>
            </a:pPr>
            <a:r>
              <a:rPr lang="en-US" sz="1600" b="0" dirty="0" smtClean="0"/>
              <a:t>Spatial Rule</a:t>
            </a:r>
          </a:p>
          <a:p>
            <a:pPr>
              <a:spcBef>
                <a:spcPts val="300"/>
              </a:spcBef>
            </a:pPr>
            <a:r>
              <a:rPr lang="en-US" sz="1600" dirty="0" smtClean="0"/>
              <a:t>touches(Region B, Region A) – algorithmically evaluates to true</a:t>
            </a:r>
          </a:p>
          <a:p>
            <a:pPr>
              <a:spcBef>
                <a:spcPts val="1200"/>
              </a:spcBef>
              <a:buFontTx/>
              <a:buNone/>
            </a:pPr>
            <a:r>
              <a:rPr lang="en-US" sz="1600" b="0" dirty="0" smtClean="0"/>
              <a:t>Spatial and Ontological Inference</a:t>
            </a:r>
          </a:p>
          <a:p>
            <a:pPr>
              <a:spcBef>
                <a:spcPts val="300"/>
              </a:spcBef>
            </a:pPr>
            <a:r>
              <a:rPr lang="en-US" sz="1600" dirty="0" smtClean="0">
                <a:solidFill>
                  <a:srgbClr val="C00000"/>
                </a:solidFill>
              </a:rPr>
              <a:t>Region A is an endothelial cell</a:t>
            </a:r>
          </a:p>
          <a:p>
            <a:pPr>
              <a:spcBef>
                <a:spcPts val="300"/>
              </a:spcBef>
            </a:pPr>
            <a:r>
              <a:rPr lang="en-US" sz="1600" dirty="0" smtClean="0">
                <a:solidFill>
                  <a:srgbClr val="C00000"/>
                </a:solidFill>
              </a:rPr>
              <a:t>Region B is a blood vessel</a:t>
            </a:r>
          </a:p>
        </p:txBody>
      </p:sp>
      <p:pic>
        <p:nvPicPr>
          <p:cNvPr id="13" name="Picture 12" descr="multistain.gif"/>
          <p:cNvPicPr>
            <a:picLocks noChangeAspect="1"/>
          </p:cNvPicPr>
          <p:nvPr/>
        </p:nvPicPr>
        <p:blipFill>
          <a:blip r:embed="rId2"/>
          <a:stretch>
            <a:fillRect/>
          </a:stretch>
        </p:blipFill>
        <p:spPr>
          <a:xfrm>
            <a:off x="4114800" y="1981200"/>
            <a:ext cx="5029200" cy="37719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z="2400" smtClean="0"/>
              <a:t>Mouse Placenta: Understand function of Rb gene</a:t>
            </a:r>
          </a:p>
        </p:txBody>
      </p:sp>
      <p:pic>
        <p:nvPicPr>
          <p:cNvPr id="72707" name="Picture 3"/>
          <p:cNvPicPr>
            <a:picLocks noGrp="1" noChangeAspect="1" noChangeArrowheads="1"/>
          </p:cNvPicPr>
          <p:nvPr>
            <p:ph type="body" idx="1"/>
          </p:nvPr>
        </p:nvPicPr>
        <p:blipFill>
          <a:blip r:embed="rId3"/>
          <a:srcRect/>
          <a:stretch>
            <a:fillRect/>
          </a:stretch>
        </p:blip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Wild vs Mutant</a:t>
            </a:r>
          </a:p>
        </p:txBody>
      </p:sp>
      <p:pic>
        <p:nvPicPr>
          <p:cNvPr id="73731" name="Picture 3"/>
          <p:cNvPicPr>
            <a:picLocks noChangeAspect="1" noChangeArrowheads="1"/>
          </p:cNvPicPr>
          <p:nvPr/>
        </p:nvPicPr>
        <p:blipFill>
          <a:blip r:embed="rId3"/>
          <a:srcRect/>
          <a:stretch>
            <a:fillRect/>
          </a:stretch>
        </p:blipFill>
        <p:spPr bwMode="auto">
          <a:xfrm>
            <a:off x="2533650" y="2655888"/>
            <a:ext cx="3738563" cy="2973387"/>
          </a:xfrm>
          <a:prstGeom prst="rect">
            <a:avLst/>
          </a:prstGeom>
          <a:noFill/>
          <a:ln w="9525">
            <a:noFill/>
            <a:miter lim="800000"/>
            <a:headEnd/>
            <a:tailEnd/>
          </a:ln>
        </p:spPr>
      </p:pic>
      <p:sp>
        <p:nvSpPr>
          <p:cNvPr id="73732" name="Rectangle 4"/>
          <p:cNvSpPr>
            <a:spLocks noChangeArrowheads="1"/>
          </p:cNvSpPr>
          <p:nvPr/>
        </p:nvSpPr>
        <p:spPr bwMode="auto">
          <a:xfrm>
            <a:off x="346075" y="1720850"/>
            <a:ext cx="8588375" cy="1054100"/>
          </a:xfrm>
          <a:prstGeom prst="rect">
            <a:avLst/>
          </a:prstGeom>
          <a:noFill/>
          <a:ln w="9525">
            <a:noFill/>
            <a:miter lim="800000"/>
            <a:headEnd/>
            <a:tailEnd/>
          </a:ln>
        </p:spPr>
        <p:txBody>
          <a:bodyPr lIns="82945" tIns="41473" rIns="82945" bIns="41473">
            <a:spAutoFit/>
          </a:bodyPr>
          <a:lstStyle/>
          <a:p>
            <a:pPr defTabSz="828675">
              <a:lnSpc>
                <a:spcPct val="90000"/>
              </a:lnSpc>
              <a:spcBef>
                <a:spcPct val="20000"/>
              </a:spcBef>
              <a:buClr>
                <a:srgbClr val="CCFF33"/>
              </a:buClr>
              <a:buSzPct val="70000"/>
              <a:buFont typeface="Wingdings" pitchFamily="2" charset="2"/>
              <a:buNone/>
            </a:pPr>
            <a:r>
              <a:rPr lang="en-US" sz="2200"/>
              <a:t> Wild type - Labyrinth neat, well-ordered, maternal blood sinusoids and trophoblasts evenly dispersed among fetal blood cells. </a:t>
            </a:r>
          </a:p>
          <a:p>
            <a:pPr defTabSz="828675">
              <a:lnSpc>
                <a:spcPct val="90000"/>
              </a:lnSpc>
              <a:spcBef>
                <a:spcPct val="20000"/>
              </a:spcBef>
              <a:buClr>
                <a:srgbClr val="CCFF33"/>
              </a:buClr>
              <a:buSzPct val="70000"/>
              <a:buFont typeface="Wingdings" pitchFamily="2" charset="2"/>
              <a:buNone/>
            </a:pPr>
            <a:endParaRPr lang="en-US" sz="2200"/>
          </a:p>
        </p:txBody>
      </p:sp>
      <p:sp>
        <p:nvSpPr>
          <p:cNvPr id="73733" name="Rectangle 5"/>
          <p:cNvSpPr>
            <a:spLocks noChangeArrowheads="1"/>
          </p:cNvSpPr>
          <p:nvPr/>
        </p:nvSpPr>
        <p:spPr bwMode="auto">
          <a:xfrm>
            <a:off x="228600" y="5867400"/>
            <a:ext cx="9144000" cy="692150"/>
          </a:xfrm>
          <a:prstGeom prst="rect">
            <a:avLst/>
          </a:prstGeom>
          <a:noFill/>
          <a:ln w="9525">
            <a:noFill/>
            <a:miter lim="800000"/>
            <a:headEnd/>
            <a:tailEnd/>
          </a:ln>
        </p:spPr>
        <p:txBody>
          <a:bodyPr lIns="82945" tIns="41473" rIns="82945" bIns="41473">
            <a:spAutoFit/>
          </a:bodyPr>
          <a:lstStyle/>
          <a:p>
            <a:pPr defTabSz="828675" eaLnBrk="0" hangingPunct="0"/>
            <a:r>
              <a:rPr lang="en-GB" sz="2000" dirty="0"/>
              <a:t>Mutant -  </a:t>
            </a:r>
            <a:r>
              <a:rPr lang="en-GB" sz="2000" dirty="0" err="1"/>
              <a:t>Trophoblasts</a:t>
            </a:r>
            <a:r>
              <a:rPr lang="en-GB" sz="2000" dirty="0"/>
              <a:t> grow wildly, clump together and disrupt </a:t>
            </a:r>
            <a:r>
              <a:rPr lang="en-GB" sz="2000" dirty="0" err="1"/>
              <a:t>fetal</a:t>
            </a:r>
            <a:r>
              <a:rPr lang="en-GB" sz="2000" dirty="0"/>
              <a:t> and maternal cells layers necessary for proper embryonic growth</a:t>
            </a:r>
          </a:p>
        </p:txBody>
      </p:sp>
      <p:sp>
        <p:nvSpPr>
          <p:cNvPr id="6" name="Line 32"/>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2"/>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
        <p:nvSpPr>
          <p:cNvPr id="13" name="Title 12"/>
          <p:cNvSpPr>
            <a:spLocks noGrp="1"/>
          </p:cNvSpPr>
          <p:nvPr>
            <p:ph type="title"/>
          </p:nvPr>
        </p:nvSpPr>
        <p:spPr>
          <a:xfrm>
            <a:off x="381000" y="0"/>
            <a:ext cx="8229600" cy="1143000"/>
          </a:xfrm>
        </p:spPr>
        <p:txBody>
          <a:bodyPr>
            <a:normAutofit fontScale="90000"/>
          </a:bodyPr>
          <a:lstStyle/>
          <a:p>
            <a:r>
              <a:rPr lang="en-US" dirty="0" smtClean="0"/>
              <a:t>Wild Type </a:t>
            </a:r>
            <a:r>
              <a:rPr lang="en-US" dirty="0" err="1" smtClean="0"/>
              <a:t>vs</a:t>
            </a:r>
            <a:r>
              <a:rPr lang="en-US" dirty="0" smtClean="0"/>
              <a:t> Mutant:  Analysis of Entire Placenta</a:t>
            </a:r>
            <a:endParaRPr lang="en-US" dirty="0"/>
          </a:p>
        </p:txBody>
      </p:sp>
      <p:sp>
        <p:nvSpPr>
          <p:cNvPr id="14" name="Text Placeholder 13"/>
          <p:cNvSpPr>
            <a:spLocks noGrp="1"/>
          </p:cNvSpPr>
          <p:nvPr>
            <p:ph type="body" idx="1"/>
          </p:nvPr>
        </p:nvSpPr>
        <p:spPr>
          <a:xfrm>
            <a:off x="381000" y="1295400"/>
            <a:ext cx="4040188" cy="639762"/>
          </a:xfrm>
        </p:spPr>
        <p:txBody>
          <a:bodyPr/>
          <a:lstStyle/>
          <a:p>
            <a:pPr algn="ctr"/>
            <a:r>
              <a:rPr lang="en-US" dirty="0" smtClean="0"/>
              <a:t>3-D Reconstruction</a:t>
            </a:r>
            <a:endParaRPr lang="en-US" dirty="0"/>
          </a:p>
        </p:txBody>
      </p:sp>
      <p:sp>
        <p:nvSpPr>
          <p:cNvPr id="16" name="Text Placeholder 15"/>
          <p:cNvSpPr>
            <a:spLocks noGrp="1"/>
          </p:cNvSpPr>
          <p:nvPr>
            <p:ph type="body" sz="quarter" idx="3"/>
          </p:nvPr>
        </p:nvSpPr>
        <p:spPr>
          <a:xfrm>
            <a:off x="4800600" y="1600200"/>
            <a:ext cx="4041775" cy="639762"/>
          </a:xfrm>
        </p:spPr>
        <p:txBody>
          <a:bodyPr/>
          <a:lstStyle/>
          <a:p>
            <a:pPr algn="ctr"/>
            <a:r>
              <a:rPr lang="en-US" dirty="0" smtClean="0"/>
              <a:t>Quantitative tissue analysis</a:t>
            </a:r>
            <a:endParaRPr lang="en-US" dirty="0"/>
          </a:p>
        </p:txBody>
      </p:sp>
      <p:pic>
        <p:nvPicPr>
          <p:cNvPr id="19" name="Picture 2"/>
          <p:cNvPicPr>
            <a:picLocks noGrp="1" noChangeAspect="1" noChangeArrowheads="1"/>
          </p:cNvPicPr>
          <p:nvPr>
            <p:ph sz="half" idx="2"/>
          </p:nvPr>
        </p:nvPicPr>
        <p:blipFill>
          <a:blip r:embed="rId4"/>
          <a:srcRect/>
          <a:stretch>
            <a:fillRect/>
          </a:stretch>
        </p:blipFill>
        <p:spPr bwMode="auto">
          <a:xfrm>
            <a:off x="838200" y="2286000"/>
            <a:ext cx="2743200" cy="4136344"/>
          </a:xfrm>
          <a:prstGeom prst="rect">
            <a:avLst/>
          </a:prstGeom>
          <a:noFill/>
          <a:ln w="25400" algn="ctr">
            <a:noFill/>
            <a:miter lim="800000"/>
            <a:headEnd/>
            <a:tailEnd/>
          </a:ln>
        </p:spPr>
      </p:pic>
      <p:graphicFrame>
        <p:nvGraphicFramePr>
          <p:cNvPr id="385026" name="Object 2"/>
          <p:cNvGraphicFramePr>
            <a:graphicFrameLocks noChangeAspect="1"/>
          </p:cNvGraphicFramePr>
          <p:nvPr>
            <p:ph sz="quarter" idx="4"/>
          </p:nvPr>
        </p:nvGraphicFramePr>
        <p:xfrm>
          <a:off x="4495800" y="2895600"/>
          <a:ext cx="4377677" cy="2979252"/>
        </p:xfrm>
        <a:graphic>
          <a:graphicData uri="http://schemas.openxmlformats.org/presentationml/2006/ole">
            <p:oleObj spid="_x0000_s2050" name="Chart" r:id="rId5" imgW="5486519" imgH="3733800" progId="Excel.Sheet.8">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noAutofit/>
          </a:bodyPr>
          <a:lstStyle/>
          <a:p>
            <a:r>
              <a:rPr lang="en-US" sz="3200" dirty="0" smtClean="0"/>
              <a:t>Design </a:t>
            </a:r>
            <a:r>
              <a:rPr lang="en-US" sz="3200" dirty="0" smtClean="0"/>
              <a:t>Pattern </a:t>
            </a:r>
            <a:r>
              <a:rPr lang="en-US" sz="3200" dirty="0" smtClean="0"/>
              <a:t>Driven </a:t>
            </a:r>
            <a:r>
              <a:rPr lang="en-US" sz="3200" dirty="0" smtClean="0"/>
              <a:t>Requirements for </a:t>
            </a:r>
            <a:r>
              <a:rPr lang="en-US" sz="3200" dirty="0" err="1" smtClean="0"/>
              <a:t>Multiscale</a:t>
            </a:r>
            <a:endParaRPr lang="en-US" sz="3200" dirty="0" smtClean="0"/>
          </a:p>
        </p:txBody>
      </p:sp>
      <p:sp>
        <p:nvSpPr>
          <p:cNvPr id="75779" name="Content Placeholder 2"/>
          <p:cNvSpPr>
            <a:spLocks noGrp="1"/>
          </p:cNvSpPr>
          <p:nvPr>
            <p:ph type="body" idx="1"/>
          </p:nvPr>
        </p:nvSpPr>
        <p:spPr>
          <a:xfrm>
            <a:off x="228600" y="1295400"/>
            <a:ext cx="8458200" cy="4953000"/>
          </a:xfrm>
        </p:spPr>
        <p:txBody>
          <a:bodyPr/>
          <a:lstStyle/>
          <a:p>
            <a:r>
              <a:rPr lang="en-US" sz="2400" b="0" dirty="0" smtClean="0"/>
              <a:t>Complex, hierarchical annotation of </a:t>
            </a:r>
            <a:r>
              <a:rPr lang="en-US" sz="2400" b="0" dirty="0" err="1" smtClean="0"/>
              <a:t>microanatomic</a:t>
            </a:r>
            <a:r>
              <a:rPr lang="en-US" sz="2400" b="0" dirty="0" smtClean="0"/>
              <a:t> structures; molecular composition: “</a:t>
            </a:r>
            <a:r>
              <a:rPr lang="en-US" sz="2400" b="0" i="1" dirty="0" smtClean="0"/>
              <a:t>ducts, a specific duct, epithelial cells surrounding a specific duct, a particular epithelial cell in the neighborhood of a particular duct, the nucleus of a specific epithelial cell in the neighborhood of a particular duct …”</a:t>
            </a:r>
          </a:p>
          <a:p>
            <a:r>
              <a:rPr lang="en-US" sz="2400" b="0" dirty="0" smtClean="0"/>
              <a:t>Spatial/semantic queries:  </a:t>
            </a:r>
            <a:r>
              <a:rPr lang="en-US" sz="2400" b="0" i="1" dirty="0" smtClean="0"/>
              <a:t>What is the morphological/molecular effect on cell type 1 if we make a genetic change in cell type 2 </a:t>
            </a:r>
          </a:p>
          <a:p>
            <a:r>
              <a:rPr lang="en-US" sz="2400" b="0" dirty="0" smtClean="0"/>
              <a:t>Algorithm annotation and composition:  </a:t>
            </a:r>
            <a:r>
              <a:rPr lang="en-US" sz="2400" b="0" i="1" dirty="0" smtClean="0"/>
              <a:t>Interoperability critically dependent on semantic modeling of application domain</a:t>
            </a:r>
          </a:p>
          <a:p>
            <a:r>
              <a:rPr lang="en-US" sz="2400" i="1" dirty="0" smtClean="0"/>
              <a:t>Interplay </a:t>
            </a:r>
            <a:r>
              <a:rPr lang="en-US" sz="2400" i="1" dirty="0" smtClean="0"/>
              <a:t>between spatial and molecular data underlies increasing fraction of biomedical research studies  – “GIS type” service</a:t>
            </a:r>
          </a:p>
          <a:p>
            <a:endParaRPr lang="en-US" sz="2400" b="0" i="1" dirty="0" smtClean="0"/>
          </a:p>
          <a:p>
            <a:endParaRPr lang="en-US" sz="2400" b="0" i="1" dirty="0" smtClean="0"/>
          </a:p>
          <a:p>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When are we going to get serious about simulation?</a:t>
            </a:r>
            <a:endParaRPr lang="en-US" dirty="0"/>
          </a:p>
        </p:txBody>
      </p:sp>
      <p:pic>
        <p:nvPicPr>
          <p:cNvPr id="8" name="Content Placeholder 7" descr="aero4.jpg"/>
          <p:cNvPicPr>
            <a:picLocks noGrp="1" noChangeAspect="1"/>
          </p:cNvPicPr>
          <p:nvPr>
            <p:ph idx="1"/>
          </p:nvPr>
        </p:nvPicPr>
        <p:blipFill>
          <a:blip r:embed="rId2"/>
          <a:stretch>
            <a:fillRect/>
          </a:stretch>
        </p:blipFill>
        <p:spPr>
          <a:xfrm>
            <a:off x="1488688" y="1524000"/>
            <a:ext cx="6166624" cy="4800600"/>
          </a:xfrm>
        </p:spPr>
      </p:pic>
      <p:sp>
        <p:nvSpPr>
          <p:cNvPr id="5" name="Slide Number Placeholder 4"/>
          <p:cNvSpPr>
            <a:spLocks noGrp="1"/>
          </p:cNvSpPr>
          <p:nvPr>
            <p:ph type="sldNum" sz="quarter" idx="12"/>
          </p:nvPr>
        </p:nvSpPr>
        <p:spPr/>
        <p:txBody>
          <a:bodyPr/>
          <a:lstStyle/>
          <a:p>
            <a:pPr>
              <a:defRPr/>
            </a:pPr>
            <a:fld id="{73CEBF23-ADEB-4E1D-94F6-7FA8F6016B0E}" type="slidenum">
              <a:rPr lang="en-US" smtClean="0"/>
              <a:pPr>
                <a:defRPr/>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1905000" y="2057400"/>
            <a:ext cx="139700" cy="280988"/>
          </a:xfrm>
          <a:prstGeom prst="downArrow">
            <a:avLst>
              <a:gd name="adj1" fmla="val 50000"/>
              <a:gd name="adj2" fmla="val 50284"/>
            </a:avLst>
          </a:prstGeom>
          <a:solidFill>
            <a:schemeClr val="tx1"/>
          </a:solidFill>
          <a:ln w="9525">
            <a:solidFill>
              <a:schemeClr val="tx1"/>
            </a:solidFill>
            <a:miter lim="800000"/>
            <a:headEnd/>
            <a:tailEnd/>
          </a:ln>
        </p:spPr>
        <p:txBody>
          <a:bodyPr wrap="none" anchor="ctr"/>
          <a:lstStyle/>
          <a:p>
            <a:endParaRPr lang="en-US"/>
          </a:p>
        </p:txBody>
      </p:sp>
      <p:sp>
        <p:nvSpPr>
          <p:cNvPr id="37891" name="AutoShape 3"/>
          <p:cNvSpPr>
            <a:spLocks noChangeArrowheads="1"/>
          </p:cNvSpPr>
          <p:nvPr/>
        </p:nvSpPr>
        <p:spPr bwMode="auto">
          <a:xfrm>
            <a:off x="2906713" y="2057400"/>
            <a:ext cx="139700" cy="280988"/>
          </a:xfrm>
          <a:prstGeom prst="downArrow">
            <a:avLst>
              <a:gd name="adj1" fmla="val 50000"/>
              <a:gd name="adj2" fmla="val 50284"/>
            </a:avLst>
          </a:prstGeom>
          <a:solidFill>
            <a:schemeClr val="tx1"/>
          </a:solidFill>
          <a:ln w="9525">
            <a:solidFill>
              <a:schemeClr val="tx1"/>
            </a:solidFill>
            <a:miter lim="800000"/>
            <a:headEnd/>
            <a:tailEnd/>
          </a:ln>
        </p:spPr>
        <p:txBody>
          <a:bodyPr wrap="none" anchor="ctr"/>
          <a:lstStyle/>
          <a:p>
            <a:endParaRPr lang="en-US"/>
          </a:p>
        </p:txBody>
      </p:sp>
      <p:sp>
        <p:nvSpPr>
          <p:cNvPr id="37892" name="AutoShape 4"/>
          <p:cNvSpPr>
            <a:spLocks noChangeArrowheads="1"/>
          </p:cNvSpPr>
          <p:nvPr/>
        </p:nvSpPr>
        <p:spPr bwMode="auto">
          <a:xfrm>
            <a:off x="3798888" y="2057400"/>
            <a:ext cx="141287" cy="280988"/>
          </a:xfrm>
          <a:prstGeom prst="downArrow">
            <a:avLst>
              <a:gd name="adj1" fmla="val 50000"/>
              <a:gd name="adj2" fmla="val 49719"/>
            </a:avLst>
          </a:prstGeom>
          <a:solidFill>
            <a:schemeClr val="tx1"/>
          </a:solidFill>
          <a:ln w="9525">
            <a:solidFill>
              <a:schemeClr val="tx1"/>
            </a:solidFill>
            <a:miter lim="800000"/>
            <a:headEnd/>
            <a:tailEnd/>
          </a:ln>
        </p:spPr>
        <p:txBody>
          <a:bodyPr wrap="none" anchor="ctr"/>
          <a:lstStyle/>
          <a:p>
            <a:endParaRPr lang="en-US"/>
          </a:p>
        </p:txBody>
      </p:sp>
      <p:sp>
        <p:nvSpPr>
          <p:cNvPr id="37893" name="AutoShape 5"/>
          <p:cNvSpPr>
            <a:spLocks noChangeArrowheads="1"/>
          </p:cNvSpPr>
          <p:nvPr/>
        </p:nvSpPr>
        <p:spPr bwMode="auto">
          <a:xfrm>
            <a:off x="4897438" y="2057400"/>
            <a:ext cx="139700" cy="280988"/>
          </a:xfrm>
          <a:prstGeom prst="downArrow">
            <a:avLst>
              <a:gd name="adj1" fmla="val 50000"/>
              <a:gd name="adj2" fmla="val 50284"/>
            </a:avLst>
          </a:prstGeom>
          <a:solidFill>
            <a:schemeClr val="tx1"/>
          </a:solidFill>
          <a:ln w="9525">
            <a:solidFill>
              <a:schemeClr val="tx1"/>
            </a:solidFill>
            <a:miter lim="800000"/>
            <a:headEnd/>
            <a:tailEnd/>
          </a:ln>
        </p:spPr>
        <p:txBody>
          <a:bodyPr wrap="none" anchor="ctr"/>
          <a:lstStyle/>
          <a:p>
            <a:endParaRPr lang="en-US"/>
          </a:p>
        </p:txBody>
      </p:sp>
      <p:sp>
        <p:nvSpPr>
          <p:cNvPr id="37894" name="AutoShape 6"/>
          <p:cNvSpPr>
            <a:spLocks noChangeArrowheads="1"/>
          </p:cNvSpPr>
          <p:nvPr/>
        </p:nvSpPr>
        <p:spPr bwMode="auto">
          <a:xfrm>
            <a:off x="5932488" y="2057400"/>
            <a:ext cx="139700" cy="280988"/>
          </a:xfrm>
          <a:prstGeom prst="downArrow">
            <a:avLst>
              <a:gd name="adj1" fmla="val 50000"/>
              <a:gd name="adj2" fmla="val 50284"/>
            </a:avLst>
          </a:prstGeom>
          <a:solidFill>
            <a:schemeClr val="tx1"/>
          </a:solidFill>
          <a:ln w="9525">
            <a:solidFill>
              <a:schemeClr val="tx1"/>
            </a:solidFill>
            <a:miter lim="800000"/>
            <a:headEnd/>
            <a:tailEnd/>
          </a:ln>
        </p:spPr>
        <p:txBody>
          <a:bodyPr wrap="none" anchor="ctr"/>
          <a:lstStyle/>
          <a:p>
            <a:endParaRPr lang="en-US"/>
          </a:p>
        </p:txBody>
      </p:sp>
      <p:sp>
        <p:nvSpPr>
          <p:cNvPr id="37895" name="AutoShape 7"/>
          <p:cNvSpPr>
            <a:spLocks noChangeArrowheads="1"/>
          </p:cNvSpPr>
          <p:nvPr/>
        </p:nvSpPr>
        <p:spPr bwMode="auto">
          <a:xfrm>
            <a:off x="6905625" y="2057400"/>
            <a:ext cx="139700" cy="280988"/>
          </a:xfrm>
          <a:prstGeom prst="downArrow">
            <a:avLst>
              <a:gd name="adj1" fmla="val 50000"/>
              <a:gd name="adj2" fmla="val 50284"/>
            </a:avLst>
          </a:prstGeom>
          <a:solidFill>
            <a:schemeClr val="tx1"/>
          </a:solidFill>
          <a:ln w="9525">
            <a:solidFill>
              <a:schemeClr val="tx1"/>
            </a:solidFill>
            <a:miter lim="800000"/>
            <a:headEnd/>
            <a:tailEnd/>
          </a:ln>
        </p:spPr>
        <p:txBody>
          <a:bodyPr wrap="none" anchor="ctr"/>
          <a:lstStyle/>
          <a:p>
            <a:endParaRPr lang="en-US"/>
          </a:p>
        </p:txBody>
      </p:sp>
      <p:sp>
        <p:nvSpPr>
          <p:cNvPr id="37896" name="AutoShape 8"/>
          <p:cNvSpPr>
            <a:spLocks noChangeArrowheads="1"/>
          </p:cNvSpPr>
          <p:nvPr/>
        </p:nvSpPr>
        <p:spPr bwMode="auto">
          <a:xfrm>
            <a:off x="7896225" y="2057400"/>
            <a:ext cx="141288" cy="280988"/>
          </a:xfrm>
          <a:prstGeom prst="downArrow">
            <a:avLst>
              <a:gd name="adj1" fmla="val 50000"/>
              <a:gd name="adj2" fmla="val 49719"/>
            </a:avLst>
          </a:prstGeom>
          <a:solidFill>
            <a:schemeClr val="tx1"/>
          </a:solidFill>
          <a:ln w="9525">
            <a:solidFill>
              <a:schemeClr val="tx1"/>
            </a:solidFill>
            <a:miter lim="800000"/>
            <a:headEnd/>
            <a:tailEnd/>
          </a:ln>
        </p:spPr>
        <p:txBody>
          <a:bodyPr wrap="none" anchor="ctr"/>
          <a:lstStyle/>
          <a:p>
            <a:endParaRPr lang="en-US"/>
          </a:p>
        </p:txBody>
      </p:sp>
      <p:sp>
        <p:nvSpPr>
          <p:cNvPr id="37897" name="Rectangle 9"/>
          <p:cNvSpPr>
            <a:spLocks noChangeArrowheads="1"/>
          </p:cNvSpPr>
          <p:nvPr/>
        </p:nvSpPr>
        <p:spPr bwMode="auto">
          <a:xfrm>
            <a:off x="1371600" y="1636713"/>
            <a:ext cx="7156450" cy="420687"/>
          </a:xfrm>
          <a:prstGeom prst="rect">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sp3d>
        </p:spPr>
        <p:txBody>
          <a:bodyPr wrap="none" anchor="ctr">
            <a:flatTx/>
          </a:bodyPr>
          <a:lstStyle/>
          <a:p>
            <a:endParaRPr lang="en-US"/>
          </a:p>
        </p:txBody>
      </p:sp>
      <p:sp>
        <p:nvSpPr>
          <p:cNvPr id="37898" name="Rectangle 10"/>
          <p:cNvSpPr>
            <a:spLocks noChangeArrowheads="1"/>
          </p:cNvSpPr>
          <p:nvPr/>
        </p:nvSpPr>
        <p:spPr bwMode="auto">
          <a:xfrm>
            <a:off x="914400" y="6400800"/>
            <a:ext cx="8229600" cy="457200"/>
          </a:xfrm>
          <a:prstGeom prst="rect">
            <a:avLst/>
          </a:prstGeom>
          <a:solidFill>
            <a:schemeClr val="bg1"/>
          </a:solidFill>
          <a:ln w="9525">
            <a:noFill/>
            <a:miter lim="800000"/>
            <a:headEnd/>
            <a:tailEnd/>
          </a:ln>
        </p:spPr>
        <p:txBody>
          <a:bodyPr wrap="none" lIns="45720" rIns="45720" anchor="ctr"/>
          <a:lstStyle/>
          <a:p>
            <a:endParaRPr lang="en-US">
              <a:solidFill>
                <a:schemeClr val="bg1"/>
              </a:solidFill>
            </a:endParaRPr>
          </a:p>
        </p:txBody>
      </p:sp>
      <p:sp>
        <p:nvSpPr>
          <p:cNvPr id="37899" name="Rectangle 11"/>
          <p:cNvSpPr>
            <a:spLocks noGrp="1" noChangeArrowheads="1"/>
          </p:cNvSpPr>
          <p:nvPr>
            <p:ph type="title"/>
          </p:nvPr>
        </p:nvSpPr>
        <p:spPr>
          <a:xfrm>
            <a:off x="838200" y="0"/>
            <a:ext cx="7727950" cy="838200"/>
          </a:xfrm>
        </p:spPr>
        <p:txBody>
          <a:bodyPr/>
          <a:lstStyle/>
          <a:p>
            <a:r>
              <a:rPr lang="en-US" sz="3200" b="0" dirty="0" smtClean="0"/>
              <a:t>Example: </a:t>
            </a:r>
            <a:r>
              <a:rPr lang="en-US" sz="3200" b="0" dirty="0" err="1" smtClean="0"/>
              <a:t>caBIG</a:t>
            </a:r>
            <a:r>
              <a:rPr lang="en-US" sz="3200" b="0" dirty="0" smtClean="0"/>
              <a:t> </a:t>
            </a:r>
            <a:r>
              <a:rPr lang="en-US" sz="3200" b="0" dirty="0" smtClean="0"/>
              <a:t>Organization Structure </a:t>
            </a:r>
          </a:p>
        </p:txBody>
      </p:sp>
      <p:sp>
        <p:nvSpPr>
          <p:cNvPr id="37900" name="AutoShape 12"/>
          <p:cNvSpPr>
            <a:spLocks noChangeArrowheads="1"/>
          </p:cNvSpPr>
          <p:nvPr/>
        </p:nvSpPr>
        <p:spPr bwMode="auto">
          <a:xfrm>
            <a:off x="1433513" y="3292475"/>
            <a:ext cx="7156450" cy="771525"/>
          </a:xfrm>
          <a:prstGeom prst="roundRect">
            <a:avLst>
              <a:gd name="adj" fmla="val 16667"/>
            </a:avLst>
          </a:prstGeom>
          <a:solidFill>
            <a:srgbClr val="FF9900"/>
          </a:solidFill>
          <a:ln w="9525">
            <a:round/>
            <a:headEnd/>
            <a:tailEnd/>
          </a:ln>
          <a:scene3d>
            <a:camera prst="legacyPerspectiveTopRight"/>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en-US"/>
          </a:p>
        </p:txBody>
      </p:sp>
      <p:sp>
        <p:nvSpPr>
          <p:cNvPr id="37901" name="AutoShape 14"/>
          <p:cNvSpPr>
            <a:spLocks noChangeArrowheads="1"/>
          </p:cNvSpPr>
          <p:nvPr/>
        </p:nvSpPr>
        <p:spPr bwMode="auto">
          <a:xfrm>
            <a:off x="1433513" y="4554538"/>
            <a:ext cx="7156450" cy="771525"/>
          </a:xfrm>
          <a:prstGeom prst="roundRect">
            <a:avLst>
              <a:gd name="adj" fmla="val 16667"/>
            </a:avLst>
          </a:prstGeom>
          <a:solidFill>
            <a:srgbClr val="FF9900"/>
          </a:solidFill>
          <a:ln w="9525">
            <a:round/>
            <a:headEnd/>
            <a:tailEnd/>
          </a:ln>
          <a:scene3d>
            <a:camera prst="legacyPerspectiveTopRight"/>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en-US"/>
          </a:p>
        </p:txBody>
      </p:sp>
      <p:sp>
        <p:nvSpPr>
          <p:cNvPr id="37902" name="AutoShape 16"/>
          <p:cNvSpPr>
            <a:spLocks noChangeArrowheads="1"/>
          </p:cNvSpPr>
          <p:nvPr/>
        </p:nvSpPr>
        <p:spPr bwMode="auto">
          <a:xfrm>
            <a:off x="1828800" y="3003550"/>
            <a:ext cx="1123950" cy="2735263"/>
          </a:xfrm>
          <a:prstGeom prst="roundRect">
            <a:avLst>
              <a:gd name="adj" fmla="val 47171"/>
            </a:avLst>
          </a:prstGeom>
          <a:solidFill>
            <a:srgbClr val="FFFF66">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FF66"/>
            </a:extrusionClr>
          </a:sp3d>
        </p:spPr>
        <p:txBody>
          <a:bodyPr wrap="none" anchor="ctr">
            <a:flatTx/>
          </a:bodyPr>
          <a:lstStyle/>
          <a:p>
            <a:endParaRPr lang="en-US"/>
          </a:p>
        </p:txBody>
      </p:sp>
      <p:sp>
        <p:nvSpPr>
          <p:cNvPr id="37903" name="AutoShape 17"/>
          <p:cNvSpPr>
            <a:spLocks noChangeArrowheads="1"/>
          </p:cNvSpPr>
          <p:nvPr/>
        </p:nvSpPr>
        <p:spPr bwMode="auto">
          <a:xfrm>
            <a:off x="5334000" y="3016250"/>
            <a:ext cx="1122363" cy="2735263"/>
          </a:xfrm>
          <a:prstGeom prst="roundRect">
            <a:avLst>
              <a:gd name="adj" fmla="val 47171"/>
            </a:avLst>
          </a:prstGeom>
          <a:solidFill>
            <a:srgbClr val="FFFF66">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FF66"/>
            </a:extrusionClr>
          </a:sp3d>
        </p:spPr>
        <p:txBody>
          <a:bodyPr wrap="none" anchor="ctr">
            <a:flatTx/>
          </a:bodyPr>
          <a:lstStyle/>
          <a:p>
            <a:endParaRPr lang="en-US"/>
          </a:p>
        </p:txBody>
      </p:sp>
      <p:sp>
        <p:nvSpPr>
          <p:cNvPr id="37904" name="AutoShape 18"/>
          <p:cNvSpPr>
            <a:spLocks noChangeArrowheads="1"/>
          </p:cNvSpPr>
          <p:nvPr/>
        </p:nvSpPr>
        <p:spPr bwMode="auto">
          <a:xfrm>
            <a:off x="3581400" y="3028950"/>
            <a:ext cx="1122363" cy="2735263"/>
          </a:xfrm>
          <a:prstGeom prst="roundRect">
            <a:avLst>
              <a:gd name="adj" fmla="val 47171"/>
            </a:avLst>
          </a:prstGeom>
          <a:solidFill>
            <a:srgbClr val="FFFF66">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FF66"/>
            </a:extrusionClr>
          </a:sp3d>
        </p:spPr>
        <p:txBody>
          <a:bodyPr wrap="none" anchor="ctr">
            <a:flatTx/>
          </a:bodyPr>
          <a:lstStyle/>
          <a:p>
            <a:endParaRPr lang="en-US"/>
          </a:p>
        </p:txBody>
      </p:sp>
      <p:sp>
        <p:nvSpPr>
          <p:cNvPr id="37905" name="AutoShape 19"/>
          <p:cNvSpPr>
            <a:spLocks noChangeArrowheads="1"/>
          </p:cNvSpPr>
          <p:nvPr/>
        </p:nvSpPr>
        <p:spPr bwMode="auto">
          <a:xfrm>
            <a:off x="1433513" y="6302375"/>
            <a:ext cx="7156450" cy="403225"/>
          </a:xfrm>
          <a:prstGeom prst="roundRect">
            <a:avLst>
              <a:gd name="adj" fmla="val 50000"/>
            </a:avLst>
          </a:prstGeom>
          <a:solidFill>
            <a:schemeClr val="hlink"/>
          </a:solidFill>
          <a:ln w="9525">
            <a:round/>
            <a:headEnd/>
            <a:tailEnd/>
          </a:ln>
          <a:scene3d>
            <a:camera prst="legacyObliqueTopRight"/>
            <a:lightRig rig="legacyFlat3" dir="b"/>
          </a:scene3d>
          <a:sp3d extrusionH="430200" prstMaterial="legacyMatte">
            <a:bevelT w="13500" h="13500" prst="angle"/>
            <a:bevelB w="13500" h="13500" prst="angle"/>
            <a:extrusionClr>
              <a:schemeClr val="hlink"/>
            </a:extrusionClr>
          </a:sp3d>
        </p:spPr>
        <p:txBody>
          <a:bodyPr wrap="none" anchor="ctr">
            <a:flatTx/>
          </a:bodyPr>
          <a:lstStyle/>
          <a:p>
            <a:endParaRPr lang="en-US"/>
          </a:p>
        </p:txBody>
      </p:sp>
      <p:sp>
        <p:nvSpPr>
          <p:cNvPr id="37906" name="AutoShape 20"/>
          <p:cNvSpPr>
            <a:spLocks noChangeArrowheads="1"/>
          </p:cNvSpPr>
          <p:nvPr/>
        </p:nvSpPr>
        <p:spPr bwMode="auto">
          <a:xfrm>
            <a:off x="2878138" y="5791200"/>
            <a:ext cx="168275" cy="420688"/>
          </a:xfrm>
          <a:prstGeom prst="upDownArrow">
            <a:avLst>
              <a:gd name="adj1" fmla="val 50000"/>
              <a:gd name="adj2" fmla="val 50000"/>
            </a:avLst>
          </a:prstGeom>
          <a:solidFill>
            <a:schemeClr val="tx1"/>
          </a:solidFill>
          <a:ln w="9525">
            <a:solidFill>
              <a:schemeClr val="tx1"/>
            </a:solidFill>
            <a:miter lim="800000"/>
            <a:headEnd/>
            <a:tailEnd/>
          </a:ln>
        </p:spPr>
        <p:txBody>
          <a:bodyPr wrap="none" anchor="ctr"/>
          <a:lstStyle/>
          <a:p>
            <a:endParaRPr lang="en-US"/>
          </a:p>
        </p:txBody>
      </p:sp>
      <p:sp>
        <p:nvSpPr>
          <p:cNvPr id="37907" name="AutoShape 21"/>
          <p:cNvSpPr>
            <a:spLocks noChangeArrowheads="1"/>
          </p:cNvSpPr>
          <p:nvPr/>
        </p:nvSpPr>
        <p:spPr bwMode="auto">
          <a:xfrm>
            <a:off x="4886325" y="5791200"/>
            <a:ext cx="168275" cy="420688"/>
          </a:xfrm>
          <a:prstGeom prst="upDownArrow">
            <a:avLst>
              <a:gd name="adj1" fmla="val 50000"/>
              <a:gd name="adj2" fmla="val 50000"/>
            </a:avLst>
          </a:prstGeom>
          <a:solidFill>
            <a:schemeClr val="tx1"/>
          </a:solidFill>
          <a:ln w="9525">
            <a:solidFill>
              <a:schemeClr val="tx1"/>
            </a:solidFill>
            <a:miter lim="800000"/>
            <a:headEnd/>
            <a:tailEnd/>
          </a:ln>
        </p:spPr>
        <p:txBody>
          <a:bodyPr wrap="none" anchor="ctr"/>
          <a:lstStyle/>
          <a:p>
            <a:endParaRPr lang="en-US"/>
          </a:p>
        </p:txBody>
      </p:sp>
      <p:sp>
        <p:nvSpPr>
          <p:cNvPr id="37908" name="AutoShape 22"/>
          <p:cNvSpPr>
            <a:spLocks noChangeArrowheads="1"/>
          </p:cNvSpPr>
          <p:nvPr/>
        </p:nvSpPr>
        <p:spPr bwMode="auto">
          <a:xfrm>
            <a:off x="6905625" y="5791200"/>
            <a:ext cx="168275" cy="420688"/>
          </a:xfrm>
          <a:prstGeom prst="upDownArrow">
            <a:avLst>
              <a:gd name="adj1" fmla="val 50000"/>
              <a:gd name="adj2" fmla="val 50000"/>
            </a:avLst>
          </a:prstGeom>
          <a:solidFill>
            <a:schemeClr val="tx1"/>
          </a:solidFill>
          <a:ln w="9525">
            <a:solidFill>
              <a:schemeClr val="tx1"/>
            </a:solidFill>
            <a:miter lim="800000"/>
            <a:headEnd/>
            <a:tailEnd/>
          </a:ln>
        </p:spPr>
        <p:txBody>
          <a:bodyPr wrap="none" anchor="ctr"/>
          <a:lstStyle/>
          <a:p>
            <a:endParaRPr lang="en-US"/>
          </a:p>
        </p:txBody>
      </p:sp>
      <p:sp>
        <p:nvSpPr>
          <p:cNvPr id="37909" name="AutoShape 23"/>
          <p:cNvSpPr>
            <a:spLocks noChangeArrowheads="1"/>
          </p:cNvSpPr>
          <p:nvPr/>
        </p:nvSpPr>
        <p:spPr bwMode="auto">
          <a:xfrm>
            <a:off x="5922963" y="5791200"/>
            <a:ext cx="168275" cy="420688"/>
          </a:xfrm>
          <a:prstGeom prst="upDownArrow">
            <a:avLst>
              <a:gd name="adj1" fmla="val 50000"/>
              <a:gd name="adj2" fmla="val 50000"/>
            </a:avLst>
          </a:prstGeom>
          <a:solidFill>
            <a:schemeClr val="tx1"/>
          </a:solidFill>
          <a:ln w="9525">
            <a:solidFill>
              <a:schemeClr val="tx1"/>
            </a:solidFill>
            <a:miter lim="800000"/>
            <a:headEnd/>
            <a:tailEnd/>
          </a:ln>
        </p:spPr>
        <p:txBody>
          <a:bodyPr wrap="none" anchor="ctr"/>
          <a:lstStyle/>
          <a:p>
            <a:endParaRPr lang="en-US"/>
          </a:p>
        </p:txBody>
      </p:sp>
      <p:sp>
        <p:nvSpPr>
          <p:cNvPr id="37910" name="AutoShape 24"/>
          <p:cNvSpPr>
            <a:spLocks noChangeArrowheads="1"/>
          </p:cNvSpPr>
          <p:nvPr/>
        </p:nvSpPr>
        <p:spPr bwMode="auto">
          <a:xfrm>
            <a:off x="3790950" y="5791200"/>
            <a:ext cx="168275" cy="420688"/>
          </a:xfrm>
          <a:prstGeom prst="upDownArrow">
            <a:avLst>
              <a:gd name="adj1" fmla="val 50000"/>
              <a:gd name="adj2" fmla="val 50000"/>
            </a:avLst>
          </a:prstGeom>
          <a:solidFill>
            <a:schemeClr val="tx1"/>
          </a:solidFill>
          <a:ln w="9525">
            <a:solidFill>
              <a:schemeClr val="tx1"/>
            </a:solidFill>
            <a:miter lim="800000"/>
            <a:headEnd/>
            <a:tailEnd/>
          </a:ln>
        </p:spPr>
        <p:txBody>
          <a:bodyPr wrap="none" anchor="ctr"/>
          <a:lstStyle/>
          <a:p>
            <a:endParaRPr lang="en-US"/>
          </a:p>
        </p:txBody>
      </p:sp>
      <p:sp>
        <p:nvSpPr>
          <p:cNvPr id="37911" name="AutoShape 25"/>
          <p:cNvSpPr>
            <a:spLocks noChangeArrowheads="1"/>
          </p:cNvSpPr>
          <p:nvPr/>
        </p:nvSpPr>
        <p:spPr bwMode="auto">
          <a:xfrm>
            <a:off x="1897063" y="5791200"/>
            <a:ext cx="166687" cy="420688"/>
          </a:xfrm>
          <a:prstGeom prst="upDownArrow">
            <a:avLst>
              <a:gd name="adj1" fmla="val 50000"/>
              <a:gd name="adj2" fmla="val 50476"/>
            </a:avLst>
          </a:prstGeom>
          <a:solidFill>
            <a:schemeClr val="tx1"/>
          </a:solidFill>
          <a:ln w="9525">
            <a:solidFill>
              <a:schemeClr val="tx1"/>
            </a:solidFill>
            <a:miter lim="800000"/>
            <a:headEnd/>
            <a:tailEnd/>
          </a:ln>
        </p:spPr>
        <p:txBody>
          <a:bodyPr wrap="none" anchor="ctr"/>
          <a:lstStyle/>
          <a:p>
            <a:endParaRPr lang="en-US"/>
          </a:p>
        </p:txBody>
      </p:sp>
      <p:sp>
        <p:nvSpPr>
          <p:cNvPr id="37912" name="AutoShape 26"/>
          <p:cNvSpPr>
            <a:spLocks noChangeArrowheads="1"/>
          </p:cNvSpPr>
          <p:nvPr/>
        </p:nvSpPr>
        <p:spPr bwMode="auto">
          <a:xfrm>
            <a:off x="7888288" y="5791200"/>
            <a:ext cx="168275" cy="420688"/>
          </a:xfrm>
          <a:prstGeom prst="upDownArrow">
            <a:avLst>
              <a:gd name="adj1" fmla="val 50000"/>
              <a:gd name="adj2" fmla="val 50000"/>
            </a:avLst>
          </a:prstGeom>
          <a:solidFill>
            <a:schemeClr val="tx1"/>
          </a:solidFill>
          <a:ln w="9525">
            <a:solidFill>
              <a:schemeClr val="tx1"/>
            </a:solidFill>
            <a:miter lim="800000"/>
            <a:headEnd/>
            <a:tailEnd/>
          </a:ln>
        </p:spPr>
        <p:txBody>
          <a:bodyPr wrap="none" anchor="ctr"/>
          <a:lstStyle/>
          <a:p>
            <a:endParaRPr lang="en-US"/>
          </a:p>
        </p:txBody>
      </p:sp>
      <p:sp>
        <p:nvSpPr>
          <p:cNvPr id="37913" name="Text Box 31"/>
          <p:cNvSpPr txBox="1">
            <a:spLocks noChangeArrowheads="1"/>
          </p:cNvSpPr>
          <p:nvPr/>
        </p:nvSpPr>
        <p:spPr bwMode="auto">
          <a:xfrm>
            <a:off x="-76200" y="3505200"/>
            <a:ext cx="1524000" cy="336550"/>
          </a:xfrm>
          <a:prstGeom prst="rect">
            <a:avLst/>
          </a:prstGeom>
          <a:noFill/>
          <a:ln w="9525">
            <a:noFill/>
            <a:miter lim="800000"/>
            <a:headEnd/>
            <a:tailEnd/>
          </a:ln>
        </p:spPr>
        <p:txBody>
          <a:bodyPr>
            <a:spAutoFit/>
          </a:bodyPr>
          <a:lstStyle/>
          <a:p>
            <a:pPr algn="r"/>
            <a:r>
              <a:rPr lang="en-US"/>
              <a:t>Architecture</a:t>
            </a:r>
          </a:p>
        </p:txBody>
      </p:sp>
      <p:sp>
        <p:nvSpPr>
          <p:cNvPr id="37914" name="Text Box 32"/>
          <p:cNvSpPr txBox="1">
            <a:spLocks noChangeArrowheads="1"/>
          </p:cNvSpPr>
          <p:nvPr/>
        </p:nvSpPr>
        <p:spPr bwMode="auto">
          <a:xfrm>
            <a:off x="-76200" y="4508500"/>
            <a:ext cx="1600200" cy="825500"/>
          </a:xfrm>
          <a:prstGeom prst="rect">
            <a:avLst/>
          </a:prstGeom>
          <a:noFill/>
          <a:ln w="9525">
            <a:noFill/>
            <a:miter lim="800000"/>
            <a:headEnd/>
            <a:tailEnd/>
          </a:ln>
        </p:spPr>
        <p:txBody>
          <a:bodyPr>
            <a:spAutoFit/>
          </a:bodyPr>
          <a:lstStyle/>
          <a:p>
            <a:pPr algn="r"/>
            <a:r>
              <a:rPr lang="en-US"/>
              <a:t>Vocabulary &amp; Common Data Elements</a:t>
            </a:r>
          </a:p>
        </p:txBody>
      </p:sp>
      <p:sp>
        <p:nvSpPr>
          <p:cNvPr id="973866" name="Text Box 42"/>
          <p:cNvSpPr txBox="1">
            <a:spLocks noChangeArrowheads="1"/>
          </p:cNvSpPr>
          <p:nvPr/>
        </p:nvSpPr>
        <p:spPr bwMode="auto">
          <a:xfrm>
            <a:off x="2362200" y="1720850"/>
            <a:ext cx="4792663" cy="336550"/>
          </a:xfrm>
          <a:prstGeom prst="rect">
            <a:avLst/>
          </a:prstGeom>
          <a:noFill/>
          <a:ln w="9525">
            <a:noFill/>
            <a:miter lim="800000"/>
            <a:headEnd/>
            <a:tailEnd/>
          </a:ln>
          <a:effectLst/>
        </p:spPr>
        <p:txBody>
          <a:bodyPr>
            <a:spAutoFit/>
          </a:bodyPr>
          <a:lstStyle/>
          <a:p>
            <a:pPr>
              <a:defRPr/>
            </a:pPr>
            <a:r>
              <a:rPr lang="en-US">
                <a:solidFill>
                  <a:srgbClr val="292929"/>
                </a:solidFill>
                <a:effectLst>
                  <a:outerShdw blurRad="38100" dist="38100" dir="2700000" algn="tl">
                    <a:srgbClr val="C0C0C0"/>
                  </a:outerShdw>
                </a:effectLst>
              </a:rPr>
              <a:t>General Contractor</a:t>
            </a:r>
          </a:p>
        </p:txBody>
      </p:sp>
      <p:sp>
        <p:nvSpPr>
          <p:cNvPr id="973867" name="Text Box 43"/>
          <p:cNvSpPr txBox="1">
            <a:spLocks noChangeArrowheads="1"/>
          </p:cNvSpPr>
          <p:nvPr/>
        </p:nvSpPr>
        <p:spPr bwMode="auto">
          <a:xfrm>
            <a:off x="3170238" y="6340475"/>
            <a:ext cx="3613150" cy="336550"/>
          </a:xfrm>
          <a:prstGeom prst="rect">
            <a:avLst/>
          </a:prstGeom>
          <a:noFill/>
          <a:ln w="9525">
            <a:noFill/>
            <a:miter lim="800000"/>
            <a:headEnd/>
            <a:tailEnd/>
          </a:ln>
          <a:effectLst/>
        </p:spPr>
        <p:txBody>
          <a:bodyPr>
            <a:spAutoFit/>
          </a:bodyPr>
          <a:lstStyle/>
          <a:p>
            <a:pPr>
              <a:defRPr/>
            </a:pPr>
            <a:r>
              <a:rPr lang="en-US">
                <a:solidFill>
                  <a:schemeClr val="bg1"/>
                </a:solidFill>
                <a:effectLst>
                  <a:outerShdw blurRad="38100" dist="38100" dir="2700000" algn="tl">
                    <a:srgbClr val="C0C0C0"/>
                  </a:outerShdw>
                </a:effectLst>
              </a:rPr>
              <a:t>Strategic Working Groups</a:t>
            </a:r>
          </a:p>
        </p:txBody>
      </p:sp>
      <p:sp>
        <p:nvSpPr>
          <p:cNvPr id="37917" name="Text Box 44"/>
          <p:cNvSpPr txBox="1">
            <a:spLocks noChangeArrowheads="1"/>
          </p:cNvSpPr>
          <p:nvPr/>
        </p:nvSpPr>
        <p:spPr bwMode="auto">
          <a:xfrm>
            <a:off x="1600200" y="2514600"/>
            <a:ext cx="1893888" cy="336550"/>
          </a:xfrm>
          <a:prstGeom prst="rect">
            <a:avLst/>
          </a:prstGeom>
          <a:noFill/>
          <a:ln w="9525">
            <a:noFill/>
            <a:miter lim="800000"/>
            <a:headEnd/>
            <a:tailEnd/>
          </a:ln>
        </p:spPr>
        <p:txBody>
          <a:bodyPr>
            <a:spAutoFit/>
          </a:bodyPr>
          <a:lstStyle/>
          <a:p>
            <a:r>
              <a:rPr lang="en-US"/>
              <a:t>Clinical Trials</a:t>
            </a:r>
          </a:p>
        </p:txBody>
      </p:sp>
      <p:sp>
        <p:nvSpPr>
          <p:cNvPr id="37918" name="Text Box 45"/>
          <p:cNvSpPr txBox="1">
            <a:spLocks noChangeArrowheads="1"/>
          </p:cNvSpPr>
          <p:nvPr/>
        </p:nvSpPr>
        <p:spPr bwMode="auto">
          <a:xfrm>
            <a:off x="3363913" y="2314575"/>
            <a:ext cx="1893887" cy="581025"/>
          </a:xfrm>
          <a:prstGeom prst="rect">
            <a:avLst/>
          </a:prstGeom>
          <a:noFill/>
          <a:ln w="9525">
            <a:noFill/>
            <a:miter lim="800000"/>
            <a:headEnd/>
            <a:tailEnd/>
          </a:ln>
        </p:spPr>
        <p:txBody>
          <a:bodyPr>
            <a:spAutoFit/>
          </a:bodyPr>
          <a:lstStyle/>
          <a:p>
            <a:r>
              <a:rPr lang="en-US"/>
              <a:t>Integrative Cancer Research</a:t>
            </a:r>
          </a:p>
        </p:txBody>
      </p:sp>
      <p:sp>
        <p:nvSpPr>
          <p:cNvPr id="37919" name="Text Box 46"/>
          <p:cNvSpPr txBox="1">
            <a:spLocks noChangeArrowheads="1"/>
          </p:cNvSpPr>
          <p:nvPr/>
        </p:nvSpPr>
        <p:spPr bwMode="auto">
          <a:xfrm>
            <a:off x="5257800" y="2314575"/>
            <a:ext cx="1893888" cy="581025"/>
          </a:xfrm>
          <a:prstGeom prst="rect">
            <a:avLst/>
          </a:prstGeom>
          <a:noFill/>
          <a:ln w="9525">
            <a:noFill/>
            <a:miter lim="800000"/>
            <a:headEnd/>
            <a:tailEnd/>
          </a:ln>
        </p:spPr>
        <p:txBody>
          <a:bodyPr>
            <a:spAutoFit/>
          </a:bodyPr>
          <a:lstStyle/>
          <a:p>
            <a:r>
              <a:rPr lang="en-US"/>
              <a:t>Tissue Banks &amp; Pathology Tools</a:t>
            </a:r>
          </a:p>
        </p:txBody>
      </p:sp>
      <p:sp>
        <p:nvSpPr>
          <p:cNvPr id="37920" name="Rectangle 58"/>
          <p:cNvSpPr>
            <a:spLocks noChangeArrowheads="1"/>
          </p:cNvSpPr>
          <p:nvPr/>
        </p:nvSpPr>
        <p:spPr bwMode="auto">
          <a:xfrm>
            <a:off x="1371600" y="1103313"/>
            <a:ext cx="7156450" cy="420687"/>
          </a:xfrm>
          <a:prstGeom prst="rect">
            <a:avLst/>
          </a:prstGeom>
          <a:solidFill>
            <a:srgbClr val="99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0000"/>
            </a:extrusionClr>
          </a:sp3d>
        </p:spPr>
        <p:txBody>
          <a:bodyPr wrap="none" anchor="ctr">
            <a:flatTx/>
          </a:bodyPr>
          <a:lstStyle/>
          <a:p>
            <a:endParaRPr lang="en-US"/>
          </a:p>
        </p:txBody>
      </p:sp>
      <p:sp>
        <p:nvSpPr>
          <p:cNvPr id="973883" name="Text Box 59"/>
          <p:cNvSpPr txBox="1">
            <a:spLocks noChangeArrowheads="1"/>
          </p:cNvSpPr>
          <p:nvPr/>
        </p:nvSpPr>
        <p:spPr bwMode="auto">
          <a:xfrm>
            <a:off x="2362200" y="1111250"/>
            <a:ext cx="4792663" cy="336550"/>
          </a:xfrm>
          <a:prstGeom prst="rect">
            <a:avLst/>
          </a:prstGeom>
          <a:noFill/>
          <a:ln w="9525">
            <a:noFill/>
            <a:miter lim="800000"/>
            <a:headEnd/>
            <a:tailEnd/>
          </a:ln>
          <a:effectLst/>
        </p:spPr>
        <p:txBody>
          <a:bodyPr>
            <a:spAutoFit/>
          </a:bodyPr>
          <a:lstStyle/>
          <a:p>
            <a:pPr>
              <a:defRPr/>
            </a:pPr>
            <a:r>
              <a:rPr lang="en-US">
                <a:solidFill>
                  <a:schemeClr val="bg1"/>
                </a:solidFill>
                <a:effectLst>
                  <a:outerShdw blurRad="38100" dist="38100" dir="2700000" algn="tl">
                    <a:srgbClr val="C0C0C0"/>
                  </a:outerShdw>
                </a:effectLst>
              </a:rPr>
              <a:t>caBIG Oversight</a:t>
            </a:r>
          </a:p>
        </p:txBody>
      </p:sp>
      <p:sp>
        <p:nvSpPr>
          <p:cNvPr id="37922" name="AutoShape 62"/>
          <p:cNvSpPr>
            <a:spLocks noChangeArrowheads="1"/>
          </p:cNvSpPr>
          <p:nvPr/>
        </p:nvSpPr>
        <p:spPr bwMode="auto">
          <a:xfrm>
            <a:off x="7086600" y="3048000"/>
            <a:ext cx="1122363" cy="2735263"/>
          </a:xfrm>
          <a:prstGeom prst="roundRect">
            <a:avLst>
              <a:gd name="adj" fmla="val 47171"/>
            </a:avLst>
          </a:prstGeom>
          <a:solidFill>
            <a:srgbClr val="FFFF66">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FF66"/>
            </a:extrusionClr>
          </a:sp3d>
        </p:spPr>
        <p:txBody>
          <a:bodyPr wrap="none" anchor="ctr">
            <a:flatTx/>
          </a:bodyPr>
          <a:lstStyle/>
          <a:p>
            <a:endParaRPr lang="en-US"/>
          </a:p>
        </p:txBody>
      </p:sp>
      <p:sp>
        <p:nvSpPr>
          <p:cNvPr id="37923" name="Text Box 63"/>
          <p:cNvSpPr txBox="1">
            <a:spLocks noChangeArrowheads="1"/>
          </p:cNvSpPr>
          <p:nvPr/>
        </p:nvSpPr>
        <p:spPr bwMode="auto">
          <a:xfrm>
            <a:off x="7010400" y="2438400"/>
            <a:ext cx="1893888" cy="336550"/>
          </a:xfrm>
          <a:prstGeom prst="rect">
            <a:avLst/>
          </a:prstGeom>
          <a:noFill/>
          <a:ln w="9525">
            <a:noFill/>
            <a:miter lim="800000"/>
            <a:headEnd/>
            <a:tailEnd/>
          </a:ln>
        </p:spPr>
        <p:txBody>
          <a:bodyPr>
            <a:spAutoFit/>
          </a:bodyPr>
          <a:lstStyle/>
          <a:p>
            <a:r>
              <a:rPr lang="en-US"/>
              <a:t>Imaging</a:t>
            </a:r>
          </a:p>
        </p:txBody>
      </p:sp>
      <p:sp>
        <p:nvSpPr>
          <p:cNvPr id="973889" name="AutoShape 65"/>
          <p:cNvSpPr>
            <a:spLocks noChangeArrowheads="1"/>
          </p:cNvSpPr>
          <p:nvPr/>
        </p:nvSpPr>
        <p:spPr bwMode="auto">
          <a:xfrm>
            <a:off x="1828800" y="3581400"/>
            <a:ext cx="6477000" cy="1295400"/>
          </a:xfrm>
          <a:prstGeom prst="roundRect">
            <a:avLst>
              <a:gd name="adj" fmla="val 16667"/>
            </a:avLst>
          </a:prstGeom>
          <a:solidFill>
            <a:srgbClr val="FFFFCC"/>
          </a:solidFill>
          <a:ln w="9525">
            <a:solidFill>
              <a:schemeClr val="tx1"/>
            </a:solidFill>
            <a:round/>
            <a:headEnd/>
            <a:tailEnd/>
          </a:ln>
          <a:effectLst/>
        </p:spPr>
        <p:txBody>
          <a:bodyPr wrap="none" lIns="45720" rIns="45720" anchor="ctr"/>
          <a:lstStyle/>
          <a:p>
            <a:pPr>
              <a:defRPr/>
            </a:pPr>
            <a:r>
              <a:rPr lang="en-US" sz="2000" dirty="0">
                <a:effectLst>
                  <a:outerShdw blurRad="38100" dist="38100" dir="2700000" algn="tl">
                    <a:srgbClr val="FFFFFF"/>
                  </a:outerShdw>
                </a:effectLst>
              </a:rPr>
              <a:t>Open to all, not just funded participants.</a:t>
            </a:r>
          </a:p>
          <a:p>
            <a:pPr>
              <a:defRPr/>
            </a:pPr>
            <a:r>
              <a:rPr lang="en-US" sz="2000" dirty="0">
                <a:effectLst>
                  <a:outerShdw blurRad="38100" dist="38100" dir="2700000" algn="tl">
                    <a:srgbClr val="FFFFFF"/>
                  </a:outerShdw>
                </a:effectLst>
              </a:rPr>
              <a:t>190 institutions, </a:t>
            </a:r>
            <a:r>
              <a:rPr lang="en-US" sz="2000" dirty="0" smtClean="0">
                <a:effectLst>
                  <a:outerShdw blurRad="38100" dist="38100" dir="2700000" algn="tl">
                    <a:srgbClr val="FFFFFF"/>
                  </a:outerShdw>
                </a:effectLst>
              </a:rPr>
              <a:t>2000 </a:t>
            </a:r>
            <a:r>
              <a:rPr lang="en-US" sz="2000" dirty="0">
                <a:effectLst>
                  <a:outerShdw blurRad="38100" dist="38100" dir="2700000" algn="tl">
                    <a:srgbClr val="FFFFFF"/>
                  </a:outerShdw>
                </a:effectLst>
              </a:rPr>
              <a:t>people involved thus far</a:t>
            </a:r>
            <a:r>
              <a:rPr lang="en-US" sz="2400" dirty="0">
                <a:effectLst>
                  <a:outerShdw blurRad="38100" dist="38100" dir="2700000" algn="tl">
                    <a:srgbClr val="FFFFFF"/>
                  </a:outerShdw>
                </a:effectLs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73889"/>
                                        </p:tgtEl>
                                        <p:attrNameLst>
                                          <p:attrName>style.visibility</p:attrName>
                                        </p:attrNameLst>
                                      </p:cBhvr>
                                      <p:to>
                                        <p:strVal val="visible"/>
                                      </p:to>
                                    </p:set>
                                    <p:anim calcmode="lin" valueType="num">
                                      <p:cBhvr>
                                        <p:cTn id="7" dur="500" fill="hold"/>
                                        <p:tgtEl>
                                          <p:spTgt spid="973889"/>
                                        </p:tgtEl>
                                        <p:attrNameLst>
                                          <p:attrName>ppt_w</p:attrName>
                                        </p:attrNameLst>
                                      </p:cBhvr>
                                      <p:tavLst>
                                        <p:tav tm="0">
                                          <p:val>
                                            <p:fltVal val="0"/>
                                          </p:val>
                                        </p:tav>
                                        <p:tav tm="100000">
                                          <p:val>
                                            <p:strVal val="#ppt_w"/>
                                          </p:val>
                                        </p:tav>
                                      </p:tavLst>
                                    </p:anim>
                                    <p:anim calcmode="lin" valueType="num">
                                      <p:cBhvr>
                                        <p:cTn id="8" dur="500" fill="hold"/>
                                        <p:tgtEl>
                                          <p:spTgt spid="9738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8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0"/>
            <a:ext cx="8686800" cy="1143000"/>
          </a:xfrm>
        </p:spPr>
        <p:txBody>
          <a:bodyPr/>
          <a:lstStyle/>
          <a:p>
            <a:pPr algn="ctr" eaLnBrk="1" hangingPunct="1"/>
            <a:r>
              <a:rPr lang="en-US" sz="2400" dirty="0" err="1" smtClean="0">
                <a:solidFill>
                  <a:srgbClr val="14455A"/>
                </a:solidFill>
              </a:rPr>
              <a:t>caGrid</a:t>
            </a:r>
            <a:r>
              <a:rPr lang="en-US" sz="2400" dirty="0" smtClean="0">
                <a:solidFill>
                  <a:srgbClr val="14455A"/>
                </a:solidFill>
              </a:rPr>
              <a:t> Roadmap planning process</a:t>
            </a:r>
            <a:br>
              <a:rPr lang="en-US" sz="2400" dirty="0" smtClean="0">
                <a:solidFill>
                  <a:srgbClr val="14455A"/>
                </a:solidFill>
              </a:rPr>
            </a:br>
            <a:r>
              <a:rPr lang="en-US" sz="2400" dirty="0" smtClean="0">
                <a:solidFill>
                  <a:srgbClr val="14455A"/>
                </a:solidFill>
              </a:rPr>
              <a:t>Engage the Computer Science Systems Software Community</a:t>
            </a:r>
          </a:p>
        </p:txBody>
      </p:sp>
      <p:sp>
        <p:nvSpPr>
          <p:cNvPr id="44035" name="Rectangle 3"/>
          <p:cNvSpPr>
            <a:spLocks noGrp="1" noChangeArrowheads="1"/>
          </p:cNvSpPr>
          <p:nvPr>
            <p:ph type="body" idx="1"/>
          </p:nvPr>
        </p:nvSpPr>
        <p:spPr>
          <a:xfrm>
            <a:off x="304800" y="1371600"/>
            <a:ext cx="8458200" cy="6553200"/>
          </a:xfrm>
        </p:spPr>
        <p:txBody>
          <a:bodyPr/>
          <a:lstStyle/>
          <a:p>
            <a:pPr eaLnBrk="1" hangingPunct="1">
              <a:buClr>
                <a:srgbClr val="990000"/>
              </a:buClr>
              <a:buFontTx/>
              <a:buNone/>
            </a:pPr>
            <a:r>
              <a:rPr lang="en-US" sz="1800" dirty="0" smtClean="0"/>
              <a:t>Data and Analytic Services – Present and Future</a:t>
            </a:r>
          </a:p>
          <a:p>
            <a:pPr lvl="1" eaLnBrk="1" hangingPunct="1">
              <a:buClr>
                <a:srgbClr val="990000"/>
              </a:buClr>
            </a:pPr>
            <a:r>
              <a:rPr lang="en-US" sz="1800" dirty="0" smtClean="0"/>
              <a:t>Easy integration of existing database systems,  High-performance Grid Nodes, multi-core systems,  on-demand computing, data intensive computing,  parallel database and file systems.</a:t>
            </a:r>
          </a:p>
          <a:p>
            <a:pPr eaLnBrk="1" hangingPunct="1">
              <a:buClr>
                <a:srgbClr val="990000"/>
              </a:buClr>
              <a:buFontTx/>
              <a:buNone/>
            </a:pPr>
            <a:r>
              <a:rPr lang="en-US" sz="1800" dirty="0" smtClean="0"/>
              <a:t>Workflows and Orchestration</a:t>
            </a:r>
          </a:p>
          <a:p>
            <a:pPr lvl="1" eaLnBrk="1" hangingPunct="1">
              <a:buClr>
                <a:srgbClr val="990000"/>
              </a:buClr>
            </a:pPr>
            <a:r>
              <a:rPr lang="en-US" sz="1800" dirty="0" smtClean="0"/>
              <a:t>Interoperability between different workflow execution environments;  hierarchical workflow systems; HPC and large scale data support</a:t>
            </a:r>
          </a:p>
          <a:p>
            <a:pPr eaLnBrk="1" hangingPunct="1">
              <a:buClr>
                <a:srgbClr val="990000"/>
              </a:buClr>
              <a:buFontTx/>
              <a:buNone/>
            </a:pPr>
            <a:r>
              <a:rPr lang="en-US" sz="1800" dirty="0" smtClean="0"/>
              <a:t>Federated Query</a:t>
            </a:r>
          </a:p>
          <a:p>
            <a:pPr lvl="1" eaLnBrk="1" hangingPunct="1">
              <a:buClr>
                <a:srgbClr val="990000"/>
              </a:buClr>
            </a:pPr>
            <a:r>
              <a:rPr lang="en-US" sz="1800" dirty="0" smtClean="0"/>
              <a:t>Semantic, federated, spatial query support</a:t>
            </a:r>
          </a:p>
          <a:p>
            <a:pPr eaLnBrk="1" hangingPunct="1">
              <a:buClr>
                <a:srgbClr val="990000"/>
              </a:buClr>
              <a:buFontTx/>
              <a:buNone/>
            </a:pPr>
            <a:r>
              <a:rPr lang="en-US" sz="1800" dirty="0" smtClean="0"/>
              <a:t>Semantic Infrastructure</a:t>
            </a:r>
          </a:p>
          <a:p>
            <a:pPr lvl="1" eaLnBrk="1" hangingPunct="1">
              <a:buClr>
                <a:srgbClr val="990000"/>
              </a:buClr>
            </a:pPr>
            <a:r>
              <a:rPr lang="en-US" sz="1800" dirty="0" smtClean="0"/>
              <a:t>Semantic annotations for services, relationship  between semantics and data structures, systematic </a:t>
            </a:r>
            <a:r>
              <a:rPr lang="en-US" sz="1800" dirty="0" err="1" smtClean="0"/>
              <a:t>curation</a:t>
            </a:r>
            <a:r>
              <a:rPr lang="en-US" sz="1800" dirty="0" smtClean="0"/>
              <a:t> </a:t>
            </a:r>
            <a:r>
              <a:rPr lang="en-US" sz="1800" dirty="0" err="1" smtClean="0"/>
              <a:t>vs</a:t>
            </a:r>
            <a:r>
              <a:rPr lang="en-US" sz="1800" dirty="0" smtClean="0"/>
              <a:t> community freedom, semantic query support.</a:t>
            </a:r>
          </a:p>
          <a:p>
            <a:pPr eaLnBrk="1" hangingPunct="1">
              <a:buClr>
                <a:srgbClr val="990000"/>
              </a:buClr>
              <a:buFontTx/>
              <a:buNone/>
            </a:pPr>
            <a:r>
              <a:rPr lang="en-US" sz="1800" dirty="0" smtClean="0"/>
              <a:t>Security</a:t>
            </a:r>
          </a:p>
          <a:p>
            <a:pPr lvl="1" eaLnBrk="1" hangingPunct="1">
              <a:buClr>
                <a:srgbClr val="990000"/>
              </a:buClr>
            </a:pPr>
            <a:r>
              <a:rPr lang="en-US" sz="1800" dirty="0" smtClean="0"/>
              <a:t>Security middleware support for complex organizations, complex workflows. </a:t>
            </a:r>
            <a:r>
              <a:rPr lang="en-US" sz="1800" smtClean="0"/>
              <a:t>Compliance with regulatory </a:t>
            </a:r>
            <a:r>
              <a:rPr lang="en-US" sz="1800" smtClean="0"/>
              <a:t>guidelines</a:t>
            </a:r>
          </a:p>
          <a:p>
            <a:pPr lvl="1" eaLnBrk="1" hangingPunct="1">
              <a:buClr>
                <a:srgbClr val="990000"/>
              </a:buClr>
            </a:pPr>
            <a:endParaRPr lang="en-US" sz="1800" smtClean="0"/>
          </a:p>
          <a:p>
            <a:pPr eaLnBrk="1" hangingPunct="1">
              <a:buClr>
                <a:srgbClr val="990000"/>
              </a:buClr>
            </a:pPr>
            <a:endParaRPr lang="en-US" sz="1800" dirty="0" smtClean="0"/>
          </a:p>
        </p:txBody>
      </p:sp>
      <p:sp>
        <p:nvSpPr>
          <p:cNvPr id="44036" name="Line 5"/>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066800" y="0"/>
            <a:ext cx="6858000" cy="1143000"/>
          </a:xfrm>
        </p:spPr>
        <p:txBody>
          <a:bodyPr/>
          <a:lstStyle/>
          <a:p>
            <a:pPr algn="ctr" eaLnBrk="1" hangingPunct="1"/>
            <a:r>
              <a:rPr lang="en-US" smtClean="0">
                <a:solidFill>
                  <a:srgbClr val="14455A"/>
                </a:solidFill>
              </a:rPr>
              <a:t>Acknowledgments</a:t>
            </a:r>
          </a:p>
        </p:txBody>
      </p:sp>
      <p:sp>
        <p:nvSpPr>
          <p:cNvPr id="89091" name="Rectangle 3"/>
          <p:cNvSpPr>
            <a:spLocks noGrp="1" noChangeArrowheads="1"/>
          </p:cNvSpPr>
          <p:nvPr>
            <p:ph type="body" idx="1"/>
          </p:nvPr>
        </p:nvSpPr>
        <p:spPr>
          <a:xfrm>
            <a:off x="228600" y="1219200"/>
            <a:ext cx="8458200" cy="4953000"/>
          </a:xfrm>
        </p:spPr>
        <p:txBody>
          <a:bodyPr/>
          <a:lstStyle/>
          <a:p>
            <a:pPr eaLnBrk="1" hangingPunct="1">
              <a:lnSpc>
                <a:spcPct val="80000"/>
              </a:lnSpc>
              <a:buFontTx/>
              <a:buNone/>
            </a:pPr>
            <a:r>
              <a:rPr lang="en-US" sz="1100" b="0" dirty="0" smtClean="0"/>
              <a:t>The </a:t>
            </a:r>
            <a:r>
              <a:rPr lang="en-US" sz="1100" b="0" dirty="0" err="1" smtClean="0"/>
              <a:t>caGrid</a:t>
            </a:r>
            <a:r>
              <a:rPr lang="en-US" sz="1100" b="0" dirty="0" smtClean="0"/>
              <a:t> </a:t>
            </a:r>
            <a:r>
              <a:rPr lang="en-US" sz="1100" b="0" dirty="0" err="1" smtClean="0"/>
              <a:t>team:caGrid</a:t>
            </a:r>
            <a:r>
              <a:rPr lang="en-US" sz="1100" b="0" dirty="0" smtClean="0"/>
              <a:t> 1.0: Scott Oster, Stephen Langella, Shannon Hastings, David Ervin, Ravi Madduri, Tahsin Kurc, Frank </a:t>
            </a:r>
            <a:r>
              <a:rPr lang="en-US" sz="1100" b="0" dirty="0" err="1" smtClean="0"/>
              <a:t>Siebenlist</a:t>
            </a:r>
            <a:r>
              <a:rPr lang="en-US" sz="1100" b="0" dirty="0" smtClean="0"/>
              <a:t>, Ian Foster, Krishnakant Shanbhag, Peter Covitz</a:t>
            </a:r>
          </a:p>
          <a:p>
            <a:pPr eaLnBrk="1" hangingPunct="1">
              <a:lnSpc>
                <a:spcPct val="80000"/>
              </a:lnSpc>
              <a:buFontTx/>
              <a:buNone/>
            </a:pPr>
            <a:endParaRPr lang="en-US" sz="1100" b="0" dirty="0" smtClean="0"/>
          </a:p>
          <a:p>
            <a:pPr eaLnBrk="1" hangingPunct="1">
              <a:lnSpc>
                <a:spcPct val="80000"/>
              </a:lnSpc>
              <a:buFontTx/>
              <a:buNone/>
            </a:pPr>
            <a:r>
              <a:rPr lang="en-US" sz="1100" b="0" dirty="0" smtClean="0"/>
              <a:t>The </a:t>
            </a:r>
            <a:r>
              <a:rPr lang="en-US" sz="1100" b="0" dirty="0" err="1" smtClean="0"/>
              <a:t>caOS</a:t>
            </a:r>
            <a:r>
              <a:rPr lang="en-US" sz="1100" b="0" dirty="0" smtClean="0"/>
              <a:t> team: Renato Ferreira, Shannon Hastings, Umit Catalyurek</a:t>
            </a:r>
          </a:p>
          <a:p>
            <a:pPr eaLnBrk="1" hangingPunct="1">
              <a:lnSpc>
                <a:spcPct val="80000"/>
              </a:lnSpc>
              <a:buFontTx/>
              <a:buNone/>
            </a:pPr>
            <a:endParaRPr lang="en-US" sz="1100" b="0" dirty="0" smtClean="0"/>
          </a:p>
          <a:p>
            <a:pPr eaLnBrk="1" hangingPunct="1">
              <a:lnSpc>
                <a:spcPct val="80000"/>
              </a:lnSpc>
              <a:buFontTx/>
              <a:buNone/>
            </a:pPr>
            <a:r>
              <a:rPr lang="en-US" sz="1100" b="0" dirty="0" smtClean="0"/>
              <a:t>Parameterized workflow project: Mary Hall, Yolanda Gil, </a:t>
            </a:r>
            <a:r>
              <a:rPr lang="en-US" sz="1100" b="0" dirty="0" err="1" smtClean="0"/>
              <a:t>Ewa</a:t>
            </a:r>
            <a:r>
              <a:rPr lang="en-US" sz="1100" b="0" dirty="0" smtClean="0"/>
              <a:t> </a:t>
            </a:r>
            <a:r>
              <a:rPr lang="en-US" sz="1100" b="0" dirty="0" err="1" smtClean="0"/>
              <a:t>Deelman</a:t>
            </a:r>
            <a:r>
              <a:rPr lang="en-US" sz="1100" b="0" dirty="0" smtClean="0"/>
              <a:t>, Tahsin Kurc, Vijay Kumar, </a:t>
            </a:r>
            <a:r>
              <a:rPr lang="en-US" sz="1100" b="0" dirty="0" err="1" smtClean="0"/>
              <a:t>Varun</a:t>
            </a:r>
            <a:r>
              <a:rPr lang="en-US" sz="1100" b="0" dirty="0" smtClean="0"/>
              <a:t> </a:t>
            </a:r>
            <a:r>
              <a:rPr lang="en-US" sz="1100" b="0" dirty="0" err="1" smtClean="0"/>
              <a:t>Ratnaker</a:t>
            </a:r>
            <a:r>
              <a:rPr lang="en-US" sz="1100" b="0" dirty="0" smtClean="0"/>
              <a:t>, </a:t>
            </a:r>
            <a:r>
              <a:rPr lang="en-US" sz="1100" b="0" dirty="0" err="1" smtClean="0"/>
              <a:t>Jihie</a:t>
            </a:r>
            <a:r>
              <a:rPr lang="en-US" sz="1100" b="0" dirty="0" smtClean="0"/>
              <a:t> Kim</a:t>
            </a:r>
          </a:p>
          <a:p>
            <a:pPr eaLnBrk="1" hangingPunct="1">
              <a:lnSpc>
                <a:spcPct val="80000"/>
              </a:lnSpc>
              <a:buFontTx/>
              <a:buNone/>
            </a:pPr>
            <a:endParaRPr lang="en-US" sz="1100" b="0" dirty="0" smtClean="0"/>
          </a:p>
          <a:p>
            <a:pPr eaLnBrk="1" hangingPunct="1">
              <a:lnSpc>
                <a:spcPct val="80000"/>
              </a:lnSpc>
              <a:buFontTx/>
              <a:buNone/>
            </a:pPr>
            <a:r>
              <a:rPr lang="en-US" sz="1100" b="0" dirty="0" smtClean="0"/>
              <a:t>OSU Imaging Algorithm Team: Raghu Machiraju, Metin N. Gurcan Ph. D. , Kun Huang Ph.D, </a:t>
            </a:r>
            <a:r>
              <a:rPr lang="en-US" sz="1100" b="0" dirty="0" err="1" smtClean="0"/>
              <a:t>Kishore</a:t>
            </a:r>
            <a:r>
              <a:rPr lang="en-US" sz="1100" b="0" dirty="0" smtClean="0"/>
              <a:t> </a:t>
            </a:r>
            <a:r>
              <a:rPr lang="en-US" sz="1100" b="0" dirty="0" err="1" smtClean="0"/>
              <a:t>Mosaliganti</a:t>
            </a:r>
            <a:r>
              <a:rPr lang="en-US" sz="1100" b="0" dirty="0" smtClean="0"/>
              <a:t>, Lee Cooper, Antonio Ruiz, </a:t>
            </a:r>
            <a:r>
              <a:rPr lang="en-US" sz="1100" b="0" dirty="0" err="1" smtClean="0"/>
              <a:t>Olcay</a:t>
            </a:r>
            <a:r>
              <a:rPr lang="en-US" sz="1100" b="0" dirty="0" smtClean="0"/>
              <a:t> </a:t>
            </a:r>
            <a:r>
              <a:rPr lang="en-US" sz="1100" b="0" dirty="0" err="1" smtClean="0"/>
              <a:t>Sertel</a:t>
            </a:r>
            <a:endParaRPr lang="en-US" sz="1100" b="0" dirty="0" smtClean="0"/>
          </a:p>
          <a:p>
            <a:pPr eaLnBrk="1" hangingPunct="1">
              <a:lnSpc>
                <a:spcPct val="80000"/>
              </a:lnSpc>
              <a:buFontTx/>
              <a:buNone/>
            </a:pPr>
            <a:endParaRPr lang="en-US" sz="1100" b="0" dirty="0" smtClean="0"/>
          </a:p>
          <a:p>
            <a:pPr eaLnBrk="1" hangingPunct="1">
              <a:lnSpc>
                <a:spcPct val="80000"/>
              </a:lnSpc>
              <a:buFontTx/>
              <a:buNone/>
            </a:pPr>
            <a:r>
              <a:rPr lang="en-US" sz="1100" b="0" dirty="0" smtClean="0"/>
              <a:t>The Imaging Informatics/HPC team: Tony C. Pan M.S., Ashish Sharma Ph.D., Manuel Ujaldon Ph.D. </a:t>
            </a:r>
            <a:r>
              <a:rPr lang="en-US" sz="1100" b="0" dirty="0" err="1" smtClean="0"/>
              <a:t>Olcay</a:t>
            </a:r>
            <a:r>
              <a:rPr lang="en-US" sz="1100" b="0" dirty="0" smtClean="0"/>
              <a:t> </a:t>
            </a:r>
            <a:r>
              <a:rPr lang="en-US" sz="1100" b="0" dirty="0" err="1" smtClean="0"/>
              <a:t>Sertel</a:t>
            </a:r>
            <a:r>
              <a:rPr lang="en-US" sz="1100" b="0" dirty="0" smtClean="0"/>
              <a:t> Antonio Ruiz, Vijay Kumar  Sivaramakrishnan Narayanan, </a:t>
            </a:r>
          </a:p>
          <a:p>
            <a:pPr eaLnBrk="1" hangingPunct="1">
              <a:lnSpc>
                <a:spcPct val="80000"/>
              </a:lnSpc>
              <a:buFontTx/>
              <a:buNone/>
            </a:pPr>
            <a:r>
              <a:rPr lang="en-US" sz="1100" b="0" dirty="0" smtClean="0"/>
              <a:t>	Umit V. Catalyurek Ph.D</a:t>
            </a:r>
          </a:p>
          <a:p>
            <a:pPr eaLnBrk="1" hangingPunct="1">
              <a:lnSpc>
                <a:spcPct val="80000"/>
              </a:lnSpc>
              <a:buFontTx/>
              <a:buNone/>
            </a:pPr>
            <a:endParaRPr lang="en-US" sz="1100" b="0" dirty="0" smtClean="0"/>
          </a:p>
          <a:p>
            <a:pPr eaLnBrk="1" hangingPunct="1">
              <a:lnSpc>
                <a:spcPct val="80000"/>
              </a:lnSpc>
              <a:buFontTx/>
              <a:buNone/>
            </a:pPr>
            <a:r>
              <a:rPr lang="en-US" sz="1100" b="0" dirty="0" smtClean="0"/>
              <a:t>CVRG: </a:t>
            </a:r>
            <a:r>
              <a:rPr lang="en-US" sz="1100" b="0" dirty="0" err="1" smtClean="0"/>
              <a:t>Rai</a:t>
            </a:r>
            <a:r>
              <a:rPr lang="en-US" sz="1100" b="0" dirty="0" smtClean="0"/>
              <a:t> Winslow PhD (PI), Project 1 team: Mark Ellisman, Tahsin Kurc, Justin Permar, Steven Granite, Jeff </a:t>
            </a:r>
            <a:r>
              <a:rPr lang="en-US" sz="1100" b="0" dirty="0" err="1" smtClean="0"/>
              <a:t>Grethe</a:t>
            </a:r>
            <a:r>
              <a:rPr lang="en-US" sz="1100" b="0" dirty="0" smtClean="0"/>
              <a:t>, Anthony Kolasny, Tony Pan, Justin Permar</a:t>
            </a:r>
          </a:p>
          <a:p>
            <a:pPr eaLnBrk="1" hangingPunct="1">
              <a:lnSpc>
                <a:spcPct val="80000"/>
              </a:lnSpc>
              <a:buFontTx/>
              <a:buNone/>
            </a:pPr>
            <a:endParaRPr lang="en-US" sz="1100" b="0" dirty="0" smtClean="0"/>
          </a:p>
          <a:p>
            <a:pPr eaLnBrk="1" hangingPunct="1">
              <a:lnSpc>
                <a:spcPct val="80000"/>
              </a:lnSpc>
              <a:buFontTx/>
              <a:buNone/>
            </a:pPr>
            <a:r>
              <a:rPr lang="en-US" sz="1100" b="0" dirty="0" smtClean="0"/>
              <a:t>Tumor Microenvironment  PIs: Mike Ostrowski, Gustavo Leone</a:t>
            </a:r>
          </a:p>
          <a:p>
            <a:pPr eaLnBrk="1" hangingPunct="1">
              <a:lnSpc>
                <a:spcPct val="80000"/>
              </a:lnSpc>
              <a:buFontTx/>
              <a:buNone/>
            </a:pPr>
            <a:endParaRPr lang="en-US" sz="1100" b="0" dirty="0" smtClean="0"/>
          </a:p>
          <a:p>
            <a:pPr eaLnBrk="1" hangingPunct="1">
              <a:lnSpc>
                <a:spcPct val="80000"/>
              </a:lnSpc>
              <a:buFontTx/>
              <a:buNone/>
            </a:pPr>
            <a:r>
              <a:rPr lang="en-US" sz="1100" b="0" dirty="0" smtClean="0"/>
              <a:t>Advanced Technology Consortium, QARC, ITC: TJ Fitzgerald, Jim Purdy, Walter Bosch </a:t>
            </a:r>
          </a:p>
          <a:p>
            <a:pPr eaLnBrk="1" hangingPunct="1">
              <a:lnSpc>
                <a:spcPct val="80000"/>
              </a:lnSpc>
              <a:buFontTx/>
              <a:buNone/>
            </a:pPr>
            <a:endParaRPr lang="en-US" sz="1100" b="0" dirty="0" smtClean="0"/>
          </a:p>
          <a:p>
            <a:pPr eaLnBrk="1" hangingPunct="1">
              <a:lnSpc>
                <a:spcPct val="80000"/>
              </a:lnSpc>
              <a:buFontTx/>
              <a:buNone/>
            </a:pPr>
            <a:r>
              <a:rPr lang="en-US" sz="1100" b="0" dirty="0" smtClean="0"/>
              <a:t>Eliot Siegel, Paul </a:t>
            </a:r>
            <a:r>
              <a:rPr lang="en-US" sz="1100" b="0" dirty="0" err="1" smtClean="0"/>
              <a:t>Mulhorn</a:t>
            </a:r>
            <a:r>
              <a:rPr lang="en-US" sz="1100" b="0" dirty="0" smtClean="0"/>
              <a:t>, Michael McNitt-Gray, all SMEs and participants in the </a:t>
            </a:r>
            <a:r>
              <a:rPr lang="en-US" sz="1100" b="0" dirty="0" err="1" smtClean="0"/>
              <a:t>caBIG</a:t>
            </a:r>
            <a:r>
              <a:rPr lang="en-US" sz="1100" b="0" dirty="0" smtClean="0"/>
              <a:t> in-vivo imaging workspace</a:t>
            </a:r>
          </a:p>
          <a:p>
            <a:pPr eaLnBrk="1" hangingPunct="1">
              <a:lnSpc>
                <a:spcPct val="80000"/>
              </a:lnSpc>
              <a:buFontTx/>
              <a:buNone/>
            </a:pPr>
            <a:endParaRPr lang="en-US" sz="1100" b="0" dirty="0" smtClean="0"/>
          </a:p>
          <a:p>
            <a:pPr eaLnBrk="1" hangingPunct="1">
              <a:lnSpc>
                <a:spcPct val="80000"/>
              </a:lnSpc>
              <a:buFontTx/>
              <a:buNone/>
            </a:pPr>
            <a:r>
              <a:rPr lang="en-US" sz="1100" b="0" dirty="0" smtClean="0"/>
              <a:t>12 years of virtual microscope: Alan Sussman, Umit Catalyurek, Tahsin Kurc, Henrique Andrade, Renato Ferreira ….</a:t>
            </a:r>
          </a:p>
          <a:p>
            <a:pPr eaLnBrk="1" hangingPunct="1">
              <a:lnSpc>
                <a:spcPct val="80000"/>
              </a:lnSpc>
              <a:buFontTx/>
              <a:buNone/>
            </a:pPr>
            <a:endParaRPr lang="en-US" sz="1100" b="0" dirty="0" smtClean="0"/>
          </a:p>
          <a:p>
            <a:pPr eaLnBrk="1" hangingPunct="1">
              <a:lnSpc>
                <a:spcPct val="80000"/>
              </a:lnSpc>
              <a:buFontTx/>
              <a:buNone/>
            </a:pPr>
            <a:r>
              <a:rPr lang="en-US" sz="1100" b="0" dirty="0" smtClean="0"/>
              <a:t>Carole Goble and the </a:t>
            </a:r>
            <a:r>
              <a:rPr lang="en-US" sz="1100" b="0" dirty="0" err="1" smtClean="0"/>
              <a:t>myGrid</a:t>
            </a:r>
            <a:r>
              <a:rPr lang="en-US" sz="1100" b="0" dirty="0" smtClean="0"/>
              <a:t> team</a:t>
            </a:r>
          </a:p>
          <a:p>
            <a:pPr eaLnBrk="1" hangingPunct="1">
              <a:lnSpc>
                <a:spcPct val="80000"/>
              </a:lnSpc>
            </a:pPr>
            <a:endParaRPr lang="en-US" sz="1100" b="0" dirty="0" smtClean="0"/>
          </a:p>
        </p:txBody>
      </p:sp>
      <p:sp>
        <p:nvSpPr>
          <p:cNvPr id="89092" name="Line 6"/>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err="1" smtClean="0"/>
              <a:t>caGrid</a:t>
            </a:r>
            <a:r>
              <a:rPr lang="en-US" dirty="0" smtClean="0"/>
              <a:t> </a:t>
            </a:r>
            <a:r>
              <a:rPr lang="en-US" dirty="0" err="1" smtClean="0"/>
              <a:t>Teragrid</a:t>
            </a:r>
            <a:r>
              <a:rPr lang="en-US" dirty="0" smtClean="0"/>
              <a:t> Team Members</a:t>
            </a:r>
          </a:p>
        </p:txBody>
      </p:sp>
      <p:sp>
        <p:nvSpPr>
          <p:cNvPr id="8195" name="Rectangle 3"/>
          <p:cNvSpPr>
            <a:spLocks noChangeArrowheads="1"/>
          </p:cNvSpPr>
          <p:nvPr/>
        </p:nvSpPr>
        <p:spPr bwMode="auto">
          <a:xfrm>
            <a:off x="304800" y="1371600"/>
            <a:ext cx="8534400" cy="4953000"/>
          </a:xfrm>
          <a:prstGeom prst="rect">
            <a:avLst/>
          </a:prstGeom>
          <a:noFill/>
          <a:ln w="9525">
            <a:noFill/>
            <a:miter lim="800000"/>
            <a:headEnd/>
            <a:tailEnd/>
          </a:ln>
        </p:spPr>
        <p:txBody>
          <a:bodyPr/>
          <a:lstStyle/>
          <a:p>
            <a:pPr marL="342900" indent="-342900">
              <a:spcBef>
                <a:spcPct val="20000"/>
              </a:spcBef>
              <a:buClr>
                <a:srgbClr val="00AAF6"/>
              </a:buClr>
              <a:buFontTx/>
              <a:buChar char="•"/>
            </a:pPr>
            <a:r>
              <a:rPr lang="en-US" sz="1600" b="1" dirty="0" err="1"/>
              <a:t>geWorkbench</a:t>
            </a:r>
            <a:r>
              <a:rPr lang="en-US" sz="1600" b="1" dirty="0"/>
              <a:t> (Columbia University)</a:t>
            </a:r>
          </a:p>
          <a:p>
            <a:pPr marL="742950" lvl="1" indent="-285750">
              <a:spcBef>
                <a:spcPct val="20000"/>
              </a:spcBef>
              <a:buClr>
                <a:srgbClr val="00AAF6"/>
              </a:buClr>
              <a:buFontTx/>
              <a:buChar char="•"/>
            </a:pPr>
            <a:r>
              <a:rPr lang="en-US" sz="1400" dirty="0"/>
              <a:t>Christine Hung (ch2514@columbia.edu)</a:t>
            </a:r>
          </a:p>
          <a:p>
            <a:pPr marL="742950" lvl="1" indent="-285750">
              <a:spcBef>
                <a:spcPct val="20000"/>
              </a:spcBef>
              <a:buClr>
                <a:srgbClr val="00AAF6"/>
              </a:buClr>
              <a:buFontTx/>
              <a:buChar char="•"/>
            </a:pPr>
            <a:r>
              <a:rPr lang="en-US" sz="1400" dirty="0" err="1"/>
              <a:t>Kiran</a:t>
            </a:r>
            <a:r>
              <a:rPr lang="en-US" sz="1400" dirty="0"/>
              <a:t> </a:t>
            </a:r>
            <a:r>
              <a:rPr lang="en-US" sz="1400" dirty="0" err="1"/>
              <a:t>Keshav</a:t>
            </a:r>
            <a:r>
              <a:rPr lang="en-US" sz="1400" dirty="0"/>
              <a:t> (keshav@c2b2.columbia.edu)</a:t>
            </a:r>
          </a:p>
          <a:p>
            <a:pPr marL="342900" indent="-342900">
              <a:spcBef>
                <a:spcPct val="20000"/>
              </a:spcBef>
              <a:buClr>
                <a:srgbClr val="00AAF6"/>
              </a:buClr>
              <a:buFontTx/>
              <a:buChar char="•"/>
            </a:pPr>
            <a:r>
              <a:rPr lang="en-US" sz="1600" b="1" dirty="0" err="1"/>
              <a:t>caGrid</a:t>
            </a:r>
            <a:r>
              <a:rPr lang="en-US" sz="1600" b="1" dirty="0"/>
              <a:t> (Ohio State University)</a:t>
            </a:r>
          </a:p>
          <a:p>
            <a:pPr marL="742950" lvl="1" indent="-285750">
              <a:spcBef>
                <a:spcPct val="20000"/>
              </a:spcBef>
              <a:buClr>
                <a:srgbClr val="00AAF6"/>
              </a:buClr>
              <a:buFontTx/>
              <a:buChar char="•"/>
            </a:pPr>
            <a:r>
              <a:rPr lang="en-US" sz="1400" dirty="0"/>
              <a:t>Scott </a:t>
            </a:r>
            <a:r>
              <a:rPr lang="en-US" sz="1400" dirty="0" err="1"/>
              <a:t>Oster</a:t>
            </a:r>
            <a:r>
              <a:rPr lang="en-US" sz="1400" dirty="0"/>
              <a:t> (oster@bmi.osu.edu)</a:t>
            </a:r>
          </a:p>
          <a:p>
            <a:pPr marL="742950" lvl="1" indent="-285750">
              <a:spcBef>
                <a:spcPct val="20000"/>
              </a:spcBef>
              <a:buClr>
                <a:srgbClr val="00AAF6"/>
              </a:buClr>
              <a:buFontTx/>
              <a:buChar char="•"/>
            </a:pPr>
            <a:r>
              <a:rPr lang="en-US" sz="1400" dirty="0"/>
              <a:t>Stephen </a:t>
            </a:r>
            <a:r>
              <a:rPr lang="en-US" sz="1400" dirty="0" err="1"/>
              <a:t>Langella</a:t>
            </a:r>
            <a:r>
              <a:rPr lang="en-US" sz="1400" dirty="0"/>
              <a:t> (langella@bmi.osu.edu)</a:t>
            </a:r>
          </a:p>
          <a:p>
            <a:pPr marL="342900" indent="-342900">
              <a:spcBef>
                <a:spcPct val="20000"/>
              </a:spcBef>
              <a:buClr>
                <a:srgbClr val="00AAF6"/>
              </a:buClr>
              <a:buFontTx/>
              <a:buChar char="•"/>
            </a:pPr>
            <a:r>
              <a:rPr lang="en-US" sz="1600" b="1" dirty="0" err="1"/>
              <a:t>caGrid</a:t>
            </a:r>
            <a:r>
              <a:rPr lang="en-US" sz="1600" b="1" dirty="0"/>
              <a:t>/</a:t>
            </a:r>
            <a:r>
              <a:rPr lang="en-US" sz="1600" b="1" dirty="0" err="1"/>
              <a:t>TeraGrid</a:t>
            </a:r>
            <a:r>
              <a:rPr lang="en-US" sz="1600" b="1" dirty="0"/>
              <a:t> (Argonne National Laboratory)</a:t>
            </a:r>
          </a:p>
          <a:p>
            <a:pPr marL="742950" lvl="1" indent="-285750">
              <a:spcBef>
                <a:spcPct val="20000"/>
              </a:spcBef>
              <a:buClr>
                <a:srgbClr val="00AAF6"/>
              </a:buClr>
              <a:buFontTx/>
              <a:buChar char="•"/>
            </a:pPr>
            <a:r>
              <a:rPr lang="en-US" sz="1400" dirty="0"/>
              <a:t>Ravi </a:t>
            </a:r>
            <a:r>
              <a:rPr lang="en-US" sz="1400" dirty="0" err="1"/>
              <a:t>Madduri</a:t>
            </a:r>
            <a:r>
              <a:rPr lang="en-US" sz="1400" dirty="0"/>
              <a:t> (madduri@mcs.anl.gov)</a:t>
            </a:r>
          </a:p>
          <a:p>
            <a:pPr marL="342900" indent="-342900">
              <a:spcBef>
                <a:spcPct val="20000"/>
              </a:spcBef>
              <a:buClr>
                <a:srgbClr val="00AAF6"/>
              </a:buClr>
              <a:buFontTx/>
              <a:buChar char="•"/>
            </a:pPr>
            <a:r>
              <a:rPr lang="en-US" sz="1600" b="1" dirty="0" err="1"/>
              <a:t>TeraGrid</a:t>
            </a:r>
            <a:r>
              <a:rPr lang="en-US" sz="1600" b="1" dirty="0"/>
              <a:t> (Argonne National Laboratory)</a:t>
            </a:r>
          </a:p>
          <a:p>
            <a:pPr marL="742950" lvl="1" indent="-285750">
              <a:spcBef>
                <a:spcPct val="20000"/>
              </a:spcBef>
              <a:buClr>
                <a:srgbClr val="00AAF6"/>
              </a:buClr>
              <a:buFontTx/>
              <a:buChar char="•"/>
            </a:pPr>
            <a:r>
              <a:rPr lang="en-US" sz="1400" dirty="0"/>
              <a:t>Stuart Martin (</a:t>
            </a:r>
            <a:r>
              <a:rPr lang="en-US" sz="1400" dirty="0">
                <a:hlinkClick r:id="rId3"/>
              </a:rPr>
              <a:t>smartin@mcs.anl.gov</a:t>
            </a:r>
            <a:r>
              <a:rPr lang="en-US" sz="1400" dirty="0"/>
              <a:t>)</a:t>
            </a:r>
          </a:p>
          <a:p>
            <a:pPr marL="342900" indent="-342900">
              <a:spcBef>
                <a:spcPct val="20000"/>
              </a:spcBef>
              <a:buClr>
                <a:srgbClr val="00AAF6"/>
              </a:buClr>
              <a:buFontTx/>
              <a:buChar char="•"/>
            </a:pPr>
            <a:r>
              <a:rPr lang="en-US" sz="1600" b="1" dirty="0" err="1"/>
              <a:t>TeraGrid</a:t>
            </a:r>
            <a:r>
              <a:rPr lang="en-US" sz="1600" b="1" dirty="0"/>
              <a:t> (Texas Advanced Computing Center)</a:t>
            </a:r>
          </a:p>
          <a:p>
            <a:pPr marL="742950" lvl="1" indent="-285750">
              <a:spcBef>
                <a:spcPct val="20000"/>
              </a:spcBef>
              <a:buClr>
                <a:srgbClr val="00AAF6"/>
              </a:buClr>
              <a:buFontTx/>
              <a:buChar char="•"/>
            </a:pPr>
            <a:r>
              <a:rPr lang="en-US" sz="1400" dirty="0"/>
              <a:t>Stephen Mock (mock@tacc.utexas.edu)</a:t>
            </a:r>
            <a:endParaRPr lang="en-US" sz="1400" b="1" dirty="0"/>
          </a:p>
          <a:p>
            <a:pPr marL="342900" indent="-342900">
              <a:spcBef>
                <a:spcPct val="20000"/>
              </a:spcBef>
              <a:buClr>
                <a:srgbClr val="00AAF6"/>
              </a:buClr>
              <a:buFontTx/>
              <a:buChar char="•"/>
            </a:pPr>
            <a:r>
              <a:rPr lang="en-US" sz="1600" b="1" dirty="0"/>
              <a:t>Management</a:t>
            </a:r>
          </a:p>
          <a:p>
            <a:pPr marL="742950" lvl="1" indent="-285750">
              <a:spcBef>
                <a:spcPct val="20000"/>
              </a:spcBef>
              <a:buClr>
                <a:srgbClr val="00AAF6"/>
              </a:buClr>
              <a:buFontTx/>
              <a:buChar char="•"/>
            </a:pPr>
            <a:r>
              <a:rPr lang="en-US" sz="1400" dirty="0" err="1"/>
              <a:t>Aris</a:t>
            </a:r>
            <a:r>
              <a:rPr lang="en-US" sz="1400" dirty="0"/>
              <a:t> </a:t>
            </a:r>
            <a:r>
              <a:rPr lang="en-US" sz="1400" dirty="0" err="1"/>
              <a:t>Floratos</a:t>
            </a:r>
            <a:r>
              <a:rPr lang="en-US" sz="1400" dirty="0"/>
              <a:t> (Columbia University)</a:t>
            </a:r>
          </a:p>
          <a:p>
            <a:pPr marL="742950" lvl="1" indent="-285750">
              <a:spcBef>
                <a:spcPct val="20000"/>
              </a:spcBef>
              <a:buClr>
                <a:srgbClr val="00AAF6"/>
              </a:buClr>
              <a:buFontTx/>
              <a:buChar char="•"/>
            </a:pPr>
            <a:r>
              <a:rPr lang="en-US" sz="1400" dirty="0" err="1"/>
              <a:t>Krishnakant</a:t>
            </a:r>
            <a:r>
              <a:rPr lang="en-US" sz="1400" dirty="0"/>
              <a:t> </a:t>
            </a:r>
            <a:r>
              <a:rPr lang="en-US" sz="1400" dirty="0" err="1"/>
              <a:t>Shanbhag</a:t>
            </a:r>
            <a:r>
              <a:rPr lang="en-US" sz="1400" dirty="0"/>
              <a:t> (Argonne National Laboratory)</a:t>
            </a:r>
          </a:p>
          <a:p>
            <a:pPr marL="742950" lvl="1" indent="-285750">
              <a:spcBef>
                <a:spcPct val="20000"/>
              </a:spcBef>
              <a:buClr>
                <a:srgbClr val="00AAF6"/>
              </a:buClr>
              <a:buFontTx/>
              <a:buChar char="•"/>
            </a:pPr>
            <a:r>
              <a:rPr lang="en-US" sz="1400" dirty="0"/>
              <a:t>Michael Keller (Booz Allen Hamilton)</a:t>
            </a:r>
          </a:p>
          <a:p>
            <a:pPr marL="742950" lvl="1" indent="-285750">
              <a:spcBef>
                <a:spcPct val="20000"/>
              </a:spcBef>
              <a:buClr>
                <a:srgbClr val="00AAF6"/>
              </a:buClr>
              <a:buFontTx/>
              <a:buChar char="•"/>
            </a:pPr>
            <a:r>
              <a:rPr lang="en-US" sz="1400" dirty="0"/>
              <a:t>Patrick McConnell (Duke University)</a:t>
            </a:r>
          </a:p>
          <a:p>
            <a:pPr marL="742950" lvl="1" indent="-285750">
              <a:spcBef>
                <a:spcPct val="20000"/>
              </a:spcBef>
              <a:buClr>
                <a:srgbClr val="00AAF6"/>
              </a:buClr>
              <a:buFontTx/>
              <a:buChar char="•"/>
            </a:pPr>
            <a:r>
              <a:rPr lang="en-US" sz="1400" dirty="0"/>
              <a:t>Nancy Wilkins-</a:t>
            </a:r>
            <a:r>
              <a:rPr lang="en-US" sz="1400" dirty="0" err="1"/>
              <a:t>Diehr</a:t>
            </a:r>
            <a:r>
              <a:rPr lang="en-US" sz="1400" dirty="0"/>
              <a:t> (San Diego Supercomputer Center)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82050" cy="792162"/>
          </a:xfrm>
        </p:spPr>
        <p:txBody>
          <a:bodyPr/>
          <a:lstStyle/>
          <a:p>
            <a:pPr eaLnBrk="1" hangingPunct="1">
              <a:defRPr/>
            </a:pPr>
            <a:r>
              <a:rPr lang="en-US" dirty="0" smtClean="0"/>
              <a:t>CVRG Acknowledgements</a:t>
            </a:r>
            <a:endParaRPr lang="en-US" dirty="0"/>
          </a:p>
        </p:txBody>
      </p:sp>
      <p:sp>
        <p:nvSpPr>
          <p:cNvPr id="58371" name="Content Placeholder 2"/>
          <p:cNvSpPr>
            <a:spLocks noGrp="1"/>
          </p:cNvSpPr>
          <p:nvPr>
            <p:ph idx="1"/>
          </p:nvPr>
        </p:nvSpPr>
        <p:spPr>
          <a:xfrm>
            <a:off x="152400" y="1219200"/>
            <a:ext cx="4114800" cy="5257800"/>
          </a:xfrm>
        </p:spPr>
        <p:txBody>
          <a:bodyPr/>
          <a:lstStyle/>
          <a:p>
            <a:pPr eaLnBrk="1" hangingPunct="1"/>
            <a:r>
              <a:rPr lang="en-US" sz="1800" b="1" smtClean="0"/>
              <a:t>Department of Biomedical Informatics, The Ohio State University</a:t>
            </a:r>
          </a:p>
          <a:p>
            <a:pPr lvl="1" eaLnBrk="1" hangingPunct="1"/>
            <a:r>
              <a:rPr lang="en-US" sz="1800" smtClean="0"/>
              <a:t>Joel Saltz</a:t>
            </a:r>
          </a:p>
          <a:p>
            <a:pPr lvl="1" eaLnBrk="1" hangingPunct="1"/>
            <a:r>
              <a:rPr lang="en-US" sz="1800" smtClean="0"/>
              <a:t>Tahsin Kurc</a:t>
            </a:r>
          </a:p>
          <a:p>
            <a:pPr lvl="1" eaLnBrk="1" hangingPunct="1"/>
            <a:r>
              <a:rPr lang="en-US" sz="1800" smtClean="0"/>
              <a:t>Justin Permar</a:t>
            </a:r>
          </a:p>
          <a:p>
            <a:pPr lvl="1" eaLnBrk="1" hangingPunct="1"/>
            <a:r>
              <a:rPr lang="en-US" sz="1800" smtClean="0"/>
              <a:t>Tony Pan</a:t>
            </a:r>
          </a:p>
          <a:p>
            <a:pPr lvl="1" eaLnBrk="1" hangingPunct="1"/>
            <a:r>
              <a:rPr lang="en-US" sz="1800" smtClean="0"/>
              <a:t>Stephen Langella</a:t>
            </a:r>
          </a:p>
          <a:p>
            <a:r>
              <a:rPr lang="en-US" sz="1800" b="1" smtClean="0"/>
              <a:t>Center for Research in Biological Systems, University of California, San Diego</a:t>
            </a:r>
          </a:p>
          <a:p>
            <a:pPr lvl="1"/>
            <a:r>
              <a:rPr lang="en-US" sz="1800" smtClean="0"/>
              <a:t>Mark Ellisman</a:t>
            </a:r>
          </a:p>
          <a:p>
            <a:pPr lvl="1"/>
            <a:r>
              <a:rPr lang="en-US" sz="1800" smtClean="0"/>
              <a:t>Jeff Grethe</a:t>
            </a:r>
          </a:p>
          <a:p>
            <a:pPr lvl="1"/>
            <a:r>
              <a:rPr lang="en-US" sz="1800" smtClean="0"/>
              <a:t>Ramil Manansala</a:t>
            </a:r>
          </a:p>
        </p:txBody>
      </p:sp>
      <p:sp>
        <p:nvSpPr>
          <p:cNvPr id="14340" name="Slide Number Placeholder 3"/>
          <p:cNvSpPr>
            <a:spLocks noGrp="1"/>
          </p:cNvSpPr>
          <p:nvPr>
            <p:ph type="sldNum" sz="quarter" idx="12"/>
          </p:nvPr>
        </p:nvSpPr>
        <p:spPr bwMode="auto">
          <a:ln>
            <a:miter lim="800000"/>
            <a:headEnd/>
            <a:tailEnd/>
          </a:ln>
        </p:spPr>
        <p:txBody>
          <a:bodyPr/>
          <a:lstStyle/>
          <a:p>
            <a:pPr>
              <a:defRPr/>
            </a:pPr>
            <a:fld id="{FDAA8027-5FB0-45EB-8150-E1DDA5FC4A1B}" type="slidenum">
              <a:rPr lang="en-US" smtClean="0"/>
              <a:pPr>
                <a:defRPr/>
              </a:pPr>
              <a:t>33</a:t>
            </a:fld>
            <a:endParaRPr lang="en-US" dirty="0" smtClean="0"/>
          </a:p>
        </p:txBody>
      </p:sp>
      <p:sp>
        <p:nvSpPr>
          <p:cNvPr id="5" name="Content Placeholder 2"/>
          <p:cNvSpPr txBox="1">
            <a:spLocks/>
          </p:cNvSpPr>
          <p:nvPr/>
        </p:nvSpPr>
        <p:spPr bwMode="auto">
          <a:xfrm>
            <a:off x="4267200" y="1219200"/>
            <a:ext cx="4114800" cy="52578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itchFamily="18" charset="2"/>
              <a:buChar char=""/>
              <a:defRPr/>
            </a:pPr>
            <a:r>
              <a:rPr lang="en-US" b="1" dirty="0">
                <a:latin typeface="+mj-lt"/>
              </a:rPr>
              <a:t>Institute for Computational Medicine,  Johns Hopkins University</a:t>
            </a:r>
          </a:p>
          <a:p>
            <a:pPr marL="639763" lvl="1" indent="-236538">
              <a:spcBef>
                <a:spcPts val="550"/>
              </a:spcBef>
              <a:buClr>
                <a:schemeClr val="accent1"/>
              </a:buClr>
              <a:buFont typeface="Verdana" pitchFamily="34" charset="0"/>
              <a:buChar char="◦"/>
              <a:defRPr/>
            </a:pPr>
            <a:r>
              <a:rPr lang="en-US" dirty="0">
                <a:latin typeface="+mj-lt"/>
              </a:rPr>
              <a:t>Raimond L. Winslow</a:t>
            </a:r>
          </a:p>
          <a:p>
            <a:pPr marL="639763" lvl="1" indent="-236538">
              <a:spcBef>
                <a:spcPts val="550"/>
              </a:spcBef>
              <a:buClr>
                <a:schemeClr val="accent1"/>
              </a:buClr>
              <a:buFont typeface="Verdana" pitchFamily="34" charset="0"/>
              <a:buChar char="◦"/>
              <a:defRPr/>
            </a:pPr>
            <a:r>
              <a:rPr lang="en-US" dirty="0">
                <a:latin typeface="+mj-lt"/>
              </a:rPr>
              <a:t>Michael I. Miller </a:t>
            </a:r>
          </a:p>
          <a:p>
            <a:pPr marL="639763" lvl="1" indent="-236538">
              <a:spcBef>
                <a:spcPts val="550"/>
              </a:spcBef>
              <a:buClr>
                <a:schemeClr val="accent1"/>
              </a:buClr>
              <a:buFont typeface="Verdana" pitchFamily="34" charset="0"/>
              <a:buChar char="◦"/>
              <a:defRPr/>
            </a:pPr>
            <a:r>
              <a:rPr lang="en-US" dirty="0">
                <a:latin typeface="+mj-lt"/>
              </a:rPr>
              <a:t>J.  </a:t>
            </a:r>
            <a:r>
              <a:rPr lang="en-US" dirty="0" err="1">
                <a:latin typeface="+mj-lt"/>
              </a:rPr>
              <a:t>Tilak</a:t>
            </a:r>
            <a:r>
              <a:rPr lang="en-US" dirty="0">
                <a:latin typeface="+mj-lt"/>
              </a:rPr>
              <a:t> </a:t>
            </a:r>
            <a:r>
              <a:rPr lang="en-US" dirty="0" err="1">
                <a:latin typeface="+mj-lt"/>
              </a:rPr>
              <a:t>Ratnanather</a:t>
            </a:r>
            <a:r>
              <a:rPr lang="en-US" dirty="0">
                <a:latin typeface="+mj-lt"/>
              </a:rPr>
              <a:t> </a:t>
            </a:r>
          </a:p>
          <a:p>
            <a:pPr marL="639763" lvl="1" indent="-236538">
              <a:spcBef>
                <a:spcPts val="550"/>
              </a:spcBef>
              <a:buClr>
                <a:schemeClr val="accent1"/>
              </a:buClr>
              <a:buFont typeface="Verdana" pitchFamily="34" charset="0"/>
              <a:buChar char="◦"/>
              <a:defRPr/>
            </a:pPr>
            <a:r>
              <a:rPr lang="en-US" dirty="0">
                <a:latin typeface="+mj-lt"/>
              </a:rPr>
              <a:t>Stephen J. Granite</a:t>
            </a:r>
          </a:p>
          <a:p>
            <a:pPr marL="639763" lvl="1" indent="-236538">
              <a:spcBef>
                <a:spcPts val="550"/>
              </a:spcBef>
              <a:buClr>
                <a:schemeClr val="accent1"/>
              </a:buClr>
              <a:buFont typeface="Verdana" pitchFamily="34" charset="0"/>
              <a:buChar char="◦"/>
              <a:defRPr/>
            </a:pPr>
            <a:r>
              <a:rPr lang="en-US" dirty="0">
                <a:latin typeface="+mj-lt"/>
              </a:rPr>
              <a:t>Anthony Kolasny</a:t>
            </a:r>
          </a:p>
          <a:p>
            <a:pPr marL="639763" lvl="1" indent="-236538">
              <a:spcBef>
                <a:spcPts val="550"/>
              </a:spcBef>
              <a:buClr>
                <a:schemeClr val="accent1"/>
              </a:buClr>
              <a:buFont typeface="Verdana" pitchFamily="34" charset="0"/>
              <a:buChar char="◦"/>
              <a:defRPr/>
            </a:pPr>
            <a:r>
              <a:rPr lang="en-US" dirty="0">
                <a:latin typeface="+mj-lt"/>
              </a:rPr>
              <a:t>Aaron Lucas</a:t>
            </a:r>
          </a:p>
          <a:p>
            <a:pPr marL="639763" lvl="1" indent="-236538">
              <a:spcBef>
                <a:spcPts val="550"/>
              </a:spcBef>
              <a:buClr>
                <a:schemeClr val="accent1"/>
              </a:buClr>
              <a:buFont typeface="Verdana" pitchFamily="34" charset="0"/>
              <a:buChar char="◦"/>
              <a:defRPr/>
            </a:pPr>
            <a:r>
              <a:rPr lang="en-US" dirty="0">
                <a:latin typeface="+mj-lt"/>
              </a:rPr>
              <a:t>Kyle Reynolds</a:t>
            </a:r>
          </a:p>
          <a:p>
            <a:pPr marL="639763" lvl="1" indent="-236538">
              <a:spcBef>
                <a:spcPts val="550"/>
              </a:spcBef>
              <a:buClr>
                <a:schemeClr val="accent1"/>
              </a:buClr>
              <a:buFont typeface="Verdana" pitchFamily="34" charset="0"/>
              <a:buChar char="◦"/>
              <a:defRPr/>
            </a:pPr>
            <a:r>
              <a:rPr lang="en-US" dirty="0">
                <a:latin typeface="+mj-lt"/>
              </a:rPr>
              <a:t>Tim Brown</a:t>
            </a:r>
          </a:p>
          <a:p>
            <a:pPr marL="639763" lvl="1" indent="-236538">
              <a:spcBef>
                <a:spcPts val="550"/>
              </a:spcBef>
              <a:buClr>
                <a:schemeClr val="accent1"/>
              </a:buClr>
              <a:buFont typeface="Verdana" pitchFamily="34" charset="0"/>
              <a:buChar char="◦"/>
              <a:defRPr/>
            </a:pPr>
            <a:r>
              <a:rPr lang="en-US" dirty="0">
                <a:latin typeface="+mj-lt"/>
              </a:rPr>
              <a:t>Bryan Schwam</a:t>
            </a:r>
          </a:p>
          <a:p>
            <a:pPr marL="639763" lvl="1" indent="-236538">
              <a:spcBef>
                <a:spcPts val="550"/>
              </a:spcBef>
              <a:buClr>
                <a:schemeClr val="accent1"/>
              </a:buClr>
              <a:buFont typeface="Verdana" pitchFamily="34" charset="0"/>
              <a:buChar char="◦"/>
              <a:defRPr/>
            </a:pPr>
            <a:r>
              <a:rPr lang="en-US" dirty="0">
                <a:latin typeface="+mj-lt"/>
              </a:rPr>
              <a:t>David Hopkins</a:t>
            </a:r>
          </a:p>
          <a:p>
            <a:pPr marL="365125" indent="-282575">
              <a:spcBef>
                <a:spcPts val="600"/>
              </a:spcBef>
              <a:buClr>
                <a:schemeClr val="accent1"/>
              </a:buClr>
              <a:buSzPct val="80000"/>
              <a:buFont typeface="Wingdings 2" pitchFamily="18" charset="2"/>
              <a:buChar char=""/>
              <a:defRPr/>
            </a:pPr>
            <a:endParaRPr lang="en-US" b="1" dirty="0">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US" smtClean="0"/>
          </a:p>
        </p:txBody>
      </p:sp>
      <p:sp>
        <p:nvSpPr>
          <p:cNvPr id="302083" name="Rectangle 3"/>
          <p:cNvSpPr>
            <a:spLocks noGrp="1" noChangeArrowheads="1"/>
          </p:cNvSpPr>
          <p:nvPr>
            <p:ph type="body" idx="1"/>
          </p:nvPr>
        </p:nvSpPr>
        <p:spPr/>
        <p:txBody>
          <a:bodyPr/>
          <a:lstStyle/>
          <a:p>
            <a:endParaRPr lang="en-US" smtClean="0"/>
          </a:p>
        </p:txBody>
      </p:sp>
      <p:pic>
        <p:nvPicPr>
          <p:cNvPr id="302084" name="Picture 4" descr="Group picture Biomedical Informatics#BB90"/>
          <p:cNvPicPr>
            <a:picLocks noChangeAspect="1" noChangeArrowheads="1"/>
          </p:cNvPicPr>
          <p:nvPr/>
        </p:nvPicPr>
        <p:blipFill>
          <a:blip r:embed="rId2" cstate="print"/>
          <a:srcRect/>
          <a:stretch>
            <a:fillRect/>
          </a:stretch>
        </p:blipFill>
        <p:spPr bwMode="auto">
          <a:xfrm>
            <a:off x="457200" y="1143000"/>
            <a:ext cx="8229600" cy="42989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0" y="0"/>
            <a:ext cx="4800600" cy="1143000"/>
          </a:xfrm>
        </p:spPr>
        <p:txBody>
          <a:bodyPr>
            <a:noAutofit/>
          </a:bodyPr>
          <a:lstStyle/>
          <a:p>
            <a:pPr algn="ctr" eaLnBrk="1" hangingPunct="1"/>
            <a:r>
              <a:rPr lang="en-US" sz="3200" dirty="0" smtClean="0">
                <a:solidFill>
                  <a:srgbClr val="14455A"/>
                </a:solidFill>
              </a:rPr>
              <a:t>“Big” Design Patterns</a:t>
            </a:r>
            <a:r>
              <a:rPr lang="en-US" sz="3200" dirty="0" smtClean="0">
                <a:solidFill>
                  <a:srgbClr val="14455A"/>
                </a:solidFill>
              </a:rPr>
              <a:t/>
            </a:r>
            <a:br>
              <a:rPr lang="en-US" sz="3200" dirty="0" smtClean="0">
                <a:solidFill>
                  <a:srgbClr val="14455A"/>
                </a:solidFill>
              </a:rPr>
            </a:br>
            <a:r>
              <a:rPr lang="en-US" sz="3200" dirty="0" smtClean="0">
                <a:solidFill>
                  <a:srgbClr val="14455A"/>
                </a:solidFill>
              </a:rPr>
              <a:t>for Translational Research</a:t>
            </a:r>
          </a:p>
        </p:txBody>
      </p:sp>
      <p:sp>
        <p:nvSpPr>
          <p:cNvPr id="46083" name="Rectangle 3"/>
          <p:cNvSpPr>
            <a:spLocks noGrp="1" noChangeArrowheads="1"/>
          </p:cNvSpPr>
          <p:nvPr>
            <p:ph type="body" idx="1"/>
          </p:nvPr>
        </p:nvSpPr>
        <p:spPr>
          <a:xfrm>
            <a:off x="381000" y="1752600"/>
            <a:ext cx="8458200" cy="4953000"/>
          </a:xfrm>
        </p:spPr>
        <p:txBody>
          <a:bodyPr/>
          <a:lstStyle/>
          <a:p>
            <a:pPr lvl="1" eaLnBrk="1" hangingPunct="1">
              <a:lnSpc>
                <a:spcPct val="90000"/>
              </a:lnSpc>
              <a:buClr>
                <a:srgbClr val="990000"/>
              </a:buClr>
            </a:pPr>
            <a:r>
              <a:rPr lang="en-US" dirty="0" smtClean="0">
                <a:solidFill>
                  <a:schemeClr val="accent3"/>
                </a:solidFill>
              </a:rPr>
              <a:t>Deep Integrative Analyses</a:t>
            </a:r>
            <a:endParaRPr lang="en-US" dirty="0" smtClean="0">
              <a:solidFill>
                <a:schemeClr val="accent3"/>
              </a:solidFill>
            </a:endParaRPr>
          </a:p>
          <a:p>
            <a:pPr lvl="1" eaLnBrk="1" hangingPunct="1">
              <a:lnSpc>
                <a:spcPct val="90000"/>
              </a:lnSpc>
              <a:buClr>
                <a:srgbClr val="990000"/>
              </a:buClr>
            </a:pPr>
            <a:r>
              <a:rPr lang="en-US" dirty="0" err="1" smtClean="0"/>
              <a:t>Multiscale</a:t>
            </a:r>
            <a:r>
              <a:rPr lang="en-US" dirty="0" smtClean="0"/>
              <a:t> </a:t>
            </a:r>
            <a:r>
              <a:rPr lang="en-US" dirty="0" smtClean="0"/>
              <a:t>Investigations that encompass genomics, </a:t>
            </a:r>
            <a:r>
              <a:rPr lang="en-US" dirty="0" err="1" smtClean="0"/>
              <a:t>epigenetics</a:t>
            </a:r>
            <a:r>
              <a:rPr lang="en-US" dirty="0" smtClean="0"/>
              <a:t>, (micro)anatomic structure and function</a:t>
            </a:r>
          </a:p>
          <a:p>
            <a:pPr eaLnBrk="1" hangingPunct="1">
              <a:buClr>
                <a:srgbClr val="990000"/>
              </a:buClr>
            </a:pPr>
            <a:endParaRPr lang="en-US" sz="2400" b="0" dirty="0" smtClean="0"/>
          </a:p>
        </p:txBody>
      </p:sp>
      <p:sp>
        <p:nvSpPr>
          <p:cNvPr id="46084" name="Line 5"/>
          <p:cNvSpPr>
            <a:spLocks noChangeShapeType="1"/>
          </p:cNvSpPr>
          <p:nvPr/>
        </p:nvSpPr>
        <p:spPr bwMode="auto">
          <a:xfrm>
            <a:off x="0" y="1143000"/>
            <a:ext cx="9144000" cy="0"/>
          </a:xfrm>
          <a:prstGeom prst="line">
            <a:avLst/>
          </a:prstGeom>
          <a:noFill/>
          <a:ln w="47625">
            <a:solidFill>
              <a:srgbClr val="99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82050" cy="792162"/>
          </a:xfrm>
        </p:spPr>
        <p:txBody>
          <a:bodyPr>
            <a:noAutofit/>
          </a:bodyPr>
          <a:lstStyle/>
          <a:p>
            <a:pPr>
              <a:defRPr/>
            </a:pPr>
            <a:r>
              <a:rPr lang="en-US" sz="3600" dirty="0" smtClean="0"/>
              <a:t>The Reynolds Study</a:t>
            </a:r>
          </a:p>
        </p:txBody>
      </p:sp>
      <p:sp>
        <p:nvSpPr>
          <p:cNvPr id="14339" name="Text Box 18"/>
          <p:cNvSpPr txBox="1">
            <a:spLocks noChangeArrowheads="1"/>
          </p:cNvSpPr>
          <p:nvPr/>
        </p:nvSpPr>
        <p:spPr bwMode="auto">
          <a:xfrm>
            <a:off x="609600" y="5638800"/>
            <a:ext cx="1058863" cy="523875"/>
          </a:xfrm>
          <a:prstGeom prst="rect">
            <a:avLst/>
          </a:prstGeom>
          <a:noFill/>
          <a:ln w="12700">
            <a:noFill/>
            <a:miter lim="800000"/>
            <a:headEnd/>
            <a:tailEnd/>
          </a:ln>
        </p:spPr>
        <p:txBody>
          <a:bodyPr wrap="none">
            <a:spAutoFit/>
          </a:bodyPr>
          <a:lstStyle/>
          <a:p>
            <a:pPr algn="ctr">
              <a:defRPr/>
            </a:pPr>
            <a:r>
              <a:rPr lang="en-US" sz="1400" dirty="0">
                <a:latin typeface="+mn-lt"/>
              </a:rPr>
              <a:t>Multi-Modal</a:t>
            </a:r>
          </a:p>
          <a:p>
            <a:pPr algn="ctr">
              <a:defRPr/>
            </a:pPr>
            <a:r>
              <a:rPr lang="en-US" sz="1400" dirty="0">
                <a:latin typeface="+mn-lt"/>
              </a:rPr>
              <a:t>Imaging</a:t>
            </a:r>
          </a:p>
        </p:txBody>
      </p:sp>
      <p:pic>
        <p:nvPicPr>
          <p:cNvPr id="14340" name="Picture 22" descr="Normal Heart Electrical Conduction"/>
          <p:cNvPicPr>
            <a:picLocks noChangeAspect="1" noChangeArrowheads="1"/>
          </p:cNvPicPr>
          <p:nvPr/>
        </p:nvPicPr>
        <p:blipFill>
          <a:blip r:embed="rId2"/>
          <a:srcRect/>
          <a:stretch>
            <a:fillRect/>
          </a:stretch>
        </p:blipFill>
        <p:spPr bwMode="auto">
          <a:xfrm>
            <a:off x="2286000" y="4572000"/>
            <a:ext cx="1554163" cy="1541463"/>
          </a:xfrm>
          <a:prstGeom prst="rect">
            <a:avLst/>
          </a:prstGeom>
          <a:noFill/>
          <a:ln w="9525">
            <a:noFill/>
            <a:miter lim="800000"/>
            <a:headEnd/>
            <a:tailEnd/>
          </a:ln>
        </p:spPr>
      </p:pic>
      <p:sp>
        <p:nvSpPr>
          <p:cNvPr id="14341" name="Text Box 19"/>
          <p:cNvSpPr txBox="1">
            <a:spLocks noChangeArrowheads="1"/>
          </p:cNvSpPr>
          <p:nvPr/>
        </p:nvSpPr>
        <p:spPr bwMode="auto">
          <a:xfrm>
            <a:off x="2438400" y="6096000"/>
            <a:ext cx="1200150" cy="523875"/>
          </a:xfrm>
          <a:prstGeom prst="rect">
            <a:avLst/>
          </a:prstGeom>
          <a:noFill/>
          <a:ln w="12700">
            <a:noFill/>
            <a:miter lim="800000"/>
            <a:headEnd/>
            <a:tailEnd/>
          </a:ln>
        </p:spPr>
        <p:txBody>
          <a:bodyPr wrap="none">
            <a:spAutoFit/>
          </a:bodyPr>
          <a:lstStyle/>
          <a:p>
            <a:pPr algn="ctr">
              <a:defRPr/>
            </a:pPr>
            <a:r>
              <a:rPr lang="en-US" sz="1400" dirty="0">
                <a:latin typeface="+mn-lt"/>
              </a:rPr>
              <a:t>Data Analysis</a:t>
            </a:r>
          </a:p>
          <a:p>
            <a:pPr algn="ctr">
              <a:defRPr/>
            </a:pPr>
            <a:r>
              <a:rPr lang="en-US" sz="1400" dirty="0">
                <a:latin typeface="+mn-lt"/>
              </a:rPr>
              <a:t>And Modeling</a:t>
            </a:r>
          </a:p>
        </p:txBody>
      </p:sp>
      <p:sp>
        <p:nvSpPr>
          <p:cNvPr id="18" name="Slide Number Placeholder 17"/>
          <p:cNvSpPr>
            <a:spLocks noGrp="1"/>
          </p:cNvSpPr>
          <p:nvPr>
            <p:ph type="sldNum" sz="quarter" idx="12"/>
          </p:nvPr>
        </p:nvSpPr>
        <p:spPr/>
        <p:txBody>
          <a:bodyPr/>
          <a:lstStyle/>
          <a:p>
            <a:pPr>
              <a:defRPr/>
            </a:pPr>
            <a:fld id="{04EE07D0-AF8D-4E9B-A9FD-E66517DF4E67}" type="slidenum">
              <a:rPr lang="en-US" smtClean="0"/>
              <a:pPr>
                <a:defRPr/>
              </a:pPr>
              <a:t>5</a:t>
            </a:fld>
            <a:endParaRPr lang="en-US"/>
          </a:p>
        </p:txBody>
      </p:sp>
      <p:sp>
        <p:nvSpPr>
          <p:cNvPr id="14343" name="Content Placeholder 2"/>
          <p:cNvSpPr>
            <a:spLocks noGrp="1"/>
          </p:cNvSpPr>
          <p:nvPr>
            <p:ph sz="half" idx="1"/>
          </p:nvPr>
        </p:nvSpPr>
        <p:spPr>
          <a:xfrm>
            <a:off x="3886200" y="1371600"/>
            <a:ext cx="4876800" cy="4800600"/>
          </a:xfrm>
        </p:spPr>
        <p:txBody>
          <a:bodyPr/>
          <a:lstStyle/>
          <a:p>
            <a:r>
              <a:rPr lang="en-US" sz="2000" dirty="0" smtClean="0"/>
              <a:t>Prospective clinical research study – Deep Integrative Clinical Analysis</a:t>
            </a:r>
          </a:p>
          <a:p>
            <a:r>
              <a:rPr lang="en-US" sz="2000" dirty="0" smtClean="0"/>
              <a:t>Large subject cohort (~ 1,200) at high risk for sudden cardiac death</a:t>
            </a:r>
          </a:p>
          <a:p>
            <a:r>
              <a:rPr lang="en-US" sz="2000" dirty="0" smtClean="0"/>
              <a:t>All have:</a:t>
            </a:r>
          </a:p>
          <a:p>
            <a:pPr lvl="1"/>
            <a:r>
              <a:rPr lang="en-US" sz="1800" dirty="0" smtClean="0"/>
              <a:t>CAD </a:t>
            </a:r>
          </a:p>
          <a:p>
            <a:pPr lvl="1"/>
            <a:r>
              <a:rPr lang="en-US" sz="1800" dirty="0" smtClean="0"/>
              <a:t>LV dysfunction </a:t>
            </a:r>
          </a:p>
          <a:p>
            <a:pPr lvl="1"/>
            <a:r>
              <a:rPr lang="en-US" sz="1800" dirty="0" smtClean="0"/>
              <a:t>received ICD placement</a:t>
            </a:r>
          </a:p>
          <a:p>
            <a:r>
              <a:rPr lang="en-US" sz="2000" dirty="0" smtClean="0"/>
              <a:t>Multi-scale data from each patient</a:t>
            </a:r>
          </a:p>
          <a:p>
            <a:r>
              <a:rPr lang="en-US" sz="2000" dirty="0" smtClean="0"/>
              <a:t>Challenge – discover biomarkers predictive of high risk</a:t>
            </a:r>
          </a:p>
          <a:p>
            <a:r>
              <a:rPr lang="en-US" sz="2000" dirty="0" smtClean="0"/>
              <a:t>Test biomarkers on novel (currently ~500) subject population</a:t>
            </a:r>
          </a:p>
        </p:txBody>
      </p:sp>
      <p:pic>
        <p:nvPicPr>
          <p:cNvPr id="14344" name="Picture 13" descr="SNP"/>
          <p:cNvPicPr>
            <a:picLocks noChangeAspect="1" noChangeArrowheads="1"/>
          </p:cNvPicPr>
          <p:nvPr/>
        </p:nvPicPr>
        <p:blipFill>
          <a:blip r:embed="rId3"/>
          <a:srcRect/>
          <a:stretch>
            <a:fillRect/>
          </a:stretch>
        </p:blipFill>
        <p:spPr bwMode="auto">
          <a:xfrm>
            <a:off x="374650" y="1382713"/>
            <a:ext cx="1447800" cy="1063625"/>
          </a:xfrm>
          <a:prstGeom prst="rect">
            <a:avLst/>
          </a:prstGeom>
          <a:noFill/>
          <a:ln w="9525">
            <a:noFill/>
            <a:miter lim="800000"/>
            <a:headEnd/>
            <a:tailEnd/>
          </a:ln>
        </p:spPr>
      </p:pic>
      <p:pic>
        <p:nvPicPr>
          <p:cNvPr id="14345" name="Picture 14" descr="Microarray2"/>
          <p:cNvPicPr>
            <a:picLocks noChangeAspect="1" noChangeArrowheads="1"/>
          </p:cNvPicPr>
          <p:nvPr/>
        </p:nvPicPr>
        <p:blipFill>
          <a:blip r:embed="rId4"/>
          <a:srcRect/>
          <a:stretch>
            <a:fillRect/>
          </a:stretch>
        </p:blipFill>
        <p:spPr bwMode="auto">
          <a:xfrm>
            <a:off x="2119313" y="1382713"/>
            <a:ext cx="1508125" cy="1068387"/>
          </a:xfrm>
          <a:prstGeom prst="rect">
            <a:avLst/>
          </a:prstGeom>
          <a:noFill/>
          <a:ln w="28575">
            <a:solidFill>
              <a:srgbClr val="FFFFFF"/>
            </a:solidFill>
            <a:miter lim="800000"/>
            <a:headEnd/>
            <a:tailEnd/>
          </a:ln>
        </p:spPr>
      </p:pic>
      <p:pic>
        <p:nvPicPr>
          <p:cNvPr id="14346" name="Picture 12" descr="Proteomics"/>
          <p:cNvPicPr>
            <a:picLocks noChangeAspect="1" noChangeArrowheads="1"/>
          </p:cNvPicPr>
          <p:nvPr/>
        </p:nvPicPr>
        <p:blipFill>
          <a:blip r:embed="rId5"/>
          <a:srcRect/>
          <a:stretch>
            <a:fillRect/>
          </a:stretch>
        </p:blipFill>
        <p:spPr bwMode="auto">
          <a:xfrm>
            <a:off x="374650" y="2971800"/>
            <a:ext cx="1447800" cy="1085850"/>
          </a:xfrm>
          <a:prstGeom prst="rect">
            <a:avLst/>
          </a:prstGeom>
          <a:noFill/>
          <a:ln w="9525">
            <a:noFill/>
            <a:miter lim="800000"/>
            <a:headEnd/>
            <a:tailEnd/>
          </a:ln>
        </p:spPr>
      </p:pic>
      <p:pic>
        <p:nvPicPr>
          <p:cNvPr id="14347" name="Picture 19"/>
          <p:cNvPicPr>
            <a:picLocks noChangeAspect="1" noChangeArrowheads="1"/>
          </p:cNvPicPr>
          <p:nvPr/>
        </p:nvPicPr>
        <p:blipFill>
          <a:blip r:embed="rId6"/>
          <a:srcRect/>
          <a:stretch>
            <a:fillRect/>
          </a:stretch>
        </p:blipFill>
        <p:spPr bwMode="auto">
          <a:xfrm>
            <a:off x="1981200" y="2971800"/>
            <a:ext cx="1871663" cy="1044575"/>
          </a:xfrm>
          <a:prstGeom prst="rect">
            <a:avLst/>
          </a:prstGeom>
          <a:noFill/>
          <a:ln w="9525">
            <a:noFill/>
            <a:miter lim="800000"/>
            <a:headEnd/>
            <a:tailEnd/>
          </a:ln>
        </p:spPr>
      </p:pic>
      <p:pic>
        <p:nvPicPr>
          <p:cNvPr id="14348" name="Picture 9" descr="GeometryVar"/>
          <p:cNvPicPr>
            <a:picLocks noChangeAspect="1" noChangeArrowheads="1"/>
          </p:cNvPicPr>
          <p:nvPr/>
        </p:nvPicPr>
        <p:blipFill>
          <a:blip r:embed="rId7"/>
          <a:srcRect/>
          <a:stretch>
            <a:fillRect/>
          </a:stretch>
        </p:blipFill>
        <p:spPr bwMode="auto">
          <a:xfrm>
            <a:off x="374650" y="4648200"/>
            <a:ext cx="1646238" cy="987425"/>
          </a:xfrm>
          <a:prstGeom prst="rect">
            <a:avLst/>
          </a:prstGeom>
          <a:noFill/>
          <a:ln w="9525">
            <a:noFill/>
            <a:miter lim="800000"/>
            <a:headEnd/>
            <a:tailEnd/>
          </a:ln>
        </p:spPr>
      </p:pic>
      <p:sp>
        <p:nvSpPr>
          <p:cNvPr id="26" name="Text Box 15"/>
          <p:cNvSpPr txBox="1">
            <a:spLocks noChangeArrowheads="1"/>
          </p:cNvSpPr>
          <p:nvPr/>
        </p:nvSpPr>
        <p:spPr bwMode="auto">
          <a:xfrm>
            <a:off x="381000" y="2438400"/>
            <a:ext cx="1492250" cy="307975"/>
          </a:xfrm>
          <a:prstGeom prst="rect">
            <a:avLst/>
          </a:prstGeom>
          <a:noFill/>
          <a:ln w="12700">
            <a:noFill/>
            <a:miter lim="800000"/>
            <a:headEnd/>
            <a:tailEnd/>
          </a:ln>
        </p:spPr>
        <p:txBody>
          <a:bodyPr wrap="none">
            <a:spAutoFit/>
          </a:bodyPr>
          <a:lstStyle/>
          <a:p>
            <a:pPr algn="ctr">
              <a:defRPr/>
            </a:pPr>
            <a:r>
              <a:rPr lang="en-US" sz="1400" dirty="0">
                <a:latin typeface="+mn-lt"/>
              </a:rPr>
              <a:t>Genetic Variability</a:t>
            </a:r>
          </a:p>
        </p:txBody>
      </p:sp>
      <p:sp>
        <p:nvSpPr>
          <p:cNvPr id="27" name="Text Box 16"/>
          <p:cNvSpPr txBox="1">
            <a:spLocks noChangeArrowheads="1"/>
          </p:cNvSpPr>
          <p:nvPr/>
        </p:nvSpPr>
        <p:spPr bwMode="auto">
          <a:xfrm>
            <a:off x="2209800" y="2438400"/>
            <a:ext cx="1420813" cy="523875"/>
          </a:xfrm>
          <a:prstGeom prst="rect">
            <a:avLst/>
          </a:prstGeom>
          <a:noFill/>
          <a:ln w="12700">
            <a:noFill/>
            <a:miter lim="800000"/>
            <a:headEnd/>
            <a:tailEnd/>
          </a:ln>
        </p:spPr>
        <p:txBody>
          <a:bodyPr wrap="none">
            <a:spAutoFit/>
          </a:bodyPr>
          <a:lstStyle/>
          <a:p>
            <a:pPr algn="ctr">
              <a:defRPr/>
            </a:pPr>
            <a:r>
              <a:rPr lang="en-US" sz="1400" dirty="0">
                <a:latin typeface="+mn-lt"/>
              </a:rPr>
              <a:t>Gene Expression</a:t>
            </a:r>
          </a:p>
          <a:p>
            <a:pPr algn="ctr">
              <a:defRPr/>
            </a:pPr>
            <a:r>
              <a:rPr lang="en-US" sz="1400" dirty="0">
                <a:latin typeface="+mn-lt"/>
              </a:rPr>
              <a:t>Profiling</a:t>
            </a:r>
          </a:p>
        </p:txBody>
      </p:sp>
      <p:sp>
        <p:nvSpPr>
          <p:cNvPr id="28" name="Text Box 17"/>
          <p:cNvSpPr txBox="1">
            <a:spLocks noChangeArrowheads="1"/>
          </p:cNvSpPr>
          <p:nvPr/>
        </p:nvSpPr>
        <p:spPr bwMode="auto">
          <a:xfrm>
            <a:off x="381000" y="4038600"/>
            <a:ext cx="1557338" cy="523875"/>
          </a:xfrm>
          <a:prstGeom prst="rect">
            <a:avLst/>
          </a:prstGeom>
          <a:noFill/>
          <a:ln w="12700">
            <a:noFill/>
            <a:miter lim="800000"/>
            <a:headEnd/>
            <a:tailEnd/>
          </a:ln>
        </p:spPr>
        <p:txBody>
          <a:bodyPr wrap="none">
            <a:spAutoFit/>
          </a:bodyPr>
          <a:lstStyle/>
          <a:p>
            <a:pPr algn="ctr">
              <a:defRPr/>
            </a:pPr>
            <a:r>
              <a:rPr lang="en-US" sz="1400" dirty="0">
                <a:latin typeface="+mn-lt"/>
              </a:rPr>
              <a:t>Protein Expression</a:t>
            </a:r>
          </a:p>
          <a:p>
            <a:pPr algn="ctr">
              <a:defRPr/>
            </a:pPr>
            <a:r>
              <a:rPr lang="en-US" sz="1400" dirty="0">
                <a:latin typeface="+mn-lt"/>
              </a:rPr>
              <a:t>Profiling</a:t>
            </a:r>
          </a:p>
        </p:txBody>
      </p:sp>
      <p:sp>
        <p:nvSpPr>
          <p:cNvPr id="29" name="Text Box 17"/>
          <p:cNvSpPr txBox="1">
            <a:spLocks noChangeArrowheads="1"/>
          </p:cNvSpPr>
          <p:nvPr/>
        </p:nvSpPr>
        <p:spPr bwMode="auto">
          <a:xfrm>
            <a:off x="2057400" y="4038600"/>
            <a:ext cx="1616075" cy="523875"/>
          </a:xfrm>
          <a:prstGeom prst="rect">
            <a:avLst/>
          </a:prstGeom>
          <a:noFill/>
          <a:ln w="12700">
            <a:noFill/>
            <a:miter lim="800000"/>
            <a:headEnd/>
            <a:tailEnd/>
          </a:ln>
        </p:spPr>
        <p:txBody>
          <a:bodyPr wrap="none">
            <a:spAutoFit/>
          </a:bodyPr>
          <a:lstStyle/>
          <a:p>
            <a:pPr algn="ctr">
              <a:defRPr/>
            </a:pPr>
            <a:r>
              <a:rPr lang="en-US" sz="1400" dirty="0">
                <a:latin typeface="+mn-lt"/>
              </a:rPr>
              <a:t>Electrophysiological</a:t>
            </a:r>
          </a:p>
          <a:p>
            <a:pPr algn="ctr">
              <a:defRPr/>
            </a:pPr>
            <a:r>
              <a:rPr lang="en-US" sz="1400" dirty="0">
                <a:latin typeface="+mn-lt"/>
              </a:rPr>
              <a:t>Data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Title 1"/>
          <p:cNvSpPr>
            <a:spLocks noGrp="1"/>
          </p:cNvSpPr>
          <p:nvPr>
            <p:ph type="title"/>
          </p:nvPr>
        </p:nvSpPr>
        <p:spPr>
          <a:xfrm>
            <a:off x="304800" y="152400"/>
            <a:ext cx="8229600" cy="1143000"/>
          </a:xfrm>
        </p:spPr>
        <p:txBody>
          <a:bodyPr>
            <a:normAutofit fontScale="90000"/>
          </a:bodyPr>
          <a:lstStyle/>
          <a:p>
            <a:pPr>
              <a:defRPr/>
            </a:pPr>
            <a:r>
              <a:rPr lang="en-US" sz="3600" dirty="0" smtClean="0"/>
              <a:t>Data Analysis and Exploration: Multi-Scale Cardiovascular Data</a:t>
            </a:r>
            <a:endParaRPr lang="en-US" sz="3600" dirty="0"/>
          </a:p>
        </p:txBody>
      </p:sp>
      <p:sp>
        <p:nvSpPr>
          <p:cNvPr id="15363" name="Content Placeholder 2"/>
          <p:cNvSpPr>
            <a:spLocks noGrp="1"/>
          </p:cNvSpPr>
          <p:nvPr>
            <p:ph sz="half" idx="1"/>
          </p:nvPr>
        </p:nvSpPr>
        <p:spPr>
          <a:xfrm>
            <a:off x="76200" y="1371600"/>
            <a:ext cx="8763000" cy="1447800"/>
          </a:xfrm>
        </p:spPr>
        <p:txBody>
          <a:bodyPr/>
          <a:lstStyle/>
          <a:p>
            <a:r>
              <a:rPr lang="en-US" sz="2400" smtClean="0"/>
              <a:t>Investigate genotype-phenotype characteristics among a subset of patients in the Reynolds study</a:t>
            </a:r>
          </a:p>
          <a:p>
            <a:r>
              <a:rPr lang="en-US" sz="2400" smtClean="0"/>
              <a:t>Combine features across different levels of biological organization</a:t>
            </a:r>
          </a:p>
          <a:p>
            <a:pPr lvl="1"/>
            <a:r>
              <a:rPr lang="en-US" sz="2000" smtClean="0"/>
              <a:t>SNP</a:t>
            </a:r>
          </a:p>
          <a:p>
            <a:pPr lvl="1"/>
            <a:r>
              <a:rPr lang="en-US" sz="2000" smtClean="0"/>
              <a:t>mRNA </a:t>
            </a:r>
          </a:p>
          <a:p>
            <a:pPr lvl="1"/>
            <a:r>
              <a:rPr lang="en-US" sz="2000" smtClean="0"/>
              <a:t>Protein </a:t>
            </a:r>
          </a:p>
          <a:p>
            <a:pPr lvl="1"/>
            <a:r>
              <a:rPr lang="en-US" sz="2000" smtClean="0"/>
              <a:t>Imaging</a:t>
            </a:r>
          </a:p>
          <a:p>
            <a:pPr lvl="1"/>
            <a:r>
              <a:rPr lang="en-US" sz="2000" smtClean="0"/>
              <a:t>Electrophysiology</a:t>
            </a:r>
          </a:p>
          <a:p>
            <a:pPr lvl="1">
              <a:buFont typeface="Verdana" pitchFamily="34" charset="0"/>
              <a:buNone/>
            </a:pPr>
            <a:r>
              <a:rPr lang="en-US" sz="2000" smtClean="0"/>
              <a:t>	(ECG)</a:t>
            </a:r>
          </a:p>
          <a:p>
            <a:pPr lvl="1"/>
            <a:r>
              <a:rPr lang="en-US" sz="2000" smtClean="0"/>
              <a:t>Clinical</a:t>
            </a:r>
          </a:p>
          <a:p>
            <a:pPr lvl="3"/>
            <a:endParaRPr lang="en-US" smtClean="0"/>
          </a:p>
        </p:txBody>
      </p:sp>
      <p:sp>
        <p:nvSpPr>
          <p:cNvPr id="13" name="Can 12"/>
          <p:cNvSpPr/>
          <p:nvPr/>
        </p:nvSpPr>
        <p:spPr bwMode="auto">
          <a:xfrm>
            <a:off x="5334000" y="3048000"/>
            <a:ext cx="1371600" cy="762000"/>
          </a:xfrm>
          <a:prstGeom prst="can">
            <a:avLst>
              <a:gd name="adj" fmla="val 17500"/>
            </a:avLst>
          </a:prstGeom>
          <a:solidFill>
            <a:schemeClr val="accent1">
              <a:lumMod val="75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solidFill>
                  <a:schemeClr val="bg1"/>
                </a:solidFill>
                <a:latin typeface="Arial Unicode MS" pitchFamily="34" charset="-128"/>
                <a:ea typeface="Arial Unicode MS" pitchFamily="34" charset="-128"/>
                <a:cs typeface="Arial Unicode MS" pitchFamily="34" charset="-128"/>
              </a:rPr>
              <a:t> SNP Data</a:t>
            </a:r>
          </a:p>
        </p:txBody>
      </p:sp>
      <p:sp>
        <p:nvSpPr>
          <p:cNvPr id="14" name="Can 13"/>
          <p:cNvSpPr/>
          <p:nvPr/>
        </p:nvSpPr>
        <p:spPr bwMode="auto">
          <a:xfrm>
            <a:off x="3886200" y="3048000"/>
            <a:ext cx="1143000" cy="762000"/>
          </a:xfrm>
          <a:prstGeom prst="can">
            <a:avLst>
              <a:gd name="adj" fmla="val 21875"/>
            </a:avLst>
          </a:prstGeom>
          <a:solidFill>
            <a:schemeClr val="accent1">
              <a:lumMod val="75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solidFill>
                  <a:schemeClr val="bg1"/>
                </a:solidFill>
                <a:latin typeface="Arial Unicode MS" pitchFamily="34" charset="-128"/>
                <a:ea typeface="Arial Unicode MS" pitchFamily="34" charset="-128"/>
                <a:cs typeface="Arial Unicode MS" pitchFamily="34" charset="-128"/>
              </a:rPr>
              <a:t>ECG Data </a:t>
            </a:r>
          </a:p>
        </p:txBody>
      </p:sp>
      <p:sp>
        <p:nvSpPr>
          <p:cNvPr id="15" name="Can 14"/>
          <p:cNvSpPr/>
          <p:nvPr/>
        </p:nvSpPr>
        <p:spPr bwMode="auto">
          <a:xfrm>
            <a:off x="7772400" y="3962400"/>
            <a:ext cx="1219200" cy="762000"/>
          </a:xfrm>
          <a:prstGeom prst="can">
            <a:avLst/>
          </a:prstGeom>
          <a:solidFill>
            <a:schemeClr val="accent1">
              <a:lumMod val="75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solidFill>
                  <a:schemeClr val="bg1"/>
                </a:solidFill>
                <a:latin typeface="Arial Unicode MS" pitchFamily="34" charset="-128"/>
                <a:ea typeface="Arial Unicode MS" pitchFamily="34" charset="-128"/>
                <a:cs typeface="Arial Unicode MS" pitchFamily="34" charset="-128"/>
              </a:rPr>
              <a:t>Clinical Data</a:t>
            </a:r>
          </a:p>
        </p:txBody>
      </p:sp>
      <p:sp>
        <p:nvSpPr>
          <p:cNvPr id="23" name="Can 22"/>
          <p:cNvSpPr/>
          <p:nvPr/>
        </p:nvSpPr>
        <p:spPr bwMode="auto">
          <a:xfrm>
            <a:off x="6934200" y="3048000"/>
            <a:ext cx="1447800" cy="762000"/>
          </a:xfrm>
          <a:prstGeom prst="can">
            <a:avLst>
              <a:gd name="adj" fmla="val 19460"/>
            </a:avLst>
          </a:prstGeom>
          <a:solidFill>
            <a:schemeClr val="accent1">
              <a:lumMod val="75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solidFill>
                  <a:schemeClr val="bg1"/>
                </a:solidFill>
                <a:latin typeface="Arial Unicode MS" pitchFamily="34" charset="-128"/>
                <a:ea typeface="Arial Unicode MS" pitchFamily="34" charset="-128"/>
                <a:cs typeface="Arial Unicode MS" pitchFamily="34" charset="-128"/>
              </a:rPr>
              <a:t>Image Data</a:t>
            </a:r>
          </a:p>
        </p:txBody>
      </p:sp>
      <p:sp>
        <p:nvSpPr>
          <p:cNvPr id="45" name="Rounded Rectangle 44"/>
          <p:cNvSpPr/>
          <p:nvPr/>
        </p:nvSpPr>
        <p:spPr>
          <a:xfrm>
            <a:off x="4419600" y="4724400"/>
            <a:ext cx="3200400" cy="914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sz="1600" dirty="0">
                <a:solidFill>
                  <a:schemeClr val="bg1"/>
                </a:solidFill>
                <a:latin typeface="Arial Unicode MS" pitchFamily="34" charset="-128"/>
                <a:ea typeface="Arial Unicode MS" pitchFamily="34" charset="-128"/>
                <a:cs typeface="Arial Unicode MS" pitchFamily="34" charset="-128"/>
              </a:rPr>
              <a:t> Analyze data</a:t>
            </a:r>
          </a:p>
          <a:p>
            <a:pPr>
              <a:buFont typeface="Arial" pitchFamily="34" charset="0"/>
              <a:buChar char="•"/>
              <a:defRPr/>
            </a:pPr>
            <a:r>
              <a:rPr lang="en-US" sz="1600" dirty="0">
                <a:solidFill>
                  <a:schemeClr val="bg1"/>
                </a:solidFill>
                <a:latin typeface="Arial Unicode MS" pitchFamily="34" charset="-128"/>
                <a:ea typeface="Arial Unicode MS" pitchFamily="34" charset="-128"/>
                <a:cs typeface="Arial Unicode MS" pitchFamily="34" charset="-128"/>
              </a:rPr>
              <a:t> Filter and integrate different </a:t>
            </a:r>
          </a:p>
          <a:p>
            <a:pPr>
              <a:defRPr/>
            </a:pPr>
            <a:r>
              <a:rPr lang="en-US" sz="1600" dirty="0">
                <a:solidFill>
                  <a:schemeClr val="bg1"/>
                </a:solidFill>
                <a:latin typeface="Arial Unicode MS" pitchFamily="34" charset="-128"/>
                <a:ea typeface="Arial Unicode MS" pitchFamily="34" charset="-128"/>
                <a:cs typeface="Arial Unicode MS" pitchFamily="34" charset="-128"/>
              </a:rPr>
              <a:t>  data types</a:t>
            </a:r>
          </a:p>
        </p:txBody>
      </p:sp>
      <p:cxnSp>
        <p:nvCxnSpPr>
          <p:cNvPr id="49" name="Shape 48"/>
          <p:cNvCxnSpPr>
            <a:stCxn id="15" idx="3"/>
            <a:endCxn id="45" idx="3"/>
          </p:cNvCxnSpPr>
          <p:nvPr/>
        </p:nvCxnSpPr>
        <p:spPr>
          <a:xfrm rot="5400000">
            <a:off x="7772400" y="4572000"/>
            <a:ext cx="457200" cy="762000"/>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Can 15"/>
          <p:cNvSpPr/>
          <p:nvPr/>
        </p:nvSpPr>
        <p:spPr bwMode="auto">
          <a:xfrm>
            <a:off x="2743200" y="3962400"/>
            <a:ext cx="1143000" cy="762000"/>
          </a:xfrm>
          <a:prstGeom prst="can">
            <a:avLst>
              <a:gd name="adj" fmla="val 21875"/>
            </a:avLst>
          </a:prstGeom>
          <a:solidFill>
            <a:schemeClr val="accent1">
              <a:lumMod val="75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solidFill>
                  <a:schemeClr val="bg1"/>
                </a:solidFill>
                <a:latin typeface="Arial Unicode MS" pitchFamily="34" charset="-128"/>
                <a:ea typeface="Arial Unicode MS" pitchFamily="34" charset="-128"/>
                <a:cs typeface="Arial Unicode MS" pitchFamily="34" charset="-128"/>
              </a:rPr>
              <a:t>Protein Data </a:t>
            </a:r>
          </a:p>
        </p:txBody>
      </p:sp>
      <p:cxnSp>
        <p:nvCxnSpPr>
          <p:cNvPr id="25" name="Shape 24"/>
          <p:cNvCxnSpPr>
            <a:stCxn id="23" idx="3"/>
            <a:endCxn id="45" idx="0"/>
          </p:cNvCxnSpPr>
          <p:nvPr/>
        </p:nvCxnSpPr>
        <p:spPr>
          <a:xfrm rot="5400000">
            <a:off x="6381750" y="3448050"/>
            <a:ext cx="914400" cy="16383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hape 28"/>
          <p:cNvCxnSpPr>
            <a:stCxn id="16" idx="3"/>
            <a:endCxn id="45" idx="1"/>
          </p:cNvCxnSpPr>
          <p:nvPr/>
        </p:nvCxnSpPr>
        <p:spPr>
          <a:xfrm rot="16200000" flipH="1">
            <a:off x="3638550" y="4400550"/>
            <a:ext cx="457200" cy="1104900"/>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hape 30"/>
          <p:cNvCxnSpPr>
            <a:stCxn id="14" idx="3"/>
            <a:endCxn id="45" idx="0"/>
          </p:cNvCxnSpPr>
          <p:nvPr/>
        </p:nvCxnSpPr>
        <p:spPr>
          <a:xfrm rot="16200000" flipH="1">
            <a:off x="4781550" y="3486150"/>
            <a:ext cx="914400" cy="15621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hape 34"/>
          <p:cNvCxnSpPr>
            <a:stCxn id="13" idx="3"/>
            <a:endCxn id="45" idx="0"/>
          </p:cNvCxnSpPr>
          <p:nvPr/>
        </p:nvCxnSpPr>
        <p:spPr>
          <a:xfrm rot="5400000">
            <a:off x="5562601" y="4267200"/>
            <a:ext cx="914400" cy="3175"/>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0"/>
          </p:nvPr>
        </p:nvSpPr>
        <p:spPr/>
        <p:txBody>
          <a:bodyPr/>
          <a:lstStyle/>
          <a:p>
            <a:pPr>
              <a:defRPr/>
            </a:pPr>
            <a:fld id="{9CA4F538-5A11-4561-BC2C-49E532A8998B}" type="slidenum">
              <a:rPr lang="en-US" smtClean="0"/>
              <a:pPr>
                <a:defRPr/>
              </a:pPr>
              <a:t>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0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0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0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82050" cy="792162"/>
          </a:xfrm>
        </p:spPr>
        <p:txBody>
          <a:bodyPr/>
          <a:lstStyle/>
          <a:p>
            <a:pPr eaLnBrk="1" hangingPunct="1">
              <a:defRPr/>
            </a:pPr>
            <a:r>
              <a:rPr lang="en-US" dirty="0" smtClean="0"/>
              <a:t>CVRG: Primary Aims</a:t>
            </a:r>
            <a:endParaRPr lang="en-US" dirty="0"/>
          </a:p>
        </p:txBody>
      </p:sp>
      <p:sp>
        <p:nvSpPr>
          <p:cNvPr id="13315" name="Content Placeholder 2"/>
          <p:cNvSpPr>
            <a:spLocks noGrp="1"/>
          </p:cNvSpPr>
          <p:nvPr>
            <p:ph idx="1"/>
          </p:nvPr>
        </p:nvSpPr>
        <p:spPr>
          <a:xfrm>
            <a:off x="152400" y="1219200"/>
            <a:ext cx="8839200" cy="4953000"/>
          </a:xfrm>
        </p:spPr>
        <p:txBody>
          <a:bodyPr/>
          <a:lstStyle/>
          <a:p>
            <a:pPr eaLnBrk="1" hangingPunct="1"/>
            <a:r>
              <a:rPr lang="en-US" sz="2800" dirty="0" smtClean="0"/>
              <a:t>Support collaborative cardiovascular research</a:t>
            </a:r>
          </a:p>
          <a:p>
            <a:pPr lvl="1" eaLnBrk="1" hangingPunct="1"/>
            <a:r>
              <a:rPr lang="en-US" sz="2400" dirty="0" smtClean="0"/>
              <a:t>Integrative data analysis using heterogeneous, distributed resources</a:t>
            </a:r>
          </a:p>
          <a:p>
            <a:pPr lvl="1"/>
            <a:r>
              <a:rPr lang="en-US" sz="2400" dirty="0" smtClean="0"/>
              <a:t>Securely share data and analysis methods with collaborators</a:t>
            </a:r>
          </a:p>
          <a:p>
            <a:pPr lvl="1"/>
            <a:r>
              <a:rPr lang="en-US" sz="2400" dirty="0" smtClean="0"/>
              <a:t>Establish common set of services, data sources, vocabulary and common data elements for cardiovascular research community</a:t>
            </a:r>
          </a:p>
          <a:p>
            <a:pPr lvl="1"/>
            <a:r>
              <a:rPr lang="en-US" sz="2400" dirty="0" smtClean="0"/>
              <a:t>Leverage </a:t>
            </a:r>
            <a:r>
              <a:rPr lang="en-US" sz="2400" dirty="0" err="1" smtClean="0"/>
              <a:t>caGrid</a:t>
            </a:r>
            <a:r>
              <a:rPr lang="en-US" sz="2400" dirty="0" smtClean="0"/>
              <a:t>, </a:t>
            </a:r>
            <a:r>
              <a:rPr lang="en-US" sz="2400" dirty="0" err="1" smtClean="0"/>
              <a:t>caBIG</a:t>
            </a:r>
            <a:r>
              <a:rPr lang="en-US" sz="2400" baseline="30000" dirty="0" err="1" smtClean="0"/>
              <a:t>TM</a:t>
            </a:r>
            <a:r>
              <a:rPr lang="en-US" sz="2400" dirty="0" smtClean="0"/>
              <a:t>, BIRN</a:t>
            </a:r>
          </a:p>
          <a:p>
            <a:pPr lvl="1"/>
            <a:r>
              <a:rPr lang="en-US" sz="2400" dirty="0" smtClean="0">
                <a:solidFill>
                  <a:srgbClr val="FF0000"/>
                </a:solidFill>
              </a:rPr>
              <a:t>Initial driving application is the Reynolds study -- an example of  deep integrative clinical analysis</a:t>
            </a:r>
          </a:p>
          <a:p>
            <a:pPr lvl="1"/>
            <a:r>
              <a:rPr lang="en-US" sz="2400" dirty="0" smtClean="0"/>
              <a:t>PI – </a:t>
            </a:r>
            <a:r>
              <a:rPr lang="en-US" sz="2400" dirty="0" err="1" smtClean="0"/>
              <a:t>Rai</a:t>
            </a:r>
            <a:r>
              <a:rPr lang="en-US" sz="2400" dirty="0" smtClean="0"/>
              <a:t> Winslow PhD,  Center spans Hopkins, Emory, UCSD, Ohio State</a:t>
            </a:r>
          </a:p>
        </p:txBody>
      </p:sp>
      <p:sp>
        <p:nvSpPr>
          <p:cNvPr id="4" name="Slide Number Placeholder 3"/>
          <p:cNvSpPr>
            <a:spLocks noGrp="1"/>
          </p:cNvSpPr>
          <p:nvPr>
            <p:ph type="sldNum" sz="quarter" idx="12"/>
          </p:nvPr>
        </p:nvSpPr>
        <p:spPr/>
        <p:txBody>
          <a:bodyPr/>
          <a:lstStyle/>
          <a:p>
            <a:pPr>
              <a:defRPr/>
            </a:pPr>
            <a:fld id="{E99799E0-116A-4A6D-91DE-94637405CB72}"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Informatics Services</a:t>
            </a:r>
            <a:endParaRPr lang="en-US" dirty="0"/>
          </a:p>
        </p:txBody>
      </p:sp>
      <p:sp>
        <p:nvSpPr>
          <p:cNvPr id="3" name="Content Placeholder 2"/>
          <p:cNvSpPr>
            <a:spLocks noGrp="1"/>
          </p:cNvSpPr>
          <p:nvPr>
            <p:ph idx="1"/>
          </p:nvPr>
        </p:nvSpPr>
        <p:spPr>
          <a:xfrm>
            <a:off x="152400" y="1371600"/>
            <a:ext cx="8839200" cy="4800600"/>
          </a:xfrm>
        </p:spPr>
        <p:txBody>
          <a:bodyPr/>
          <a:lstStyle/>
          <a:p>
            <a:r>
              <a:rPr lang="en-US" dirty="0" smtClean="0"/>
              <a:t>Security</a:t>
            </a:r>
          </a:p>
          <a:p>
            <a:r>
              <a:rPr lang="en-US" dirty="0" smtClean="0"/>
              <a:t>Semantic interoperability</a:t>
            </a:r>
          </a:p>
          <a:p>
            <a:r>
              <a:rPr lang="en-US" dirty="0" smtClean="0"/>
              <a:t>Data structure interoperability</a:t>
            </a:r>
          </a:p>
          <a:p>
            <a:r>
              <a:rPr lang="en-US" dirty="0" smtClean="0"/>
              <a:t>Interoperability with existing standards (e.g. HL-7, DICOM)</a:t>
            </a:r>
          </a:p>
          <a:p>
            <a:r>
              <a:rPr lang="en-US" dirty="0" smtClean="0"/>
              <a:t>Ability to compose services to create application</a:t>
            </a:r>
          </a:p>
          <a:p>
            <a:r>
              <a:rPr lang="en-US" dirty="0" smtClean="0"/>
              <a:t>Ability to efficiently invoke HPC services</a:t>
            </a:r>
          </a:p>
          <a:p>
            <a:r>
              <a:rPr lang="en-US" dirty="0" smtClean="0"/>
              <a:t>Efficient and expressive federated </a:t>
            </a:r>
            <a:r>
              <a:rPr lang="en-US" dirty="0" smtClean="0"/>
              <a:t>query</a:t>
            </a:r>
            <a:endParaRPr lang="en-US" dirty="0" smtClean="0"/>
          </a:p>
          <a:p>
            <a:endParaRPr lang="en-US" dirty="0" smtClean="0"/>
          </a:p>
        </p:txBody>
      </p:sp>
      <p:sp>
        <p:nvSpPr>
          <p:cNvPr id="4" name="Slide Number Placeholder 3"/>
          <p:cNvSpPr>
            <a:spLocks noGrp="1"/>
          </p:cNvSpPr>
          <p:nvPr>
            <p:ph type="sldNum" sz="quarter" idx="12"/>
          </p:nvPr>
        </p:nvSpPr>
        <p:spPr/>
        <p:txBody>
          <a:bodyPr/>
          <a:lstStyle/>
          <a:p>
            <a:pPr>
              <a:defRPr/>
            </a:pPr>
            <a:fld id="{E49F9D4F-484A-43D3-93B9-066966E08CC9}"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31"/>
          <p:cNvGrpSpPr>
            <a:grpSpLocks/>
          </p:cNvGrpSpPr>
          <p:nvPr/>
        </p:nvGrpSpPr>
        <p:grpSpPr bwMode="auto">
          <a:xfrm>
            <a:off x="4495800" y="1295400"/>
            <a:ext cx="2857500" cy="1828800"/>
            <a:chOff x="4495800" y="1295400"/>
            <a:chExt cx="2857500" cy="1828800"/>
          </a:xfrm>
        </p:grpSpPr>
        <p:pic>
          <p:nvPicPr>
            <p:cNvPr id="37904" name="Picture 14" descr="http://www.osirix-viewer.com/PICTS/PACS_Workstation.jpg"/>
            <p:cNvPicPr>
              <a:picLocks noChangeAspect="1" noChangeArrowheads="1"/>
            </p:cNvPicPr>
            <p:nvPr/>
          </p:nvPicPr>
          <p:blipFill>
            <a:blip r:embed="rId2"/>
            <a:srcRect/>
            <a:stretch>
              <a:fillRect/>
            </a:stretch>
          </p:blipFill>
          <p:spPr bwMode="auto">
            <a:xfrm>
              <a:off x="4495800" y="1295400"/>
              <a:ext cx="2857500" cy="1828800"/>
            </a:xfrm>
            <a:prstGeom prst="rect">
              <a:avLst/>
            </a:prstGeom>
            <a:noFill/>
            <a:ln w="9525">
              <a:noFill/>
              <a:miter lim="800000"/>
              <a:headEnd/>
              <a:tailEnd/>
            </a:ln>
          </p:spPr>
        </p:pic>
        <p:pic>
          <p:nvPicPr>
            <p:cNvPr id="31" name="Picture 9"/>
            <p:cNvPicPr>
              <a:picLocks noChangeAspect="1" noChangeArrowheads="1"/>
            </p:cNvPicPr>
            <p:nvPr/>
          </p:nvPicPr>
          <p:blipFill>
            <a:blip r:embed="rId3"/>
            <a:srcRect/>
            <a:stretch>
              <a:fillRect/>
            </a:stretch>
          </p:blipFill>
          <p:spPr bwMode="auto">
            <a:xfrm>
              <a:off x="4495800" y="1524000"/>
              <a:ext cx="1905000" cy="1185333"/>
            </a:xfrm>
            <a:prstGeom prst="rect">
              <a:avLst/>
            </a:prstGeom>
            <a:noFill/>
            <a:ln w="9525">
              <a:noFill/>
              <a:miter lim="800000"/>
              <a:headEnd/>
              <a:tailEnd/>
            </a:ln>
            <a:scene3d>
              <a:camera prst="perspectiveFront" fov="4800000">
                <a:rot lat="21068121" lon="1824513" rev="21300000"/>
              </a:camera>
              <a:lightRig rig="threePt" dir="t"/>
            </a:scene3d>
          </p:spPr>
        </p:pic>
      </p:grpSp>
      <p:sp>
        <p:nvSpPr>
          <p:cNvPr id="2" name="Title 1"/>
          <p:cNvSpPr>
            <a:spLocks noGrp="1"/>
          </p:cNvSpPr>
          <p:nvPr>
            <p:ph type="title"/>
          </p:nvPr>
        </p:nvSpPr>
        <p:spPr>
          <a:xfrm>
            <a:off x="152400" y="274638"/>
            <a:ext cx="8782050" cy="792162"/>
          </a:xfrm>
        </p:spPr>
        <p:txBody>
          <a:bodyPr/>
          <a:lstStyle/>
          <a:p>
            <a:pPr>
              <a:defRPr/>
            </a:pPr>
            <a:r>
              <a:rPr lang="en-US" dirty="0" smtClean="0"/>
              <a:t>Image Management Workflow</a:t>
            </a:r>
            <a:endParaRPr lang="en-US" dirty="0"/>
          </a:p>
        </p:txBody>
      </p:sp>
      <p:pic>
        <p:nvPicPr>
          <p:cNvPr id="37892" name="Picture 4" descr="http://upload.wikimedia.org/wikipedia/commons/e/eb/CTScan.jpg"/>
          <p:cNvPicPr>
            <a:picLocks noChangeAspect="1" noChangeArrowheads="1"/>
          </p:cNvPicPr>
          <p:nvPr/>
        </p:nvPicPr>
        <p:blipFill>
          <a:blip r:embed="rId4"/>
          <a:srcRect/>
          <a:stretch>
            <a:fillRect/>
          </a:stretch>
        </p:blipFill>
        <p:spPr bwMode="auto">
          <a:xfrm>
            <a:off x="0" y="1371600"/>
            <a:ext cx="2514600" cy="2598738"/>
          </a:xfrm>
          <a:prstGeom prst="rect">
            <a:avLst/>
          </a:prstGeom>
          <a:noFill/>
          <a:ln w="9525">
            <a:noFill/>
            <a:miter lim="800000"/>
            <a:headEnd/>
            <a:tailEnd/>
          </a:ln>
        </p:spPr>
      </p:pic>
      <p:pic>
        <p:nvPicPr>
          <p:cNvPr id="37893" name="Picture 8" descr="Image:CMR SA SSFP.gif">
            <a:hlinkClick r:id="rId5"/>
          </p:cNvPr>
          <p:cNvPicPr>
            <a:picLocks noChangeAspect="1" noChangeArrowheads="1" noCrop="1"/>
          </p:cNvPicPr>
          <p:nvPr/>
        </p:nvPicPr>
        <p:blipFill>
          <a:blip r:embed="rId6"/>
          <a:srcRect/>
          <a:stretch>
            <a:fillRect/>
          </a:stretch>
        </p:blipFill>
        <p:spPr bwMode="auto">
          <a:xfrm>
            <a:off x="457200" y="3581400"/>
            <a:ext cx="1219200" cy="1219200"/>
          </a:xfrm>
          <a:prstGeom prst="rect">
            <a:avLst/>
          </a:prstGeom>
          <a:noFill/>
          <a:ln w="9525">
            <a:noFill/>
            <a:miter lim="800000"/>
            <a:headEnd/>
            <a:tailEnd/>
          </a:ln>
        </p:spPr>
      </p:pic>
      <p:sp>
        <p:nvSpPr>
          <p:cNvPr id="17" name="Right Arrow 16"/>
          <p:cNvSpPr/>
          <p:nvPr/>
        </p:nvSpPr>
        <p:spPr>
          <a:xfrm rot="2843195">
            <a:off x="1914525" y="4281488"/>
            <a:ext cx="685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895" name="Picture 10" descr="http://www.clevelandclinic.org/heartcenter/images/guide/tests/ctscangood.jpg"/>
          <p:cNvPicPr>
            <a:picLocks noChangeAspect="1" noChangeArrowheads="1"/>
          </p:cNvPicPr>
          <p:nvPr/>
        </p:nvPicPr>
        <p:blipFill>
          <a:blip r:embed="rId7"/>
          <a:srcRect/>
          <a:stretch>
            <a:fillRect/>
          </a:stretch>
        </p:blipFill>
        <p:spPr bwMode="auto">
          <a:xfrm>
            <a:off x="1752600" y="2438400"/>
            <a:ext cx="1114425" cy="1493838"/>
          </a:xfrm>
          <a:prstGeom prst="rect">
            <a:avLst/>
          </a:prstGeom>
          <a:noFill/>
          <a:ln w="9525">
            <a:noFill/>
            <a:miter lim="800000"/>
            <a:headEnd/>
            <a:tailEnd/>
          </a:ln>
        </p:spPr>
      </p:pic>
      <p:sp>
        <p:nvSpPr>
          <p:cNvPr id="21" name="Flowchart: Magnetic Disk 20"/>
          <p:cNvSpPr/>
          <p:nvPr/>
        </p:nvSpPr>
        <p:spPr>
          <a:xfrm>
            <a:off x="2133600" y="4953000"/>
            <a:ext cx="1371600" cy="1143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(Virtual)</a:t>
            </a:r>
          </a:p>
          <a:p>
            <a:pPr algn="ctr" fontAlgn="auto">
              <a:spcBef>
                <a:spcPts val="0"/>
              </a:spcBef>
              <a:spcAft>
                <a:spcPts val="0"/>
              </a:spcAft>
              <a:defRPr/>
            </a:pPr>
            <a:r>
              <a:rPr lang="en-US" dirty="0"/>
              <a:t>PACS</a:t>
            </a:r>
          </a:p>
        </p:txBody>
      </p:sp>
      <p:sp>
        <p:nvSpPr>
          <p:cNvPr id="23" name="Left-Right Arrow 22"/>
          <p:cNvSpPr/>
          <p:nvPr/>
        </p:nvSpPr>
        <p:spPr>
          <a:xfrm rot="18997015">
            <a:off x="2852738" y="3733800"/>
            <a:ext cx="2208212"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Left Arrow 24"/>
          <p:cNvSpPr/>
          <p:nvPr/>
        </p:nvSpPr>
        <p:spPr>
          <a:xfrm rot="16200000">
            <a:off x="7229475" y="3971925"/>
            <a:ext cx="100965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lowchart: Magnetic Disk 26"/>
          <p:cNvSpPr/>
          <p:nvPr/>
        </p:nvSpPr>
        <p:spPr>
          <a:xfrm>
            <a:off x="7086600" y="4953000"/>
            <a:ext cx="1371600" cy="1143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AIM Annotation Database</a:t>
            </a:r>
          </a:p>
        </p:txBody>
      </p:sp>
      <p:sp>
        <p:nvSpPr>
          <p:cNvPr id="19" name="Rounded Rectangle 18"/>
          <p:cNvSpPr/>
          <p:nvPr/>
        </p:nvSpPr>
        <p:spPr>
          <a:xfrm>
            <a:off x="6781800" y="2667000"/>
            <a:ext cx="1981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Functional Image Analysis</a:t>
            </a:r>
          </a:p>
        </p:txBody>
      </p:sp>
      <p:sp>
        <p:nvSpPr>
          <p:cNvPr id="28" name="Left Arrow 27"/>
          <p:cNvSpPr/>
          <p:nvPr/>
        </p:nvSpPr>
        <p:spPr>
          <a:xfrm>
            <a:off x="6400800" y="5334000"/>
            <a:ext cx="5334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Left Arrow 28"/>
          <p:cNvSpPr/>
          <p:nvPr/>
        </p:nvSpPr>
        <p:spPr>
          <a:xfrm rot="10800000">
            <a:off x="3657600" y="5334000"/>
            <a:ext cx="5334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903" name="Picture 15"/>
          <p:cNvPicPr>
            <a:picLocks noChangeAspect="1" noChangeArrowheads="1"/>
          </p:cNvPicPr>
          <p:nvPr/>
        </p:nvPicPr>
        <p:blipFill>
          <a:blip r:embed="rId8"/>
          <a:srcRect/>
          <a:stretch>
            <a:fillRect/>
          </a:stretch>
        </p:blipFill>
        <p:spPr bwMode="auto">
          <a:xfrm>
            <a:off x="4343400" y="4648200"/>
            <a:ext cx="1905000" cy="197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VRG_template_08">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txDef>
      <a:spPr/>
      <a:bodyPr wrap="square" rtlCol="0">
        <a:spAutoFit/>
      </a:bodyPr>
      <a:lstStyle>
        <a:defPPr algn="ctr">
          <a:defRPr dirty="0" smtClean="0"/>
        </a:defPPr>
      </a:lstStyle>
      <a:style>
        <a:lnRef idx="1">
          <a:schemeClr val="accent6"/>
        </a:lnRef>
        <a:fillRef idx="2">
          <a:schemeClr val="accent6"/>
        </a:fillRef>
        <a:effectRef idx="1">
          <a:schemeClr val="accent6"/>
        </a:effectRef>
        <a:fontRef idx="minor">
          <a:schemeClr val="dk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8560</TotalTime>
  <Words>1846</Words>
  <Application>Microsoft Office PowerPoint</Application>
  <PresentationFormat>On-screen Show (4:3)</PresentationFormat>
  <Paragraphs>330</Paragraphs>
  <Slides>34</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CVRG_template_08</vt:lpstr>
      <vt:lpstr>Chart</vt:lpstr>
      <vt:lpstr>   Integrative Biomedical Research Design Patterns,  HPC, Semantic Interoperability and Grid </vt:lpstr>
      <vt:lpstr>Biomedical Informatics Consortia What are these guys up to anyway?</vt:lpstr>
      <vt:lpstr>Example: caBIG Organization Structure </vt:lpstr>
      <vt:lpstr>“Big” Design Patterns for Translational Research</vt:lpstr>
      <vt:lpstr>The Reynolds Study</vt:lpstr>
      <vt:lpstr>Data Analysis and Exploration: Multi-Scale Cardiovascular Data</vt:lpstr>
      <vt:lpstr>CVRG: Primary Aims</vt:lpstr>
      <vt:lpstr>Biomedical Informatics Services</vt:lpstr>
      <vt:lpstr>Image Management Workflow</vt:lpstr>
      <vt:lpstr>CT Cardiac Shape Analysis Workflow</vt:lpstr>
      <vt:lpstr>CALGB INTERSPORE ACRIN NCICB</vt:lpstr>
      <vt:lpstr> I SPY TRIAL Design</vt:lpstr>
      <vt:lpstr>Slide 13</vt:lpstr>
      <vt:lpstr>Pathology Coordinated Review</vt:lpstr>
      <vt:lpstr>Computer-assisted Histopathology</vt:lpstr>
      <vt:lpstr>caMicroscope parallel processing caGrid/caOS/DataCutter</vt:lpstr>
      <vt:lpstr>Example Algorithm Results: Neuroblastoma Grade of Differentiation</vt:lpstr>
      <vt:lpstr>Design Pattern Driven Requirements</vt:lpstr>
      <vt:lpstr>Design Pattern Driven Requirements</vt:lpstr>
      <vt:lpstr>Design Pattern Driven Requirements</vt:lpstr>
      <vt:lpstr>“Big” Design Patterns for Translational Research</vt:lpstr>
      <vt:lpstr>Tumor Microenvironment</vt:lpstr>
      <vt:lpstr>Tumor Microenvironment</vt:lpstr>
      <vt:lpstr>“GIS type service”: Semantic Annotation and Spatial Reasoning</vt:lpstr>
      <vt:lpstr>Mouse Placenta: Understand function of Rb gene</vt:lpstr>
      <vt:lpstr>Wild vs Mutant</vt:lpstr>
      <vt:lpstr>Wild Type vs Mutant:  Analysis of Entire Placenta</vt:lpstr>
      <vt:lpstr>Design Pattern Driven Requirements for Multiscale</vt:lpstr>
      <vt:lpstr>When are we going to get serious about simulation?</vt:lpstr>
      <vt:lpstr>caGrid Roadmap planning process Engage the Computer Science Systems Software Community</vt:lpstr>
      <vt:lpstr>Acknowledgments</vt:lpstr>
      <vt:lpstr>caGrid Teragrid Team Members</vt:lpstr>
      <vt:lpstr>CVRG Acknowledgements</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Permar</dc:creator>
  <cp:lastModifiedBy>Joel Saltz</cp:lastModifiedBy>
  <cp:revision>322</cp:revision>
  <dcterms:created xsi:type="dcterms:W3CDTF">2008-04-15T15:53:10Z</dcterms:created>
  <dcterms:modified xsi:type="dcterms:W3CDTF">2008-09-15T12:42:50Z</dcterms:modified>
</cp:coreProperties>
</file>