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64" r:id="rId4"/>
    <p:sldId id="280" r:id="rId5"/>
    <p:sldId id="260" r:id="rId6"/>
    <p:sldId id="261" r:id="rId7"/>
    <p:sldId id="263" r:id="rId8"/>
    <p:sldId id="262" r:id="rId9"/>
    <p:sldId id="265" r:id="rId10"/>
    <p:sldId id="272" r:id="rId11"/>
    <p:sldId id="281" r:id="rId12"/>
    <p:sldId id="274" r:id="rId13"/>
    <p:sldId id="270" r:id="rId14"/>
    <p:sldId id="271" r:id="rId15"/>
    <p:sldId id="275" r:id="rId16"/>
    <p:sldId id="266" r:id="rId17"/>
    <p:sldId id="267" r:id="rId18"/>
    <p:sldId id="268" r:id="rId19"/>
    <p:sldId id="269" r:id="rId20"/>
    <p:sldId id="290" r:id="rId21"/>
    <p:sldId id="315" r:id="rId22"/>
    <p:sldId id="316" r:id="rId23"/>
    <p:sldId id="273" r:id="rId24"/>
    <p:sldId id="276" r:id="rId25"/>
    <p:sldId id="291" r:id="rId26"/>
    <p:sldId id="312" r:id="rId27"/>
    <p:sldId id="313" r:id="rId28"/>
    <p:sldId id="314" r:id="rId29"/>
    <p:sldId id="294" r:id="rId30"/>
    <p:sldId id="297" r:id="rId31"/>
    <p:sldId id="300" r:id="rId32"/>
    <p:sldId id="303" r:id="rId33"/>
    <p:sldId id="306" r:id="rId34"/>
    <p:sldId id="309" r:id="rId35"/>
    <p:sldId id="310" r:id="rId36"/>
    <p:sldId id="277" r:id="rId37"/>
    <p:sldId id="278" r:id="rId38"/>
    <p:sldId id="311" r:id="rId39"/>
    <p:sldId id="279" r:id="rId40"/>
    <p:sldId id="25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4" d="100"/>
          <a:sy n="44" d="100"/>
        </p:scale>
        <p:origin x="-67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D77BD-90C4-4636-A67B-71DEC79BD654}" type="datetimeFigureOut">
              <a:rPr lang="en-US" smtClean="0"/>
              <a:pPr/>
              <a:t>9/14/2008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E6955-1D37-4BCC-ACDE-2978A90309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39268" name="Footer Placeholder 3"/>
          <p:cNvSpPr>
            <a:spLocks noGrp="1"/>
          </p:cNvSpPr>
          <p:nvPr>
            <p:ph type="ftr" sz="quarter" idx="4"/>
          </p:nvPr>
        </p:nvSpPr>
        <p:spPr>
          <a:noFill/>
        </p:spPr>
        <p:txBody>
          <a:bodyPr/>
          <a:lstStyle/>
          <a:p>
            <a:r>
              <a:rPr lang="en-US" smtClean="0"/>
              <a:t>Cray Proprietary</a:t>
            </a:r>
          </a:p>
        </p:txBody>
      </p:sp>
      <p:sp>
        <p:nvSpPr>
          <p:cNvPr id="139269" name="Slide Number Placeholder 4"/>
          <p:cNvSpPr>
            <a:spLocks noGrp="1"/>
          </p:cNvSpPr>
          <p:nvPr>
            <p:ph type="sldNum" sz="quarter" idx="5"/>
          </p:nvPr>
        </p:nvSpPr>
        <p:spPr>
          <a:noFill/>
        </p:spPr>
        <p:txBody>
          <a:bodyPr/>
          <a:lstStyle/>
          <a:p>
            <a:fld id="{85EC1705-0286-4037-A7E5-10575FE226CE}" type="slidenum">
              <a:rPr lang="en-US" smtClean="0"/>
              <a:pPr/>
              <a:t>10</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en-US" smtClean="0">
              <a:latin typeface="Arial" pitchFamily="34" charset="0"/>
            </a:endParaRPr>
          </a:p>
        </p:txBody>
      </p:sp>
      <p:sp>
        <p:nvSpPr>
          <p:cNvPr id="159748" name="Footer Placeholder 3"/>
          <p:cNvSpPr>
            <a:spLocks noGrp="1"/>
          </p:cNvSpPr>
          <p:nvPr>
            <p:ph type="ftr" sz="quarter" idx="4"/>
          </p:nvPr>
        </p:nvSpPr>
        <p:spPr>
          <a:noFill/>
        </p:spPr>
        <p:txBody>
          <a:bodyPr/>
          <a:lstStyle/>
          <a:p>
            <a:r>
              <a:rPr lang="en-CA" smtClean="0"/>
              <a:t>Cray Inc. ConfidentialCray Proprietary</a:t>
            </a:r>
          </a:p>
        </p:txBody>
      </p:sp>
      <p:sp>
        <p:nvSpPr>
          <p:cNvPr id="159749" name="Slide Number Placeholder 4"/>
          <p:cNvSpPr>
            <a:spLocks noGrp="1"/>
          </p:cNvSpPr>
          <p:nvPr>
            <p:ph type="sldNum" sz="quarter" idx="5"/>
          </p:nvPr>
        </p:nvSpPr>
        <p:spPr>
          <a:noFill/>
        </p:spPr>
        <p:txBody>
          <a:bodyPr/>
          <a:lstStyle/>
          <a:p>
            <a:fld id="{41B84615-39AC-4DE2-A044-2B975E0B61A2}" type="slidenum">
              <a:rPr lang="en-CA" smtClean="0"/>
              <a:pPr/>
              <a:t>26</a:t>
            </a:fld>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smtClean="0">
              <a:latin typeface="Arial" pitchFamily="34" charset="0"/>
            </a:endParaRPr>
          </a:p>
        </p:txBody>
      </p:sp>
      <p:sp>
        <p:nvSpPr>
          <p:cNvPr id="160772" name="Footer Placeholder 3"/>
          <p:cNvSpPr>
            <a:spLocks noGrp="1"/>
          </p:cNvSpPr>
          <p:nvPr>
            <p:ph type="ftr" sz="quarter" idx="4"/>
          </p:nvPr>
        </p:nvSpPr>
        <p:spPr>
          <a:noFill/>
        </p:spPr>
        <p:txBody>
          <a:bodyPr/>
          <a:lstStyle/>
          <a:p>
            <a:r>
              <a:rPr lang="en-US" smtClean="0"/>
              <a:t>Cray Inc. ConfidentialCray Proprietary</a:t>
            </a:r>
          </a:p>
        </p:txBody>
      </p:sp>
      <p:sp>
        <p:nvSpPr>
          <p:cNvPr id="160773" name="Slide Number Placeholder 4"/>
          <p:cNvSpPr>
            <a:spLocks noGrp="1"/>
          </p:cNvSpPr>
          <p:nvPr>
            <p:ph type="sldNum" sz="quarter" idx="5"/>
          </p:nvPr>
        </p:nvSpPr>
        <p:spPr>
          <a:noFill/>
        </p:spPr>
        <p:txBody>
          <a:bodyPr/>
          <a:lstStyle/>
          <a:p>
            <a:fld id="{B2557B37-F565-47C8-8552-69B187404E80}" type="slidenum">
              <a:rPr lang="en-US" smtClean="0"/>
              <a:pPr/>
              <a:t>27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US" smtClean="0">
              <a:latin typeface="Arial" pitchFamily="34" charset="0"/>
            </a:endParaRPr>
          </a:p>
        </p:txBody>
      </p:sp>
      <p:sp>
        <p:nvSpPr>
          <p:cNvPr id="161796" name="Footer Placeholder 3"/>
          <p:cNvSpPr>
            <a:spLocks noGrp="1"/>
          </p:cNvSpPr>
          <p:nvPr>
            <p:ph type="ftr" sz="quarter" idx="4"/>
          </p:nvPr>
        </p:nvSpPr>
        <p:spPr>
          <a:noFill/>
        </p:spPr>
        <p:txBody>
          <a:bodyPr/>
          <a:lstStyle/>
          <a:p>
            <a:r>
              <a:rPr lang="en-US" smtClean="0"/>
              <a:t>Cray Inc. ConfidentialCray Proprietary</a:t>
            </a:r>
          </a:p>
        </p:txBody>
      </p:sp>
      <p:sp>
        <p:nvSpPr>
          <p:cNvPr id="161797" name="Slide Number Placeholder 4"/>
          <p:cNvSpPr>
            <a:spLocks noGrp="1"/>
          </p:cNvSpPr>
          <p:nvPr>
            <p:ph type="sldNum" sz="quarter" idx="5"/>
          </p:nvPr>
        </p:nvSpPr>
        <p:spPr>
          <a:noFill/>
        </p:spPr>
        <p:txBody>
          <a:bodyPr/>
          <a:lstStyle/>
          <a:p>
            <a:fld id="{F8FB23DD-A7E5-4896-B766-EAB9B4B29C06}" type="slidenum">
              <a:rPr lang="en-US" smtClean="0"/>
              <a:pPr/>
              <a:t>28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a:noFill/>
          <a:ln/>
        </p:spPr>
        <p:txBody>
          <a:bodyPr/>
          <a:lstStyle/>
          <a:p>
            <a:r>
              <a:rPr lang="en-US" smtClean="0"/>
              <a:t>Generally, we will use one MPI task per core up to quad core (and for the T2O runs).  But, immediately after that, we do plan to move to hybridizing CHIMERA by using OpenMP.</a:t>
            </a:r>
          </a:p>
          <a:p>
            <a:r>
              <a:rPr lang="en-US" smtClean="0"/>
              <a:t>2 of the heads will be threaded:  The transport solve (both the Jacobian build and the preconditioner will be threaded;  in fact, a threaded preconditioner for</a:t>
            </a:r>
          </a:p>
          <a:p>
            <a:r>
              <a:rPr lang="en-US" smtClean="0"/>
              <a:t>the system we already have in hand).  Remember that the transport solve is "local" to a single MPI task (i.e. many, independent transport solves are done at once</a:t>
            </a:r>
          </a:p>
          <a:p>
            <a:r>
              <a:rPr lang="en-US" smtClean="0"/>
              <a:t>in multiple MPI tasks), so this threading just exposes parallelism that hasn't been exposed before in CHIMERA.</a:t>
            </a:r>
          </a:p>
          <a:p>
            <a:r>
              <a:rPr lang="en-US" smtClean="0"/>
              <a:t>The nuclear burning will be threaded radial zone-wise:  The burning occurs in each spatial zone, independent of the rest.  We will simply thread this loop over</a:t>
            </a:r>
          </a:p>
          <a:p>
            <a:r>
              <a:rPr lang="en-US" smtClean="0"/>
              <a:t>radial zones in each MPI task.  This we might even do soon, i.e. before the T2O, with the alpha network solves.  Other possibilities to expose parallelism here also exist, </a:t>
            </a:r>
          </a:p>
          <a:p>
            <a:r>
              <a:rPr lang="en-US" smtClean="0"/>
              <a:t>but this 'simple' way seems obvious.</a:t>
            </a:r>
          </a:p>
          <a:p>
            <a:r>
              <a:rPr lang="en-US" smtClean="0"/>
              <a:t/>
            </a:r>
            <a:br>
              <a:rPr lang="en-US" smtClean="0"/>
            </a:br>
            <a:endParaRPr lang="en-US" smtClean="0"/>
          </a:p>
          <a:p>
            <a:r>
              <a:rPr lang="en-US" smtClean="0"/>
              <a:t>When mCHIMERA becomes bCHIMERA, we will have to use 1 MPI task/socket (we need the memory) and rely more on threads.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a:noFill/>
          <a:ln/>
        </p:spPr>
        <p:txBody>
          <a:bodyPr/>
          <a:lstStyle/>
          <a:p>
            <a:pPr>
              <a:lnSpc>
                <a:spcPct val="90000"/>
              </a:lnSpc>
            </a:pPr>
            <a:endParaRPr lang="en-US" sz="9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a:noFill/>
          <a:ln/>
        </p:spPr>
        <p:txBody>
          <a:bodyPr/>
          <a:lstStyle/>
          <a:p>
            <a:r>
              <a:rPr lang="en-US" smtClean="0"/>
              <a:t>Scalability limited by barotropic solver</a:t>
            </a:r>
          </a:p>
          <a:p>
            <a:r>
              <a:rPr lang="en-US" smtClean="0"/>
              <a:t>Dominated by MPI all-reduce latency</a:t>
            </a:r>
          </a:p>
          <a:p>
            <a:r>
              <a:rPr lang="en-US" smtClean="0"/>
              <a:t>Implemented new preconditioner</a:t>
            </a:r>
          </a:p>
          <a:p>
            <a:pPr lvl="1"/>
            <a:r>
              <a:rPr lang="en-US" smtClean="0"/>
              <a:t>Block Jacobi</a:t>
            </a:r>
          </a:p>
          <a:p>
            <a:pPr lvl="1"/>
            <a:r>
              <a:rPr lang="en-US" smtClean="0"/>
              <a:t>Trades extra flops for fewer iterations</a:t>
            </a:r>
          </a:p>
          <a:p>
            <a:r>
              <a:rPr lang="en-US" smtClean="0"/>
              <a:t>Barotropic solve 1.78x faster on 15,000 cores</a:t>
            </a:r>
          </a:p>
          <a:p>
            <a:pPr lvl="1"/>
            <a:r>
              <a:rPr lang="en-US" smtClean="0"/>
              <a:t>Full benchmark 1.38x faster</a:t>
            </a:r>
          </a:p>
          <a:p>
            <a:r>
              <a:rPr lang="en-US" smtClean="0"/>
              <a:t>Should benefit more from quad-core SSE instructions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a:noFill/>
          <a:ln/>
        </p:spPr>
        <p:txBody>
          <a:bodyPr/>
          <a:lstStyle/>
          <a:p>
            <a:r>
              <a:rPr lang="en-US" sz="1000" smtClean="0">
                <a:solidFill>
                  <a:srgbClr val="000000"/>
                </a:solidFill>
                <a:latin typeface="Monaco" pitchFamily="64" charset="0"/>
              </a:rPr>
              <a:t>Note that the upper scale in the figure assumes that we do the loop over disorder configurations. There is not going to be a bandwidth problem and I don't think we will have a latency problem either. This is why we assume that this loop will scale perfectly. If it is needed, we can demonstrate this toward the end of the month.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noFill/>
          <a:ln/>
        </p:spPr>
        <p:txBody>
          <a:bodyPr/>
          <a:lstStyle/>
          <a:p>
            <a:r>
              <a:rPr lang="fr-FR" smtClean="0"/>
              <a:t>600Million grid points,  60 billion particles</a:t>
            </a:r>
          </a:p>
          <a:p>
            <a:r>
              <a:rPr lang="fr-FR" smtClean="0"/>
              <a:t>400 Million grid points, 250 billion particles.</a:t>
            </a:r>
            <a:r>
              <a:rPr lang="en-US"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C0D3CF0-1E47-446B-A72B-D5C6DBC2AD83}" type="slidenum">
              <a:rPr lang="en-US" smtClean="0"/>
              <a:pPr/>
              <a:t>12</a:t>
            </a:fld>
            <a:endParaRPr lang="en-US" smtClean="0"/>
          </a:p>
        </p:txBody>
      </p:sp>
      <p:sp>
        <p:nvSpPr>
          <p:cNvPr id="135171" name="Rectangle 2"/>
          <p:cNvSpPr>
            <a:spLocks noGrp="1" noRot="1" noChangeAspect="1" noChangeArrowheads="1" noTextEdit="1"/>
          </p:cNvSpPr>
          <p:nvPr>
            <p:ph type="sldImg"/>
          </p:nvPr>
        </p:nvSpPr>
        <p:spPr>
          <a:xfrm>
            <a:off x="1180207" y="686405"/>
            <a:ext cx="4500563" cy="3429000"/>
          </a:xfrm>
          <a:ln/>
        </p:spPr>
      </p:sp>
      <p:sp>
        <p:nvSpPr>
          <p:cNvPr id="1351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6"/>
          <p:cNvSpPr>
            <a:spLocks noGrp="1" noChangeArrowheads="1"/>
          </p:cNvSpPr>
          <p:nvPr>
            <p:ph type="ftr" sz="quarter" idx="4"/>
          </p:nvPr>
        </p:nvSpPr>
        <p:spPr>
          <a:noFill/>
        </p:spPr>
        <p:txBody>
          <a:bodyPr/>
          <a:lstStyle/>
          <a:p>
            <a:r>
              <a:rPr lang="en-US" smtClean="0"/>
              <a:t>Cray ConfidentialCray Proprietary</a:t>
            </a:r>
          </a:p>
        </p:txBody>
      </p:sp>
      <p:sp>
        <p:nvSpPr>
          <p:cNvPr id="185347" name="Rectangle 7"/>
          <p:cNvSpPr>
            <a:spLocks noGrp="1" noChangeArrowheads="1"/>
          </p:cNvSpPr>
          <p:nvPr>
            <p:ph type="sldNum" sz="quarter" idx="5"/>
          </p:nvPr>
        </p:nvSpPr>
        <p:spPr>
          <a:noFill/>
        </p:spPr>
        <p:txBody>
          <a:bodyPr/>
          <a:lstStyle/>
          <a:p>
            <a:fld id="{5BDF27F1-3CA8-4F93-9002-43CF31005680}" type="slidenum">
              <a:rPr lang="en-US" smtClean="0"/>
              <a:pPr/>
              <a:t>38</a:t>
            </a:fld>
            <a:endParaRPr lang="en-US" smtClean="0"/>
          </a:p>
        </p:txBody>
      </p:sp>
      <p:sp>
        <p:nvSpPr>
          <p:cNvPr id="185348" name="Slide Image Placeholder 1"/>
          <p:cNvSpPr>
            <a:spLocks noGrp="1" noRot="1" noChangeAspect="1" noTextEdit="1"/>
          </p:cNvSpPr>
          <p:nvPr>
            <p:ph type="sldImg"/>
          </p:nvPr>
        </p:nvSpPr>
        <p:spPr>
          <a:ln/>
        </p:spPr>
      </p:sp>
      <p:sp>
        <p:nvSpPr>
          <p:cNvPr id="185349" name="Notes Placeholder 2"/>
          <p:cNvSpPr>
            <a:spLocks noGrp="1"/>
          </p:cNvSpPr>
          <p:nvPr>
            <p:ph type="body" idx="1"/>
          </p:nvPr>
        </p:nvSpPr>
        <p:spPr>
          <a:noFill/>
          <a:ln/>
        </p:spPr>
        <p:txBody>
          <a:bodyPr lIns="91433" tIns="45716" rIns="91433" bIns="45716"/>
          <a:lstStyle/>
          <a:p>
            <a:r>
              <a:rPr lang="en-US" smtClean="0">
                <a:latin typeface="Arial" pitchFamily="34" charset="0"/>
              </a:rPr>
              <a:t>Cray’s Roadmap for Today</a:t>
            </a:r>
          </a:p>
          <a:p>
            <a:endParaRPr lang="en-US" smtClean="0">
              <a:latin typeface="Arial" pitchFamily="34" charset="0"/>
            </a:endParaRPr>
          </a:p>
          <a:p>
            <a:r>
              <a:rPr lang="en-US" smtClean="0">
                <a:latin typeface="Arial" pitchFamily="34" charset="0"/>
              </a:rPr>
              <a:t>Vector Computer is no longer sold separately</a:t>
            </a:r>
          </a:p>
          <a:p>
            <a:endParaRPr lang="en-US" smtClean="0">
              <a:latin typeface="Arial" pitchFamily="34" charset="0"/>
            </a:endParaRPr>
          </a:p>
          <a:p>
            <a:r>
              <a:rPr lang="en-US" smtClean="0">
                <a:latin typeface="Arial" pitchFamily="34" charset="0"/>
              </a:rPr>
              <a:t>Most Cray Clients Buy Systems with Only Scalar Processors</a:t>
            </a:r>
          </a:p>
        </p:txBody>
      </p:sp>
      <p:sp>
        <p:nvSpPr>
          <p:cNvPr id="185350" name="Footer Placeholder 3"/>
          <p:cNvSpPr txBox="1">
            <a:spLocks noGrp="1"/>
          </p:cNvSpPr>
          <p:nvPr/>
        </p:nvSpPr>
        <p:spPr bwMode="auto">
          <a:xfrm>
            <a:off x="0" y="8687405"/>
            <a:ext cx="2972098" cy="456595"/>
          </a:xfrm>
          <a:prstGeom prst="rect">
            <a:avLst/>
          </a:prstGeom>
          <a:noFill/>
          <a:ln w="9525">
            <a:noFill/>
            <a:miter lim="800000"/>
            <a:headEnd/>
            <a:tailEnd/>
          </a:ln>
        </p:spPr>
        <p:txBody>
          <a:bodyPr lIns="91433" tIns="45716" rIns="91433" bIns="45716" anchor="b"/>
          <a:lstStyle/>
          <a:p>
            <a:pPr defTabSz="914485"/>
            <a:r>
              <a:rPr lang="en-US" sz="1100" dirty="0">
                <a:latin typeface="Times New Roman" pitchFamily="18" charset="0"/>
              </a:rPr>
              <a:t>Cray Proprietary</a:t>
            </a:r>
          </a:p>
        </p:txBody>
      </p:sp>
      <p:sp>
        <p:nvSpPr>
          <p:cNvPr id="185351" name="Slide Number Placeholder 4"/>
          <p:cNvSpPr txBox="1">
            <a:spLocks noGrp="1"/>
          </p:cNvSpPr>
          <p:nvPr/>
        </p:nvSpPr>
        <p:spPr bwMode="auto">
          <a:xfrm>
            <a:off x="3885903" y="8687405"/>
            <a:ext cx="2972097" cy="456595"/>
          </a:xfrm>
          <a:prstGeom prst="rect">
            <a:avLst/>
          </a:prstGeom>
          <a:noFill/>
          <a:ln w="9525">
            <a:noFill/>
            <a:miter lim="800000"/>
            <a:headEnd/>
            <a:tailEnd/>
          </a:ln>
        </p:spPr>
        <p:txBody>
          <a:bodyPr lIns="91433" tIns="45716" rIns="91433" bIns="45716" anchor="b"/>
          <a:lstStyle/>
          <a:p>
            <a:pPr algn="r" defTabSz="914485"/>
            <a:fld id="{C1E8B901-E149-4ECB-8295-5937E28A10D2}" type="slidenum">
              <a:rPr lang="en-US" sz="1100">
                <a:latin typeface="Times New Roman" pitchFamily="18" charset="0"/>
              </a:rPr>
              <a:pPr algn="r" defTabSz="914485"/>
              <a:t>38</a:t>
            </a:fld>
            <a:endParaRPr lang="en-US" sz="1100" dirty="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9396" name="Footer Placeholder 3"/>
          <p:cNvSpPr>
            <a:spLocks noGrp="1"/>
          </p:cNvSpPr>
          <p:nvPr>
            <p:ph type="ftr" sz="quarter" idx="4"/>
          </p:nvPr>
        </p:nvSpPr>
        <p:spPr>
          <a:noFill/>
        </p:spPr>
        <p:txBody>
          <a:bodyPr/>
          <a:lstStyle/>
          <a:p>
            <a:r>
              <a:rPr lang="en-US" smtClean="0"/>
              <a:t>Cray Proprietary</a:t>
            </a:r>
          </a:p>
        </p:txBody>
      </p:sp>
      <p:sp>
        <p:nvSpPr>
          <p:cNvPr id="59397" name="Slide Number Placeholder 4"/>
          <p:cNvSpPr>
            <a:spLocks noGrp="1"/>
          </p:cNvSpPr>
          <p:nvPr>
            <p:ph type="sldNum" sz="quarter" idx="5"/>
          </p:nvPr>
        </p:nvSpPr>
        <p:spPr>
          <a:noFill/>
        </p:spPr>
        <p:txBody>
          <a:bodyPr/>
          <a:lstStyle/>
          <a:p>
            <a:fld id="{E0B3F42C-8345-462F-BCFA-8A37108352EF}" type="slidenum">
              <a:rPr lang="en-US" smtClean="0"/>
              <a:pPr/>
              <a:t>16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latin typeface="Arial" pitchFamily="34" charset="0"/>
            </a:endParaRPr>
          </a:p>
        </p:txBody>
      </p:sp>
      <p:sp>
        <p:nvSpPr>
          <p:cNvPr id="60420" name="Footer Placeholder 3"/>
          <p:cNvSpPr>
            <a:spLocks noGrp="1"/>
          </p:cNvSpPr>
          <p:nvPr>
            <p:ph type="ftr" sz="quarter" idx="4"/>
          </p:nvPr>
        </p:nvSpPr>
        <p:spPr>
          <a:noFill/>
        </p:spPr>
        <p:txBody>
          <a:bodyPr/>
          <a:lstStyle/>
          <a:p>
            <a:r>
              <a:rPr lang="en-US" smtClean="0"/>
              <a:t>Cray Proprietary</a:t>
            </a:r>
          </a:p>
        </p:txBody>
      </p:sp>
      <p:sp>
        <p:nvSpPr>
          <p:cNvPr id="60421" name="Slide Number Placeholder 4"/>
          <p:cNvSpPr>
            <a:spLocks noGrp="1"/>
          </p:cNvSpPr>
          <p:nvPr>
            <p:ph type="sldNum" sz="quarter" idx="5"/>
          </p:nvPr>
        </p:nvSpPr>
        <p:spPr>
          <a:noFill/>
        </p:spPr>
        <p:txBody>
          <a:bodyPr/>
          <a:lstStyle/>
          <a:p>
            <a:fld id="{0D204774-99C0-4683-AF2E-18D31112C3C7}" type="slidenum">
              <a:rPr lang="en-US" smtClean="0"/>
              <a:pPr/>
              <a:t>17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latin typeface="Arial" pitchFamily="34" charset="0"/>
            </a:endParaRPr>
          </a:p>
        </p:txBody>
      </p:sp>
      <p:sp>
        <p:nvSpPr>
          <p:cNvPr id="61444" name="Footer Placeholder 3"/>
          <p:cNvSpPr>
            <a:spLocks noGrp="1"/>
          </p:cNvSpPr>
          <p:nvPr>
            <p:ph type="ftr" sz="quarter" idx="4"/>
          </p:nvPr>
        </p:nvSpPr>
        <p:spPr>
          <a:noFill/>
        </p:spPr>
        <p:txBody>
          <a:bodyPr/>
          <a:lstStyle/>
          <a:p>
            <a:r>
              <a:rPr lang="en-US" smtClean="0"/>
              <a:t>Cray Proprietary</a:t>
            </a:r>
          </a:p>
        </p:txBody>
      </p:sp>
      <p:sp>
        <p:nvSpPr>
          <p:cNvPr id="61445" name="Slide Number Placeholder 4"/>
          <p:cNvSpPr>
            <a:spLocks noGrp="1"/>
          </p:cNvSpPr>
          <p:nvPr>
            <p:ph type="sldNum" sz="quarter" idx="5"/>
          </p:nvPr>
        </p:nvSpPr>
        <p:spPr>
          <a:noFill/>
        </p:spPr>
        <p:txBody>
          <a:bodyPr/>
          <a:lstStyle/>
          <a:p>
            <a:fld id="{6A318A1C-18D5-4554-AE6A-68A661F0FE8A}" type="slidenum">
              <a:rPr lang="en-US" smtClean="0"/>
              <a:pPr/>
              <a:t>18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pitchFamily="34" charset="0"/>
            </a:endParaRPr>
          </a:p>
        </p:txBody>
      </p:sp>
      <p:sp>
        <p:nvSpPr>
          <p:cNvPr id="62468" name="Footer Placeholder 3"/>
          <p:cNvSpPr>
            <a:spLocks noGrp="1"/>
          </p:cNvSpPr>
          <p:nvPr>
            <p:ph type="ftr" sz="quarter" idx="4"/>
          </p:nvPr>
        </p:nvSpPr>
        <p:spPr>
          <a:noFill/>
        </p:spPr>
        <p:txBody>
          <a:bodyPr/>
          <a:lstStyle/>
          <a:p>
            <a:r>
              <a:rPr lang="en-US" smtClean="0"/>
              <a:t>Cray Proprietary</a:t>
            </a:r>
          </a:p>
        </p:txBody>
      </p:sp>
      <p:sp>
        <p:nvSpPr>
          <p:cNvPr id="62469" name="Slide Number Placeholder 4"/>
          <p:cNvSpPr>
            <a:spLocks noGrp="1"/>
          </p:cNvSpPr>
          <p:nvPr>
            <p:ph type="sldNum" sz="quarter" idx="5"/>
          </p:nvPr>
        </p:nvSpPr>
        <p:spPr>
          <a:noFill/>
        </p:spPr>
        <p:txBody>
          <a:bodyPr/>
          <a:lstStyle/>
          <a:p>
            <a:fld id="{FE2E8EE6-B786-451B-8B0C-004476BD0FD3}" type="slidenum">
              <a:rPr lang="en-US" smtClean="0"/>
              <a:pPr/>
              <a:t>19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C84F9B-2F43-401A-8652-C904EC74B339}" type="datetimeFigureOut">
              <a:rPr lang="en-US" smtClean="0"/>
              <a:pPr/>
              <a:t>9/14/2008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468C6-144D-490A-BAAC-EB2891CE31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C84F9B-2F43-401A-8652-C904EC74B339}" type="datetimeFigureOut">
              <a:rPr lang="en-US" smtClean="0"/>
              <a:pPr/>
              <a:t>9/14/2008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468C6-144D-490A-BAAC-EB2891CE31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C84F9B-2F43-401A-8652-C904EC74B339}" type="datetimeFigureOut">
              <a:rPr lang="en-US" smtClean="0"/>
              <a:pPr/>
              <a:t>9/14/2008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468C6-144D-490A-BAAC-EB2891CE31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C84F9B-2F43-401A-8652-C904EC74B339}" type="datetimeFigureOut">
              <a:rPr lang="en-US" smtClean="0"/>
              <a:pPr/>
              <a:t>9/14/2008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468C6-144D-490A-BAAC-EB2891CE31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C84F9B-2F43-401A-8652-C904EC74B339}" type="datetimeFigureOut">
              <a:rPr lang="en-US" smtClean="0"/>
              <a:pPr/>
              <a:t>9/14/2008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468C6-144D-490A-BAAC-EB2891CE31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C84F9B-2F43-401A-8652-C904EC74B339}" type="datetimeFigureOut">
              <a:rPr lang="en-US" smtClean="0"/>
              <a:pPr/>
              <a:t>9/14/2008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468C6-144D-490A-BAAC-EB2891CE31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C84F9B-2F43-401A-8652-C904EC74B339}" type="datetimeFigureOut">
              <a:rPr lang="en-US" smtClean="0"/>
              <a:pPr/>
              <a:t>9/14/2008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468C6-144D-490A-BAAC-EB2891CE31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C84F9B-2F43-401A-8652-C904EC74B339}" type="datetimeFigureOut">
              <a:rPr lang="en-US" smtClean="0"/>
              <a:pPr/>
              <a:t>9/14/2008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468C6-144D-490A-BAAC-EB2891CE31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84F9B-2F43-401A-8652-C904EC74B339}" type="datetimeFigureOut">
              <a:rPr lang="en-US" smtClean="0"/>
              <a:pPr/>
              <a:t>9/14/2008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468C6-144D-490A-BAAC-EB2891CE31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C84F9B-2F43-401A-8652-C904EC74B339}" type="datetimeFigureOut">
              <a:rPr lang="en-US" smtClean="0"/>
              <a:pPr/>
              <a:t>9/14/2008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468C6-144D-490A-BAAC-EB2891CE31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C84F9B-2F43-401A-8652-C904EC74B339}" type="datetimeFigureOut">
              <a:rPr lang="en-US" smtClean="0"/>
              <a:pPr/>
              <a:t>9/14/2008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468C6-144D-490A-BAAC-EB2891CE31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84F9B-2F43-401A-8652-C904EC74B339}" type="datetimeFigureOut">
              <a:rPr lang="en-US" smtClean="0"/>
              <a:pPr/>
              <a:t>9/14/2008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468C6-144D-490A-BAAC-EB2891CE31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C:\Documents%20and%20Settings\levesque\Desktop\ECOflex_Movie.wm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4.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470025"/>
          </a:xfrm>
        </p:spPr>
        <p:txBody>
          <a:bodyPr>
            <a:normAutofit fontScale="90000"/>
          </a:bodyPr>
          <a:lstStyle/>
          <a:p>
            <a:r>
              <a:rPr lang="en-US" sz="5300" dirty="0" smtClean="0"/>
              <a:t>Accelerators</a:t>
            </a:r>
            <a:r>
              <a:rPr lang="en-US" dirty="0" smtClean="0"/>
              <a:t> </a:t>
            </a:r>
            <a:br>
              <a:rPr lang="en-US" dirty="0" smtClean="0"/>
            </a:br>
            <a:r>
              <a:rPr lang="en-US" dirty="0" smtClean="0"/>
              <a:t>Light at the end of a tunnel</a:t>
            </a:r>
            <a:br>
              <a:rPr lang="en-US" dirty="0" smtClean="0"/>
            </a:br>
            <a:r>
              <a:rPr lang="en-US" dirty="0" smtClean="0"/>
              <a:t>or </a:t>
            </a:r>
            <a:br>
              <a:rPr lang="en-US" dirty="0" smtClean="0"/>
            </a:br>
            <a:r>
              <a:rPr lang="en-US" dirty="0" smtClean="0"/>
              <a:t>a Train</a:t>
            </a:r>
            <a:endParaRPr lang="en-US" dirty="0"/>
          </a:p>
        </p:txBody>
      </p:sp>
      <p:sp>
        <p:nvSpPr>
          <p:cNvPr id="3" name="Subtitle 2"/>
          <p:cNvSpPr>
            <a:spLocks noGrp="1"/>
          </p:cNvSpPr>
          <p:nvPr>
            <p:ph type="subTitle" idx="1"/>
          </p:nvPr>
        </p:nvSpPr>
        <p:spPr>
          <a:xfrm>
            <a:off x="1371600" y="4343400"/>
            <a:ext cx="6400800" cy="1752600"/>
          </a:xfrm>
        </p:spPr>
        <p:txBody>
          <a:bodyPr>
            <a:normAutofit fontScale="85000" lnSpcReduction="20000"/>
          </a:bodyPr>
          <a:lstStyle/>
          <a:p>
            <a:r>
              <a:rPr lang="en-US" dirty="0" smtClean="0"/>
              <a:t>John M. Levesque</a:t>
            </a:r>
          </a:p>
          <a:p>
            <a:r>
              <a:rPr lang="en-US" dirty="0" smtClean="0"/>
              <a:t>CTO </a:t>
            </a:r>
            <a:r>
              <a:rPr lang="en-US" dirty="0" smtClean="0"/>
              <a:t>Office</a:t>
            </a:r>
          </a:p>
          <a:p>
            <a:r>
              <a:rPr lang="en-US" dirty="0" smtClean="0"/>
              <a:t>Director – Cray’s Supercomputing CoE</a:t>
            </a:r>
            <a:endParaRPr lang="en-US" dirty="0" smtClean="0"/>
          </a:p>
          <a:p>
            <a:r>
              <a:rPr lang="en-US" dirty="0" smtClean="0"/>
              <a:t>Cray Inc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4"/>
          <p:cNvSpPr>
            <a:spLocks noGrp="1"/>
          </p:cNvSpPr>
          <p:nvPr>
            <p:ph type="title"/>
          </p:nvPr>
        </p:nvSpPr>
        <p:spPr/>
        <p:txBody>
          <a:bodyPr/>
          <a:lstStyle/>
          <a:p>
            <a:pPr eaLnBrk="1" hangingPunct="1"/>
            <a:r>
              <a:rPr lang="en-US" smtClean="0"/>
              <a:t>Facilities and Efficiency</a:t>
            </a:r>
          </a:p>
        </p:txBody>
      </p:sp>
      <p:sp>
        <p:nvSpPr>
          <p:cNvPr id="3076" name="Content Placeholder 5"/>
          <p:cNvSpPr>
            <a:spLocks noGrp="1"/>
          </p:cNvSpPr>
          <p:nvPr>
            <p:ph idx="1"/>
          </p:nvPr>
        </p:nvSpPr>
        <p:spPr>
          <a:xfrm>
            <a:off x="212725" y="1206500"/>
            <a:ext cx="5654675" cy="5187950"/>
          </a:xfrm>
        </p:spPr>
        <p:txBody>
          <a:bodyPr>
            <a:normAutofit fontScale="85000" lnSpcReduction="20000"/>
          </a:bodyPr>
          <a:lstStyle/>
          <a:p>
            <a:pPr eaLnBrk="1" hangingPunct="1"/>
            <a:r>
              <a:rPr lang="en-US" smtClean="0"/>
              <a:t>Power in a DataCenter</a:t>
            </a:r>
          </a:p>
          <a:p>
            <a:pPr lvl="1" eaLnBrk="1" hangingPunct="1"/>
            <a:r>
              <a:rPr lang="en-US" smtClean="0"/>
              <a:t>30-35% to Cooling</a:t>
            </a:r>
          </a:p>
          <a:p>
            <a:pPr lvl="2" eaLnBrk="1" hangingPunct="1"/>
            <a:r>
              <a:rPr lang="en-US" smtClean="0"/>
              <a:t>Chillers (This is the BIG HITTER)</a:t>
            </a:r>
          </a:p>
          <a:p>
            <a:pPr lvl="2" eaLnBrk="1" hangingPunct="1"/>
            <a:r>
              <a:rPr lang="en-US" smtClean="0"/>
              <a:t>Computer Room Air Conditioner (CRAC) Units</a:t>
            </a:r>
          </a:p>
          <a:p>
            <a:pPr lvl="3" eaLnBrk="1" hangingPunct="1"/>
            <a:r>
              <a:rPr lang="en-US" smtClean="0"/>
              <a:t>Typically only 60-80% efficient in extracting heat</a:t>
            </a:r>
          </a:p>
          <a:p>
            <a:pPr lvl="2" eaLnBrk="1" hangingPunct="1"/>
            <a:r>
              <a:rPr lang="en-US" smtClean="0"/>
              <a:t>Motors, Fans, Pumps</a:t>
            </a:r>
          </a:p>
          <a:p>
            <a:pPr lvl="1" eaLnBrk="1" hangingPunct="1"/>
            <a:r>
              <a:rPr lang="en-US" smtClean="0"/>
              <a:t>10-15% Electrical Losses</a:t>
            </a:r>
          </a:p>
          <a:p>
            <a:pPr lvl="2" eaLnBrk="1" hangingPunct="1"/>
            <a:r>
              <a:rPr lang="en-US" smtClean="0"/>
              <a:t>AC</a:t>
            </a:r>
            <a:r>
              <a:rPr lang="en-US" smtClean="0">
                <a:sym typeface="Wingdings" pitchFamily="2" charset="2"/>
              </a:rPr>
              <a:t>DC conversion</a:t>
            </a:r>
          </a:p>
          <a:p>
            <a:pPr lvl="2" eaLnBrk="1" hangingPunct="1"/>
            <a:r>
              <a:rPr lang="en-US" smtClean="0">
                <a:sym typeface="Wingdings" pitchFamily="2" charset="2"/>
              </a:rPr>
              <a:t>Inefficiency of systems</a:t>
            </a:r>
          </a:p>
          <a:p>
            <a:pPr lvl="1" eaLnBrk="1" hangingPunct="1"/>
            <a:r>
              <a:rPr lang="en-US" smtClean="0">
                <a:sym typeface="Wingdings" pitchFamily="2" charset="2"/>
              </a:rPr>
              <a:t>50-60% to the Computer</a:t>
            </a:r>
          </a:p>
          <a:p>
            <a:pPr eaLnBrk="1" hangingPunct="1"/>
            <a:r>
              <a:rPr lang="en-US" smtClean="0">
                <a:sym typeface="Wingdings" pitchFamily="2" charset="2"/>
              </a:rPr>
              <a:t>PUE (Power Usage Effectiveness) Typically PUE=1.8 for most datacenters today.</a:t>
            </a:r>
          </a:p>
          <a:p>
            <a:pPr lvl="1" eaLnBrk="1" hangingPunct="1"/>
            <a:r>
              <a:rPr lang="en-US" smtClean="0">
                <a:sym typeface="Wingdings" pitchFamily="2" charset="2"/>
              </a:rPr>
              <a:t>PUE = Total Facility Power / IT Power</a:t>
            </a:r>
          </a:p>
        </p:txBody>
      </p:sp>
      <p:sp>
        <p:nvSpPr>
          <p:cNvPr id="3077" name="Date Placeholder 1"/>
          <p:cNvSpPr>
            <a:spLocks noGrp="1"/>
          </p:cNvSpPr>
          <p:nvPr>
            <p:ph type="dt" sz="quarter" idx="10"/>
          </p:nvPr>
        </p:nvSpPr>
        <p:spPr>
          <a:noFill/>
        </p:spPr>
        <p:txBody>
          <a:bodyPr/>
          <a:lstStyle/>
          <a:p>
            <a:fld id="{CC7927E6-B5B3-4AB1-9068-1933E6824D17}" type="datetime6">
              <a:rPr lang="en-US" smtClean="0">
                <a:latin typeface="Arial" pitchFamily="34" charset="0"/>
              </a:rPr>
              <a:pPr/>
              <a:t>September 08</a:t>
            </a:fld>
            <a:endParaRPr lang="en-US" smtClean="0">
              <a:latin typeface="Arial" pitchFamily="34" charset="0"/>
            </a:endParaRPr>
          </a:p>
        </p:txBody>
      </p:sp>
      <p:sp>
        <p:nvSpPr>
          <p:cNvPr id="3078" name="Footer Placeholder 2"/>
          <p:cNvSpPr>
            <a:spLocks noGrp="1"/>
          </p:cNvSpPr>
          <p:nvPr>
            <p:ph type="ftr" sz="quarter" idx="11"/>
          </p:nvPr>
        </p:nvSpPr>
        <p:spPr>
          <a:xfrm>
            <a:off x="2209800" y="6564313"/>
            <a:ext cx="4733925" cy="293687"/>
          </a:xfrm>
          <a:noFill/>
        </p:spPr>
        <p:txBody>
          <a:bodyPr/>
          <a:lstStyle/>
          <a:p>
            <a:r>
              <a:rPr lang="en-US" smtClean="0">
                <a:latin typeface="Arial" pitchFamily="34" charset="0"/>
              </a:rPr>
              <a:t>Media Briefing</a:t>
            </a:r>
          </a:p>
        </p:txBody>
      </p:sp>
      <p:sp>
        <p:nvSpPr>
          <p:cNvPr id="3079" name="Slide Number Placeholder 3"/>
          <p:cNvSpPr>
            <a:spLocks noGrp="1"/>
          </p:cNvSpPr>
          <p:nvPr>
            <p:ph type="sldNum" sz="quarter" idx="12"/>
          </p:nvPr>
        </p:nvSpPr>
        <p:spPr>
          <a:noFill/>
        </p:spPr>
        <p:txBody>
          <a:bodyPr/>
          <a:lstStyle/>
          <a:p>
            <a:r>
              <a:rPr lang="en-US" smtClean="0">
                <a:latin typeface="Arial" pitchFamily="34" charset="0"/>
              </a:rPr>
              <a:t>Slide </a:t>
            </a:r>
            <a:fld id="{680F6D1A-4DF0-4B74-A51A-D81C04FD470A}" type="slidenum">
              <a:rPr lang="en-US" smtClean="0">
                <a:latin typeface="Arial" pitchFamily="34" charset="0"/>
              </a:rPr>
              <a:pPr/>
              <a:t>10</a:t>
            </a:fld>
            <a:r>
              <a:rPr lang="en-US" smtClean="0">
                <a:latin typeface="Arial" pitchFamily="34" charset="0"/>
              </a:rPr>
              <a:t> </a:t>
            </a:r>
          </a:p>
        </p:txBody>
      </p:sp>
      <p:pic>
        <p:nvPicPr>
          <p:cNvPr id="3080" name="Picture 6" descr="gg_logo_08.gif"/>
          <p:cNvPicPr>
            <a:picLocks noChangeAspect="1"/>
          </p:cNvPicPr>
          <p:nvPr/>
        </p:nvPicPr>
        <p:blipFill>
          <a:blip r:embed="rId4"/>
          <a:srcRect/>
          <a:stretch>
            <a:fillRect/>
          </a:stretch>
        </p:blipFill>
        <p:spPr bwMode="auto">
          <a:xfrm>
            <a:off x="6002338" y="1295400"/>
            <a:ext cx="3141662" cy="887413"/>
          </a:xfrm>
          <a:prstGeom prst="rect">
            <a:avLst/>
          </a:prstGeom>
          <a:noFill/>
          <a:ln w="9525">
            <a:noFill/>
            <a:miter lim="800000"/>
            <a:headEnd/>
            <a:tailEnd/>
          </a:ln>
        </p:spPr>
      </p:pic>
      <p:graphicFrame>
        <p:nvGraphicFramePr>
          <p:cNvPr id="3074" name="Chart 7"/>
          <p:cNvGraphicFramePr>
            <a:graphicFrameLocks/>
          </p:cNvGraphicFramePr>
          <p:nvPr/>
        </p:nvGraphicFramePr>
        <p:xfrm>
          <a:off x="5181600" y="2247900"/>
          <a:ext cx="3911600" cy="3556000"/>
        </p:xfrm>
        <a:graphic>
          <a:graphicData uri="http://schemas.openxmlformats.org/presentationml/2006/ole">
            <p:oleObj spid="_x0000_s20482" r:id="rId5" imgW="4419983" imgH="4188315" progId="Excel.Sheet.8">
              <p:embed/>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Cray’s Latest Product Line</a:t>
            </a:r>
            <a:endParaRPr lang="en-US" dirty="0"/>
          </a:p>
        </p:txBody>
      </p:sp>
      <p:sp>
        <p:nvSpPr>
          <p:cNvPr id="5" name="Rectangle 4"/>
          <p:cNvSpPr/>
          <p:nvPr/>
        </p:nvSpPr>
        <p:spPr>
          <a:xfrm>
            <a:off x="381000" y="2057400"/>
            <a:ext cx="8534400" cy="4154984"/>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8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Cray’s New Computer Room Chiller</a:t>
            </a:r>
            <a:endParaRPr lang="en-US" sz="8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511175" y="528638"/>
            <a:ext cx="8067675" cy="1797050"/>
          </a:xfrm>
        </p:spPr>
        <p:txBody>
          <a:bodyPr>
            <a:normAutofit fontScale="90000"/>
          </a:bodyPr>
          <a:lstStyle/>
          <a:p>
            <a:pPr eaLnBrk="1" hangingPunct="1"/>
            <a:r>
              <a:rPr lang="en-US" smtClean="0"/>
              <a:t>The Cray </a:t>
            </a:r>
            <a:br>
              <a:rPr lang="en-US" smtClean="0"/>
            </a:br>
            <a:r>
              <a:rPr lang="en-US" smtClean="0"/>
              <a:t>High Efficiency Cabinet with ECOphlex Technology</a:t>
            </a:r>
            <a:br>
              <a:rPr lang="en-US" smtClean="0"/>
            </a:br>
            <a:r>
              <a:rPr lang="en-US" sz="2400" smtClean="0"/>
              <a:t>(</a:t>
            </a:r>
            <a:r>
              <a:rPr lang="en-US" sz="2400" smtClean="0">
                <a:solidFill>
                  <a:srgbClr val="FF0000"/>
                </a:solidFill>
              </a:rPr>
              <a:t>PH</a:t>
            </a:r>
            <a:r>
              <a:rPr lang="en-US" sz="2400" smtClean="0"/>
              <a:t>ase change </a:t>
            </a:r>
            <a:r>
              <a:rPr lang="en-US" sz="2400" smtClean="0">
                <a:solidFill>
                  <a:srgbClr val="FF0000"/>
                </a:solidFill>
              </a:rPr>
              <a:t>L</a:t>
            </a:r>
            <a:r>
              <a:rPr lang="en-US" sz="2400" smtClean="0"/>
              <a:t>iquid </a:t>
            </a:r>
            <a:r>
              <a:rPr lang="en-US" sz="2400" smtClean="0">
                <a:solidFill>
                  <a:srgbClr val="FF0000"/>
                </a:solidFill>
              </a:rPr>
              <a:t>EX</a:t>
            </a:r>
            <a:r>
              <a:rPr lang="en-US" sz="2400" smtClean="0"/>
              <a:t>change(PHLEX))</a:t>
            </a:r>
          </a:p>
        </p:txBody>
      </p:sp>
      <p:pic>
        <p:nvPicPr>
          <p:cNvPr id="49155" name="Picture 4" descr="P1080430_small.jpg"/>
          <p:cNvPicPr>
            <a:picLocks noChangeAspect="1"/>
          </p:cNvPicPr>
          <p:nvPr/>
        </p:nvPicPr>
        <p:blipFill>
          <a:blip r:embed="rId3"/>
          <a:srcRect/>
          <a:stretch>
            <a:fillRect/>
          </a:stretch>
        </p:blipFill>
        <p:spPr bwMode="auto">
          <a:xfrm>
            <a:off x="2293938" y="2568575"/>
            <a:ext cx="4537075" cy="340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2800" smtClean="0"/>
              <a:t>12 HE Cabinet System With XDPs (Front View)</a:t>
            </a:r>
          </a:p>
        </p:txBody>
      </p:sp>
      <p:pic>
        <p:nvPicPr>
          <p:cNvPr id="51203" name="Content Placeholder 9" descr="Cray-Xt5-HE-Grid_s.jpg"/>
          <p:cNvPicPr>
            <a:picLocks noGrp="1" noChangeAspect="1"/>
          </p:cNvPicPr>
          <p:nvPr>
            <p:ph idx="1"/>
          </p:nvPr>
        </p:nvPicPr>
        <p:blipFill>
          <a:blip r:embed="rId3"/>
          <a:srcRect/>
          <a:stretch>
            <a:fillRect/>
          </a:stretch>
        </p:blipFill>
        <p:spPr>
          <a:xfrm>
            <a:off x="674688" y="1206500"/>
            <a:ext cx="7781925" cy="5187950"/>
          </a:xfrm>
        </p:spPr>
      </p:pic>
      <p:sp>
        <p:nvSpPr>
          <p:cNvPr id="51204" name="Footer Placeholder 7"/>
          <p:cNvSpPr>
            <a:spLocks noGrp="1"/>
          </p:cNvSpPr>
          <p:nvPr>
            <p:ph type="ftr" sz="quarter" idx="11"/>
          </p:nvPr>
        </p:nvSpPr>
        <p:spPr>
          <a:noFill/>
        </p:spPr>
        <p:txBody>
          <a:bodyPr/>
          <a:lstStyle/>
          <a:p>
            <a:r>
              <a:rPr lang="en-US" smtClean="0">
                <a:latin typeface="Arial" pitchFamily="34" charset="0"/>
              </a:rPr>
              <a:t>Media Briefing</a:t>
            </a:r>
          </a:p>
        </p:txBody>
      </p:sp>
      <p:sp>
        <p:nvSpPr>
          <p:cNvPr id="51205" name="Date Placeholder 4"/>
          <p:cNvSpPr>
            <a:spLocks noGrp="1"/>
          </p:cNvSpPr>
          <p:nvPr>
            <p:ph type="dt" sz="quarter" idx="10"/>
          </p:nvPr>
        </p:nvSpPr>
        <p:spPr>
          <a:noFill/>
        </p:spPr>
        <p:txBody>
          <a:bodyPr/>
          <a:lstStyle/>
          <a:p>
            <a:fld id="{335866F8-A484-4239-8C77-4EA88D77A179}" type="datetime6">
              <a:rPr lang="en-US" smtClean="0">
                <a:latin typeface="Arial" pitchFamily="34" charset="0"/>
              </a:rPr>
              <a:pPr/>
              <a:t>September 08</a:t>
            </a:fld>
            <a:endParaRPr lang="en-US" smtClean="0">
              <a:latin typeface="Arial" pitchFamily="34" charset="0"/>
            </a:endParaRPr>
          </a:p>
        </p:txBody>
      </p:sp>
      <p:sp>
        <p:nvSpPr>
          <p:cNvPr id="51206" name="Slide Number Placeholder 5"/>
          <p:cNvSpPr>
            <a:spLocks noGrp="1"/>
          </p:cNvSpPr>
          <p:nvPr>
            <p:ph type="sldNum" sz="quarter" idx="12"/>
          </p:nvPr>
        </p:nvSpPr>
        <p:spPr>
          <a:noFill/>
        </p:spPr>
        <p:txBody>
          <a:bodyPr/>
          <a:lstStyle/>
          <a:p>
            <a:r>
              <a:rPr lang="en-US" smtClean="0">
                <a:latin typeface="Arial" pitchFamily="34" charset="0"/>
              </a:rPr>
              <a:t>Slide </a:t>
            </a:r>
            <a:fld id="{A74D8CD6-D54E-4E33-BB5C-A30B0A86C816}" type="slidenum">
              <a:rPr lang="en-US" smtClean="0">
                <a:latin typeface="Arial" pitchFamily="34" charset="0"/>
              </a:rPr>
              <a:pPr/>
              <a:t>13</a:t>
            </a:fld>
            <a:r>
              <a:rPr lang="en-US" smtClean="0">
                <a:latin typeface="Arial" pitchFamily="34" charset="0"/>
              </a:rPr>
              <a: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2800" smtClean="0"/>
              <a:t>12 HE Cabinet System With XDPs (Rear View)</a:t>
            </a:r>
          </a:p>
        </p:txBody>
      </p:sp>
      <p:sp>
        <p:nvSpPr>
          <p:cNvPr id="52227" name="Footer Placeholder 7"/>
          <p:cNvSpPr>
            <a:spLocks noGrp="1"/>
          </p:cNvSpPr>
          <p:nvPr>
            <p:ph type="ftr" sz="quarter" idx="11"/>
          </p:nvPr>
        </p:nvSpPr>
        <p:spPr>
          <a:noFill/>
        </p:spPr>
        <p:txBody>
          <a:bodyPr/>
          <a:lstStyle/>
          <a:p>
            <a:r>
              <a:rPr lang="en-US" smtClean="0">
                <a:latin typeface="Arial" pitchFamily="34" charset="0"/>
              </a:rPr>
              <a:t>Media Briefing</a:t>
            </a:r>
          </a:p>
        </p:txBody>
      </p:sp>
      <p:pic>
        <p:nvPicPr>
          <p:cNvPr id="52228" name="Picture 10" descr="CAM_1180_small.jpg"/>
          <p:cNvPicPr>
            <a:picLocks noChangeAspect="1"/>
          </p:cNvPicPr>
          <p:nvPr/>
        </p:nvPicPr>
        <p:blipFill>
          <a:blip r:embed="rId3"/>
          <a:srcRect/>
          <a:stretch>
            <a:fillRect/>
          </a:stretch>
        </p:blipFill>
        <p:spPr bwMode="auto">
          <a:xfrm>
            <a:off x="1752600" y="1219200"/>
            <a:ext cx="5308600" cy="5410200"/>
          </a:xfrm>
          <a:prstGeom prst="rect">
            <a:avLst/>
          </a:prstGeom>
          <a:noFill/>
          <a:ln w="9525">
            <a:noFill/>
            <a:miter lim="800000"/>
            <a:headEnd/>
            <a:tailEnd/>
          </a:ln>
        </p:spPr>
      </p:pic>
      <p:sp>
        <p:nvSpPr>
          <p:cNvPr id="52229" name="Date Placeholder 4"/>
          <p:cNvSpPr>
            <a:spLocks noGrp="1"/>
          </p:cNvSpPr>
          <p:nvPr>
            <p:ph type="dt" sz="quarter" idx="10"/>
          </p:nvPr>
        </p:nvSpPr>
        <p:spPr>
          <a:noFill/>
        </p:spPr>
        <p:txBody>
          <a:bodyPr/>
          <a:lstStyle/>
          <a:p>
            <a:fld id="{4AE8C598-B05E-431E-B1A5-76CF40811660}" type="datetime6">
              <a:rPr lang="en-US" smtClean="0">
                <a:latin typeface="Arial" pitchFamily="34" charset="0"/>
              </a:rPr>
              <a:pPr/>
              <a:t>September 08</a:t>
            </a:fld>
            <a:endParaRPr lang="en-US" smtClean="0">
              <a:latin typeface="Arial" pitchFamily="34" charset="0"/>
            </a:endParaRPr>
          </a:p>
        </p:txBody>
      </p:sp>
      <p:sp>
        <p:nvSpPr>
          <p:cNvPr id="52230" name="Slide Number Placeholder 5"/>
          <p:cNvSpPr>
            <a:spLocks noGrp="1"/>
          </p:cNvSpPr>
          <p:nvPr>
            <p:ph type="sldNum" sz="quarter" idx="12"/>
          </p:nvPr>
        </p:nvSpPr>
        <p:spPr>
          <a:noFill/>
        </p:spPr>
        <p:txBody>
          <a:bodyPr/>
          <a:lstStyle/>
          <a:p>
            <a:r>
              <a:rPr lang="en-US" smtClean="0">
                <a:latin typeface="Arial" pitchFamily="34" charset="0"/>
              </a:rPr>
              <a:t>Slide </a:t>
            </a:r>
            <a:fld id="{AEBF95AC-46C7-435F-A5C3-5464A2A4773A}" type="slidenum">
              <a:rPr lang="en-US" smtClean="0">
                <a:latin typeface="Arial" pitchFamily="34" charset="0"/>
              </a:rPr>
              <a:pPr/>
              <a:t>14</a:t>
            </a:fld>
            <a:r>
              <a:rPr lang="en-US" smtClean="0">
                <a:latin typeface="Arial" pitchFamily="34" charset="0"/>
              </a:rPr>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COflex_Movie.wmv">
            <a:hlinkClick r:id="" action="ppaction://media"/>
          </p:cNvPr>
          <p:cNvPicPr>
            <a:picLocks noRot="1" noChangeAspect="1"/>
          </p:cNvPicPr>
          <p:nvPr>
            <a:videoFile r:link="rId1"/>
          </p:nvPr>
        </p:nvPicPr>
        <p:blipFill>
          <a:blip r:embed="rId3"/>
          <a:stretch>
            <a:fillRect/>
          </a:stretch>
        </p:blipFill>
        <p:spPr>
          <a:xfrm>
            <a:off x="1143000" y="1143000"/>
            <a:ext cx="6858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8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ounded Rectangle 10"/>
          <p:cNvSpPr>
            <a:spLocks noChangeArrowheads="1"/>
          </p:cNvSpPr>
          <p:nvPr/>
        </p:nvSpPr>
        <p:spPr bwMode="auto">
          <a:xfrm>
            <a:off x="1976438" y="3413125"/>
            <a:ext cx="7167562" cy="3160713"/>
          </a:xfrm>
          <a:prstGeom prst="roundRect">
            <a:avLst>
              <a:gd name="adj" fmla="val 16667"/>
            </a:avLst>
          </a:prstGeom>
          <a:solidFill>
            <a:schemeClr val="accent1"/>
          </a:solidFill>
          <a:ln w="9525" algn="ctr">
            <a:solidFill>
              <a:schemeClr val="tx1"/>
            </a:solidFill>
            <a:round/>
            <a:headEnd/>
            <a:tailEnd/>
          </a:ln>
        </p:spPr>
        <p:txBody>
          <a:bodyPr wrap="none">
            <a:spAutoFit/>
          </a:bodyPr>
          <a:lstStyle/>
          <a:p>
            <a:pPr algn="r" eaLnBrk="0" hangingPunct="0"/>
            <a:endParaRPr lang="en-US" sz="2600" b="1"/>
          </a:p>
        </p:txBody>
      </p:sp>
      <p:sp>
        <p:nvSpPr>
          <p:cNvPr id="22531" name="Title 37"/>
          <p:cNvSpPr>
            <a:spLocks noGrp="1"/>
          </p:cNvSpPr>
          <p:nvPr>
            <p:ph type="title"/>
          </p:nvPr>
        </p:nvSpPr>
        <p:spPr>
          <a:xfrm>
            <a:off x="438150" y="196850"/>
            <a:ext cx="8705850" cy="609600"/>
          </a:xfrm>
        </p:spPr>
        <p:txBody>
          <a:bodyPr>
            <a:normAutofit fontScale="90000"/>
          </a:bodyPr>
          <a:lstStyle/>
          <a:p>
            <a:pPr eaLnBrk="1" hangingPunct="1"/>
            <a:r>
              <a:rPr lang="en-US" smtClean="0"/>
              <a:t>An Air-Cooled SuperComputer Today</a:t>
            </a:r>
          </a:p>
        </p:txBody>
      </p:sp>
      <p:sp>
        <p:nvSpPr>
          <p:cNvPr id="22532" name="Date Placeholder 3"/>
          <p:cNvSpPr>
            <a:spLocks noGrp="1"/>
          </p:cNvSpPr>
          <p:nvPr>
            <p:ph type="dt" sz="quarter" idx="10"/>
          </p:nvPr>
        </p:nvSpPr>
        <p:spPr>
          <a:noFill/>
        </p:spPr>
        <p:txBody>
          <a:bodyPr/>
          <a:lstStyle/>
          <a:p>
            <a:fld id="{77DB1B91-77A2-414D-B7D0-B94880B0BF96}" type="datetime6">
              <a:rPr lang="en-US" smtClean="0">
                <a:latin typeface="Arial" pitchFamily="34" charset="0"/>
              </a:rPr>
              <a:pPr/>
              <a:t>September 08</a:t>
            </a:fld>
            <a:endParaRPr lang="en-US" smtClean="0">
              <a:latin typeface="Arial" pitchFamily="34" charset="0"/>
            </a:endParaRPr>
          </a:p>
        </p:txBody>
      </p:sp>
      <p:sp>
        <p:nvSpPr>
          <p:cNvPr id="22533" name="Footer Placeholder 4"/>
          <p:cNvSpPr>
            <a:spLocks noGrp="1"/>
          </p:cNvSpPr>
          <p:nvPr>
            <p:ph type="ftr" sz="quarter" idx="11"/>
          </p:nvPr>
        </p:nvSpPr>
        <p:spPr>
          <a:noFill/>
        </p:spPr>
        <p:txBody>
          <a:bodyPr/>
          <a:lstStyle/>
          <a:p>
            <a:r>
              <a:rPr lang="en-US" smtClean="0">
                <a:latin typeface="Arial" pitchFamily="34" charset="0"/>
              </a:rPr>
              <a:t>Analyst Briefing</a:t>
            </a:r>
          </a:p>
        </p:txBody>
      </p:sp>
      <p:sp>
        <p:nvSpPr>
          <p:cNvPr id="22534" name="Slide Number Placeholder 5"/>
          <p:cNvSpPr>
            <a:spLocks noGrp="1"/>
          </p:cNvSpPr>
          <p:nvPr>
            <p:ph type="sldNum" sz="quarter" idx="12"/>
          </p:nvPr>
        </p:nvSpPr>
        <p:spPr>
          <a:noFill/>
        </p:spPr>
        <p:txBody>
          <a:bodyPr/>
          <a:lstStyle/>
          <a:p>
            <a:r>
              <a:rPr lang="en-US" smtClean="0">
                <a:latin typeface="Arial" pitchFamily="34" charset="0"/>
              </a:rPr>
              <a:t>Slide </a:t>
            </a:r>
            <a:fld id="{2FE1973D-4F32-46EC-B148-5AD6EF9C9494}" type="slidenum">
              <a:rPr lang="en-US" smtClean="0">
                <a:latin typeface="Arial" pitchFamily="34" charset="0"/>
              </a:rPr>
              <a:pPr/>
              <a:t>16</a:t>
            </a:fld>
            <a:r>
              <a:rPr lang="en-US" smtClean="0">
                <a:latin typeface="Arial" pitchFamily="34" charset="0"/>
              </a:rPr>
              <a:t> </a:t>
            </a:r>
          </a:p>
        </p:txBody>
      </p:sp>
      <p:pic>
        <p:nvPicPr>
          <p:cNvPr id="22535" name="Picture 7" descr="chiller.jpeg"/>
          <p:cNvPicPr>
            <a:picLocks noChangeAspect="1"/>
          </p:cNvPicPr>
          <p:nvPr/>
        </p:nvPicPr>
        <p:blipFill>
          <a:blip r:embed="rId3"/>
          <a:srcRect/>
          <a:stretch>
            <a:fillRect/>
          </a:stretch>
        </p:blipFill>
        <p:spPr bwMode="auto">
          <a:xfrm>
            <a:off x="592138" y="830263"/>
            <a:ext cx="1839912" cy="1454150"/>
          </a:xfrm>
          <a:prstGeom prst="rect">
            <a:avLst/>
          </a:prstGeom>
          <a:noFill/>
          <a:ln w="9525">
            <a:noFill/>
            <a:miter lim="800000"/>
            <a:headEnd/>
            <a:tailEnd/>
          </a:ln>
        </p:spPr>
      </p:pic>
      <p:pic>
        <p:nvPicPr>
          <p:cNvPr id="22536" name="Picture 8" descr="crac unit.jpeg"/>
          <p:cNvPicPr>
            <a:picLocks noChangeAspect="1"/>
          </p:cNvPicPr>
          <p:nvPr/>
        </p:nvPicPr>
        <p:blipFill>
          <a:blip r:embed="rId4"/>
          <a:srcRect/>
          <a:stretch>
            <a:fillRect/>
          </a:stretch>
        </p:blipFill>
        <p:spPr bwMode="auto">
          <a:xfrm>
            <a:off x="3167063" y="3581400"/>
            <a:ext cx="1257300" cy="990600"/>
          </a:xfrm>
          <a:prstGeom prst="rect">
            <a:avLst/>
          </a:prstGeom>
          <a:noFill/>
          <a:ln w="9525">
            <a:noFill/>
            <a:miter lim="800000"/>
            <a:headEnd/>
            <a:tailEnd/>
          </a:ln>
        </p:spPr>
      </p:pic>
      <p:pic>
        <p:nvPicPr>
          <p:cNvPr id="22537" name="Picture 5" descr="RSFrontBirdFINALnoTILESl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157413" y="5357813"/>
            <a:ext cx="4445000" cy="1065212"/>
          </a:xfrm>
          <a:prstGeom prst="rect">
            <a:avLst/>
          </a:prstGeom>
          <a:noFill/>
          <a:ln w="9525">
            <a:noFill/>
            <a:miter lim="800000"/>
            <a:headEnd/>
            <a:tailEnd/>
          </a:ln>
        </p:spPr>
      </p:pic>
      <p:pic>
        <p:nvPicPr>
          <p:cNvPr id="22538" name="Picture 16" descr="crac unit.jpeg"/>
          <p:cNvPicPr>
            <a:picLocks noChangeAspect="1"/>
          </p:cNvPicPr>
          <p:nvPr/>
        </p:nvPicPr>
        <p:blipFill>
          <a:blip r:embed="rId4"/>
          <a:srcRect/>
          <a:stretch>
            <a:fillRect/>
          </a:stretch>
        </p:blipFill>
        <p:spPr bwMode="auto">
          <a:xfrm>
            <a:off x="4498975" y="3581400"/>
            <a:ext cx="1257300" cy="990600"/>
          </a:xfrm>
          <a:prstGeom prst="rect">
            <a:avLst/>
          </a:prstGeom>
          <a:noFill/>
          <a:ln w="9525">
            <a:noFill/>
            <a:miter lim="800000"/>
            <a:headEnd/>
            <a:tailEnd/>
          </a:ln>
        </p:spPr>
      </p:pic>
      <p:pic>
        <p:nvPicPr>
          <p:cNvPr id="22539" name="Picture 17" descr="crac unit.jpeg"/>
          <p:cNvPicPr>
            <a:picLocks noChangeAspect="1"/>
          </p:cNvPicPr>
          <p:nvPr/>
        </p:nvPicPr>
        <p:blipFill>
          <a:blip r:embed="rId4"/>
          <a:srcRect/>
          <a:stretch>
            <a:fillRect/>
          </a:stretch>
        </p:blipFill>
        <p:spPr bwMode="auto">
          <a:xfrm>
            <a:off x="5807075" y="3559175"/>
            <a:ext cx="1257300" cy="990600"/>
          </a:xfrm>
          <a:prstGeom prst="rect">
            <a:avLst/>
          </a:prstGeom>
          <a:noFill/>
          <a:ln w="9525">
            <a:noFill/>
            <a:miter lim="800000"/>
            <a:headEnd/>
            <a:tailEnd/>
          </a:ln>
        </p:spPr>
      </p:pic>
      <p:pic>
        <p:nvPicPr>
          <p:cNvPr id="22540" name="Picture 18" descr="crac unit.jpeg"/>
          <p:cNvPicPr>
            <a:picLocks noChangeAspect="1"/>
          </p:cNvPicPr>
          <p:nvPr/>
        </p:nvPicPr>
        <p:blipFill>
          <a:blip r:embed="rId4"/>
          <a:srcRect/>
          <a:stretch>
            <a:fillRect/>
          </a:stretch>
        </p:blipFill>
        <p:spPr bwMode="auto">
          <a:xfrm>
            <a:off x="7116763" y="3549650"/>
            <a:ext cx="1257300" cy="990600"/>
          </a:xfrm>
          <a:prstGeom prst="rect">
            <a:avLst/>
          </a:prstGeom>
          <a:noFill/>
          <a:ln w="9525">
            <a:noFill/>
            <a:miter lim="800000"/>
            <a:headEnd/>
            <a:tailEnd/>
          </a:ln>
        </p:spPr>
      </p:pic>
      <p:grpSp>
        <p:nvGrpSpPr>
          <p:cNvPr id="2" name="Group 32"/>
          <p:cNvGrpSpPr>
            <a:grpSpLocks/>
          </p:cNvGrpSpPr>
          <p:nvPr/>
        </p:nvGrpSpPr>
        <p:grpSpPr bwMode="auto">
          <a:xfrm>
            <a:off x="0" y="2270125"/>
            <a:ext cx="3065463" cy="4305300"/>
            <a:chOff x="0" y="1896035"/>
            <a:chExt cx="3065929" cy="4305136"/>
          </a:xfrm>
        </p:grpSpPr>
        <p:sp>
          <p:nvSpPr>
            <p:cNvPr id="22558" name="Right Arrow 12"/>
            <p:cNvSpPr>
              <a:spLocks noChangeArrowheads="1"/>
            </p:cNvSpPr>
            <p:nvPr/>
          </p:nvSpPr>
          <p:spPr bwMode="auto">
            <a:xfrm>
              <a:off x="0" y="5271251"/>
              <a:ext cx="2205318" cy="929920"/>
            </a:xfrm>
            <a:prstGeom prst="rightArrow">
              <a:avLst>
                <a:gd name="adj1" fmla="val 50000"/>
                <a:gd name="adj2" fmla="val 51372"/>
              </a:avLst>
            </a:prstGeom>
            <a:solidFill>
              <a:srgbClr val="FFFF00"/>
            </a:solidFill>
            <a:ln w="9525" algn="ctr">
              <a:solidFill>
                <a:schemeClr val="tx1"/>
              </a:solidFill>
              <a:round/>
              <a:headEnd/>
              <a:tailEnd/>
            </a:ln>
          </p:spPr>
          <p:txBody>
            <a:bodyPr/>
            <a:lstStyle/>
            <a:p>
              <a:pPr algn="ctr" eaLnBrk="0" hangingPunct="0"/>
              <a:r>
                <a:rPr lang="en-US" sz="2000" b="1"/>
                <a:t>Electricity</a:t>
              </a:r>
            </a:p>
          </p:txBody>
        </p:sp>
        <p:sp>
          <p:nvSpPr>
            <p:cNvPr id="14" name="Bent Arrow 13"/>
            <p:cNvSpPr/>
            <p:nvPr/>
          </p:nvSpPr>
          <p:spPr bwMode="auto">
            <a:xfrm>
              <a:off x="995514" y="3562847"/>
              <a:ext cx="2070415" cy="1923977"/>
            </a:xfrm>
            <a:prstGeom prst="bentArrow">
              <a:avLst>
                <a:gd name="adj1" fmla="val 6818"/>
                <a:gd name="adj2" fmla="val 7792"/>
                <a:gd name="adj3" fmla="val 25000"/>
                <a:gd name="adj4" fmla="val 43101"/>
              </a:avLst>
            </a:prstGeom>
            <a:solidFill>
              <a:srgbClr val="FFFF00"/>
            </a:solidFill>
            <a:ln w="9525" cap="flat" cmpd="sng" algn="ctr">
              <a:solidFill>
                <a:schemeClr val="tx1"/>
              </a:solidFill>
              <a:prstDash val="solid"/>
              <a:round/>
              <a:headEnd type="none" w="med" len="med"/>
              <a:tailEnd type="none" w="med" len="med"/>
            </a:ln>
            <a:effectLst/>
          </p:spPr>
          <p:txBody>
            <a:bodyPr wrap="none"/>
            <a:lstStyle/>
            <a:p>
              <a:pPr algn="r" eaLnBrk="0" hangingPunct="0">
                <a:defRPr/>
              </a:pPr>
              <a:endParaRPr lang="en-US" sz="2600" b="1" dirty="0"/>
            </a:p>
          </p:txBody>
        </p:sp>
        <p:sp>
          <p:nvSpPr>
            <p:cNvPr id="22560" name="Down Arrow 26"/>
            <p:cNvSpPr>
              <a:spLocks noChangeArrowheads="1"/>
            </p:cNvSpPr>
            <p:nvPr/>
          </p:nvSpPr>
          <p:spPr bwMode="auto">
            <a:xfrm rot="10800000">
              <a:off x="506506" y="1896035"/>
              <a:ext cx="484632" cy="3617258"/>
            </a:xfrm>
            <a:prstGeom prst="downArrow">
              <a:avLst>
                <a:gd name="adj1" fmla="val 50000"/>
                <a:gd name="adj2" fmla="val 50001"/>
              </a:avLst>
            </a:prstGeom>
            <a:solidFill>
              <a:srgbClr val="FFFF00"/>
            </a:solidFill>
            <a:ln w="9525" algn="ctr">
              <a:solidFill>
                <a:schemeClr val="tx1"/>
              </a:solidFill>
              <a:round/>
              <a:headEnd/>
              <a:tailEnd/>
            </a:ln>
          </p:spPr>
          <p:txBody>
            <a:bodyPr/>
            <a:lstStyle/>
            <a:p>
              <a:pPr algn="r" eaLnBrk="0" hangingPunct="0"/>
              <a:endParaRPr lang="en-US" sz="2600" b="1"/>
            </a:p>
          </p:txBody>
        </p:sp>
      </p:grpSp>
      <p:grpSp>
        <p:nvGrpSpPr>
          <p:cNvPr id="3" name="Group 36"/>
          <p:cNvGrpSpPr>
            <a:grpSpLocks/>
          </p:cNvGrpSpPr>
          <p:nvPr/>
        </p:nvGrpSpPr>
        <p:grpSpPr bwMode="auto">
          <a:xfrm>
            <a:off x="3594100" y="4449763"/>
            <a:ext cx="3841750" cy="995362"/>
            <a:chOff x="3594847" y="4074460"/>
            <a:chExt cx="3841376" cy="996337"/>
          </a:xfrm>
        </p:grpSpPr>
        <p:sp>
          <p:nvSpPr>
            <p:cNvPr id="22553" name="Down Arrow 22"/>
            <p:cNvSpPr>
              <a:spLocks noChangeArrowheads="1"/>
            </p:cNvSpPr>
            <p:nvPr/>
          </p:nvSpPr>
          <p:spPr bwMode="auto">
            <a:xfrm rot="10800000">
              <a:off x="4235824" y="4074460"/>
              <a:ext cx="484632" cy="978408"/>
            </a:xfrm>
            <a:prstGeom prst="downArrow">
              <a:avLst>
                <a:gd name="adj1" fmla="val 50000"/>
                <a:gd name="adj2" fmla="val 50004"/>
              </a:avLst>
            </a:prstGeom>
            <a:solidFill>
              <a:srgbClr val="FF0000"/>
            </a:solidFill>
            <a:ln w="9525" algn="ctr">
              <a:solidFill>
                <a:schemeClr val="tx1"/>
              </a:solidFill>
              <a:round/>
              <a:headEnd/>
              <a:tailEnd/>
            </a:ln>
          </p:spPr>
          <p:txBody>
            <a:bodyPr wrap="none">
              <a:spAutoFit/>
            </a:bodyPr>
            <a:lstStyle/>
            <a:p>
              <a:pPr algn="r" eaLnBrk="0" hangingPunct="0"/>
              <a:endParaRPr lang="en-US" sz="2600" b="1"/>
            </a:p>
          </p:txBody>
        </p:sp>
        <p:sp>
          <p:nvSpPr>
            <p:cNvPr id="22554" name="Down Arrow 23"/>
            <p:cNvSpPr>
              <a:spLocks noChangeArrowheads="1"/>
            </p:cNvSpPr>
            <p:nvPr/>
          </p:nvSpPr>
          <p:spPr bwMode="auto">
            <a:xfrm rot="10800000">
              <a:off x="4912659" y="4078943"/>
              <a:ext cx="484632" cy="978408"/>
            </a:xfrm>
            <a:prstGeom prst="downArrow">
              <a:avLst>
                <a:gd name="adj1" fmla="val 50000"/>
                <a:gd name="adj2" fmla="val 50004"/>
              </a:avLst>
            </a:prstGeom>
            <a:solidFill>
              <a:srgbClr val="FF0000"/>
            </a:solidFill>
            <a:ln w="9525" algn="ctr">
              <a:solidFill>
                <a:schemeClr val="tx1"/>
              </a:solidFill>
              <a:round/>
              <a:headEnd/>
              <a:tailEnd/>
            </a:ln>
          </p:spPr>
          <p:txBody>
            <a:bodyPr wrap="none">
              <a:spAutoFit/>
            </a:bodyPr>
            <a:lstStyle/>
            <a:p>
              <a:pPr algn="r" eaLnBrk="0" hangingPunct="0"/>
              <a:endParaRPr lang="en-US" sz="2600" b="1"/>
            </a:p>
          </p:txBody>
        </p:sp>
        <p:sp>
          <p:nvSpPr>
            <p:cNvPr id="22555" name="Down Arrow 24"/>
            <p:cNvSpPr>
              <a:spLocks noChangeArrowheads="1"/>
            </p:cNvSpPr>
            <p:nvPr/>
          </p:nvSpPr>
          <p:spPr bwMode="auto">
            <a:xfrm rot="10800000">
              <a:off x="5571565" y="4078942"/>
              <a:ext cx="484632" cy="978408"/>
            </a:xfrm>
            <a:prstGeom prst="downArrow">
              <a:avLst>
                <a:gd name="adj1" fmla="val 50000"/>
                <a:gd name="adj2" fmla="val 50004"/>
              </a:avLst>
            </a:prstGeom>
            <a:solidFill>
              <a:srgbClr val="FF0000"/>
            </a:solidFill>
            <a:ln w="9525" algn="ctr">
              <a:solidFill>
                <a:schemeClr val="tx1"/>
              </a:solidFill>
              <a:round/>
              <a:headEnd/>
              <a:tailEnd/>
            </a:ln>
          </p:spPr>
          <p:txBody>
            <a:bodyPr wrap="none">
              <a:spAutoFit/>
            </a:bodyPr>
            <a:lstStyle/>
            <a:p>
              <a:pPr algn="r" eaLnBrk="0" hangingPunct="0"/>
              <a:endParaRPr lang="en-US" sz="2600" b="1"/>
            </a:p>
          </p:txBody>
        </p:sp>
        <p:sp>
          <p:nvSpPr>
            <p:cNvPr id="22556" name="Down Arrow 25"/>
            <p:cNvSpPr>
              <a:spLocks noChangeArrowheads="1"/>
            </p:cNvSpPr>
            <p:nvPr/>
          </p:nvSpPr>
          <p:spPr bwMode="auto">
            <a:xfrm rot="10800000">
              <a:off x="3594847" y="4092389"/>
              <a:ext cx="484632" cy="978408"/>
            </a:xfrm>
            <a:prstGeom prst="downArrow">
              <a:avLst>
                <a:gd name="adj1" fmla="val 50000"/>
                <a:gd name="adj2" fmla="val 50004"/>
              </a:avLst>
            </a:prstGeom>
            <a:solidFill>
              <a:srgbClr val="FF0000"/>
            </a:solidFill>
            <a:ln w="9525" algn="ctr">
              <a:solidFill>
                <a:schemeClr val="tx1"/>
              </a:solidFill>
              <a:round/>
              <a:headEnd/>
              <a:tailEnd/>
            </a:ln>
          </p:spPr>
          <p:txBody>
            <a:bodyPr wrap="none">
              <a:spAutoFit/>
            </a:bodyPr>
            <a:lstStyle/>
            <a:p>
              <a:pPr algn="r" eaLnBrk="0" hangingPunct="0"/>
              <a:endParaRPr lang="en-US" sz="2600" b="1"/>
            </a:p>
          </p:txBody>
        </p:sp>
        <p:sp>
          <p:nvSpPr>
            <p:cNvPr id="22557" name="TextBox 29"/>
            <p:cNvSpPr txBox="1">
              <a:spLocks noChangeArrowheads="1"/>
            </p:cNvSpPr>
            <p:nvPr/>
          </p:nvSpPr>
          <p:spPr bwMode="auto">
            <a:xfrm>
              <a:off x="6118411" y="4410636"/>
              <a:ext cx="1317812" cy="369332"/>
            </a:xfrm>
            <a:prstGeom prst="rect">
              <a:avLst/>
            </a:prstGeom>
            <a:noFill/>
            <a:ln w="9525">
              <a:noFill/>
              <a:miter lim="800000"/>
              <a:headEnd/>
              <a:tailEnd/>
            </a:ln>
          </p:spPr>
          <p:txBody>
            <a:bodyPr>
              <a:spAutoFit/>
            </a:bodyPr>
            <a:lstStyle/>
            <a:p>
              <a:pPr eaLnBrk="0" hangingPunct="0">
                <a:spcBef>
                  <a:spcPct val="50000"/>
                </a:spcBef>
              </a:pPr>
              <a:r>
                <a:rPr lang="en-US" sz="1800" b="1"/>
                <a:t>Heat</a:t>
              </a:r>
            </a:p>
          </p:txBody>
        </p:sp>
      </p:grpSp>
      <p:grpSp>
        <p:nvGrpSpPr>
          <p:cNvPr id="4" name="Group 34"/>
          <p:cNvGrpSpPr>
            <a:grpSpLocks/>
          </p:cNvGrpSpPr>
          <p:nvPr/>
        </p:nvGrpSpPr>
        <p:grpSpPr bwMode="auto">
          <a:xfrm>
            <a:off x="1108075" y="1925638"/>
            <a:ext cx="3379788" cy="1878012"/>
            <a:chOff x="1108261" y="1550893"/>
            <a:chExt cx="3379694" cy="1878107"/>
          </a:xfrm>
        </p:grpSpPr>
        <p:sp>
          <p:nvSpPr>
            <p:cNvPr id="21" name="Bent Arrow 20"/>
            <p:cNvSpPr/>
            <p:nvPr/>
          </p:nvSpPr>
          <p:spPr bwMode="auto">
            <a:xfrm flipV="1">
              <a:off x="1108261" y="1909686"/>
              <a:ext cx="2071630" cy="1519314"/>
            </a:xfrm>
            <a:prstGeom prst="bentArrow">
              <a:avLst>
                <a:gd name="adj1" fmla="val 15584"/>
                <a:gd name="adj2" fmla="val 15314"/>
                <a:gd name="adj3" fmla="val 25000"/>
                <a:gd name="adj4" fmla="val 43101"/>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wrap="none"/>
            <a:lstStyle/>
            <a:p>
              <a:pPr algn="r" eaLnBrk="0" hangingPunct="0">
                <a:defRPr/>
              </a:pPr>
              <a:endParaRPr lang="en-US" sz="2600" b="1" dirty="0"/>
            </a:p>
          </p:txBody>
        </p:sp>
        <p:sp>
          <p:nvSpPr>
            <p:cNvPr id="22" name="Bent Arrow 21"/>
            <p:cNvSpPr/>
            <p:nvPr/>
          </p:nvSpPr>
          <p:spPr bwMode="auto">
            <a:xfrm rot="10800000" flipV="1">
              <a:off x="2416325" y="1550893"/>
              <a:ext cx="2071630" cy="1519314"/>
            </a:xfrm>
            <a:prstGeom prst="bentArrow">
              <a:avLst>
                <a:gd name="adj1" fmla="val 15584"/>
                <a:gd name="adj2" fmla="val 15314"/>
                <a:gd name="adj3" fmla="val 25000"/>
                <a:gd name="adj4" fmla="val 43101"/>
              </a:avLst>
            </a:prstGeom>
            <a:solidFill>
              <a:srgbClr val="FFC000"/>
            </a:solidFill>
            <a:ln w="9525" cap="flat" cmpd="sng" algn="ctr">
              <a:solidFill>
                <a:schemeClr val="tx1"/>
              </a:solidFill>
              <a:prstDash val="solid"/>
              <a:round/>
              <a:headEnd type="none" w="med" len="med"/>
              <a:tailEnd type="none" w="med" len="med"/>
            </a:ln>
            <a:effectLst/>
          </p:spPr>
          <p:txBody>
            <a:bodyPr wrap="none"/>
            <a:lstStyle/>
            <a:p>
              <a:pPr algn="r" eaLnBrk="0" hangingPunct="0">
                <a:defRPr/>
              </a:pPr>
              <a:endParaRPr lang="en-US" sz="2600" b="1" dirty="0"/>
            </a:p>
          </p:txBody>
        </p:sp>
        <p:sp>
          <p:nvSpPr>
            <p:cNvPr id="22552" name="TextBox 30"/>
            <p:cNvSpPr txBox="1">
              <a:spLocks noChangeArrowheads="1"/>
            </p:cNvSpPr>
            <p:nvPr/>
          </p:nvSpPr>
          <p:spPr bwMode="auto">
            <a:xfrm>
              <a:off x="1873622" y="2263589"/>
              <a:ext cx="1945342" cy="646364"/>
            </a:xfrm>
            <a:prstGeom prst="rect">
              <a:avLst/>
            </a:prstGeom>
            <a:noFill/>
            <a:ln w="9525">
              <a:noFill/>
              <a:miter lim="800000"/>
              <a:headEnd/>
              <a:tailEnd/>
            </a:ln>
          </p:spPr>
          <p:txBody>
            <a:bodyPr>
              <a:spAutoFit/>
            </a:bodyPr>
            <a:lstStyle/>
            <a:p>
              <a:pPr eaLnBrk="0" hangingPunct="0">
                <a:spcBef>
                  <a:spcPct val="50000"/>
                </a:spcBef>
              </a:pPr>
              <a:r>
                <a:rPr lang="en-US" sz="1800" b="1"/>
                <a:t>Chilled Water to the CRAC Units</a:t>
              </a:r>
            </a:p>
          </p:txBody>
        </p:sp>
      </p:grpSp>
      <p:grpSp>
        <p:nvGrpSpPr>
          <p:cNvPr id="5" name="Group 35"/>
          <p:cNvGrpSpPr>
            <a:grpSpLocks/>
          </p:cNvGrpSpPr>
          <p:nvPr/>
        </p:nvGrpSpPr>
        <p:grpSpPr bwMode="auto">
          <a:xfrm>
            <a:off x="2420938" y="750888"/>
            <a:ext cx="6064250" cy="1571625"/>
            <a:chOff x="2420472" y="376236"/>
            <a:chExt cx="6064622" cy="1571435"/>
          </a:xfrm>
        </p:grpSpPr>
        <p:sp>
          <p:nvSpPr>
            <p:cNvPr id="22547" name="Down Arrow 27"/>
            <p:cNvSpPr>
              <a:spLocks noChangeArrowheads="1"/>
            </p:cNvSpPr>
            <p:nvPr/>
          </p:nvSpPr>
          <p:spPr bwMode="auto">
            <a:xfrm rot="-5400000">
              <a:off x="4141426" y="-1102030"/>
              <a:ext cx="484632" cy="3926540"/>
            </a:xfrm>
            <a:prstGeom prst="downArrow">
              <a:avLst>
                <a:gd name="adj1" fmla="val 50000"/>
                <a:gd name="adj2" fmla="val 50000"/>
              </a:avLst>
            </a:prstGeom>
            <a:solidFill>
              <a:srgbClr val="FF0000"/>
            </a:solidFill>
            <a:ln w="9525" algn="ctr">
              <a:solidFill>
                <a:schemeClr val="tx1"/>
              </a:solidFill>
              <a:round/>
              <a:headEnd/>
              <a:tailEnd/>
            </a:ln>
          </p:spPr>
          <p:txBody>
            <a:bodyPr/>
            <a:lstStyle/>
            <a:p>
              <a:pPr algn="r" eaLnBrk="0" hangingPunct="0"/>
              <a:endParaRPr lang="en-US" sz="2600" b="1"/>
            </a:p>
          </p:txBody>
        </p:sp>
        <p:pic>
          <p:nvPicPr>
            <p:cNvPr id="22548" name="Picture 28" descr="clouds.jpeg"/>
            <p:cNvPicPr>
              <a:picLocks noChangeAspect="1"/>
            </p:cNvPicPr>
            <p:nvPr/>
          </p:nvPicPr>
          <p:blipFill>
            <a:blip r:embed="rId6"/>
            <a:srcRect/>
            <a:stretch>
              <a:fillRect/>
            </a:stretch>
          </p:blipFill>
          <p:spPr bwMode="auto">
            <a:xfrm>
              <a:off x="6399119" y="376236"/>
              <a:ext cx="2085975" cy="1571435"/>
            </a:xfrm>
            <a:prstGeom prst="rect">
              <a:avLst/>
            </a:prstGeom>
            <a:noFill/>
            <a:ln w="9525">
              <a:noFill/>
              <a:miter lim="800000"/>
              <a:headEnd/>
              <a:tailEnd/>
            </a:ln>
          </p:spPr>
        </p:pic>
        <p:sp>
          <p:nvSpPr>
            <p:cNvPr id="22549" name="TextBox 31"/>
            <p:cNvSpPr txBox="1">
              <a:spLocks noChangeArrowheads="1"/>
            </p:cNvSpPr>
            <p:nvPr/>
          </p:nvSpPr>
          <p:spPr bwMode="auto">
            <a:xfrm>
              <a:off x="4123764" y="1004048"/>
              <a:ext cx="1945342" cy="369332"/>
            </a:xfrm>
            <a:prstGeom prst="rect">
              <a:avLst/>
            </a:prstGeom>
            <a:noFill/>
            <a:ln w="9525">
              <a:noFill/>
              <a:miter lim="800000"/>
              <a:headEnd/>
              <a:tailEnd/>
            </a:ln>
          </p:spPr>
          <p:txBody>
            <a:bodyPr>
              <a:spAutoFit/>
            </a:bodyPr>
            <a:lstStyle/>
            <a:p>
              <a:pPr eaLnBrk="0" hangingPunct="0">
                <a:spcBef>
                  <a:spcPct val="50000"/>
                </a:spcBef>
              </a:pPr>
              <a:endParaRPr lang="en-US" sz="1800" b="1"/>
            </a:p>
          </p:txBody>
        </p:sp>
      </p:grpSp>
      <p:pic>
        <p:nvPicPr>
          <p:cNvPr id="22545" name="Picture 18" descr="crac unit.jpeg"/>
          <p:cNvPicPr>
            <a:picLocks noChangeAspect="1"/>
          </p:cNvPicPr>
          <p:nvPr/>
        </p:nvPicPr>
        <p:blipFill>
          <a:blip r:embed="rId4"/>
          <a:srcRect/>
          <a:stretch>
            <a:fillRect/>
          </a:stretch>
        </p:blipFill>
        <p:spPr bwMode="auto">
          <a:xfrm>
            <a:off x="7121525" y="4562475"/>
            <a:ext cx="1257300" cy="990600"/>
          </a:xfrm>
          <a:prstGeom prst="rect">
            <a:avLst/>
          </a:prstGeom>
          <a:noFill/>
          <a:ln w="9525">
            <a:noFill/>
            <a:miter lim="800000"/>
            <a:headEnd/>
            <a:tailEnd/>
          </a:ln>
        </p:spPr>
      </p:pic>
      <p:pic>
        <p:nvPicPr>
          <p:cNvPr id="22546" name="Picture 18" descr="crac unit.jpeg"/>
          <p:cNvPicPr>
            <a:picLocks noChangeAspect="1"/>
          </p:cNvPicPr>
          <p:nvPr/>
        </p:nvPicPr>
        <p:blipFill>
          <a:blip r:embed="rId4"/>
          <a:srcRect/>
          <a:stretch>
            <a:fillRect/>
          </a:stretch>
        </p:blipFill>
        <p:spPr bwMode="auto">
          <a:xfrm>
            <a:off x="7121525" y="5597525"/>
            <a:ext cx="1257300"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ounded Rectangle 10"/>
          <p:cNvSpPr>
            <a:spLocks noChangeArrowheads="1"/>
          </p:cNvSpPr>
          <p:nvPr/>
        </p:nvSpPr>
        <p:spPr bwMode="auto">
          <a:xfrm>
            <a:off x="1976438" y="3398838"/>
            <a:ext cx="7167562" cy="3160712"/>
          </a:xfrm>
          <a:prstGeom prst="roundRect">
            <a:avLst>
              <a:gd name="adj" fmla="val 16667"/>
            </a:avLst>
          </a:prstGeom>
          <a:solidFill>
            <a:schemeClr val="accent1"/>
          </a:solidFill>
          <a:ln w="9525" algn="ctr">
            <a:solidFill>
              <a:schemeClr val="tx1"/>
            </a:solidFill>
            <a:round/>
            <a:headEnd/>
            <a:tailEnd/>
          </a:ln>
        </p:spPr>
        <p:txBody>
          <a:bodyPr wrap="none">
            <a:spAutoFit/>
          </a:bodyPr>
          <a:lstStyle/>
          <a:p>
            <a:pPr algn="r" eaLnBrk="0" hangingPunct="0"/>
            <a:endParaRPr lang="en-US" sz="2600" b="1"/>
          </a:p>
        </p:txBody>
      </p:sp>
      <p:sp>
        <p:nvSpPr>
          <p:cNvPr id="23555" name="Title 42"/>
          <p:cNvSpPr>
            <a:spLocks noGrp="1"/>
          </p:cNvSpPr>
          <p:nvPr>
            <p:ph type="title"/>
          </p:nvPr>
        </p:nvSpPr>
        <p:spPr>
          <a:xfrm>
            <a:off x="182563" y="415925"/>
            <a:ext cx="8705850" cy="609600"/>
          </a:xfrm>
        </p:spPr>
        <p:txBody>
          <a:bodyPr/>
          <a:lstStyle/>
          <a:p>
            <a:r>
              <a:rPr lang="en-US" sz="2400" smtClean="0"/>
              <a:t>ECOphlex- A Flexible, Efficient Air-Cooled Supercomputer</a:t>
            </a:r>
          </a:p>
        </p:txBody>
      </p:sp>
      <p:sp>
        <p:nvSpPr>
          <p:cNvPr id="23556" name="Date Placeholder 3"/>
          <p:cNvSpPr>
            <a:spLocks noGrp="1"/>
          </p:cNvSpPr>
          <p:nvPr>
            <p:ph type="dt" sz="quarter" idx="10"/>
          </p:nvPr>
        </p:nvSpPr>
        <p:spPr>
          <a:noFill/>
        </p:spPr>
        <p:txBody>
          <a:bodyPr/>
          <a:lstStyle/>
          <a:p>
            <a:fld id="{6874182D-960C-4FE5-8365-903C22FFA847}" type="datetime6">
              <a:rPr lang="en-US" smtClean="0">
                <a:latin typeface="Arial" pitchFamily="34" charset="0"/>
              </a:rPr>
              <a:pPr/>
              <a:t>September 08</a:t>
            </a:fld>
            <a:endParaRPr lang="en-US" smtClean="0">
              <a:latin typeface="Arial" pitchFamily="34" charset="0"/>
            </a:endParaRPr>
          </a:p>
        </p:txBody>
      </p:sp>
      <p:sp>
        <p:nvSpPr>
          <p:cNvPr id="23557" name="Footer Placeholder 4"/>
          <p:cNvSpPr>
            <a:spLocks noGrp="1"/>
          </p:cNvSpPr>
          <p:nvPr>
            <p:ph type="ftr" sz="quarter" idx="11"/>
          </p:nvPr>
        </p:nvSpPr>
        <p:spPr>
          <a:noFill/>
        </p:spPr>
        <p:txBody>
          <a:bodyPr/>
          <a:lstStyle/>
          <a:p>
            <a:r>
              <a:rPr lang="en-US" smtClean="0">
                <a:latin typeface="Arial" pitchFamily="34" charset="0"/>
              </a:rPr>
              <a:t>Analyst Briefing</a:t>
            </a:r>
          </a:p>
        </p:txBody>
      </p:sp>
      <p:sp>
        <p:nvSpPr>
          <p:cNvPr id="23558" name="Slide Number Placeholder 5"/>
          <p:cNvSpPr>
            <a:spLocks noGrp="1"/>
          </p:cNvSpPr>
          <p:nvPr>
            <p:ph type="sldNum" sz="quarter" idx="12"/>
          </p:nvPr>
        </p:nvSpPr>
        <p:spPr>
          <a:noFill/>
        </p:spPr>
        <p:txBody>
          <a:bodyPr/>
          <a:lstStyle/>
          <a:p>
            <a:r>
              <a:rPr lang="en-US" smtClean="0">
                <a:latin typeface="Arial" pitchFamily="34" charset="0"/>
              </a:rPr>
              <a:t>Slide </a:t>
            </a:r>
            <a:fld id="{FA0F9D6A-FBB0-4443-B4B9-EFBD7924C7A5}" type="slidenum">
              <a:rPr lang="en-US" smtClean="0">
                <a:latin typeface="Arial" pitchFamily="34" charset="0"/>
              </a:rPr>
              <a:pPr/>
              <a:t>17</a:t>
            </a:fld>
            <a:r>
              <a:rPr lang="en-US" smtClean="0">
                <a:latin typeface="Arial" pitchFamily="34" charset="0"/>
              </a:rPr>
              <a:t> </a:t>
            </a:r>
          </a:p>
        </p:txBody>
      </p:sp>
      <p:pic>
        <p:nvPicPr>
          <p:cNvPr id="23559" name="Picture 7" descr="chiller.jpeg"/>
          <p:cNvPicPr>
            <a:picLocks noChangeAspect="1"/>
          </p:cNvPicPr>
          <p:nvPr/>
        </p:nvPicPr>
        <p:blipFill>
          <a:blip r:embed="rId3"/>
          <a:srcRect/>
          <a:stretch>
            <a:fillRect/>
          </a:stretch>
        </p:blipFill>
        <p:spPr bwMode="auto">
          <a:xfrm>
            <a:off x="295275" y="1352550"/>
            <a:ext cx="1841500" cy="1454150"/>
          </a:xfrm>
          <a:prstGeom prst="rect">
            <a:avLst/>
          </a:prstGeom>
          <a:noFill/>
          <a:ln w="9525">
            <a:noFill/>
            <a:miter lim="800000"/>
            <a:headEnd/>
            <a:tailEnd/>
          </a:ln>
        </p:spPr>
      </p:pic>
      <p:pic>
        <p:nvPicPr>
          <p:cNvPr id="23560" name="Picture 8" descr="crac unit.jpeg"/>
          <p:cNvPicPr>
            <a:picLocks noChangeAspect="1"/>
          </p:cNvPicPr>
          <p:nvPr/>
        </p:nvPicPr>
        <p:blipFill>
          <a:blip r:embed="rId4"/>
          <a:srcRect/>
          <a:stretch>
            <a:fillRect/>
          </a:stretch>
        </p:blipFill>
        <p:spPr bwMode="auto">
          <a:xfrm>
            <a:off x="3167063" y="3567113"/>
            <a:ext cx="1257300" cy="990600"/>
          </a:xfrm>
          <a:prstGeom prst="rect">
            <a:avLst/>
          </a:prstGeom>
          <a:noFill/>
          <a:ln w="9525">
            <a:noFill/>
            <a:miter lim="800000"/>
            <a:headEnd/>
            <a:tailEnd/>
          </a:ln>
        </p:spPr>
      </p:pic>
      <p:pic>
        <p:nvPicPr>
          <p:cNvPr id="23561" name="Picture 16" descr="crac unit.jpeg"/>
          <p:cNvPicPr>
            <a:picLocks noChangeAspect="1"/>
          </p:cNvPicPr>
          <p:nvPr/>
        </p:nvPicPr>
        <p:blipFill>
          <a:blip r:embed="rId4"/>
          <a:srcRect/>
          <a:stretch>
            <a:fillRect/>
          </a:stretch>
        </p:blipFill>
        <p:spPr bwMode="auto">
          <a:xfrm>
            <a:off x="4498975" y="3567113"/>
            <a:ext cx="1257300" cy="990600"/>
          </a:xfrm>
          <a:prstGeom prst="rect">
            <a:avLst/>
          </a:prstGeom>
          <a:noFill/>
          <a:ln w="9525">
            <a:noFill/>
            <a:miter lim="800000"/>
            <a:headEnd/>
            <a:tailEnd/>
          </a:ln>
        </p:spPr>
      </p:pic>
      <p:pic>
        <p:nvPicPr>
          <p:cNvPr id="23562" name="Picture 17" descr="crac unit.jpeg"/>
          <p:cNvPicPr>
            <a:picLocks noChangeAspect="1"/>
          </p:cNvPicPr>
          <p:nvPr/>
        </p:nvPicPr>
        <p:blipFill>
          <a:blip r:embed="rId4"/>
          <a:srcRect/>
          <a:stretch>
            <a:fillRect/>
          </a:stretch>
        </p:blipFill>
        <p:spPr bwMode="auto">
          <a:xfrm>
            <a:off x="5807075" y="3544888"/>
            <a:ext cx="1257300" cy="990600"/>
          </a:xfrm>
          <a:prstGeom prst="rect">
            <a:avLst/>
          </a:prstGeom>
          <a:noFill/>
          <a:ln w="9525">
            <a:noFill/>
            <a:miter lim="800000"/>
            <a:headEnd/>
            <a:tailEnd/>
          </a:ln>
        </p:spPr>
      </p:pic>
      <p:pic>
        <p:nvPicPr>
          <p:cNvPr id="23563" name="Picture 18" descr="crac unit.jpeg"/>
          <p:cNvPicPr>
            <a:picLocks noChangeAspect="1"/>
          </p:cNvPicPr>
          <p:nvPr/>
        </p:nvPicPr>
        <p:blipFill>
          <a:blip r:embed="rId4"/>
          <a:srcRect/>
          <a:stretch>
            <a:fillRect/>
          </a:stretch>
        </p:blipFill>
        <p:spPr bwMode="auto">
          <a:xfrm>
            <a:off x="7116763" y="3535363"/>
            <a:ext cx="1257300" cy="990600"/>
          </a:xfrm>
          <a:prstGeom prst="rect">
            <a:avLst/>
          </a:prstGeom>
          <a:noFill/>
          <a:ln w="9525">
            <a:noFill/>
            <a:miter lim="800000"/>
            <a:headEnd/>
            <a:tailEnd/>
          </a:ln>
        </p:spPr>
      </p:pic>
      <p:sp>
        <p:nvSpPr>
          <p:cNvPr id="23564" name="Right Arrow 12"/>
          <p:cNvSpPr>
            <a:spLocks noChangeArrowheads="1"/>
          </p:cNvSpPr>
          <p:nvPr/>
        </p:nvSpPr>
        <p:spPr bwMode="auto">
          <a:xfrm>
            <a:off x="0" y="5684838"/>
            <a:ext cx="2205038" cy="796925"/>
          </a:xfrm>
          <a:prstGeom prst="rightArrow">
            <a:avLst>
              <a:gd name="adj1" fmla="val 50000"/>
              <a:gd name="adj2" fmla="val 51355"/>
            </a:avLst>
          </a:prstGeom>
          <a:solidFill>
            <a:srgbClr val="FFFF00"/>
          </a:solidFill>
          <a:ln w="9525" algn="ctr">
            <a:solidFill>
              <a:schemeClr val="tx1"/>
            </a:solidFill>
            <a:round/>
            <a:headEnd/>
            <a:tailEnd/>
          </a:ln>
        </p:spPr>
        <p:txBody>
          <a:bodyPr/>
          <a:lstStyle/>
          <a:p>
            <a:pPr algn="ctr" eaLnBrk="0" hangingPunct="0"/>
            <a:r>
              <a:rPr lang="en-US" sz="2000" b="1"/>
              <a:t>Electricity</a:t>
            </a:r>
          </a:p>
        </p:txBody>
      </p:sp>
      <p:sp>
        <p:nvSpPr>
          <p:cNvPr id="14" name="Bent Arrow 13"/>
          <p:cNvSpPr/>
          <p:nvPr/>
        </p:nvSpPr>
        <p:spPr bwMode="auto">
          <a:xfrm>
            <a:off x="995363" y="3922713"/>
            <a:ext cx="2070100" cy="1966912"/>
          </a:xfrm>
          <a:prstGeom prst="bentArrow">
            <a:avLst>
              <a:gd name="adj1" fmla="val 6818"/>
              <a:gd name="adj2" fmla="val 7792"/>
              <a:gd name="adj3" fmla="val 25000"/>
              <a:gd name="adj4" fmla="val 43101"/>
            </a:avLst>
          </a:prstGeom>
          <a:solidFill>
            <a:srgbClr val="FFFF00"/>
          </a:solidFill>
          <a:ln w="9525" cap="flat" cmpd="sng" algn="ctr">
            <a:solidFill>
              <a:schemeClr val="tx1"/>
            </a:solidFill>
            <a:prstDash val="solid"/>
            <a:round/>
            <a:headEnd type="none" w="med" len="med"/>
            <a:tailEnd type="none" w="med" len="med"/>
          </a:ln>
          <a:effectLst/>
        </p:spPr>
        <p:txBody>
          <a:bodyPr wrap="none"/>
          <a:lstStyle/>
          <a:p>
            <a:pPr algn="r" eaLnBrk="0" hangingPunct="0">
              <a:defRPr/>
            </a:pPr>
            <a:endParaRPr lang="en-US" sz="2600" b="1" dirty="0"/>
          </a:p>
        </p:txBody>
      </p:sp>
      <p:sp>
        <p:nvSpPr>
          <p:cNvPr id="23566" name="Down Arrow 26"/>
          <p:cNvSpPr>
            <a:spLocks noChangeArrowheads="1"/>
          </p:cNvSpPr>
          <p:nvPr/>
        </p:nvSpPr>
        <p:spPr bwMode="auto">
          <a:xfrm rot="10800000">
            <a:off x="506413" y="2755900"/>
            <a:ext cx="484187" cy="3117850"/>
          </a:xfrm>
          <a:prstGeom prst="downArrow">
            <a:avLst>
              <a:gd name="adj1" fmla="val 50000"/>
              <a:gd name="adj2" fmla="val 50084"/>
            </a:avLst>
          </a:prstGeom>
          <a:solidFill>
            <a:srgbClr val="FFFF00"/>
          </a:solidFill>
          <a:ln w="9525" algn="ctr">
            <a:solidFill>
              <a:schemeClr val="tx1"/>
            </a:solidFill>
            <a:round/>
            <a:headEnd/>
            <a:tailEnd/>
          </a:ln>
        </p:spPr>
        <p:txBody>
          <a:bodyPr/>
          <a:lstStyle/>
          <a:p>
            <a:pPr algn="r" eaLnBrk="0" hangingPunct="0"/>
            <a:endParaRPr lang="en-US" sz="2600" b="1"/>
          </a:p>
        </p:txBody>
      </p:sp>
      <p:sp>
        <p:nvSpPr>
          <p:cNvPr id="23567" name="Down Arrow 22"/>
          <p:cNvSpPr>
            <a:spLocks noChangeArrowheads="1"/>
          </p:cNvSpPr>
          <p:nvPr/>
        </p:nvSpPr>
        <p:spPr bwMode="auto">
          <a:xfrm rot="10800000">
            <a:off x="4235450" y="4433888"/>
            <a:ext cx="485775" cy="979487"/>
          </a:xfrm>
          <a:prstGeom prst="downArrow">
            <a:avLst>
              <a:gd name="adj1" fmla="val 50000"/>
              <a:gd name="adj2" fmla="val 49942"/>
            </a:avLst>
          </a:prstGeom>
          <a:solidFill>
            <a:srgbClr val="FF0000"/>
          </a:solidFill>
          <a:ln w="9525" algn="ctr">
            <a:solidFill>
              <a:schemeClr val="tx1"/>
            </a:solidFill>
            <a:round/>
            <a:headEnd/>
            <a:tailEnd/>
          </a:ln>
        </p:spPr>
        <p:txBody>
          <a:bodyPr wrap="none">
            <a:spAutoFit/>
          </a:bodyPr>
          <a:lstStyle/>
          <a:p>
            <a:pPr algn="r" eaLnBrk="0" hangingPunct="0"/>
            <a:endParaRPr lang="en-US" sz="2600" b="1"/>
          </a:p>
        </p:txBody>
      </p:sp>
      <p:sp>
        <p:nvSpPr>
          <p:cNvPr id="23568" name="Down Arrow 23"/>
          <p:cNvSpPr>
            <a:spLocks noChangeArrowheads="1"/>
          </p:cNvSpPr>
          <p:nvPr/>
        </p:nvSpPr>
        <p:spPr bwMode="auto">
          <a:xfrm rot="10800000">
            <a:off x="4913313" y="4438650"/>
            <a:ext cx="484187" cy="977900"/>
          </a:xfrm>
          <a:prstGeom prst="downArrow">
            <a:avLst>
              <a:gd name="adj1" fmla="val 50000"/>
              <a:gd name="adj2" fmla="val 50024"/>
            </a:avLst>
          </a:prstGeom>
          <a:solidFill>
            <a:srgbClr val="FF0000"/>
          </a:solidFill>
          <a:ln w="9525" algn="ctr">
            <a:solidFill>
              <a:schemeClr val="tx1"/>
            </a:solidFill>
            <a:round/>
            <a:headEnd/>
            <a:tailEnd/>
          </a:ln>
        </p:spPr>
        <p:txBody>
          <a:bodyPr wrap="none">
            <a:spAutoFit/>
          </a:bodyPr>
          <a:lstStyle/>
          <a:p>
            <a:pPr algn="r" eaLnBrk="0" hangingPunct="0"/>
            <a:endParaRPr lang="en-US" sz="2600" b="1"/>
          </a:p>
        </p:txBody>
      </p:sp>
      <p:sp>
        <p:nvSpPr>
          <p:cNvPr id="23569" name="Down Arrow 24"/>
          <p:cNvSpPr>
            <a:spLocks noChangeArrowheads="1"/>
          </p:cNvSpPr>
          <p:nvPr/>
        </p:nvSpPr>
        <p:spPr bwMode="auto">
          <a:xfrm rot="10800000">
            <a:off x="5572125" y="4438650"/>
            <a:ext cx="484188" cy="977900"/>
          </a:xfrm>
          <a:prstGeom prst="downArrow">
            <a:avLst>
              <a:gd name="adj1" fmla="val 50000"/>
              <a:gd name="adj2" fmla="val 50024"/>
            </a:avLst>
          </a:prstGeom>
          <a:solidFill>
            <a:srgbClr val="FF0000"/>
          </a:solidFill>
          <a:ln w="9525" algn="ctr">
            <a:solidFill>
              <a:schemeClr val="tx1"/>
            </a:solidFill>
            <a:round/>
            <a:headEnd/>
            <a:tailEnd/>
          </a:ln>
        </p:spPr>
        <p:txBody>
          <a:bodyPr wrap="none">
            <a:spAutoFit/>
          </a:bodyPr>
          <a:lstStyle/>
          <a:p>
            <a:pPr algn="r" eaLnBrk="0" hangingPunct="0"/>
            <a:endParaRPr lang="en-US" sz="2600" b="1"/>
          </a:p>
        </p:txBody>
      </p:sp>
      <p:sp>
        <p:nvSpPr>
          <p:cNvPr id="23570" name="Down Arrow 25"/>
          <p:cNvSpPr>
            <a:spLocks noChangeArrowheads="1"/>
          </p:cNvSpPr>
          <p:nvPr/>
        </p:nvSpPr>
        <p:spPr bwMode="auto">
          <a:xfrm rot="10800000">
            <a:off x="3594100" y="4452938"/>
            <a:ext cx="485775" cy="977900"/>
          </a:xfrm>
          <a:prstGeom prst="downArrow">
            <a:avLst>
              <a:gd name="adj1" fmla="val 50000"/>
              <a:gd name="adj2" fmla="val 49861"/>
            </a:avLst>
          </a:prstGeom>
          <a:solidFill>
            <a:srgbClr val="FF0000"/>
          </a:solidFill>
          <a:ln w="9525" algn="ctr">
            <a:solidFill>
              <a:schemeClr val="tx1"/>
            </a:solidFill>
            <a:round/>
            <a:headEnd/>
            <a:tailEnd/>
          </a:ln>
        </p:spPr>
        <p:txBody>
          <a:bodyPr wrap="none">
            <a:spAutoFit/>
          </a:bodyPr>
          <a:lstStyle/>
          <a:p>
            <a:pPr algn="r" eaLnBrk="0" hangingPunct="0"/>
            <a:endParaRPr lang="en-US" sz="2600" b="1"/>
          </a:p>
        </p:txBody>
      </p:sp>
      <p:sp>
        <p:nvSpPr>
          <p:cNvPr id="23571" name="TextBox 29"/>
          <p:cNvSpPr txBox="1">
            <a:spLocks noChangeArrowheads="1"/>
          </p:cNvSpPr>
          <p:nvPr/>
        </p:nvSpPr>
        <p:spPr bwMode="auto">
          <a:xfrm>
            <a:off x="6118225" y="4770438"/>
            <a:ext cx="1317625" cy="369887"/>
          </a:xfrm>
          <a:prstGeom prst="rect">
            <a:avLst/>
          </a:prstGeom>
          <a:noFill/>
          <a:ln w="9525">
            <a:noFill/>
            <a:miter lim="800000"/>
            <a:headEnd/>
            <a:tailEnd/>
          </a:ln>
        </p:spPr>
        <p:txBody>
          <a:bodyPr>
            <a:spAutoFit/>
          </a:bodyPr>
          <a:lstStyle/>
          <a:p>
            <a:r>
              <a:rPr lang="en-US" sz="1800" b="1"/>
              <a:t>Heat</a:t>
            </a:r>
          </a:p>
        </p:txBody>
      </p:sp>
      <p:grpSp>
        <p:nvGrpSpPr>
          <p:cNvPr id="2" name="Group 34"/>
          <p:cNvGrpSpPr>
            <a:grpSpLocks/>
          </p:cNvGrpSpPr>
          <p:nvPr/>
        </p:nvGrpSpPr>
        <p:grpSpPr bwMode="auto">
          <a:xfrm>
            <a:off x="1108075" y="2501900"/>
            <a:ext cx="3379788" cy="1287463"/>
            <a:chOff x="1108261" y="1550893"/>
            <a:chExt cx="3379694" cy="1878107"/>
          </a:xfrm>
        </p:grpSpPr>
        <p:sp>
          <p:nvSpPr>
            <p:cNvPr id="21" name="Bent Arrow 20"/>
            <p:cNvSpPr/>
            <p:nvPr/>
          </p:nvSpPr>
          <p:spPr bwMode="auto">
            <a:xfrm flipV="1">
              <a:off x="1108261" y="1909841"/>
              <a:ext cx="2071630" cy="1519159"/>
            </a:xfrm>
            <a:prstGeom prst="bentArrow">
              <a:avLst>
                <a:gd name="adj1" fmla="val 15584"/>
                <a:gd name="adj2" fmla="val 15314"/>
                <a:gd name="adj3" fmla="val 25000"/>
                <a:gd name="adj4" fmla="val 43101"/>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wrap="none"/>
            <a:lstStyle/>
            <a:p>
              <a:pPr algn="r" eaLnBrk="0" hangingPunct="0">
                <a:defRPr/>
              </a:pPr>
              <a:endParaRPr lang="en-US" sz="2600" b="1" dirty="0"/>
            </a:p>
          </p:txBody>
        </p:sp>
        <p:sp>
          <p:nvSpPr>
            <p:cNvPr id="22" name="Bent Arrow 21"/>
            <p:cNvSpPr/>
            <p:nvPr/>
          </p:nvSpPr>
          <p:spPr bwMode="auto">
            <a:xfrm rot="10800000" flipV="1">
              <a:off x="2416325" y="1550893"/>
              <a:ext cx="2071630" cy="1519159"/>
            </a:xfrm>
            <a:prstGeom prst="bentArrow">
              <a:avLst>
                <a:gd name="adj1" fmla="val 15584"/>
                <a:gd name="adj2" fmla="val 15314"/>
                <a:gd name="adj3" fmla="val 25000"/>
                <a:gd name="adj4" fmla="val 43101"/>
              </a:avLst>
            </a:prstGeom>
            <a:solidFill>
              <a:srgbClr val="FFC000"/>
            </a:solidFill>
            <a:ln w="9525" cap="flat" cmpd="sng" algn="ctr">
              <a:solidFill>
                <a:schemeClr val="tx1"/>
              </a:solidFill>
              <a:prstDash val="solid"/>
              <a:round/>
              <a:headEnd type="none" w="med" len="med"/>
              <a:tailEnd type="none" w="med" len="med"/>
            </a:ln>
            <a:effectLst/>
          </p:spPr>
          <p:txBody>
            <a:bodyPr wrap="none"/>
            <a:lstStyle/>
            <a:p>
              <a:pPr algn="r" eaLnBrk="0" hangingPunct="0">
                <a:defRPr/>
              </a:pPr>
              <a:endParaRPr lang="en-US" sz="2600" b="1" dirty="0"/>
            </a:p>
          </p:txBody>
        </p:sp>
        <p:sp>
          <p:nvSpPr>
            <p:cNvPr id="23582" name="TextBox 30"/>
            <p:cNvSpPr txBox="1">
              <a:spLocks noChangeArrowheads="1"/>
            </p:cNvSpPr>
            <p:nvPr/>
          </p:nvSpPr>
          <p:spPr bwMode="auto">
            <a:xfrm>
              <a:off x="1873622" y="1988996"/>
              <a:ext cx="1945342" cy="942740"/>
            </a:xfrm>
            <a:prstGeom prst="rect">
              <a:avLst/>
            </a:prstGeom>
            <a:noFill/>
            <a:ln w="9525">
              <a:noFill/>
              <a:miter lim="800000"/>
              <a:headEnd/>
              <a:tailEnd/>
            </a:ln>
          </p:spPr>
          <p:txBody>
            <a:bodyPr>
              <a:spAutoFit/>
            </a:bodyPr>
            <a:lstStyle/>
            <a:p>
              <a:r>
                <a:rPr lang="en-US" sz="1800" b="1"/>
                <a:t>Chilled Water to the CRAC Units</a:t>
              </a:r>
            </a:p>
          </p:txBody>
        </p:sp>
      </p:grpSp>
      <p:grpSp>
        <p:nvGrpSpPr>
          <p:cNvPr id="3" name="Group 35"/>
          <p:cNvGrpSpPr>
            <a:grpSpLocks/>
          </p:cNvGrpSpPr>
          <p:nvPr/>
        </p:nvGrpSpPr>
        <p:grpSpPr bwMode="auto">
          <a:xfrm>
            <a:off x="2138363" y="1300163"/>
            <a:ext cx="6346825" cy="1571625"/>
            <a:chOff x="2420472" y="376236"/>
            <a:chExt cx="6064622" cy="1571435"/>
          </a:xfrm>
        </p:grpSpPr>
        <p:sp>
          <p:nvSpPr>
            <p:cNvPr id="23578" name="Down Arrow 27"/>
            <p:cNvSpPr>
              <a:spLocks noChangeArrowheads="1"/>
            </p:cNvSpPr>
            <p:nvPr/>
          </p:nvSpPr>
          <p:spPr bwMode="auto">
            <a:xfrm rot="-5400000">
              <a:off x="4141426" y="-1102030"/>
              <a:ext cx="484632" cy="3926540"/>
            </a:xfrm>
            <a:prstGeom prst="downArrow">
              <a:avLst>
                <a:gd name="adj1" fmla="val 50000"/>
                <a:gd name="adj2" fmla="val 50000"/>
              </a:avLst>
            </a:prstGeom>
            <a:solidFill>
              <a:srgbClr val="FF0000"/>
            </a:solidFill>
            <a:ln w="9525" algn="ctr">
              <a:solidFill>
                <a:schemeClr val="tx1"/>
              </a:solidFill>
              <a:round/>
              <a:headEnd/>
              <a:tailEnd/>
            </a:ln>
          </p:spPr>
          <p:txBody>
            <a:bodyPr/>
            <a:lstStyle/>
            <a:p>
              <a:pPr algn="r" eaLnBrk="0" hangingPunct="0"/>
              <a:endParaRPr lang="en-US" sz="2600" b="1"/>
            </a:p>
          </p:txBody>
        </p:sp>
        <p:pic>
          <p:nvPicPr>
            <p:cNvPr id="23579" name="Picture 28" descr="clouds.jpeg"/>
            <p:cNvPicPr>
              <a:picLocks noChangeAspect="1"/>
            </p:cNvPicPr>
            <p:nvPr/>
          </p:nvPicPr>
          <p:blipFill>
            <a:blip r:embed="rId5"/>
            <a:srcRect/>
            <a:stretch>
              <a:fillRect/>
            </a:stretch>
          </p:blipFill>
          <p:spPr bwMode="auto">
            <a:xfrm>
              <a:off x="6399119" y="376236"/>
              <a:ext cx="2085975" cy="1571435"/>
            </a:xfrm>
            <a:prstGeom prst="rect">
              <a:avLst/>
            </a:prstGeom>
            <a:noFill/>
            <a:ln w="9525">
              <a:noFill/>
              <a:miter lim="800000"/>
              <a:headEnd/>
              <a:tailEnd/>
            </a:ln>
          </p:spPr>
        </p:pic>
      </p:grpSp>
      <p:pic>
        <p:nvPicPr>
          <p:cNvPr id="23574" name="Picture 32" descr="Cray-Xt5-HE-Grid_xs.jpg"/>
          <p:cNvPicPr>
            <a:picLocks noChangeAspect="1"/>
          </p:cNvPicPr>
          <p:nvPr/>
        </p:nvPicPr>
        <p:blipFill>
          <a:blip r:embed="rId6"/>
          <a:srcRect/>
          <a:stretch>
            <a:fillRect/>
          </a:stretch>
        </p:blipFill>
        <p:spPr bwMode="auto">
          <a:xfrm>
            <a:off x="2232025" y="5365750"/>
            <a:ext cx="1755775" cy="1169988"/>
          </a:xfrm>
          <a:prstGeom prst="rect">
            <a:avLst/>
          </a:prstGeom>
          <a:noFill/>
          <a:ln w="9525">
            <a:noFill/>
            <a:miter lim="800000"/>
            <a:headEnd/>
            <a:tailEnd/>
          </a:ln>
        </p:spPr>
      </p:pic>
      <p:pic>
        <p:nvPicPr>
          <p:cNvPr id="23575" name="Picture 33" descr="Cray-Xt5-HE-Grid_xs.jpg"/>
          <p:cNvPicPr>
            <a:picLocks noChangeAspect="1"/>
          </p:cNvPicPr>
          <p:nvPr/>
        </p:nvPicPr>
        <p:blipFill>
          <a:blip r:embed="rId6"/>
          <a:srcRect/>
          <a:stretch>
            <a:fillRect/>
          </a:stretch>
        </p:blipFill>
        <p:spPr bwMode="auto">
          <a:xfrm>
            <a:off x="3702050" y="5370513"/>
            <a:ext cx="1755775" cy="1169987"/>
          </a:xfrm>
          <a:prstGeom prst="rect">
            <a:avLst/>
          </a:prstGeom>
          <a:noFill/>
          <a:ln w="9525">
            <a:noFill/>
            <a:miter lim="800000"/>
            <a:headEnd/>
            <a:tailEnd/>
          </a:ln>
        </p:spPr>
      </p:pic>
      <p:pic>
        <p:nvPicPr>
          <p:cNvPr id="23576" name="Picture 34" descr="Cray-Xt5-HE-Grid_xs.jpg"/>
          <p:cNvPicPr>
            <a:picLocks noChangeAspect="1"/>
          </p:cNvPicPr>
          <p:nvPr/>
        </p:nvPicPr>
        <p:blipFill>
          <a:blip r:embed="rId6"/>
          <a:srcRect/>
          <a:stretch>
            <a:fillRect/>
          </a:stretch>
        </p:blipFill>
        <p:spPr bwMode="auto">
          <a:xfrm>
            <a:off x="5213350" y="5360988"/>
            <a:ext cx="1754188" cy="1169987"/>
          </a:xfrm>
          <a:prstGeom prst="rect">
            <a:avLst/>
          </a:prstGeom>
          <a:noFill/>
          <a:ln w="9525">
            <a:noFill/>
            <a:miter lim="800000"/>
            <a:headEnd/>
            <a:tailEnd/>
          </a:ln>
        </p:spPr>
      </p:pic>
      <p:pic>
        <p:nvPicPr>
          <p:cNvPr id="23577" name="Picture 35" descr="Cray-Xt5-HE-Grid_xs.jpg"/>
          <p:cNvPicPr>
            <a:picLocks noChangeAspect="1"/>
          </p:cNvPicPr>
          <p:nvPr/>
        </p:nvPicPr>
        <p:blipFill>
          <a:blip r:embed="rId6"/>
          <a:srcRect/>
          <a:stretch>
            <a:fillRect/>
          </a:stretch>
        </p:blipFill>
        <p:spPr bwMode="auto">
          <a:xfrm>
            <a:off x="6750050" y="5365750"/>
            <a:ext cx="1755775" cy="1169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ounded Rectangle 10"/>
          <p:cNvSpPr>
            <a:spLocks noChangeArrowheads="1"/>
          </p:cNvSpPr>
          <p:nvPr/>
        </p:nvSpPr>
        <p:spPr bwMode="auto">
          <a:xfrm>
            <a:off x="1976438" y="3425825"/>
            <a:ext cx="7167562" cy="3160713"/>
          </a:xfrm>
          <a:prstGeom prst="roundRect">
            <a:avLst>
              <a:gd name="adj" fmla="val 16667"/>
            </a:avLst>
          </a:prstGeom>
          <a:solidFill>
            <a:schemeClr val="accent1"/>
          </a:solidFill>
          <a:ln w="9525" algn="ctr">
            <a:solidFill>
              <a:schemeClr val="tx1"/>
            </a:solidFill>
            <a:round/>
            <a:headEnd/>
            <a:tailEnd/>
          </a:ln>
        </p:spPr>
        <p:txBody>
          <a:bodyPr wrap="none">
            <a:spAutoFit/>
          </a:bodyPr>
          <a:lstStyle/>
          <a:p>
            <a:pPr algn="r" eaLnBrk="0" hangingPunct="0"/>
            <a:endParaRPr lang="en-US" sz="2600" b="1"/>
          </a:p>
        </p:txBody>
      </p:sp>
      <p:sp>
        <p:nvSpPr>
          <p:cNvPr id="24579" name="Title 42"/>
          <p:cNvSpPr>
            <a:spLocks noGrp="1"/>
          </p:cNvSpPr>
          <p:nvPr>
            <p:ph type="title"/>
          </p:nvPr>
        </p:nvSpPr>
        <p:spPr>
          <a:xfrm>
            <a:off x="182563" y="334963"/>
            <a:ext cx="8705850" cy="609600"/>
          </a:xfrm>
        </p:spPr>
        <p:txBody>
          <a:bodyPr/>
          <a:lstStyle/>
          <a:p>
            <a:r>
              <a:rPr lang="en-US" sz="2400" smtClean="0"/>
              <a:t>ECOphlex- A Flexible, Efficient Liquid-Cooled Supercomputer</a:t>
            </a:r>
          </a:p>
        </p:txBody>
      </p:sp>
      <p:sp>
        <p:nvSpPr>
          <p:cNvPr id="24580" name="Date Placeholder 3"/>
          <p:cNvSpPr>
            <a:spLocks noGrp="1"/>
          </p:cNvSpPr>
          <p:nvPr>
            <p:ph type="dt" sz="quarter" idx="10"/>
          </p:nvPr>
        </p:nvSpPr>
        <p:spPr>
          <a:noFill/>
        </p:spPr>
        <p:txBody>
          <a:bodyPr/>
          <a:lstStyle/>
          <a:p>
            <a:fld id="{84B50B94-77CD-4988-A0FA-28819771F04F}" type="datetime6">
              <a:rPr lang="en-US" smtClean="0">
                <a:latin typeface="Arial" pitchFamily="34" charset="0"/>
              </a:rPr>
              <a:pPr/>
              <a:t>September 08</a:t>
            </a:fld>
            <a:endParaRPr lang="en-US" smtClean="0">
              <a:latin typeface="Arial" pitchFamily="34" charset="0"/>
            </a:endParaRPr>
          </a:p>
        </p:txBody>
      </p:sp>
      <p:sp>
        <p:nvSpPr>
          <p:cNvPr id="24581" name="Footer Placeholder 4"/>
          <p:cNvSpPr>
            <a:spLocks noGrp="1"/>
          </p:cNvSpPr>
          <p:nvPr>
            <p:ph type="ftr" sz="quarter" idx="11"/>
          </p:nvPr>
        </p:nvSpPr>
        <p:spPr>
          <a:noFill/>
        </p:spPr>
        <p:txBody>
          <a:bodyPr/>
          <a:lstStyle/>
          <a:p>
            <a:r>
              <a:rPr lang="en-US" smtClean="0">
                <a:latin typeface="Arial" pitchFamily="34" charset="0"/>
              </a:rPr>
              <a:t>Analyst Briefing</a:t>
            </a:r>
          </a:p>
        </p:txBody>
      </p:sp>
      <p:sp>
        <p:nvSpPr>
          <p:cNvPr id="24582" name="Slide Number Placeholder 5"/>
          <p:cNvSpPr>
            <a:spLocks noGrp="1"/>
          </p:cNvSpPr>
          <p:nvPr>
            <p:ph type="sldNum" sz="quarter" idx="12"/>
          </p:nvPr>
        </p:nvSpPr>
        <p:spPr>
          <a:noFill/>
        </p:spPr>
        <p:txBody>
          <a:bodyPr/>
          <a:lstStyle/>
          <a:p>
            <a:r>
              <a:rPr lang="en-US" smtClean="0">
                <a:latin typeface="Arial" pitchFamily="34" charset="0"/>
              </a:rPr>
              <a:t>Slide </a:t>
            </a:r>
            <a:fld id="{2BFB1532-C6EA-44D7-A892-525F45CA7288}" type="slidenum">
              <a:rPr lang="en-US" smtClean="0">
                <a:latin typeface="Arial" pitchFamily="34" charset="0"/>
              </a:rPr>
              <a:pPr/>
              <a:t>18</a:t>
            </a:fld>
            <a:r>
              <a:rPr lang="en-US" smtClean="0">
                <a:latin typeface="Arial" pitchFamily="34" charset="0"/>
              </a:rPr>
              <a:t> </a:t>
            </a:r>
          </a:p>
        </p:txBody>
      </p:sp>
      <p:pic>
        <p:nvPicPr>
          <p:cNvPr id="24583" name="Picture 7" descr="chiller.jpeg"/>
          <p:cNvPicPr>
            <a:picLocks noChangeAspect="1"/>
          </p:cNvPicPr>
          <p:nvPr/>
        </p:nvPicPr>
        <p:blipFill>
          <a:blip r:embed="rId3"/>
          <a:srcRect/>
          <a:stretch>
            <a:fillRect/>
          </a:stretch>
        </p:blipFill>
        <p:spPr bwMode="auto">
          <a:xfrm>
            <a:off x="336550" y="1285875"/>
            <a:ext cx="1839913" cy="1454150"/>
          </a:xfrm>
          <a:prstGeom prst="rect">
            <a:avLst/>
          </a:prstGeom>
          <a:noFill/>
          <a:ln w="9525">
            <a:noFill/>
            <a:miter lim="800000"/>
            <a:headEnd/>
            <a:tailEnd/>
          </a:ln>
        </p:spPr>
      </p:pic>
      <p:pic>
        <p:nvPicPr>
          <p:cNvPr id="24584" name="Picture 16" descr="crac unit.jpeg"/>
          <p:cNvPicPr>
            <a:picLocks noChangeAspect="1"/>
          </p:cNvPicPr>
          <p:nvPr/>
        </p:nvPicPr>
        <p:blipFill>
          <a:blip r:embed="rId4"/>
          <a:srcRect/>
          <a:stretch>
            <a:fillRect/>
          </a:stretch>
        </p:blipFill>
        <p:spPr bwMode="auto">
          <a:xfrm>
            <a:off x="4498975" y="3567113"/>
            <a:ext cx="1257300" cy="990600"/>
          </a:xfrm>
          <a:prstGeom prst="rect">
            <a:avLst/>
          </a:prstGeom>
          <a:noFill/>
          <a:ln w="9525">
            <a:noFill/>
            <a:miter lim="800000"/>
            <a:headEnd/>
            <a:tailEnd/>
          </a:ln>
        </p:spPr>
      </p:pic>
      <p:sp>
        <p:nvSpPr>
          <p:cNvPr id="24585" name="Right Arrow 12"/>
          <p:cNvSpPr>
            <a:spLocks noChangeArrowheads="1"/>
          </p:cNvSpPr>
          <p:nvPr/>
        </p:nvSpPr>
        <p:spPr bwMode="auto">
          <a:xfrm>
            <a:off x="0" y="5953125"/>
            <a:ext cx="2205038" cy="709613"/>
          </a:xfrm>
          <a:prstGeom prst="rightArrow">
            <a:avLst>
              <a:gd name="adj1" fmla="val 50000"/>
              <a:gd name="adj2" fmla="val 51344"/>
            </a:avLst>
          </a:prstGeom>
          <a:solidFill>
            <a:srgbClr val="FFFF00"/>
          </a:solidFill>
          <a:ln w="9525" algn="ctr">
            <a:solidFill>
              <a:schemeClr val="tx1"/>
            </a:solidFill>
            <a:round/>
            <a:headEnd/>
            <a:tailEnd/>
          </a:ln>
        </p:spPr>
        <p:txBody>
          <a:bodyPr/>
          <a:lstStyle/>
          <a:p>
            <a:pPr algn="ctr" eaLnBrk="0" hangingPunct="0"/>
            <a:r>
              <a:rPr lang="en-US" sz="2000" b="1"/>
              <a:t>Electricity</a:t>
            </a:r>
          </a:p>
        </p:txBody>
      </p:sp>
      <p:sp>
        <p:nvSpPr>
          <p:cNvPr id="24586" name="Down Arrow 26"/>
          <p:cNvSpPr>
            <a:spLocks noChangeArrowheads="1"/>
          </p:cNvSpPr>
          <p:nvPr/>
        </p:nvSpPr>
        <p:spPr bwMode="auto">
          <a:xfrm rot="10800000">
            <a:off x="506413" y="2730500"/>
            <a:ext cx="484187" cy="3402013"/>
          </a:xfrm>
          <a:prstGeom prst="downArrow">
            <a:avLst>
              <a:gd name="adj1" fmla="val 50000"/>
              <a:gd name="adj2" fmla="val 50029"/>
            </a:avLst>
          </a:prstGeom>
          <a:solidFill>
            <a:srgbClr val="FFFF00"/>
          </a:solidFill>
          <a:ln w="9525" algn="ctr">
            <a:solidFill>
              <a:schemeClr val="tx1"/>
            </a:solidFill>
            <a:round/>
            <a:headEnd/>
            <a:tailEnd/>
          </a:ln>
        </p:spPr>
        <p:txBody>
          <a:bodyPr/>
          <a:lstStyle/>
          <a:p>
            <a:pPr algn="r" eaLnBrk="0" hangingPunct="0"/>
            <a:endParaRPr lang="en-US" sz="2600" b="1"/>
          </a:p>
        </p:txBody>
      </p:sp>
      <p:sp>
        <p:nvSpPr>
          <p:cNvPr id="24587" name="Down Arrow 23"/>
          <p:cNvSpPr>
            <a:spLocks noChangeArrowheads="1"/>
          </p:cNvSpPr>
          <p:nvPr/>
        </p:nvSpPr>
        <p:spPr bwMode="auto">
          <a:xfrm rot="10800000">
            <a:off x="4913313" y="4438650"/>
            <a:ext cx="484187" cy="977900"/>
          </a:xfrm>
          <a:prstGeom prst="downArrow">
            <a:avLst>
              <a:gd name="adj1" fmla="val 50000"/>
              <a:gd name="adj2" fmla="val 50024"/>
            </a:avLst>
          </a:prstGeom>
          <a:solidFill>
            <a:srgbClr val="FF0000"/>
          </a:solidFill>
          <a:ln w="9525" algn="ctr">
            <a:solidFill>
              <a:schemeClr val="tx1"/>
            </a:solidFill>
            <a:round/>
            <a:headEnd/>
            <a:tailEnd/>
          </a:ln>
        </p:spPr>
        <p:txBody>
          <a:bodyPr wrap="none">
            <a:spAutoFit/>
          </a:bodyPr>
          <a:lstStyle/>
          <a:p>
            <a:pPr algn="r" eaLnBrk="0" hangingPunct="0"/>
            <a:endParaRPr lang="en-US" sz="2600" b="1"/>
          </a:p>
        </p:txBody>
      </p:sp>
      <p:sp>
        <p:nvSpPr>
          <p:cNvPr id="24588" name="TextBox 29"/>
          <p:cNvSpPr txBox="1">
            <a:spLocks noChangeArrowheads="1"/>
          </p:cNvSpPr>
          <p:nvPr/>
        </p:nvSpPr>
        <p:spPr bwMode="auto">
          <a:xfrm>
            <a:off x="6118225" y="4770438"/>
            <a:ext cx="1317625" cy="369887"/>
          </a:xfrm>
          <a:prstGeom prst="rect">
            <a:avLst/>
          </a:prstGeom>
          <a:noFill/>
          <a:ln w="9525">
            <a:noFill/>
            <a:miter lim="800000"/>
            <a:headEnd/>
            <a:tailEnd/>
          </a:ln>
        </p:spPr>
        <p:txBody>
          <a:bodyPr>
            <a:spAutoFit/>
          </a:bodyPr>
          <a:lstStyle/>
          <a:p>
            <a:r>
              <a:rPr lang="en-US" sz="1800" b="1"/>
              <a:t>Heat</a:t>
            </a:r>
          </a:p>
        </p:txBody>
      </p:sp>
      <p:grpSp>
        <p:nvGrpSpPr>
          <p:cNvPr id="2" name="Group 35"/>
          <p:cNvGrpSpPr>
            <a:grpSpLocks/>
          </p:cNvGrpSpPr>
          <p:nvPr/>
        </p:nvGrpSpPr>
        <p:grpSpPr bwMode="auto">
          <a:xfrm>
            <a:off x="2192338" y="1273175"/>
            <a:ext cx="6292850" cy="1571625"/>
            <a:chOff x="2420472" y="376236"/>
            <a:chExt cx="6064622" cy="1571435"/>
          </a:xfrm>
        </p:grpSpPr>
        <p:sp>
          <p:nvSpPr>
            <p:cNvPr id="24598" name="Down Arrow 27"/>
            <p:cNvSpPr>
              <a:spLocks noChangeArrowheads="1"/>
            </p:cNvSpPr>
            <p:nvPr/>
          </p:nvSpPr>
          <p:spPr bwMode="auto">
            <a:xfrm rot="-5400000">
              <a:off x="4141426" y="-1102030"/>
              <a:ext cx="484632" cy="3926540"/>
            </a:xfrm>
            <a:prstGeom prst="downArrow">
              <a:avLst>
                <a:gd name="adj1" fmla="val 50000"/>
                <a:gd name="adj2" fmla="val 50000"/>
              </a:avLst>
            </a:prstGeom>
            <a:solidFill>
              <a:srgbClr val="FF0000"/>
            </a:solidFill>
            <a:ln w="9525" algn="ctr">
              <a:solidFill>
                <a:schemeClr val="tx1"/>
              </a:solidFill>
              <a:round/>
              <a:headEnd/>
              <a:tailEnd/>
            </a:ln>
          </p:spPr>
          <p:txBody>
            <a:bodyPr/>
            <a:lstStyle/>
            <a:p>
              <a:pPr algn="r" eaLnBrk="0" hangingPunct="0"/>
              <a:endParaRPr lang="en-US" sz="2600" b="1"/>
            </a:p>
          </p:txBody>
        </p:sp>
        <p:pic>
          <p:nvPicPr>
            <p:cNvPr id="24599" name="Picture 28" descr="clouds.jpeg"/>
            <p:cNvPicPr>
              <a:picLocks noChangeAspect="1"/>
            </p:cNvPicPr>
            <p:nvPr/>
          </p:nvPicPr>
          <p:blipFill>
            <a:blip r:embed="rId5"/>
            <a:srcRect/>
            <a:stretch>
              <a:fillRect/>
            </a:stretch>
          </p:blipFill>
          <p:spPr bwMode="auto">
            <a:xfrm>
              <a:off x="6399119" y="376236"/>
              <a:ext cx="2085975" cy="1571435"/>
            </a:xfrm>
            <a:prstGeom prst="rect">
              <a:avLst/>
            </a:prstGeom>
            <a:noFill/>
            <a:ln w="9525">
              <a:noFill/>
              <a:miter lim="800000"/>
              <a:headEnd/>
              <a:tailEnd/>
            </a:ln>
          </p:spPr>
        </p:pic>
      </p:grpSp>
      <p:grpSp>
        <p:nvGrpSpPr>
          <p:cNvPr id="3" name="Group 34"/>
          <p:cNvGrpSpPr>
            <a:grpSpLocks/>
          </p:cNvGrpSpPr>
          <p:nvPr/>
        </p:nvGrpSpPr>
        <p:grpSpPr bwMode="auto">
          <a:xfrm>
            <a:off x="1317625" y="1868488"/>
            <a:ext cx="1816100" cy="4291012"/>
            <a:chOff x="1108261" y="1550893"/>
            <a:chExt cx="3379694" cy="1878107"/>
          </a:xfrm>
        </p:grpSpPr>
        <p:sp>
          <p:nvSpPr>
            <p:cNvPr id="34" name="Bent Arrow 33"/>
            <p:cNvSpPr/>
            <p:nvPr/>
          </p:nvSpPr>
          <p:spPr bwMode="auto">
            <a:xfrm flipV="1">
              <a:off x="1108261" y="1909422"/>
              <a:ext cx="2070950" cy="1519578"/>
            </a:xfrm>
            <a:prstGeom prst="bentArrow">
              <a:avLst>
                <a:gd name="adj1" fmla="val 15584"/>
                <a:gd name="adj2" fmla="val 15314"/>
                <a:gd name="adj3" fmla="val 25000"/>
                <a:gd name="adj4" fmla="val 43101"/>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wrap="none"/>
            <a:lstStyle/>
            <a:p>
              <a:pPr algn="r" eaLnBrk="0" hangingPunct="0">
                <a:defRPr/>
              </a:pPr>
              <a:endParaRPr lang="en-US" sz="2600" b="1" dirty="0"/>
            </a:p>
          </p:txBody>
        </p:sp>
        <p:sp>
          <p:nvSpPr>
            <p:cNvPr id="35" name="Bent Arrow 34"/>
            <p:cNvSpPr/>
            <p:nvPr/>
          </p:nvSpPr>
          <p:spPr bwMode="auto">
            <a:xfrm rot="10800000" flipV="1">
              <a:off x="2417007" y="1550893"/>
              <a:ext cx="2070948" cy="1519578"/>
            </a:xfrm>
            <a:prstGeom prst="bentArrow">
              <a:avLst>
                <a:gd name="adj1" fmla="val 15584"/>
                <a:gd name="adj2" fmla="val 15314"/>
                <a:gd name="adj3" fmla="val 25000"/>
                <a:gd name="adj4" fmla="val 43101"/>
              </a:avLst>
            </a:prstGeom>
            <a:solidFill>
              <a:srgbClr val="FFC000"/>
            </a:solidFill>
            <a:ln w="9525" cap="flat" cmpd="sng" algn="ctr">
              <a:solidFill>
                <a:schemeClr val="tx1"/>
              </a:solidFill>
              <a:prstDash val="solid"/>
              <a:round/>
              <a:headEnd type="none" w="med" len="med"/>
              <a:tailEnd type="none" w="med" len="med"/>
            </a:ln>
            <a:effectLst/>
          </p:spPr>
          <p:txBody>
            <a:bodyPr wrap="none"/>
            <a:lstStyle/>
            <a:p>
              <a:pPr algn="r" eaLnBrk="0" hangingPunct="0">
                <a:defRPr/>
              </a:pPr>
              <a:endParaRPr lang="en-US" sz="2600" b="1" dirty="0"/>
            </a:p>
          </p:txBody>
        </p:sp>
        <p:sp>
          <p:nvSpPr>
            <p:cNvPr id="24597" name="TextBox 35"/>
            <p:cNvSpPr txBox="1">
              <a:spLocks noChangeArrowheads="1"/>
            </p:cNvSpPr>
            <p:nvPr/>
          </p:nvSpPr>
          <p:spPr bwMode="auto">
            <a:xfrm>
              <a:off x="1548131" y="1960966"/>
              <a:ext cx="1945343" cy="404168"/>
            </a:xfrm>
            <a:prstGeom prst="rect">
              <a:avLst/>
            </a:prstGeom>
            <a:noFill/>
            <a:ln w="9525">
              <a:noFill/>
              <a:miter lim="800000"/>
              <a:headEnd/>
              <a:tailEnd/>
            </a:ln>
          </p:spPr>
          <p:txBody>
            <a:bodyPr>
              <a:spAutoFit/>
            </a:bodyPr>
            <a:lstStyle/>
            <a:p>
              <a:r>
                <a:rPr lang="en-US" sz="1800" b="1"/>
                <a:t>Water to the XDP</a:t>
              </a:r>
            </a:p>
          </p:txBody>
        </p:sp>
      </p:grpSp>
      <p:pic>
        <p:nvPicPr>
          <p:cNvPr id="24591" name="Picture 21" descr="Cray-Xt5-HE-Grid_xs.jpg"/>
          <p:cNvPicPr>
            <a:picLocks noChangeAspect="1"/>
          </p:cNvPicPr>
          <p:nvPr/>
        </p:nvPicPr>
        <p:blipFill>
          <a:blip r:embed="rId6"/>
          <a:srcRect/>
          <a:stretch>
            <a:fillRect/>
          </a:stretch>
        </p:blipFill>
        <p:spPr bwMode="auto">
          <a:xfrm>
            <a:off x="2406650" y="5365750"/>
            <a:ext cx="1755775" cy="1169988"/>
          </a:xfrm>
          <a:prstGeom prst="rect">
            <a:avLst/>
          </a:prstGeom>
          <a:noFill/>
          <a:ln w="9525">
            <a:noFill/>
            <a:miter lim="800000"/>
            <a:headEnd/>
            <a:tailEnd/>
          </a:ln>
        </p:spPr>
      </p:pic>
      <p:pic>
        <p:nvPicPr>
          <p:cNvPr id="24592" name="Picture 22" descr="Cray-Xt5-HE-Grid_xs.jpg"/>
          <p:cNvPicPr>
            <a:picLocks noChangeAspect="1"/>
          </p:cNvPicPr>
          <p:nvPr/>
        </p:nvPicPr>
        <p:blipFill>
          <a:blip r:embed="rId6"/>
          <a:srcRect/>
          <a:stretch>
            <a:fillRect/>
          </a:stretch>
        </p:blipFill>
        <p:spPr bwMode="auto">
          <a:xfrm>
            <a:off x="3876675" y="5370513"/>
            <a:ext cx="1755775" cy="1169987"/>
          </a:xfrm>
          <a:prstGeom prst="rect">
            <a:avLst/>
          </a:prstGeom>
          <a:noFill/>
          <a:ln w="9525">
            <a:noFill/>
            <a:miter lim="800000"/>
            <a:headEnd/>
            <a:tailEnd/>
          </a:ln>
        </p:spPr>
      </p:pic>
      <p:pic>
        <p:nvPicPr>
          <p:cNvPr id="24593" name="Picture 24" descr="Cray-Xt5-HE-Grid_xs.jpg"/>
          <p:cNvPicPr>
            <a:picLocks noChangeAspect="1"/>
          </p:cNvPicPr>
          <p:nvPr/>
        </p:nvPicPr>
        <p:blipFill>
          <a:blip r:embed="rId6"/>
          <a:srcRect/>
          <a:stretch>
            <a:fillRect/>
          </a:stretch>
        </p:blipFill>
        <p:spPr bwMode="auto">
          <a:xfrm>
            <a:off x="5387975" y="5360988"/>
            <a:ext cx="1754188" cy="1169987"/>
          </a:xfrm>
          <a:prstGeom prst="rect">
            <a:avLst/>
          </a:prstGeom>
          <a:noFill/>
          <a:ln w="9525">
            <a:noFill/>
            <a:miter lim="800000"/>
            <a:headEnd/>
            <a:tailEnd/>
          </a:ln>
        </p:spPr>
      </p:pic>
      <p:pic>
        <p:nvPicPr>
          <p:cNvPr id="24594" name="Picture 25" descr="Cray-Xt5-HE-Grid_xs.jpg"/>
          <p:cNvPicPr>
            <a:picLocks noChangeAspect="1"/>
          </p:cNvPicPr>
          <p:nvPr/>
        </p:nvPicPr>
        <p:blipFill>
          <a:blip r:embed="rId6"/>
          <a:srcRect/>
          <a:stretch>
            <a:fillRect/>
          </a:stretch>
        </p:blipFill>
        <p:spPr bwMode="auto">
          <a:xfrm>
            <a:off x="6924675" y="5365750"/>
            <a:ext cx="1755775" cy="1169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ounded Rectangle 10"/>
          <p:cNvSpPr>
            <a:spLocks noChangeArrowheads="1"/>
          </p:cNvSpPr>
          <p:nvPr/>
        </p:nvSpPr>
        <p:spPr bwMode="auto">
          <a:xfrm>
            <a:off x="1976438" y="3354388"/>
            <a:ext cx="7167562" cy="3159125"/>
          </a:xfrm>
          <a:prstGeom prst="roundRect">
            <a:avLst>
              <a:gd name="adj" fmla="val 16667"/>
            </a:avLst>
          </a:prstGeom>
          <a:solidFill>
            <a:schemeClr val="accent1"/>
          </a:solidFill>
          <a:ln w="9525" algn="ctr">
            <a:solidFill>
              <a:schemeClr val="tx1"/>
            </a:solidFill>
            <a:round/>
            <a:headEnd/>
            <a:tailEnd/>
          </a:ln>
        </p:spPr>
        <p:txBody>
          <a:bodyPr wrap="none">
            <a:spAutoFit/>
          </a:bodyPr>
          <a:lstStyle/>
          <a:p>
            <a:pPr algn="r" eaLnBrk="0" hangingPunct="0"/>
            <a:endParaRPr lang="en-US" sz="2600" b="1"/>
          </a:p>
        </p:txBody>
      </p:sp>
      <p:sp>
        <p:nvSpPr>
          <p:cNvPr id="25603" name="Title 37"/>
          <p:cNvSpPr>
            <a:spLocks noGrp="1"/>
          </p:cNvSpPr>
          <p:nvPr>
            <p:ph type="title"/>
          </p:nvPr>
        </p:nvSpPr>
        <p:spPr>
          <a:xfrm>
            <a:off x="182563" y="211138"/>
            <a:ext cx="8705850" cy="609600"/>
          </a:xfrm>
        </p:spPr>
        <p:txBody>
          <a:bodyPr>
            <a:normAutofit fontScale="90000"/>
          </a:bodyPr>
          <a:lstStyle/>
          <a:p>
            <a:r>
              <a:rPr lang="en-US" smtClean="0"/>
              <a:t>A “Green” Supercomputer</a:t>
            </a:r>
          </a:p>
        </p:txBody>
      </p:sp>
      <p:sp>
        <p:nvSpPr>
          <p:cNvPr id="25604" name="Date Placeholder 3"/>
          <p:cNvSpPr>
            <a:spLocks noGrp="1"/>
          </p:cNvSpPr>
          <p:nvPr>
            <p:ph type="dt" sz="quarter" idx="10"/>
          </p:nvPr>
        </p:nvSpPr>
        <p:spPr>
          <a:noFill/>
        </p:spPr>
        <p:txBody>
          <a:bodyPr/>
          <a:lstStyle/>
          <a:p>
            <a:fld id="{249DD2D7-BDA2-46B0-B019-5A868BA26F9B}" type="datetime6">
              <a:rPr lang="en-US" smtClean="0">
                <a:latin typeface="Arial" pitchFamily="34" charset="0"/>
              </a:rPr>
              <a:pPr/>
              <a:t>September 08</a:t>
            </a:fld>
            <a:endParaRPr lang="en-US" smtClean="0">
              <a:latin typeface="Arial" pitchFamily="34" charset="0"/>
            </a:endParaRPr>
          </a:p>
        </p:txBody>
      </p:sp>
      <p:sp>
        <p:nvSpPr>
          <p:cNvPr id="25605" name="Footer Placeholder 4"/>
          <p:cNvSpPr>
            <a:spLocks noGrp="1"/>
          </p:cNvSpPr>
          <p:nvPr>
            <p:ph type="ftr" sz="quarter" idx="11"/>
          </p:nvPr>
        </p:nvSpPr>
        <p:spPr>
          <a:noFill/>
        </p:spPr>
        <p:txBody>
          <a:bodyPr/>
          <a:lstStyle/>
          <a:p>
            <a:r>
              <a:rPr lang="en-US" smtClean="0">
                <a:latin typeface="Arial" pitchFamily="34" charset="0"/>
              </a:rPr>
              <a:t>Analyst Briefing</a:t>
            </a:r>
          </a:p>
        </p:txBody>
      </p:sp>
      <p:sp>
        <p:nvSpPr>
          <p:cNvPr id="25606" name="Slide Number Placeholder 5"/>
          <p:cNvSpPr>
            <a:spLocks noGrp="1"/>
          </p:cNvSpPr>
          <p:nvPr>
            <p:ph type="sldNum" sz="quarter" idx="12"/>
          </p:nvPr>
        </p:nvSpPr>
        <p:spPr>
          <a:noFill/>
        </p:spPr>
        <p:txBody>
          <a:bodyPr/>
          <a:lstStyle/>
          <a:p>
            <a:r>
              <a:rPr lang="en-US" smtClean="0">
                <a:latin typeface="Arial" pitchFamily="34" charset="0"/>
              </a:rPr>
              <a:t>Slide </a:t>
            </a:r>
            <a:fld id="{49F3F2BE-37D0-4428-848E-52C7B010937C}" type="slidenum">
              <a:rPr lang="en-US" smtClean="0">
                <a:latin typeface="Arial" pitchFamily="34" charset="0"/>
              </a:rPr>
              <a:pPr/>
              <a:t>19</a:t>
            </a:fld>
            <a:r>
              <a:rPr lang="en-US" smtClean="0">
                <a:latin typeface="Arial" pitchFamily="34" charset="0"/>
              </a:rPr>
              <a:t> </a:t>
            </a:r>
          </a:p>
        </p:txBody>
      </p:sp>
      <p:pic>
        <p:nvPicPr>
          <p:cNvPr id="25607" name="Picture 17" descr="crac unit.jpeg"/>
          <p:cNvPicPr>
            <a:picLocks noChangeAspect="1"/>
          </p:cNvPicPr>
          <p:nvPr/>
        </p:nvPicPr>
        <p:blipFill>
          <a:blip r:embed="rId3"/>
          <a:srcRect/>
          <a:stretch>
            <a:fillRect/>
          </a:stretch>
        </p:blipFill>
        <p:spPr bwMode="auto">
          <a:xfrm>
            <a:off x="5286375" y="3409950"/>
            <a:ext cx="877888" cy="692150"/>
          </a:xfrm>
          <a:prstGeom prst="rect">
            <a:avLst/>
          </a:prstGeom>
          <a:noFill/>
          <a:ln w="9525">
            <a:noFill/>
            <a:miter lim="800000"/>
            <a:headEnd/>
            <a:tailEnd/>
          </a:ln>
        </p:spPr>
      </p:pic>
      <p:sp>
        <p:nvSpPr>
          <p:cNvPr id="25608" name="Right Arrow 12"/>
          <p:cNvSpPr>
            <a:spLocks noChangeArrowheads="1"/>
          </p:cNvSpPr>
          <p:nvPr/>
        </p:nvSpPr>
        <p:spPr bwMode="auto">
          <a:xfrm>
            <a:off x="0" y="5540375"/>
            <a:ext cx="2205038" cy="808038"/>
          </a:xfrm>
          <a:prstGeom prst="rightArrow">
            <a:avLst>
              <a:gd name="adj1" fmla="val 50000"/>
              <a:gd name="adj2" fmla="val 51419"/>
            </a:avLst>
          </a:prstGeom>
          <a:solidFill>
            <a:srgbClr val="FFFF00"/>
          </a:solidFill>
          <a:ln w="9525" algn="ctr">
            <a:solidFill>
              <a:schemeClr val="tx1"/>
            </a:solidFill>
            <a:round/>
            <a:headEnd/>
            <a:tailEnd/>
          </a:ln>
        </p:spPr>
        <p:txBody>
          <a:bodyPr/>
          <a:lstStyle/>
          <a:p>
            <a:pPr algn="ctr" eaLnBrk="0" hangingPunct="0"/>
            <a:r>
              <a:rPr lang="en-US" sz="2000" b="1"/>
              <a:t>Electricity</a:t>
            </a:r>
          </a:p>
        </p:txBody>
      </p:sp>
      <p:sp>
        <p:nvSpPr>
          <p:cNvPr id="25609" name="Down Arrow 24"/>
          <p:cNvSpPr>
            <a:spLocks noChangeArrowheads="1"/>
          </p:cNvSpPr>
          <p:nvPr/>
        </p:nvSpPr>
        <p:spPr bwMode="auto">
          <a:xfrm rot="10800000">
            <a:off x="5572125" y="4087813"/>
            <a:ext cx="344488" cy="1130300"/>
          </a:xfrm>
          <a:prstGeom prst="downArrow">
            <a:avLst>
              <a:gd name="adj1" fmla="val 50000"/>
              <a:gd name="adj2" fmla="val 50128"/>
            </a:avLst>
          </a:prstGeom>
          <a:solidFill>
            <a:srgbClr val="FF0000"/>
          </a:solidFill>
          <a:ln w="9525" algn="ctr">
            <a:solidFill>
              <a:schemeClr val="tx1"/>
            </a:solidFill>
            <a:round/>
            <a:headEnd/>
            <a:tailEnd/>
          </a:ln>
        </p:spPr>
        <p:txBody>
          <a:bodyPr/>
          <a:lstStyle/>
          <a:p>
            <a:pPr algn="r" eaLnBrk="0" hangingPunct="0"/>
            <a:endParaRPr lang="en-US" sz="2600" b="1"/>
          </a:p>
        </p:txBody>
      </p:sp>
      <p:sp>
        <p:nvSpPr>
          <p:cNvPr id="25610" name="TextBox 29"/>
          <p:cNvSpPr txBox="1">
            <a:spLocks noChangeArrowheads="1"/>
          </p:cNvSpPr>
          <p:nvPr/>
        </p:nvSpPr>
        <p:spPr bwMode="auto">
          <a:xfrm>
            <a:off x="6118225" y="4725988"/>
            <a:ext cx="1317625" cy="368300"/>
          </a:xfrm>
          <a:prstGeom prst="rect">
            <a:avLst/>
          </a:prstGeom>
          <a:noFill/>
          <a:ln w="9525">
            <a:noFill/>
            <a:miter lim="800000"/>
            <a:headEnd/>
            <a:tailEnd/>
          </a:ln>
        </p:spPr>
        <p:txBody>
          <a:bodyPr>
            <a:spAutoFit/>
          </a:bodyPr>
          <a:lstStyle/>
          <a:p>
            <a:r>
              <a:rPr lang="en-US" sz="1800" b="1"/>
              <a:t>Heat</a:t>
            </a:r>
          </a:p>
        </p:txBody>
      </p:sp>
      <p:sp>
        <p:nvSpPr>
          <p:cNvPr id="25611" name="Down Arrow 27"/>
          <p:cNvSpPr>
            <a:spLocks noChangeArrowheads="1"/>
          </p:cNvSpPr>
          <p:nvPr/>
        </p:nvSpPr>
        <p:spPr bwMode="auto">
          <a:xfrm rot="-5400000">
            <a:off x="4114800" y="-954087"/>
            <a:ext cx="282575" cy="4181475"/>
          </a:xfrm>
          <a:prstGeom prst="downArrow">
            <a:avLst>
              <a:gd name="adj1" fmla="val 50000"/>
              <a:gd name="adj2" fmla="val 49942"/>
            </a:avLst>
          </a:prstGeom>
          <a:solidFill>
            <a:srgbClr val="FF0000"/>
          </a:solidFill>
          <a:ln w="9525" algn="ctr">
            <a:solidFill>
              <a:schemeClr val="tx1"/>
            </a:solidFill>
            <a:round/>
            <a:headEnd/>
            <a:tailEnd/>
          </a:ln>
        </p:spPr>
        <p:txBody>
          <a:bodyPr/>
          <a:lstStyle/>
          <a:p>
            <a:pPr algn="r" eaLnBrk="0" hangingPunct="0"/>
            <a:endParaRPr lang="en-US" sz="2600" b="1"/>
          </a:p>
        </p:txBody>
      </p:sp>
      <p:pic>
        <p:nvPicPr>
          <p:cNvPr id="25612" name="Picture 28" descr="clouds.jpeg"/>
          <p:cNvPicPr>
            <a:picLocks noChangeAspect="1"/>
          </p:cNvPicPr>
          <p:nvPr/>
        </p:nvPicPr>
        <p:blipFill>
          <a:blip r:embed="rId4"/>
          <a:srcRect/>
          <a:stretch>
            <a:fillRect/>
          </a:stretch>
        </p:blipFill>
        <p:spPr bwMode="auto">
          <a:xfrm>
            <a:off x="6399213" y="690563"/>
            <a:ext cx="2085975" cy="1571625"/>
          </a:xfrm>
          <a:prstGeom prst="rect">
            <a:avLst/>
          </a:prstGeom>
          <a:noFill/>
          <a:ln w="9525">
            <a:noFill/>
            <a:miter lim="800000"/>
            <a:headEnd/>
            <a:tailEnd/>
          </a:ln>
        </p:spPr>
      </p:pic>
      <p:sp>
        <p:nvSpPr>
          <p:cNvPr id="35" name="Bent Arrow 34"/>
          <p:cNvSpPr/>
          <p:nvPr/>
        </p:nvSpPr>
        <p:spPr bwMode="auto">
          <a:xfrm rot="10800000" flipV="1">
            <a:off x="2058988" y="1573213"/>
            <a:ext cx="1238250" cy="3614737"/>
          </a:xfrm>
          <a:prstGeom prst="bentArrow">
            <a:avLst>
              <a:gd name="adj1" fmla="val 15584"/>
              <a:gd name="adj2" fmla="val 15314"/>
              <a:gd name="adj3" fmla="val 25000"/>
              <a:gd name="adj4" fmla="val 43101"/>
            </a:avLst>
          </a:prstGeom>
          <a:solidFill>
            <a:srgbClr val="FF6600"/>
          </a:solidFill>
          <a:ln w="9525" cap="flat" cmpd="sng" algn="ctr">
            <a:solidFill>
              <a:schemeClr val="tx1"/>
            </a:solidFill>
            <a:prstDash val="solid"/>
            <a:round/>
            <a:headEnd type="none" w="med" len="med"/>
            <a:tailEnd type="none" w="med" len="med"/>
          </a:ln>
          <a:effectLst/>
        </p:spPr>
        <p:txBody>
          <a:bodyPr wrap="none"/>
          <a:lstStyle/>
          <a:p>
            <a:pPr algn="r" eaLnBrk="0" hangingPunct="0">
              <a:defRPr/>
            </a:pPr>
            <a:endParaRPr lang="en-US" sz="2600" b="1" dirty="0"/>
          </a:p>
        </p:txBody>
      </p:sp>
      <p:sp>
        <p:nvSpPr>
          <p:cNvPr id="25614" name="TextBox 35"/>
          <p:cNvSpPr txBox="1">
            <a:spLocks noChangeArrowheads="1"/>
          </p:cNvSpPr>
          <p:nvPr/>
        </p:nvSpPr>
        <p:spPr bwMode="auto">
          <a:xfrm>
            <a:off x="1673225" y="2428875"/>
            <a:ext cx="1163638" cy="923925"/>
          </a:xfrm>
          <a:prstGeom prst="rect">
            <a:avLst/>
          </a:prstGeom>
          <a:noFill/>
          <a:ln w="9525">
            <a:noFill/>
            <a:miter lim="800000"/>
            <a:headEnd/>
            <a:tailEnd/>
          </a:ln>
        </p:spPr>
        <p:txBody>
          <a:bodyPr>
            <a:spAutoFit/>
          </a:bodyPr>
          <a:lstStyle/>
          <a:p>
            <a:r>
              <a:rPr lang="en-US" sz="1800" b="1"/>
              <a:t>Warm Water Cooling</a:t>
            </a:r>
          </a:p>
        </p:txBody>
      </p:sp>
      <p:sp>
        <p:nvSpPr>
          <p:cNvPr id="37" name="Bent Arrow 36"/>
          <p:cNvSpPr/>
          <p:nvPr/>
        </p:nvSpPr>
        <p:spPr bwMode="auto">
          <a:xfrm flipV="1">
            <a:off x="1173163" y="2249488"/>
            <a:ext cx="1239837" cy="3344862"/>
          </a:xfrm>
          <a:prstGeom prst="bentArrow">
            <a:avLst>
              <a:gd name="adj1" fmla="val 15584"/>
              <a:gd name="adj2" fmla="val 15314"/>
              <a:gd name="adj3" fmla="val 25000"/>
              <a:gd name="adj4" fmla="val 43101"/>
            </a:avLst>
          </a:prstGeom>
          <a:solidFill>
            <a:srgbClr val="FFC000"/>
          </a:solidFill>
          <a:ln w="9525" cap="flat" cmpd="sng" algn="ctr">
            <a:solidFill>
              <a:schemeClr val="tx1"/>
            </a:solidFill>
            <a:prstDash val="solid"/>
            <a:round/>
            <a:headEnd type="none" w="med" len="med"/>
            <a:tailEnd type="none" w="med" len="med"/>
          </a:ln>
          <a:effectLst/>
        </p:spPr>
        <p:txBody>
          <a:bodyPr wrap="none"/>
          <a:lstStyle/>
          <a:p>
            <a:pPr algn="r" eaLnBrk="0" hangingPunct="0">
              <a:defRPr/>
            </a:pPr>
            <a:endParaRPr lang="en-US" sz="2600" b="1" dirty="0"/>
          </a:p>
        </p:txBody>
      </p:sp>
      <p:pic>
        <p:nvPicPr>
          <p:cNvPr id="25616" name="Picture 38" descr="lake.jpeg"/>
          <p:cNvPicPr>
            <a:picLocks noChangeAspect="1"/>
          </p:cNvPicPr>
          <p:nvPr/>
        </p:nvPicPr>
        <p:blipFill>
          <a:blip r:embed="rId5"/>
          <a:srcRect/>
          <a:stretch>
            <a:fillRect/>
          </a:stretch>
        </p:blipFill>
        <p:spPr bwMode="auto">
          <a:xfrm>
            <a:off x="284163" y="982663"/>
            <a:ext cx="1854200" cy="1236662"/>
          </a:xfrm>
          <a:prstGeom prst="rect">
            <a:avLst/>
          </a:prstGeom>
          <a:noFill/>
          <a:ln w="9525">
            <a:noFill/>
            <a:miter lim="800000"/>
            <a:headEnd/>
            <a:tailEnd/>
          </a:ln>
        </p:spPr>
      </p:pic>
      <p:pic>
        <p:nvPicPr>
          <p:cNvPr id="25617" name="Picture 19" descr="Cray-Xt5-HE-Grid_xs.jpg"/>
          <p:cNvPicPr>
            <a:picLocks noChangeAspect="1"/>
          </p:cNvPicPr>
          <p:nvPr/>
        </p:nvPicPr>
        <p:blipFill>
          <a:blip r:embed="rId6"/>
          <a:srcRect/>
          <a:stretch>
            <a:fillRect/>
          </a:stretch>
        </p:blipFill>
        <p:spPr bwMode="auto">
          <a:xfrm>
            <a:off x="2447925" y="5257800"/>
            <a:ext cx="1754188" cy="1169988"/>
          </a:xfrm>
          <a:prstGeom prst="rect">
            <a:avLst/>
          </a:prstGeom>
          <a:noFill/>
          <a:ln w="9525">
            <a:noFill/>
            <a:miter lim="800000"/>
            <a:headEnd/>
            <a:tailEnd/>
          </a:ln>
        </p:spPr>
      </p:pic>
      <p:pic>
        <p:nvPicPr>
          <p:cNvPr id="25618" name="Picture 20" descr="Cray-Xt5-HE-Grid_xs.jpg"/>
          <p:cNvPicPr>
            <a:picLocks noChangeAspect="1"/>
          </p:cNvPicPr>
          <p:nvPr/>
        </p:nvPicPr>
        <p:blipFill>
          <a:blip r:embed="rId6"/>
          <a:srcRect/>
          <a:stretch>
            <a:fillRect/>
          </a:stretch>
        </p:blipFill>
        <p:spPr bwMode="auto">
          <a:xfrm>
            <a:off x="3917950" y="5262563"/>
            <a:ext cx="1754188" cy="1169987"/>
          </a:xfrm>
          <a:prstGeom prst="rect">
            <a:avLst/>
          </a:prstGeom>
          <a:noFill/>
          <a:ln w="9525">
            <a:noFill/>
            <a:miter lim="800000"/>
            <a:headEnd/>
            <a:tailEnd/>
          </a:ln>
        </p:spPr>
      </p:pic>
      <p:pic>
        <p:nvPicPr>
          <p:cNvPr id="25619" name="Picture 21" descr="Cray-Xt5-HE-Grid_xs.jpg"/>
          <p:cNvPicPr>
            <a:picLocks noChangeAspect="1"/>
          </p:cNvPicPr>
          <p:nvPr/>
        </p:nvPicPr>
        <p:blipFill>
          <a:blip r:embed="rId6"/>
          <a:srcRect/>
          <a:stretch>
            <a:fillRect/>
          </a:stretch>
        </p:blipFill>
        <p:spPr bwMode="auto">
          <a:xfrm>
            <a:off x="5427663" y="5253038"/>
            <a:ext cx="1755775" cy="1169987"/>
          </a:xfrm>
          <a:prstGeom prst="rect">
            <a:avLst/>
          </a:prstGeom>
          <a:noFill/>
          <a:ln w="9525">
            <a:noFill/>
            <a:miter lim="800000"/>
            <a:headEnd/>
            <a:tailEnd/>
          </a:ln>
        </p:spPr>
      </p:pic>
      <p:pic>
        <p:nvPicPr>
          <p:cNvPr id="25620" name="Picture 22" descr="Cray-Xt5-HE-Grid_xs.jpg"/>
          <p:cNvPicPr>
            <a:picLocks noChangeAspect="1"/>
          </p:cNvPicPr>
          <p:nvPr/>
        </p:nvPicPr>
        <p:blipFill>
          <a:blip r:embed="rId6"/>
          <a:srcRect/>
          <a:stretch>
            <a:fillRect/>
          </a:stretch>
        </p:blipFill>
        <p:spPr bwMode="auto">
          <a:xfrm>
            <a:off x="6965950" y="5257800"/>
            <a:ext cx="1754188" cy="1169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Why do we have accelerators</a:t>
            </a:r>
          </a:p>
          <a:p>
            <a:pPr lvl="1"/>
            <a:r>
              <a:rPr lang="en-US" dirty="0" smtClean="0"/>
              <a:t>Power </a:t>
            </a:r>
            <a:r>
              <a:rPr lang="en-US" dirty="0" smtClean="0"/>
              <a:t>Savings</a:t>
            </a:r>
          </a:p>
          <a:p>
            <a:pPr lvl="2"/>
            <a:r>
              <a:rPr lang="en-US" dirty="0" smtClean="0"/>
              <a:t>More flops/watt</a:t>
            </a:r>
            <a:endParaRPr lang="en-US" dirty="0" smtClean="0"/>
          </a:p>
          <a:p>
            <a:pPr lvl="1"/>
            <a:r>
              <a:rPr lang="en-US" dirty="0" smtClean="0"/>
              <a:t>Cost </a:t>
            </a:r>
            <a:r>
              <a:rPr lang="en-US" dirty="0" smtClean="0"/>
              <a:t>Savings</a:t>
            </a:r>
          </a:p>
          <a:p>
            <a:pPr lvl="2"/>
            <a:r>
              <a:rPr lang="en-US" dirty="0" smtClean="0"/>
              <a:t>More flops/$$</a:t>
            </a:r>
            <a:endParaRPr lang="en-US" dirty="0" smtClean="0"/>
          </a:p>
          <a:p>
            <a:r>
              <a:rPr lang="en-US" dirty="0" smtClean="0"/>
              <a:t>Problems with HPL and HPCC</a:t>
            </a:r>
          </a:p>
          <a:p>
            <a:r>
              <a:rPr lang="en-US" dirty="0" smtClean="0"/>
              <a:t>Where are WE going?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Cray’s Latest Product Line</a:t>
            </a:r>
            <a:endParaRPr lang="en-US" dirty="0"/>
          </a:p>
        </p:txBody>
      </p:sp>
      <p:sp>
        <p:nvSpPr>
          <p:cNvPr id="5" name="Rectangle 4"/>
          <p:cNvSpPr/>
          <p:nvPr/>
        </p:nvSpPr>
        <p:spPr>
          <a:xfrm>
            <a:off x="381000" y="2057400"/>
            <a:ext cx="8534400" cy="4154984"/>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8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Cray’s New Computer Room Chiller</a:t>
            </a:r>
            <a:endParaRPr lang="en-US" sz="8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Rectangle 5"/>
          <p:cNvSpPr/>
          <p:nvPr/>
        </p:nvSpPr>
        <p:spPr>
          <a:xfrm>
            <a:off x="1371601" y="1828801"/>
            <a:ext cx="6629400"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this Chiller comes with a Top 500 Computer</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 what about low power processors?</a:t>
            </a:r>
            <a:endParaRPr lang="en-US" dirty="0"/>
          </a:p>
        </p:txBody>
      </p:sp>
      <p:sp>
        <p:nvSpPr>
          <p:cNvPr id="4" name="Content Placeholder 3"/>
          <p:cNvSpPr>
            <a:spLocks noGrp="1"/>
          </p:cNvSpPr>
          <p:nvPr>
            <p:ph idx="1"/>
          </p:nvPr>
        </p:nvSpPr>
        <p:spPr/>
        <p:txBody>
          <a:bodyPr/>
          <a:lstStyle/>
          <a:p>
            <a:r>
              <a:rPr lang="en-US" dirty="0" smtClean="0"/>
              <a:t>Some vendors have taken the path of reducing the power and performance of the processor to save on overall power</a:t>
            </a:r>
          </a:p>
          <a:p>
            <a:pPr>
              <a:buNone/>
            </a:pPr>
            <a:endParaRPr lang="en-US" dirty="0"/>
          </a:p>
        </p:txBody>
      </p:sp>
      <p:sp>
        <p:nvSpPr>
          <p:cNvPr id="5" name="TextBox 4"/>
          <p:cNvSpPr txBox="1"/>
          <p:nvPr/>
        </p:nvSpPr>
        <p:spPr>
          <a:xfrm>
            <a:off x="914400" y="3505200"/>
            <a:ext cx="7162800" cy="1815882"/>
          </a:xfrm>
          <a:prstGeom prst="rect">
            <a:avLst/>
          </a:prstGeom>
          <a:noFill/>
        </p:spPr>
        <p:txBody>
          <a:bodyPr wrap="square" rtlCol="0">
            <a:spAutoFit/>
          </a:bodyPr>
          <a:lstStyle/>
          <a:p>
            <a:r>
              <a:rPr lang="en-US" sz="2800" b="1" i="1" dirty="0" smtClean="0">
                <a:solidFill>
                  <a:schemeClr val="accent1"/>
                </a:solidFill>
              </a:rPr>
              <a:t>Cray on the other hand has taken the approach that application developers need the performance to get their science done in a timeframe that is conducive to their research. </a:t>
            </a:r>
            <a:endParaRPr lang="en-US" b="1" i="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 what about low power processors?</a:t>
            </a:r>
            <a:endParaRPr lang="en-US" dirty="0"/>
          </a:p>
        </p:txBody>
      </p:sp>
      <p:sp>
        <p:nvSpPr>
          <p:cNvPr id="4" name="Content Placeholder 3"/>
          <p:cNvSpPr>
            <a:spLocks noGrp="1"/>
          </p:cNvSpPr>
          <p:nvPr>
            <p:ph idx="1"/>
          </p:nvPr>
        </p:nvSpPr>
        <p:spPr/>
        <p:txBody>
          <a:bodyPr/>
          <a:lstStyle/>
          <a:p>
            <a:r>
              <a:rPr lang="en-US" dirty="0" smtClean="0"/>
              <a:t>Some vendors have also taken the path of reducing the memory of the node to reduce the cost of the system and the overall power</a:t>
            </a:r>
          </a:p>
          <a:p>
            <a:pPr>
              <a:buNone/>
            </a:pPr>
            <a:endParaRPr lang="en-US" dirty="0"/>
          </a:p>
        </p:txBody>
      </p:sp>
      <p:sp>
        <p:nvSpPr>
          <p:cNvPr id="5" name="TextBox 4"/>
          <p:cNvSpPr txBox="1"/>
          <p:nvPr/>
        </p:nvSpPr>
        <p:spPr>
          <a:xfrm>
            <a:off x="914400" y="3505200"/>
            <a:ext cx="7162800" cy="1384995"/>
          </a:xfrm>
          <a:prstGeom prst="rect">
            <a:avLst/>
          </a:prstGeom>
          <a:noFill/>
        </p:spPr>
        <p:txBody>
          <a:bodyPr wrap="square" rtlCol="0">
            <a:spAutoFit/>
          </a:bodyPr>
          <a:lstStyle/>
          <a:p>
            <a:r>
              <a:rPr lang="en-US" sz="2800" b="1" i="1" dirty="0" smtClean="0">
                <a:solidFill>
                  <a:schemeClr val="accent1"/>
                </a:solidFill>
              </a:rPr>
              <a:t>Cray on the other hand has taken the approach that application developers need at least 2GB of memory to get their science done</a:t>
            </a:r>
            <a:endParaRPr lang="en-US" b="1" i="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Since the HPL Number looks at Sustained Performance/</a:t>
            </a:r>
            <a:r>
              <a:rPr lang="en-US" dirty="0" err="1" smtClean="0"/>
              <a:t>Kw</a:t>
            </a:r>
            <a:endParaRPr lang="en-US" dirty="0"/>
          </a:p>
        </p:txBody>
      </p:sp>
      <p:pic>
        <p:nvPicPr>
          <p:cNvPr id="21506" name="Picture 2"/>
          <p:cNvPicPr>
            <a:picLocks noChangeAspect="1" noChangeArrowheads="1"/>
          </p:cNvPicPr>
          <p:nvPr/>
        </p:nvPicPr>
        <p:blipFill>
          <a:blip r:embed="rId2"/>
          <a:srcRect/>
          <a:stretch>
            <a:fillRect/>
          </a:stretch>
        </p:blipFill>
        <p:spPr bwMode="auto">
          <a:xfrm>
            <a:off x="1905000" y="2057400"/>
            <a:ext cx="5172075" cy="3857625"/>
          </a:xfrm>
          <a:prstGeom prst="rect">
            <a:avLst/>
          </a:prstGeom>
          <a:noFill/>
          <a:ln w="9525">
            <a:noFill/>
            <a:miter lim="800000"/>
            <a:headEnd/>
            <a:tailEnd/>
          </a:ln>
          <a:effectLst/>
        </p:spPr>
      </p:pic>
      <p:sp>
        <p:nvSpPr>
          <p:cNvPr id="4" name="TextBox 3"/>
          <p:cNvSpPr txBox="1"/>
          <p:nvPr/>
        </p:nvSpPr>
        <p:spPr>
          <a:xfrm>
            <a:off x="2819400" y="1600200"/>
            <a:ext cx="3307765" cy="369332"/>
          </a:xfrm>
          <a:prstGeom prst="rect">
            <a:avLst/>
          </a:prstGeom>
          <a:noFill/>
        </p:spPr>
        <p:txBody>
          <a:bodyPr wrap="none" rtlCol="0">
            <a:spAutoFit/>
          </a:bodyPr>
          <a:lstStyle/>
          <a:p>
            <a:r>
              <a:rPr lang="en-US" dirty="0" smtClean="0"/>
              <a:t>WRF Nature Run by Allan </a:t>
            </a:r>
            <a:r>
              <a:rPr lang="en-US" dirty="0" err="1" smtClean="0"/>
              <a:t>Snavely</a:t>
            </a:r>
            <a:endParaRPr lang="en-US" dirty="0"/>
          </a:p>
        </p:txBody>
      </p:sp>
      <p:sp>
        <p:nvSpPr>
          <p:cNvPr id="5" name="TextBox 4"/>
          <p:cNvSpPr txBox="1"/>
          <p:nvPr/>
        </p:nvSpPr>
        <p:spPr>
          <a:xfrm>
            <a:off x="2057400" y="6096000"/>
            <a:ext cx="4700839" cy="369332"/>
          </a:xfrm>
          <a:prstGeom prst="rect">
            <a:avLst/>
          </a:prstGeom>
          <a:noFill/>
        </p:spPr>
        <p:txBody>
          <a:bodyPr wrap="none" rtlCol="0">
            <a:spAutoFit/>
          </a:bodyPr>
          <a:lstStyle/>
          <a:p>
            <a:r>
              <a:rPr lang="en-US" dirty="0" err="1" smtClean="0"/>
              <a:t>BlueGene’s</a:t>
            </a:r>
            <a:r>
              <a:rPr lang="en-US" dirty="0" smtClean="0"/>
              <a:t> Power consumption is 1/5 that of XT</a:t>
            </a:r>
            <a:endParaRPr lang="en-US" dirty="0"/>
          </a:p>
        </p:txBody>
      </p:sp>
      <p:sp>
        <p:nvSpPr>
          <p:cNvPr id="6" name="TextBox 5"/>
          <p:cNvSpPr txBox="1"/>
          <p:nvPr/>
        </p:nvSpPr>
        <p:spPr>
          <a:xfrm>
            <a:off x="6934200" y="2286000"/>
            <a:ext cx="1951175" cy="923330"/>
          </a:xfrm>
          <a:prstGeom prst="rect">
            <a:avLst/>
          </a:prstGeom>
          <a:noFill/>
        </p:spPr>
        <p:txBody>
          <a:bodyPr wrap="none" rtlCol="0">
            <a:spAutoFit/>
          </a:bodyPr>
          <a:lstStyle/>
          <a:p>
            <a:r>
              <a:rPr lang="en-US" dirty="0" smtClean="0"/>
              <a:t>XT’s result rate is</a:t>
            </a:r>
          </a:p>
          <a:p>
            <a:r>
              <a:rPr lang="en-US" dirty="0" smtClean="0"/>
              <a:t>3 * 14000/12000 =</a:t>
            </a:r>
          </a:p>
          <a:p>
            <a:r>
              <a:rPr lang="en-US" dirty="0" smtClean="0"/>
              <a:t>3.5 faster</a:t>
            </a:r>
            <a:endParaRPr lang="en-US" dirty="0"/>
          </a:p>
        </p:txBody>
      </p:sp>
      <p:sp>
        <p:nvSpPr>
          <p:cNvPr id="7" name="TextBox 6"/>
          <p:cNvSpPr txBox="1"/>
          <p:nvPr/>
        </p:nvSpPr>
        <p:spPr>
          <a:xfrm>
            <a:off x="7086601" y="4343400"/>
            <a:ext cx="1905000" cy="923330"/>
          </a:xfrm>
          <a:prstGeom prst="rect">
            <a:avLst/>
          </a:prstGeom>
          <a:noFill/>
        </p:spPr>
        <p:txBody>
          <a:bodyPr wrap="square" rtlCol="0">
            <a:spAutoFit/>
          </a:bodyPr>
          <a:lstStyle/>
          <a:p>
            <a:r>
              <a:rPr lang="en-US" dirty="0" smtClean="0"/>
              <a:t>And this is before we add PHLEX liquid cooling </a:t>
            </a:r>
            <a:endParaRPr lang="en-US" dirty="0"/>
          </a:p>
        </p:txBody>
      </p:sp>
      <p:sp>
        <p:nvSpPr>
          <p:cNvPr id="8" name="TextBox 7"/>
          <p:cNvSpPr txBox="1"/>
          <p:nvPr/>
        </p:nvSpPr>
        <p:spPr>
          <a:xfrm>
            <a:off x="152400" y="2362200"/>
            <a:ext cx="2133600" cy="1200329"/>
          </a:xfrm>
          <a:prstGeom prst="rect">
            <a:avLst/>
          </a:prstGeom>
          <a:noFill/>
        </p:spPr>
        <p:txBody>
          <a:bodyPr wrap="square" rtlCol="0">
            <a:spAutoFit/>
          </a:bodyPr>
          <a:lstStyle/>
          <a:p>
            <a:r>
              <a:rPr lang="en-US" dirty="0" smtClean="0"/>
              <a:t>XT has four times the memory which uses a significant chunk of the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What about Price</a:t>
            </a:r>
            <a:endParaRPr lang="en-US" dirty="0"/>
          </a:p>
        </p:txBody>
      </p:sp>
      <p:sp>
        <p:nvSpPr>
          <p:cNvPr id="3" name="Content Placeholder 2"/>
          <p:cNvSpPr>
            <a:spLocks noGrp="1"/>
          </p:cNvSpPr>
          <p:nvPr>
            <p:ph idx="1"/>
          </p:nvPr>
        </p:nvSpPr>
        <p:spPr/>
        <p:txBody>
          <a:bodyPr>
            <a:normAutofit fontScale="92500"/>
          </a:bodyPr>
          <a:lstStyle/>
          <a:p>
            <a:r>
              <a:rPr lang="en-US" dirty="0" smtClean="0"/>
              <a:t>Reduction of facility cost with PHLEX</a:t>
            </a:r>
          </a:p>
          <a:p>
            <a:r>
              <a:rPr lang="en-US" dirty="0" smtClean="0"/>
              <a:t>Reduction of programming cost with superior compilation</a:t>
            </a:r>
          </a:p>
          <a:p>
            <a:pPr lvl="1"/>
            <a:r>
              <a:rPr lang="en-US" dirty="0" smtClean="0"/>
              <a:t>The Granite processor in Cascade will be used by Fortran, C and C++ using the Cray Compilation System</a:t>
            </a:r>
          </a:p>
          <a:p>
            <a:r>
              <a:rPr lang="en-US" sz="4800" dirty="0" smtClean="0">
                <a:solidFill>
                  <a:schemeClr val="accent2"/>
                </a:solidFill>
              </a:rPr>
              <a:t>And of course the ability to produce Break-through Science is</a:t>
            </a:r>
            <a:endParaRPr lang="en-US" sz="4800" dirty="0">
              <a:solidFill>
                <a:schemeClr val="accent2"/>
              </a:solidFill>
            </a:endParaRPr>
          </a:p>
        </p:txBody>
      </p:sp>
      <p:sp>
        <p:nvSpPr>
          <p:cNvPr id="4" name="Rectangle 3"/>
          <p:cNvSpPr/>
          <p:nvPr/>
        </p:nvSpPr>
        <p:spPr>
          <a:xfrm>
            <a:off x="0" y="4038600"/>
            <a:ext cx="9490098" cy="264687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600" dirty="0" smtClean="0">
                <a:solidFill>
                  <a:schemeClr val="accent2"/>
                </a:solidFill>
              </a:rPr>
              <a:t>“priceless”</a:t>
            </a:r>
            <a:endParaRPr lang="en-US" sz="1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120650" y="153988"/>
            <a:ext cx="8775700" cy="647700"/>
          </a:xfrm>
        </p:spPr>
        <p:txBody>
          <a:bodyPr>
            <a:normAutofit fontScale="90000"/>
          </a:bodyPr>
          <a:lstStyle/>
          <a:p>
            <a:r>
              <a:rPr lang="en-US" smtClean="0"/>
              <a:t>Pioneering Applications</a:t>
            </a:r>
            <a:br>
              <a:rPr lang="en-US" smtClean="0"/>
            </a:br>
            <a:r>
              <a:rPr lang="en-US" sz="2000" smtClean="0"/>
              <a:t>250 TF Selection Process</a:t>
            </a:r>
          </a:p>
        </p:txBody>
      </p:sp>
      <p:sp>
        <p:nvSpPr>
          <p:cNvPr id="515075" name="Rectangle 3"/>
          <p:cNvSpPr>
            <a:spLocks noGrp="1" noChangeArrowheads="1"/>
          </p:cNvSpPr>
          <p:nvPr>
            <p:ph type="body" idx="1"/>
          </p:nvPr>
        </p:nvSpPr>
        <p:spPr/>
        <p:txBody>
          <a:bodyPr/>
          <a:lstStyle/>
          <a:p>
            <a:pPr>
              <a:lnSpc>
                <a:spcPct val="75000"/>
              </a:lnSpc>
            </a:pPr>
            <a:r>
              <a:rPr lang="en-US" sz="1600" smtClean="0"/>
              <a:t>ORNL LCF collected data in an open call from science application teams</a:t>
            </a:r>
          </a:p>
          <a:p>
            <a:pPr lvl="1">
              <a:lnSpc>
                <a:spcPct val="75000"/>
              </a:lnSpc>
            </a:pPr>
            <a:r>
              <a:rPr lang="en-US" sz="1400" smtClean="0"/>
              <a:t>Physics models</a:t>
            </a:r>
          </a:p>
          <a:p>
            <a:pPr lvl="2">
              <a:lnSpc>
                <a:spcPct val="75000"/>
              </a:lnSpc>
            </a:pPr>
            <a:r>
              <a:rPr lang="en-US" sz="1200" smtClean="0"/>
              <a:t>What physical models are in your code and what changes are planned in the near future?</a:t>
            </a:r>
          </a:p>
          <a:p>
            <a:pPr lvl="1">
              <a:lnSpc>
                <a:spcPct val="75000"/>
              </a:lnSpc>
            </a:pPr>
            <a:r>
              <a:rPr lang="en-US" sz="1400" smtClean="0"/>
              <a:t>Algorithms</a:t>
            </a:r>
          </a:p>
          <a:p>
            <a:pPr lvl="2">
              <a:lnSpc>
                <a:spcPct val="75000"/>
              </a:lnSpc>
            </a:pPr>
            <a:r>
              <a:rPr lang="en-US" sz="1200" smtClean="0"/>
              <a:t>What algorithms are in your code and what changes are planned in the near future?</a:t>
            </a:r>
          </a:p>
          <a:p>
            <a:pPr lvl="1">
              <a:lnSpc>
                <a:spcPct val="75000"/>
              </a:lnSpc>
            </a:pPr>
            <a:r>
              <a:rPr lang="en-US" sz="1400" smtClean="0"/>
              <a:t>Scaling</a:t>
            </a:r>
          </a:p>
          <a:p>
            <a:pPr lvl="2">
              <a:lnSpc>
                <a:spcPct val="75000"/>
              </a:lnSpc>
            </a:pPr>
            <a:r>
              <a:rPr lang="en-US" sz="1200" smtClean="0"/>
              <a:t>How does your code currently scale and what bottlenecks preclude improved performance?</a:t>
            </a:r>
          </a:p>
          <a:p>
            <a:pPr lvl="1">
              <a:lnSpc>
                <a:spcPct val="75000"/>
              </a:lnSpc>
            </a:pPr>
            <a:r>
              <a:rPr lang="en-US" sz="1400" smtClean="0"/>
              <a:t>If chosen for acceptance</a:t>
            </a:r>
          </a:p>
          <a:p>
            <a:pPr lvl="2">
              <a:lnSpc>
                <a:spcPct val="75000"/>
              </a:lnSpc>
            </a:pPr>
            <a:r>
              <a:rPr lang="en-US" sz="1200" smtClean="0"/>
              <a:t>How might your code be used to test and accept a leadership system?</a:t>
            </a:r>
          </a:p>
          <a:p>
            <a:pPr lvl="1">
              <a:lnSpc>
                <a:spcPct val="75000"/>
              </a:lnSpc>
            </a:pPr>
            <a:r>
              <a:rPr lang="en-US" sz="1400" smtClean="0"/>
              <a:t>If chosen for science on day one</a:t>
            </a:r>
          </a:p>
          <a:p>
            <a:pPr lvl="2">
              <a:lnSpc>
                <a:spcPct val="75000"/>
              </a:lnSpc>
            </a:pPr>
            <a:r>
              <a:rPr lang="en-US" sz="1200" smtClean="0"/>
              <a:t>What science would you explore and what simulations would you do with a 250 TF-month?</a:t>
            </a:r>
          </a:p>
          <a:p>
            <a:pPr lvl="1">
              <a:lnSpc>
                <a:spcPct val="75000"/>
              </a:lnSpc>
            </a:pPr>
            <a:r>
              <a:rPr lang="en-US" sz="1400" smtClean="0"/>
              <a:t>Functional software requirements</a:t>
            </a:r>
          </a:p>
          <a:p>
            <a:pPr lvl="2">
              <a:lnSpc>
                <a:spcPct val="75000"/>
              </a:lnSpc>
            </a:pPr>
            <a:r>
              <a:rPr lang="en-US" sz="1200" smtClean="0"/>
              <a:t>What system software and math libraries are required by your code?</a:t>
            </a:r>
          </a:p>
          <a:p>
            <a:pPr>
              <a:lnSpc>
                <a:spcPct val="75000"/>
              </a:lnSpc>
            </a:pPr>
            <a:r>
              <a:rPr lang="en-US" sz="1600" smtClean="0"/>
              <a:t>Over 20 application teams delivered written responses</a:t>
            </a:r>
          </a:p>
          <a:p>
            <a:pPr lvl="1">
              <a:lnSpc>
                <a:spcPct val="75000"/>
              </a:lnSpc>
            </a:pPr>
            <a:r>
              <a:rPr lang="en-US" sz="1400" smtClean="0"/>
              <a:t>Broad email requests sent out to user groups</a:t>
            </a:r>
          </a:p>
          <a:p>
            <a:pPr lvl="1">
              <a:lnSpc>
                <a:spcPct val="75000"/>
              </a:lnSpc>
            </a:pPr>
            <a:r>
              <a:rPr lang="en-US" sz="1400" smtClean="0"/>
              <a:t>Predominant response from INCITE, SciDAC, and NSF Projects</a:t>
            </a:r>
          </a:p>
          <a:p>
            <a:pPr lvl="1">
              <a:lnSpc>
                <a:spcPct val="75000"/>
              </a:lnSpc>
            </a:pPr>
            <a:r>
              <a:rPr lang="en-US" sz="1400" smtClean="0"/>
              <a:t>Documented in Appendix E of NCCS 2007 Requirements Document</a:t>
            </a:r>
          </a:p>
          <a:p>
            <a:pPr lvl="2">
              <a:lnSpc>
                <a:spcPct val="75000"/>
              </a:lnSpc>
            </a:pPr>
            <a:r>
              <a:rPr lang="en-US" sz="1200" i="1" smtClean="0"/>
              <a:t>Computational Science Requirements for Leadership Computing</a:t>
            </a:r>
          </a:p>
          <a:p>
            <a:pPr lvl="1">
              <a:lnSpc>
                <a:spcPct val="75000"/>
              </a:lnSpc>
            </a:pPr>
            <a:r>
              <a:rPr lang="en-US" sz="1400" smtClean="0"/>
              <a:t>Data delivered in fall 2006 to DOE/ASCR for decision</a:t>
            </a:r>
          </a:p>
          <a:p>
            <a:pPr>
              <a:lnSpc>
                <a:spcPct val="75000"/>
              </a:lnSpc>
            </a:pPr>
            <a:r>
              <a:rPr lang="en-US" sz="1600" smtClean="0"/>
              <a:t>Pioneering applications for the 1 PF T2O period</a:t>
            </a:r>
          </a:p>
          <a:p>
            <a:pPr lvl="1">
              <a:lnSpc>
                <a:spcPct val="75000"/>
              </a:lnSpc>
            </a:pPr>
            <a:r>
              <a:rPr lang="en-US" sz="1400" smtClean="0"/>
              <a:t>Web-based form available online by 12/31/07; accept applications through Spring 07</a:t>
            </a:r>
          </a:p>
          <a:p>
            <a:pPr lvl="1">
              <a:lnSpc>
                <a:spcPct val="75000"/>
              </a:lnSpc>
            </a:pPr>
            <a:r>
              <a:rPr lang="en-US" sz="1400" smtClean="0"/>
              <a:t>Each application could potentially access 50M hours during the 1 PF T2O period!</a:t>
            </a:r>
          </a:p>
        </p:txBody>
      </p:sp>
      <p:pic>
        <p:nvPicPr>
          <p:cNvPr id="515076" name="Picture 5" descr="Appl_Cover_Front"/>
          <p:cNvPicPr>
            <a:picLocks noChangeAspect="1" noChangeArrowheads="1"/>
          </p:cNvPicPr>
          <p:nvPr/>
        </p:nvPicPr>
        <p:blipFill>
          <a:blip r:embed="rId3"/>
          <a:srcRect/>
          <a:stretch>
            <a:fillRect/>
          </a:stretch>
        </p:blipFill>
        <p:spPr bwMode="auto">
          <a:xfrm>
            <a:off x="6891338" y="3571875"/>
            <a:ext cx="1481137" cy="1906588"/>
          </a:xfrm>
          <a:prstGeom prst="rect">
            <a:avLst/>
          </a:prstGeom>
          <a:noFill/>
          <a:ln w="9525">
            <a:noFill/>
            <a:miter lim="800000"/>
            <a:headEnd/>
            <a:tailEnd/>
          </a:ln>
          <a:effectLst>
            <a:outerShdw dist="35921" dir="2700000" algn="ctr" rotWithShape="0">
              <a:schemeClr val="bg2">
                <a:alpha val="50000"/>
              </a:scheme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ORNL Petaflop System</a:t>
            </a:r>
          </a:p>
        </p:txBody>
      </p:sp>
      <p:pic>
        <p:nvPicPr>
          <p:cNvPr id="72707" name="Content Placeholder 6" descr="Petaflop.JPG"/>
          <p:cNvPicPr>
            <a:picLocks noGrp="1" noChangeAspect="1"/>
          </p:cNvPicPr>
          <p:nvPr>
            <p:ph idx="1"/>
          </p:nvPr>
        </p:nvPicPr>
        <p:blipFill>
          <a:blip r:embed="rId3"/>
          <a:srcRect t="9921" b="11542"/>
          <a:stretch>
            <a:fillRect/>
          </a:stretch>
        </p:blipFill>
        <p:spPr>
          <a:xfrm>
            <a:off x="166688" y="1236663"/>
            <a:ext cx="8858250" cy="5218112"/>
          </a:xfrm>
        </p:spPr>
      </p:pic>
      <p:sp>
        <p:nvSpPr>
          <p:cNvPr id="72708" name="Date Placeholder 3"/>
          <p:cNvSpPr>
            <a:spLocks noGrp="1"/>
          </p:cNvSpPr>
          <p:nvPr>
            <p:ph type="dt" sz="quarter" idx="10"/>
          </p:nvPr>
        </p:nvSpPr>
        <p:spPr>
          <a:noFill/>
        </p:spPr>
        <p:txBody>
          <a:bodyPr/>
          <a:lstStyle/>
          <a:p>
            <a:r>
              <a:rPr lang="en-US" smtClean="0">
                <a:latin typeface="Arial" pitchFamily="34" charset="0"/>
              </a:rPr>
              <a:t>14 July 2008</a:t>
            </a:r>
            <a:endParaRPr lang="en-CA" smtClean="0">
              <a:latin typeface="Arial" pitchFamily="34" charset="0"/>
            </a:endParaRPr>
          </a:p>
        </p:txBody>
      </p:sp>
      <p:sp>
        <p:nvSpPr>
          <p:cNvPr id="72709" name="Footer Placeholder 4"/>
          <p:cNvSpPr>
            <a:spLocks noGrp="1"/>
          </p:cNvSpPr>
          <p:nvPr>
            <p:ph type="ftr" sz="quarter" idx="11"/>
          </p:nvPr>
        </p:nvSpPr>
        <p:spPr>
          <a:noFill/>
        </p:spPr>
        <p:txBody>
          <a:bodyPr/>
          <a:lstStyle/>
          <a:p>
            <a:r>
              <a:rPr lang="en-CA" smtClean="0">
                <a:latin typeface="Arial" pitchFamily="34" charset="0"/>
              </a:rPr>
              <a:t>Cray Confidential</a:t>
            </a:r>
          </a:p>
        </p:txBody>
      </p:sp>
      <p:sp>
        <p:nvSpPr>
          <p:cNvPr id="72710" name="Slide Number Placeholder 5"/>
          <p:cNvSpPr>
            <a:spLocks noGrp="1"/>
          </p:cNvSpPr>
          <p:nvPr>
            <p:ph type="sldNum" sz="quarter" idx="12"/>
          </p:nvPr>
        </p:nvSpPr>
        <p:spPr>
          <a:noFill/>
        </p:spPr>
        <p:txBody>
          <a:bodyPr/>
          <a:lstStyle/>
          <a:p>
            <a:r>
              <a:rPr lang="en-CA" smtClean="0">
                <a:latin typeface="Arial" pitchFamily="34" charset="0"/>
              </a:rPr>
              <a:t>Slide </a:t>
            </a:r>
            <a:fld id="{8F4C7A21-5B97-42D4-AAAD-6F3E362F31AA}" type="slidenum">
              <a:rPr lang="en-CA" smtClean="0">
                <a:latin typeface="Arial" pitchFamily="34" charset="0"/>
              </a:rPr>
              <a:pPr/>
              <a:t>26</a:t>
            </a:fld>
            <a:r>
              <a:rPr lang="en-CA" smtClean="0">
                <a:latin typeface="Arial" pitchFamily="34" charset="0"/>
              </a:rPr>
              <a:t>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4"/>
          <p:cNvSpPr>
            <a:spLocks noGrp="1"/>
          </p:cNvSpPr>
          <p:nvPr>
            <p:ph type="ftr" sz="quarter" idx="11"/>
          </p:nvPr>
        </p:nvSpPr>
        <p:spPr>
          <a:noFill/>
        </p:spPr>
        <p:txBody>
          <a:bodyPr/>
          <a:lstStyle/>
          <a:p>
            <a:r>
              <a:rPr lang="en-US" smtClean="0">
                <a:latin typeface="Arial" pitchFamily="34" charset="0"/>
              </a:rPr>
              <a:t>Cray Confidential</a:t>
            </a:r>
          </a:p>
        </p:txBody>
      </p:sp>
      <p:sp>
        <p:nvSpPr>
          <p:cNvPr id="73731" name="Slide Number Placeholder 5"/>
          <p:cNvSpPr>
            <a:spLocks noGrp="1"/>
          </p:cNvSpPr>
          <p:nvPr>
            <p:ph type="sldNum" sz="quarter" idx="12"/>
          </p:nvPr>
        </p:nvSpPr>
        <p:spPr>
          <a:noFill/>
        </p:spPr>
        <p:txBody>
          <a:bodyPr/>
          <a:lstStyle/>
          <a:p>
            <a:r>
              <a:rPr lang="en-US" smtClean="0">
                <a:latin typeface="Arial" pitchFamily="34" charset="0"/>
              </a:rPr>
              <a:t>Slide </a:t>
            </a:r>
            <a:fld id="{93C705DC-8C7A-4670-B61D-5040761A25C4}" type="slidenum">
              <a:rPr lang="en-US" smtClean="0">
                <a:latin typeface="Arial" pitchFamily="34" charset="0"/>
              </a:rPr>
              <a:pPr/>
              <a:t>27</a:t>
            </a:fld>
            <a:r>
              <a:rPr lang="en-US" smtClean="0">
                <a:latin typeface="Arial" pitchFamily="34" charset="0"/>
              </a:rPr>
              <a:t> </a:t>
            </a:r>
          </a:p>
        </p:txBody>
      </p:sp>
      <p:pic>
        <p:nvPicPr>
          <p:cNvPr id="73732" name="Picture 2" descr="C:\Documents and Settings\clay\Desktop\ORNL Pix\100_0030 (Large).JPG"/>
          <p:cNvPicPr>
            <a:picLocks noChangeAspect="1" noChangeArrowheads="1"/>
          </p:cNvPicPr>
          <p:nvPr/>
        </p:nvPicPr>
        <p:blipFill>
          <a:blip r:embed="rId3"/>
          <a:srcRect/>
          <a:stretch>
            <a:fillRect/>
          </a:stretch>
        </p:blipFill>
        <p:spPr bwMode="auto">
          <a:xfrm>
            <a:off x="0" y="-11113"/>
            <a:ext cx="9140825" cy="68580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a:noFill/>
        </p:spPr>
        <p:txBody>
          <a:bodyPr/>
          <a:lstStyle/>
          <a:p>
            <a:r>
              <a:rPr lang="en-US" smtClean="0">
                <a:latin typeface="Arial" pitchFamily="34" charset="0"/>
              </a:rPr>
              <a:t>Cray Confidential</a:t>
            </a:r>
          </a:p>
        </p:txBody>
      </p:sp>
      <p:sp>
        <p:nvSpPr>
          <p:cNvPr id="74755" name="Slide Number Placeholder 5"/>
          <p:cNvSpPr>
            <a:spLocks noGrp="1"/>
          </p:cNvSpPr>
          <p:nvPr>
            <p:ph type="sldNum" sz="quarter" idx="12"/>
          </p:nvPr>
        </p:nvSpPr>
        <p:spPr>
          <a:noFill/>
        </p:spPr>
        <p:txBody>
          <a:bodyPr/>
          <a:lstStyle/>
          <a:p>
            <a:r>
              <a:rPr lang="en-US" smtClean="0">
                <a:latin typeface="Arial" pitchFamily="34" charset="0"/>
              </a:rPr>
              <a:t>Slide </a:t>
            </a:r>
            <a:fld id="{41BFD057-E94C-4C4A-B34E-5E14B3CE602C}" type="slidenum">
              <a:rPr lang="en-US" smtClean="0">
                <a:latin typeface="Arial" pitchFamily="34" charset="0"/>
              </a:rPr>
              <a:pPr/>
              <a:t>28</a:t>
            </a:fld>
            <a:r>
              <a:rPr lang="en-US" smtClean="0">
                <a:latin typeface="Arial" pitchFamily="34" charset="0"/>
              </a:rPr>
              <a:t> </a:t>
            </a:r>
          </a:p>
        </p:txBody>
      </p:sp>
      <p:sp>
        <p:nvSpPr>
          <p:cNvPr id="74756" name="Rectangle 2"/>
          <p:cNvSpPr>
            <a:spLocks noGrp="1" noChangeArrowheads="1"/>
          </p:cNvSpPr>
          <p:nvPr>
            <p:ph type="title"/>
          </p:nvPr>
        </p:nvSpPr>
        <p:spPr/>
        <p:txBody>
          <a:bodyPr/>
          <a:lstStyle/>
          <a:p>
            <a:r>
              <a:rPr lang="en-US" smtClean="0"/>
              <a:t>Cabling</a:t>
            </a:r>
          </a:p>
        </p:txBody>
      </p:sp>
      <p:pic>
        <p:nvPicPr>
          <p:cNvPr id="74757" name="Picture 2" descr="C:\Documents and Settings\clay\Desktop\ORNL Pix\100_0011 (Large).JPG"/>
          <p:cNvPicPr>
            <a:picLocks noChangeAspect="1" noChangeArrowheads="1"/>
          </p:cNvPicPr>
          <p:nvPr/>
        </p:nvPicPr>
        <p:blipFill>
          <a:blip r:embed="rId3"/>
          <a:srcRect/>
          <a:stretch>
            <a:fillRect/>
          </a:stretch>
        </p:blipFill>
        <p:spPr bwMode="auto">
          <a:xfrm>
            <a:off x="1096963" y="3405188"/>
            <a:ext cx="4603750" cy="3452812"/>
          </a:xfrm>
          <a:prstGeom prst="rect">
            <a:avLst/>
          </a:prstGeom>
          <a:noFill/>
          <a:ln w="9525">
            <a:noFill/>
            <a:miter lim="800000"/>
            <a:headEnd/>
            <a:tailEnd/>
          </a:ln>
        </p:spPr>
      </p:pic>
      <p:pic>
        <p:nvPicPr>
          <p:cNvPr id="74758" name="Picture 4" descr="C:\Documents and Settings\clay\Desktop\ORNL Pix\100_0010 (Large).JPG"/>
          <p:cNvPicPr>
            <a:picLocks noChangeAspect="1" noChangeArrowheads="1"/>
          </p:cNvPicPr>
          <p:nvPr/>
        </p:nvPicPr>
        <p:blipFill>
          <a:blip r:embed="rId4"/>
          <a:srcRect/>
          <a:stretch>
            <a:fillRect/>
          </a:stretch>
        </p:blipFill>
        <p:spPr bwMode="auto">
          <a:xfrm>
            <a:off x="5765800" y="2667000"/>
            <a:ext cx="3144838" cy="4191000"/>
          </a:xfrm>
          <a:prstGeom prst="rect">
            <a:avLst/>
          </a:prstGeom>
          <a:noFill/>
          <a:ln w="9525">
            <a:noFill/>
            <a:miter lim="800000"/>
            <a:headEnd/>
            <a:tailEnd/>
          </a:ln>
        </p:spPr>
      </p:pic>
      <p:pic>
        <p:nvPicPr>
          <p:cNvPr id="74759" name="Picture 3" descr="C:\Documents and Settings\clay\Desktop\ORNL Pix\100_0028 (Large).JPG"/>
          <p:cNvPicPr>
            <a:picLocks noChangeAspect="1" noChangeArrowheads="1"/>
          </p:cNvPicPr>
          <p:nvPr/>
        </p:nvPicPr>
        <p:blipFill>
          <a:blip r:embed="rId5"/>
          <a:srcRect/>
          <a:stretch>
            <a:fillRect/>
          </a:stretch>
        </p:blipFill>
        <p:spPr bwMode="auto">
          <a:xfrm>
            <a:off x="2259013" y="0"/>
            <a:ext cx="4872037" cy="3654425"/>
          </a:xfrm>
          <a:prstGeom prst="rect">
            <a:avLst/>
          </a:prstGeom>
          <a:noFill/>
          <a:ln w="9525">
            <a:noFill/>
            <a:miter lim="800000"/>
            <a:headEnd/>
            <a:tailEnd/>
          </a:ln>
        </p:spPr>
      </p:pic>
      <p:sp>
        <p:nvSpPr>
          <p:cNvPr id="74760" name="Rectangular Callout 9"/>
          <p:cNvSpPr>
            <a:spLocks noChangeArrowheads="1"/>
          </p:cNvSpPr>
          <p:nvPr/>
        </p:nvSpPr>
        <p:spPr bwMode="auto">
          <a:xfrm>
            <a:off x="7262813" y="1249363"/>
            <a:ext cx="1674812" cy="585787"/>
          </a:xfrm>
          <a:prstGeom prst="wedgeRectCallout">
            <a:avLst>
              <a:gd name="adj1" fmla="val 3870"/>
              <a:gd name="adj2" fmla="val 46481"/>
            </a:avLst>
          </a:prstGeom>
          <a:solidFill>
            <a:schemeClr val="accent1"/>
          </a:solidFill>
          <a:ln w="9525" algn="ctr">
            <a:solidFill>
              <a:schemeClr val="tx1"/>
            </a:solidFill>
            <a:round/>
            <a:headEnd/>
            <a:tailEnd/>
          </a:ln>
        </p:spPr>
        <p:txBody>
          <a:bodyPr>
            <a:spAutoFit/>
          </a:bodyPr>
          <a:lstStyle/>
          <a:p>
            <a:pPr algn="ctr" eaLnBrk="0" hangingPunct="0"/>
            <a:r>
              <a:rPr lang="en-US" sz="1600" b="1"/>
              <a:t>7M </a:t>
            </a:r>
          </a:p>
          <a:p>
            <a:pPr algn="ctr" eaLnBrk="0" hangingPunct="0"/>
            <a:r>
              <a:rPr lang="en-US" sz="1600" b="1"/>
              <a:t>Anacondas</a:t>
            </a:r>
          </a:p>
        </p:txBody>
      </p:sp>
      <p:pic>
        <p:nvPicPr>
          <p:cNvPr id="74761" name="Picture 6" descr="C:\Documents and Settings\clay\Desktop\ORNL Pix\100_0007 (Large).JPG"/>
          <p:cNvPicPr>
            <a:picLocks noChangeAspect="1" noChangeArrowheads="1"/>
          </p:cNvPicPr>
          <p:nvPr/>
        </p:nvPicPr>
        <p:blipFill>
          <a:blip r:embed="rId6"/>
          <a:srcRect/>
          <a:stretch>
            <a:fillRect/>
          </a:stretch>
        </p:blipFill>
        <p:spPr bwMode="auto">
          <a:xfrm>
            <a:off x="23813" y="1082675"/>
            <a:ext cx="2176462" cy="2901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327" name="Picture 15"/>
          <p:cNvPicPr>
            <a:picLocks noChangeAspect="1" noChangeArrowheads="1"/>
          </p:cNvPicPr>
          <p:nvPr/>
        </p:nvPicPr>
        <p:blipFill>
          <a:blip r:embed="rId3"/>
          <a:srcRect/>
          <a:stretch>
            <a:fillRect/>
          </a:stretch>
        </p:blipFill>
        <p:spPr bwMode="auto">
          <a:xfrm>
            <a:off x="4191000" y="1371600"/>
            <a:ext cx="4533900" cy="2990850"/>
          </a:xfrm>
          <a:prstGeom prst="rect">
            <a:avLst/>
          </a:prstGeom>
          <a:noFill/>
          <a:ln w="9525">
            <a:noFill/>
            <a:miter lim="800000"/>
            <a:headEnd/>
            <a:tailEnd/>
          </a:ln>
          <a:effectLst/>
        </p:spPr>
      </p:pic>
      <p:sp>
        <p:nvSpPr>
          <p:cNvPr id="525314" name="Rectangle 2"/>
          <p:cNvSpPr>
            <a:spLocks noGrp="1" noChangeArrowheads="1"/>
          </p:cNvSpPr>
          <p:nvPr>
            <p:ph type="title"/>
          </p:nvPr>
        </p:nvSpPr>
        <p:spPr/>
        <p:txBody>
          <a:bodyPr/>
          <a:lstStyle/>
          <a:p>
            <a:r>
              <a:rPr lang="en-US" smtClean="0"/>
              <a:t>Pioneering Application: CHIMERA</a:t>
            </a:r>
            <a:r>
              <a:rPr lang="en-US" sz="2600" smtClean="0"/>
              <a:t/>
            </a:r>
            <a:br>
              <a:rPr lang="en-US" sz="2600" smtClean="0"/>
            </a:br>
            <a:r>
              <a:rPr lang="en-US" sz="2000" smtClean="0"/>
              <a:t>Code Readiness, Scalability, and Performance</a:t>
            </a:r>
          </a:p>
        </p:txBody>
      </p:sp>
      <p:sp>
        <p:nvSpPr>
          <p:cNvPr id="525315" name="Rectangle 3"/>
          <p:cNvSpPr>
            <a:spLocks noGrp="1" noChangeArrowheads="1"/>
          </p:cNvSpPr>
          <p:nvPr>
            <p:ph type="body" sz="half" idx="1"/>
          </p:nvPr>
        </p:nvSpPr>
        <p:spPr>
          <a:xfrm>
            <a:off x="228600" y="1590675"/>
            <a:ext cx="4038600" cy="5267325"/>
          </a:xfrm>
        </p:spPr>
        <p:txBody>
          <a:bodyPr/>
          <a:lstStyle/>
          <a:p>
            <a:pPr algn="ctr">
              <a:buFont typeface="Symbol" pitchFamily="18" charset="2"/>
              <a:buNone/>
            </a:pPr>
            <a:r>
              <a:rPr lang="en-US" sz="2000" dirty="0" smtClean="0">
                <a:solidFill>
                  <a:srgbClr val="0033CC"/>
                </a:solidFill>
              </a:rPr>
              <a:t>Readiness Activities</a:t>
            </a:r>
          </a:p>
          <a:p>
            <a:r>
              <a:rPr lang="en-US" sz="1600" dirty="0" smtClean="0"/>
              <a:t>Physical Models</a:t>
            </a:r>
          </a:p>
          <a:p>
            <a:pPr lvl="1"/>
            <a:r>
              <a:rPr lang="en-US" sz="1400" dirty="0" smtClean="0"/>
              <a:t>Alpha network</a:t>
            </a:r>
          </a:p>
          <a:p>
            <a:r>
              <a:rPr lang="en-US" sz="1600" dirty="0" smtClean="0"/>
              <a:t>Algorithms</a:t>
            </a:r>
          </a:p>
          <a:p>
            <a:pPr lvl="1"/>
            <a:r>
              <a:rPr lang="en-US" sz="1400" dirty="0" smtClean="0"/>
              <a:t>Spherical polar coordinate singularity workaround</a:t>
            </a:r>
          </a:p>
          <a:p>
            <a:pPr lvl="1"/>
            <a:r>
              <a:rPr lang="en-US" sz="1400" dirty="0" smtClean="0"/>
              <a:t>Poisson solver</a:t>
            </a:r>
          </a:p>
          <a:p>
            <a:r>
              <a:rPr lang="en-US" sz="1600" dirty="0" smtClean="0"/>
              <a:t>Scalability &amp; performance</a:t>
            </a:r>
          </a:p>
          <a:p>
            <a:pPr lvl="1"/>
            <a:r>
              <a:rPr lang="en-US" sz="1400" dirty="0" smtClean="0"/>
              <a:t>Multi-core ray-by-ray solves</a:t>
            </a:r>
          </a:p>
          <a:p>
            <a:pPr lvl="1"/>
            <a:r>
              <a:rPr lang="en-US" sz="1400" dirty="0" smtClean="0"/>
              <a:t>Replace domain decomposition from slab to pencil</a:t>
            </a:r>
          </a:p>
          <a:p>
            <a:pPr lvl="1"/>
            <a:r>
              <a:rPr lang="en-US" sz="1400" dirty="0" smtClean="0"/>
              <a:t>Parallel I/O</a:t>
            </a:r>
          </a:p>
          <a:p>
            <a:pPr lvl="1"/>
            <a:r>
              <a:rPr lang="en-US" sz="1400" dirty="0" smtClean="0"/>
              <a:t>Joule metric benchmark studies</a:t>
            </a:r>
          </a:p>
        </p:txBody>
      </p:sp>
      <p:sp>
        <p:nvSpPr>
          <p:cNvPr id="525320" name="Text Box 8"/>
          <p:cNvSpPr txBox="1">
            <a:spLocks noChangeArrowheads="1"/>
          </p:cNvSpPr>
          <p:nvPr/>
        </p:nvSpPr>
        <p:spPr bwMode="auto">
          <a:xfrm>
            <a:off x="4743450" y="3267075"/>
            <a:ext cx="3705225" cy="3968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en-US" sz="1000" b="1"/>
              <a:t>MVH3 strong scaling (speedup vs core count) for a Sedov-Taylor blast wave on a 500</a:t>
            </a:r>
            <a:r>
              <a:rPr lang="en-US" sz="1000" b="1" baseline="30000"/>
              <a:t>3</a:t>
            </a:r>
            <a:r>
              <a:rPr lang="en-US" sz="1000" b="1"/>
              <a:t> mesh.</a:t>
            </a:r>
          </a:p>
        </p:txBody>
      </p:sp>
      <p:sp>
        <p:nvSpPr>
          <p:cNvPr id="525321" name="Rectangle 9"/>
          <p:cNvSpPr>
            <a:spLocks noChangeArrowheads="1"/>
          </p:cNvSpPr>
          <p:nvPr/>
        </p:nvSpPr>
        <p:spPr bwMode="auto">
          <a:xfrm>
            <a:off x="4648200" y="4419600"/>
            <a:ext cx="4038600" cy="2200275"/>
          </a:xfrm>
          <a:prstGeom prst="rect">
            <a:avLst/>
          </a:prstGeom>
          <a:noFill/>
          <a:ln w="9525">
            <a:noFill/>
            <a:miter lim="800000"/>
            <a:headEnd/>
            <a:tailEnd/>
          </a:ln>
        </p:spPr>
        <p:txBody>
          <a:bodyPr/>
          <a:lstStyle/>
          <a:p>
            <a:pPr marL="342900" indent="-342900" algn="ctr">
              <a:lnSpc>
                <a:spcPct val="90000"/>
              </a:lnSpc>
              <a:spcBef>
                <a:spcPct val="60000"/>
              </a:spcBef>
              <a:buClr>
                <a:srgbClr val="01673E"/>
              </a:buClr>
              <a:buFont typeface="Symbol" pitchFamily="18" charset="2"/>
              <a:buNone/>
            </a:pPr>
            <a:r>
              <a:rPr lang="en-US" sz="2000" b="1" dirty="0">
                <a:solidFill>
                  <a:srgbClr val="0033CC"/>
                </a:solidFill>
              </a:rPr>
              <a:t>Scalability/Performance</a:t>
            </a:r>
          </a:p>
          <a:p>
            <a:pPr marL="342900" indent="-342900">
              <a:lnSpc>
                <a:spcPct val="80000"/>
              </a:lnSpc>
              <a:spcBef>
                <a:spcPct val="60000"/>
              </a:spcBef>
              <a:buClr>
                <a:srgbClr val="01673E"/>
              </a:buClr>
              <a:buFont typeface="Symbol" pitchFamily="18" charset="2"/>
              <a:buChar char="·"/>
            </a:pPr>
            <a:r>
              <a:rPr lang="en-US" sz="1600" b="1" dirty="0">
                <a:solidFill>
                  <a:srgbClr val="000000"/>
                </a:solidFill>
              </a:rPr>
              <a:t>Good weak and strong scaling</a:t>
            </a:r>
          </a:p>
          <a:p>
            <a:pPr marL="342900" indent="-342900">
              <a:lnSpc>
                <a:spcPct val="80000"/>
              </a:lnSpc>
              <a:spcBef>
                <a:spcPct val="60000"/>
              </a:spcBef>
              <a:buClr>
                <a:srgbClr val="01673E"/>
              </a:buClr>
              <a:buFont typeface="Symbol" pitchFamily="18" charset="2"/>
              <a:buChar char="·"/>
            </a:pPr>
            <a:r>
              <a:rPr lang="en-US" sz="1600" b="1" dirty="0">
                <a:solidFill>
                  <a:srgbClr val="000000"/>
                </a:solidFill>
              </a:rPr>
              <a:t>Initial Barcelona quad-core </a:t>
            </a:r>
            <a:r>
              <a:rPr lang="en-US" sz="1600" b="1" dirty="0" err="1">
                <a:solidFill>
                  <a:srgbClr val="000000"/>
                </a:solidFill>
              </a:rPr>
              <a:t>testbed</a:t>
            </a:r>
            <a:r>
              <a:rPr lang="en-US" sz="1600" b="1" dirty="0">
                <a:solidFill>
                  <a:srgbClr val="000000"/>
                </a:solidFill>
              </a:rPr>
              <a:t> performance promising</a:t>
            </a:r>
          </a:p>
          <a:p>
            <a:pPr marL="742950" lvl="1" indent="-285750">
              <a:lnSpc>
                <a:spcPct val="80000"/>
              </a:lnSpc>
              <a:spcBef>
                <a:spcPct val="35000"/>
              </a:spcBef>
              <a:buClr>
                <a:srgbClr val="01673E"/>
              </a:buClr>
              <a:buFont typeface="Arial" charset="0"/>
              <a:buChar char="–"/>
            </a:pPr>
            <a:r>
              <a:rPr lang="en-US" sz="1400" b="1" dirty="0">
                <a:solidFill>
                  <a:srgbClr val="000000"/>
                </a:solidFill>
              </a:rPr>
              <a:t>Currently using 1 MPI task/core, with plans to implement OpenMP for threading of transport and nuclear burning solves</a:t>
            </a:r>
          </a:p>
        </p:txBody>
      </p:sp>
      <p:grpSp>
        <p:nvGrpSpPr>
          <p:cNvPr id="2" name="Group 14"/>
          <p:cNvGrpSpPr>
            <a:grpSpLocks/>
          </p:cNvGrpSpPr>
          <p:nvPr/>
        </p:nvGrpSpPr>
        <p:grpSpPr bwMode="auto">
          <a:xfrm>
            <a:off x="325438" y="5405438"/>
            <a:ext cx="4241800" cy="955675"/>
            <a:chOff x="79" y="3387"/>
            <a:chExt cx="2672" cy="602"/>
          </a:xfrm>
        </p:grpSpPr>
        <p:sp>
          <p:nvSpPr>
            <p:cNvPr id="525323" name="AutoShape 11"/>
            <p:cNvSpPr>
              <a:spLocks noChangeArrowheads="1"/>
            </p:cNvSpPr>
            <p:nvPr/>
          </p:nvSpPr>
          <p:spPr bwMode="auto">
            <a:xfrm>
              <a:off x="79" y="3387"/>
              <a:ext cx="2653" cy="602"/>
            </a:xfrm>
            <a:prstGeom prst="bevel">
              <a:avLst>
                <a:gd name="adj" fmla="val 4634"/>
              </a:avLst>
            </a:prstGeom>
            <a:gradFill rotWithShape="0">
              <a:gsLst>
                <a:gs pos="0">
                  <a:schemeClr val="tx2">
                    <a:gamma/>
                    <a:shade val="46275"/>
                    <a:invGamma/>
                  </a:schemeClr>
                </a:gs>
                <a:gs pos="50000">
                  <a:schemeClr val="tx2"/>
                </a:gs>
                <a:gs pos="100000">
                  <a:schemeClr val="tx2">
                    <a:gamma/>
                    <a:shade val="46275"/>
                    <a:invGamma/>
                  </a:schemeClr>
                </a:gs>
              </a:gsLst>
              <a:lin ang="18900000" scaled="1"/>
            </a:gradFill>
            <a:ln w="9525">
              <a:noFill/>
              <a:miter lim="800000"/>
              <a:headEnd/>
              <a:tailEnd/>
            </a:ln>
            <a:effectLst/>
          </p:spPr>
          <p:txBody>
            <a:bodyPr wrap="none" anchor="ctr"/>
            <a:lstStyle/>
            <a:p>
              <a:endParaRPr lang="en-US"/>
            </a:p>
          </p:txBody>
        </p:sp>
        <p:sp>
          <p:nvSpPr>
            <p:cNvPr id="525324" name="Rectangle 9"/>
            <p:cNvSpPr>
              <a:spLocks noChangeArrowheads="1"/>
            </p:cNvSpPr>
            <p:nvPr/>
          </p:nvSpPr>
          <p:spPr bwMode="auto">
            <a:xfrm>
              <a:off x="165" y="3458"/>
              <a:ext cx="2586" cy="511"/>
            </a:xfrm>
            <a:prstGeom prst="rect">
              <a:avLst/>
            </a:prstGeom>
            <a:noFill/>
            <a:ln w="15875">
              <a:noFill/>
              <a:miter lim="800000"/>
              <a:headEnd/>
              <a:tailEnd/>
            </a:ln>
          </p:spPr>
          <p:txBody>
            <a:bodyPr/>
            <a:lstStyle/>
            <a:p>
              <a:pPr marL="173038" indent="-173038" eaLnBrk="1" hangingPunct="1">
                <a:lnSpc>
                  <a:spcPct val="90000"/>
                </a:lnSpc>
                <a:spcBef>
                  <a:spcPct val="60000"/>
                </a:spcBef>
                <a:buClr>
                  <a:srgbClr val="FFFF99"/>
                </a:buClr>
                <a:buFont typeface="Symbol" pitchFamily="18" charset="2"/>
                <a:buNone/>
              </a:pPr>
              <a:r>
                <a:rPr lang="en-US" sz="1200" b="1">
                  <a:solidFill>
                    <a:srgbClr val="FFFF99"/>
                  </a:solidFill>
                </a:rPr>
                <a:t>LCF liaison contributions</a:t>
              </a:r>
            </a:p>
            <a:p>
              <a:pPr marL="173038" indent="-173038" eaLnBrk="1" hangingPunct="1">
                <a:lnSpc>
                  <a:spcPct val="90000"/>
                </a:lnSpc>
                <a:buClr>
                  <a:srgbClr val="FFFF99"/>
                </a:buClr>
                <a:buFont typeface="Symbol" pitchFamily="18" charset="2"/>
                <a:buChar char="·"/>
              </a:pPr>
              <a:r>
                <a:rPr lang="en-US" sz="1200" b="1">
                  <a:solidFill>
                    <a:srgbClr val="FFFF99"/>
                  </a:solidFill>
                </a:rPr>
                <a:t>Implementing efficient, collective I/O</a:t>
              </a:r>
            </a:p>
            <a:p>
              <a:pPr marL="173038" indent="-173038" eaLnBrk="1" hangingPunct="1">
                <a:lnSpc>
                  <a:spcPct val="90000"/>
                </a:lnSpc>
                <a:buClr>
                  <a:srgbClr val="FFFF99"/>
                </a:buClr>
                <a:buFont typeface="Symbol" pitchFamily="18" charset="2"/>
                <a:buChar char="·"/>
              </a:pPr>
              <a:r>
                <a:rPr lang="en-US" sz="1200" b="1">
                  <a:solidFill>
                    <a:srgbClr val="FFFF99"/>
                  </a:solidFill>
                </a:rPr>
                <a:t>Pencil decomposition of 3D flow algorithm</a:t>
              </a:r>
            </a:p>
            <a:p>
              <a:pPr marL="173038" indent="-173038" eaLnBrk="1" hangingPunct="1">
                <a:lnSpc>
                  <a:spcPct val="90000"/>
                </a:lnSpc>
                <a:buClr>
                  <a:srgbClr val="FFFF99"/>
                </a:buClr>
                <a:buFont typeface="Symbol" pitchFamily="18" charset="2"/>
                <a:buChar char="·"/>
              </a:pPr>
              <a:r>
                <a:rPr lang="en-US" sz="1200" b="1">
                  <a:solidFill>
                    <a:srgbClr val="FFFF99"/>
                  </a:solidFill>
                </a:rPr>
                <a:t>Preconditioning of the neutrino transport equation</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Power Savings</a:t>
            </a:r>
            <a:endParaRPr lang="en-US" dirty="0"/>
          </a:p>
        </p:txBody>
      </p:sp>
      <p:sp>
        <p:nvSpPr>
          <p:cNvPr id="3" name="Content Placeholder 2"/>
          <p:cNvSpPr>
            <a:spLocks noGrp="1"/>
          </p:cNvSpPr>
          <p:nvPr>
            <p:ph idx="1"/>
          </p:nvPr>
        </p:nvSpPr>
        <p:spPr/>
        <p:txBody>
          <a:bodyPr/>
          <a:lstStyle/>
          <a:p>
            <a:r>
              <a:rPr lang="en-US" dirty="0" smtClean="0"/>
              <a:t>More things need to be considered than the power required to run the system</a:t>
            </a:r>
          </a:p>
          <a:p>
            <a:pPr lvl="1"/>
            <a:r>
              <a:rPr lang="en-US" dirty="0" smtClean="0"/>
              <a:t>What about the energy required by the code developers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1"/>
          <p:cNvGrpSpPr>
            <a:grpSpLocks noChangeAspect="1"/>
          </p:cNvGrpSpPr>
          <p:nvPr/>
        </p:nvGrpSpPr>
        <p:grpSpPr bwMode="auto">
          <a:xfrm>
            <a:off x="4495800" y="1219200"/>
            <a:ext cx="4122738" cy="3352800"/>
            <a:chOff x="0" y="0"/>
            <a:chExt cx="6492" cy="5280"/>
          </a:xfrm>
        </p:grpSpPr>
        <p:sp>
          <p:nvSpPr>
            <p:cNvPr id="535367" name="AutoShape 839"/>
            <p:cNvSpPr>
              <a:spLocks noChangeAspect="1" noChangeArrowheads="1" noTextEdit="1"/>
            </p:cNvSpPr>
            <p:nvPr/>
          </p:nvSpPr>
          <p:spPr bwMode="auto">
            <a:xfrm>
              <a:off x="0" y="0"/>
              <a:ext cx="6492" cy="5280"/>
            </a:xfrm>
            <a:prstGeom prst="rect">
              <a:avLst/>
            </a:prstGeom>
            <a:noFill/>
          </p:spPr>
          <p:txBody>
            <a:bodyPr/>
            <a:lstStyle/>
            <a:p>
              <a:endParaRPr lang="en-US"/>
            </a:p>
          </p:txBody>
        </p:sp>
        <p:grpSp>
          <p:nvGrpSpPr>
            <p:cNvPr id="3" name="Group 638"/>
            <p:cNvGrpSpPr>
              <a:grpSpLocks/>
            </p:cNvGrpSpPr>
            <p:nvPr/>
          </p:nvGrpSpPr>
          <p:grpSpPr bwMode="auto">
            <a:xfrm>
              <a:off x="-628" y="-289"/>
              <a:ext cx="7420" cy="5709"/>
              <a:chOff x="-628" y="-289"/>
              <a:chExt cx="7420" cy="5709"/>
            </a:xfrm>
          </p:grpSpPr>
          <p:sp>
            <p:nvSpPr>
              <p:cNvPr id="535366" name="Rectangle 838"/>
              <p:cNvSpPr>
                <a:spLocks noChangeArrowheads="1"/>
              </p:cNvSpPr>
              <p:nvPr/>
            </p:nvSpPr>
            <p:spPr bwMode="auto">
              <a:xfrm>
                <a:off x="0" y="0"/>
                <a:ext cx="6492" cy="5280"/>
              </a:xfrm>
              <a:prstGeom prst="rect">
                <a:avLst/>
              </a:prstGeom>
              <a:noFill/>
              <a:ln w="0">
                <a:solidFill>
                  <a:srgbClr val="000000"/>
                </a:solidFill>
                <a:miter lim="800000"/>
                <a:headEnd/>
                <a:tailEnd/>
              </a:ln>
            </p:spPr>
            <p:txBody>
              <a:bodyPr/>
              <a:lstStyle/>
              <a:p>
                <a:endParaRPr lang="en-US"/>
              </a:p>
            </p:txBody>
          </p:sp>
          <p:sp>
            <p:nvSpPr>
              <p:cNvPr id="535365" name="Rectangle 837"/>
              <p:cNvSpPr>
                <a:spLocks noChangeArrowheads="1"/>
              </p:cNvSpPr>
              <p:nvPr/>
            </p:nvSpPr>
            <p:spPr bwMode="auto">
              <a:xfrm>
                <a:off x="-628" y="-289"/>
                <a:ext cx="7420" cy="5709"/>
              </a:xfrm>
              <a:prstGeom prst="rect">
                <a:avLst/>
              </a:prstGeom>
              <a:solidFill>
                <a:srgbClr val="FFFFFF"/>
              </a:solidFill>
              <a:ln w="0">
                <a:solidFill>
                  <a:srgbClr val="FFFFFF"/>
                </a:solidFill>
                <a:miter lim="800000"/>
                <a:headEnd/>
                <a:tailEnd/>
              </a:ln>
            </p:spPr>
            <p:txBody>
              <a:bodyPr/>
              <a:lstStyle/>
              <a:p>
                <a:endParaRPr lang="en-US"/>
              </a:p>
            </p:txBody>
          </p:sp>
          <p:sp>
            <p:nvSpPr>
              <p:cNvPr id="535364" name="Freeform 836"/>
              <p:cNvSpPr>
                <a:spLocks/>
              </p:cNvSpPr>
              <p:nvPr/>
            </p:nvSpPr>
            <p:spPr bwMode="auto">
              <a:xfrm>
                <a:off x="724" y="833"/>
                <a:ext cx="4883" cy="2859"/>
              </a:xfrm>
              <a:custGeom>
                <a:avLst/>
                <a:gdLst/>
                <a:ahLst/>
                <a:cxnLst>
                  <a:cxn ang="0">
                    <a:pos x="0" y="2859"/>
                  </a:cxn>
                  <a:cxn ang="0">
                    <a:pos x="576" y="2504"/>
                  </a:cxn>
                  <a:cxn ang="0">
                    <a:pos x="1150" y="2159"/>
                  </a:cxn>
                  <a:cxn ang="0">
                    <a:pos x="1726" y="1807"/>
                  </a:cxn>
                  <a:cxn ang="0">
                    <a:pos x="2302" y="1474"/>
                  </a:cxn>
                  <a:cxn ang="0">
                    <a:pos x="2876" y="1149"/>
                  </a:cxn>
                  <a:cxn ang="0">
                    <a:pos x="3452" y="818"/>
                  </a:cxn>
                  <a:cxn ang="0">
                    <a:pos x="4026" y="480"/>
                  </a:cxn>
                  <a:cxn ang="0">
                    <a:pos x="4222" y="368"/>
                  </a:cxn>
                  <a:cxn ang="0">
                    <a:pos x="4883" y="0"/>
                  </a:cxn>
                </a:cxnLst>
                <a:rect l="0" t="0" r="r" b="b"/>
                <a:pathLst>
                  <a:path w="4883" h="2859">
                    <a:moveTo>
                      <a:pt x="0" y="2859"/>
                    </a:moveTo>
                    <a:lnTo>
                      <a:pt x="576" y="2504"/>
                    </a:lnTo>
                    <a:lnTo>
                      <a:pt x="1150" y="2159"/>
                    </a:lnTo>
                    <a:lnTo>
                      <a:pt x="1726" y="1807"/>
                    </a:lnTo>
                    <a:lnTo>
                      <a:pt x="2302" y="1474"/>
                    </a:lnTo>
                    <a:lnTo>
                      <a:pt x="2876" y="1149"/>
                    </a:lnTo>
                    <a:lnTo>
                      <a:pt x="3452" y="818"/>
                    </a:lnTo>
                    <a:lnTo>
                      <a:pt x="4026" y="480"/>
                    </a:lnTo>
                    <a:lnTo>
                      <a:pt x="4222" y="368"/>
                    </a:lnTo>
                    <a:lnTo>
                      <a:pt x="4883" y="0"/>
                    </a:lnTo>
                  </a:path>
                </a:pathLst>
              </a:custGeom>
              <a:noFill/>
              <a:ln w="13335">
                <a:solidFill>
                  <a:srgbClr val="008B00"/>
                </a:solidFill>
                <a:round/>
                <a:headEnd/>
                <a:tailEnd/>
              </a:ln>
            </p:spPr>
            <p:txBody>
              <a:bodyPr/>
              <a:lstStyle/>
              <a:p>
                <a:endParaRPr lang="en-US"/>
              </a:p>
            </p:txBody>
          </p:sp>
          <p:sp>
            <p:nvSpPr>
              <p:cNvPr id="535363" name="Freeform 835"/>
              <p:cNvSpPr>
                <a:spLocks/>
              </p:cNvSpPr>
              <p:nvPr/>
            </p:nvSpPr>
            <p:spPr bwMode="auto">
              <a:xfrm>
                <a:off x="684" y="3652"/>
                <a:ext cx="79" cy="79"/>
              </a:xfrm>
              <a:custGeom>
                <a:avLst/>
                <a:gdLst/>
                <a:ahLst/>
                <a:cxnLst>
                  <a:cxn ang="0">
                    <a:pos x="79" y="40"/>
                  </a:cxn>
                  <a:cxn ang="0">
                    <a:pos x="75" y="21"/>
                  </a:cxn>
                  <a:cxn ang="0">
                    <a:pos x="61" y="5"/>
                  </a:cxn>
                  <a:cxn ang="0">
                    <a:pos x="40" y="0"/>
                  </a:cxn>
                  <a:cxn ang="0">
                    <a:pos x="19" y="5"/>
                  </a:cxn>
                  <a:cxn ang="0">
                    <a:pos x="5" y="21"/>
                  </a:cxn>
                  <a:cxn ang="0">
                    <a:pos x="0" y="40"/>
                  </a:cxn>
                  <a:cxn ang="0">
                    <a:pos x="5" y="61"/>
                  </a:cxn>
                  <a:cxn ang="0">
                    <a:pos x="19" y="75"/>
                  </a:cxn>
                  <a:cxn ang="0">
                    <a:pos x="40" y="79"/>
                  </a:cxn>
                  <a:cxn ang="0">
                    <a:pos x="61" y="75"/>
                  </a:cxn>
                  <a:cxn ang="0">
                    <a:pos x="75" y="61"/>
                  </a:cxn>
                  <a:cxn ang="0">
                    <a:pos x="79" y="40"/>
                  </a:cxn>
                </a:cxnLst>
                <a:rect l="0" t="0" r="r" b="b"/>
                <a:pathLst>
                  <a:path w="79" h="79">
                    <a:moveTo>
                      <a:pt x="79" y="40"/>
                    </a:moveTo>
                    <a:lnTo>
                      <a:pt x="75" y="21"/>
                    </a:lnTo>
                    <a:lnTo>
                      <a:pt x="61" y="5"/>
                    </a:lnTo>
                    <a:lnTo>
                      <a:pt x="40" y="0"/>
                    </a:lnTo>
                    <a:lnTo>
                      <a:pt x="19" y="5"/>
                    </a:lnTo>
                    <a:lnTo>
                      <a:pt x="5" y="21"/>
                    </a:lnTo>
                    <a:lnTo>
                      <a:pt x="0" y="40"/>
                    </a:lnTo>
                    <a:lnTo>
                      <a:pt x="5" y="61"/>
                    </a:lnTo>
                    <a:lnTo>
                      <a:pt x="19" y="75"/>
                    </a:lnTo>
                    <a:lnTo>
                      <a:pt x="40" y="79"/>
                    </a:lnTo>
                    <a:lnTo>
                      <a:pt x="61" y="75"/>
                    </a:lnTo>
                    <a:lnTo>
                      <a:pt x="75" y="61"/>
                    </a:lnTo>
                    <a:lnTo>
                      <a:pt x="79" y="40"/>
                    </a:lnTo>
                    <a:close/>
                  </a:path>
                </a:pathLst>
              </a:custGeom>
              <a:solidFill>
                <a:srgbClr val="008B00"/>
              </a:solidFill>
              <a:ln w="0">
                <a:solidFill>
                  <a:srgbClr val="008B00"/>
                </a:solidFill>
                <a:round/>
                <a:headEnd/>
                <a:tailEnd/>
              </a:ln>
            </p:spPr>
            <p:txBody>
              <a:bodyPr/>
              <a:lstStyle/>
              <a:p>
                <a:endParaRPr lang="en-US"/>
              </a:p>
            </p:txBody>
          </p:sp>
          <p:sp>
            <p:nvSpPr>
              <p:cNvPr id="535362" name="Freeform 834"/>
              <p:cNvSpPr>
                <a:spLocks/>
              </p:cNvSpPr>
              <p:nvPr/>
            </p:nvSpPr>
            <p:spPr bwMode="auto">
              <a:xfrm>
                <a:off x="684" y="3652"/>
                <a:ext cx="79" cy="79"/>
              </a:xfrm>
              <a:custGeom>
                <a:avLst/>
                <a:gdLst/>
                <a:ahLst/>
                <a:cxnLst>
                  <a:cxn ang="0">
                    <a:pos x="79" y="40"/>
                  </a:cxn>
                  <a:cxn ang="0">
                    <a:pos x="75" y="21"/>
                  </a:cxn>
                  <a:cxn ang="0">
                    <a:pos x="61" y="5"/>
                  </a:cxn>
                  <a:cxn ang="0">
                    <a:pos x="40" y="0"/>
                  </a:cxn>
                  <a:cxn ang="0">
                    <a:pos x="19" y="5"/>
                  </a:cxn>
                  <a:cxn ang="0">
                    <a:pos x="5" y="21"/>
                  </a:cxn>
                  <a:cxn ang="0">
                    <a:pos x="0" y="40"/>
                  </a:cxn>
                  <a:cxn ang="0">
                    <a:pos x="5" y="61"/>
                  </a:cxn>
                  <a:cxn ang="0">
                    <a:pos x="19" y="75"/>
                  </a:cxn>
                  <a:cxn ang="0">
                    <a:pos x="40" y="79"/>
                  </a:cxn>
                  <a:cxn ang="0">
                    <a:pos x="61" y="75"/>
                  </a:cxn>
                  <a:cxn ang="0">
                    <a:pos x="75" y="61"/>
                  </a:cxn>
                  <a:cxn ang="0">
                    <a:pos x="79" y="40"/>
                  </a:cxn>
                </a:cxnLst>
                <a:rect l="0" t="0" r="r" b="b"/>
                <a:pathLst>
                  <a:path w="79" h="79">
                    <a:moveTo>
                      <a:pt x="79" y="40"/>
                    </a:moveTo>
                    <a:lnTo>
                      <a:pt x="75" y="21"/>
                    </a:lnTo>
                    <a:lnTo>
                      <a:pt x="61" y="5"/>
                    </a:lnTo>
                    <a:lnTo>
                      <a:pt x="40" y="0"/>
                    </a:lnTo>
                    <a:lnTo>
                      <a:pt x="19" y="5"/>
                    </a:lnTo>
                    <a:lnTo>
                      <a:pt x="5" y="21"/>
                    </a:lnTo>
                    <a:lnTo>
                      <a:pt x="0" y="40"/>
                    </a:lnTo>
                    <a:lnTo>
                      <a:pt x="5" y="61"/>
                    </a:lnTo>
                    <a:lnTo>
                      <a:pt x="19" y="75"/>
                    </a:lnTo>
                    <a:lnTo>
                      <a:pt x="40" y="79"/>
                    </a:lnTo>
                    <a:lnTo>
                      <a:pt x="61" y="75"/>
                    </a:lnTo>
                    <a:lnTo>
                      <a:pt x="75" y="61"/>
                    </a:lnTo>
                    <a:lnTo>
                      <a:pt x="79" y="40"/>
                    </a:lnTo>
                  </a:path>
                </a:pathLst>
              </a:custGeom>
              <a:noFill/>
              <a:ln w="5715">
                <a:solidFill>
                  <a:srgbClr val="008B00"/>
                </a:solidFill>
                <a:round/>
                <a:headEnd/>
                <a:tailEnd/>
              </a:ln>
            </p:spPr>
            <p:txBody>
              <a:bodyPr/>
              <a:lstStyle/>
              <a:p>
                <a:endParaRPr lang="en-US"/>
              </a:p>
            </p:txBody>
          </p:sp>
          <p:sp>
            <p:nvSpPr>
              <p:cNvPr id="535361" name="Freeform 833"/>
              <p:cNvSpPr>
                <a:spLocks/>
              </p:cNvSpPr>
              <p:nvPr/>
            </p:nvSpPr>
            <p:spPr bwMode="auto">
              <a:xfrm>
                <a:off x="1260" y="3298"/>
                <a:ext cx="80" cy="79"/>
              </a:xfrm>
              <a:custGeom>
                <a:avLst/>
                <a:gdLst/>
                <a:ahLst/>
                <a:cxnLst>
                  <a:cxn ang="0">
                    <a:pos x="80" y="39"/>
                  </a:cxn>
                  <a:cxn ang="0">
                    <a:pos x="75" y="18"/>
                  </a:cxn>
                  <a:cxn ang="0">
                    <a:pos x="59" y="4"/>
                  </a:cxn>
                  <a:cxn ang="0">
                    <a:pos x="40" y="0"/>
                  </a:cxn>
                  <a:cxn ang="0">
                    <a:pos x="19" y="4"/>
                  </a:cxn>
                  <a:cxn ang="0">
                    <a:pos x="5" y="18"/>
                  </a:cxn>
                  <a:cxn ang="0">
                    <a:pos x="0" y="39"/>
                  </a:cxn>
                  <a:cxn ang="0">
                    <a:pos x="5" y="60"/>
                  </a:cxn>
                  <a:cxn ang="0">
                    <a:pos x="19" y="74"/>
                  </a:cxn>
                  <a:cxn ang="0">
                    <a:pos x="40" y="79"/>
                  </a:cxn>
                  <a:cxn ang="0">
                    <a:pos x="59" y="74"/>
                  </a:cxn>
                  <a:cxn ang="0">
                    <a:pos x="75" y="60"/>
                  </a:cxn>
                  <a:cxn ang="0">
                    <a:pos x="80" y="39"/>
                  </a:cxn>
                </a:cxnLst>
                <a:rect l="0" t="0" r="r" b="b"/>
                <a:pathLst>
                  <a:path w="80" h="79">
                    <a:moveTo>
                      <a:pt x="80" y="39"/>
                    </a:moveTo>
                    <a:lnTo>
                      <a:pt x="75" y="18"/>
                    </a:lnTo>
                    <a:lnTo>
                      <a:pt x="59" y="4"/>
                    </a:lnTo>
                    <a:lnTo>
                      <a:pt x="40" y="0"/>
                    </a:lnTo>
                    <a:lnTo>
                      <a:pt x="19" y="4"/>
                    </a:lnTo>
                    <a:lnTo>
                      <a:pt x="5" y="18"/>
                    </a:lnTo>
                    <a:lnTo>
                      <a:pt x="0" y="39"/>
                    </a:lnTo>
                    <a:lnTo>
                      <a:pt x="5" y="60"/>
                    </a:lnTo>
                    <a:lnTo>
                      <a:pt x="19" y="74"/>
                    </a:lnTo>
                    <a:lnTo>
                      <a:pt x="40" y="79"/>
                    </a:lnTo>
                    <a:lnTo>
                      <a:pt x="59" y="74"/>
                    </a:lnTo>
                    <a:lnTo>
                      <a:pt x="75" y="60"/>
                    </a:lnTo>
                    <a:lnTo>
                      <a:pt x="80" y="39"/>
                    </a:lnTo>
                    <a:close/>
                  </a:path>
                </a:pathLst>
              </a:custGeom>
              <a:solidFill>
                <a:srgbClr val="008B00"/>
              </a:solidFill>
              <a:ln w="0">
                <a:solidFill>
                  <a:srgbClr val="008B00"/>
                </a:solidFill>
                <a:round/>
                <a:headEnd/>
                <a:tailEnd/>
              </a:ln>
            </p:spPr>
            <p:txBody>
              <a:bodyPr/>
              <a:lstStyle/>
              <a:p>
                <a:endParaRPr lang="en-US"/>
              </a:p>
            </p:txBody>
          </p:sp>
          <p:sp>
            <p:nvSpPr>
              <p:cNvPr id="535360" name="Freeform 832"/>
              <p:cNvSpPr>
                <a:spLocks/>
              </p:cNvSpPr>
              <p:nvPr/>
            </p:nvSpPr>
            <p:spPr bwMode="auto">
              <a:xfrm>
                <a:off x="1260" y="3298"/>
                <a:ext cx="80" cy="79"/>
              </a:xfrm>
              <a:custGeom>
                <a:avLst/>
                <a:gdLst/>
                <a:ahLst/>
                <a:cxnLst>
                  <a:cxn ang="0">
                    <a:pos x="80" y="39"/>
                  </a:cxn>
                  <a:cxn ang="0">
                    <a:pos x="75" y="18"/>
                  </a:cxn>
                  <a:cxn ang="0">
                    <a:pos x="59" y="4"/>
                  </a:cxn>
                  <a:cxn ang="0">
                    <a:pos x="40" y="0"/>
                  </a:cxn>
                  <a:cxn ang="0">
                    <a:pos x="19" y="4"/>
                  </a:cxn>
                  <a:cxn ang="0">
                    <a:pos x="5" y="18"/>
                  </a:cxn>
                  <a:cxn ang="0">
                    <a:pos x="0" y="39"/>
                  </a:cxn>
                  <a:cxn ang="0">
                    <a:pos x="5" y="60"/>
                  </a:cxn>
                  <a:cxn ang="0">
                    <a:pos x="19" y="74"/>
                  </a:cxn>
                  <a:cxn ang="0">
                    <a:pos x="40" y="79"/>
                  </a:cxn>
                  <a:cxn ang="0">
                    <a:pos x="59" y="74"/>
                  </a:cxn>
                  <a:cxn ang="0">
                    <a:pos x="75" y="60"/>
                  </a:cxn>
                  <a:cxn ang="0">
                    <a:pos x="80" y="39"/>
                  </a:cxn>
                </a:cxnLst>
                <a:rect l="0" t="0" r="r" b="b"/>
                <a:pathLst>
                  <a:path w="80" h="79">
                    <a:moveTo>
                      <a:pt x="80" y="39"/>
                    </a:moveTo>
                    <a:lnTo>
                      <a:pt x="75" y="18"/>
                    </a:lnTo>
                    <a:lnTo>
                      <a:pt x="59" y="4"/>
                    </a:lnTo>
                    <a:lnTo>
                      <a:pt x="40" y="0"/>
                    </a:lnTo>
                    <a:lnTo>
                      <a:pt x="19" y="4"/>
                    </a:lnTo>
                    <a:lnTo>
                      <a:pt x="5" y="18"/>
                    </a:lnTo>
                    <a:lnTo>
                      <a:pt x="0" y="39"/>
                    </a:lnTo>
                    <a:lnTo>
                      <a:pt x="5" y="60"/>
                    </a:lnTo>
                    <a:lnTo>
                      <a:pt x="19" y="74"/>
                    </a:lnTo>
                    <a:lnTo>
                      <a:pt x="40" y="79"/>
                    </a:lnTo>
                    <a:lnTo>
                      <a:pt x="59" y="74"/>
                    </a:lnTo>
                    <a:lnTo>
                      <a:pt x="75" y="60"/>
                    </a:lnTo>
                    <a:lnTo>
                      <a:pt x="80" y="39"/>
                    </a:lnTo>
                  </a:path>
                </a:pathLst>
              </a:custGeom>
              <a:noFill/>
              <a:ln w="5715">
                <a:solidFill>
                  <a:srgbClr val="008B00"/>
                </a:solidFill>
                <a:round/>
                <a:headEnd/>
                <a:tailEnd/>
              </a:ln>
            </p:spPr>
            <p:txBody>
              <a:bodyPr/>
              <a:lstStyle/>
              <a:p>
                <a:endParaRPr lang="en-US"/>
              </a:p>
            </p:txBody>
          </p:sp>
          <p:sp>
            <p:nvSpPr>
              <p:cNvPr id="535359" name="Freeform 831"/>
              <p:cNvSpPr>
                <a:spLocks/>
              </p:cNvSpPr>
              <p:nvPr/>
            </p:nvSpPr>
            <p:spPr bwMode="auto">
              <a:xfrm>
                <a:off x="1834" y="2953"/>
                <a:ext cx="79" cy="79"/>
              </a:xfrm>
              <a:custGeom>
                <a:avLst/>
                <a:gdLst/>
                <a:ahLst/>
                <a:cxnLst>
                  <a:cxn ang="0">
                    <a:pos x="79" y="39"/>
                  </a:cxn>
                  <a:cxn ang="0">
                    <a:pos x="75" y="20"/>
                  </a:cxn>
                  <a:cxn ang="0">
                    <a:pos x="61" y="7"/>
                  </a:cxn>
                  <a:cxn ang="0">
                    <a:pos x="40" y="0"/>
                  </a:cxn>
                  <a:cxn ang="0">
                    <a:pos x="21" y="7"/>
                  </a:cxn>
                  <a:cxn ang="0">
                    <a:pos x="7" y="20"/>
                  </a:cxn>
                  <a:cxn ang="0">
                    <a:pos x="0" y="39"/>
                  </a:cxn>
                  <a:cxn ang="0">
                    <a:pos x="7" y="60"/>
                  </a:cxn>
                  <a:cxn ang="0">
                    <a:pos x="21" y="74"/>
                  </a:cxn>
                  <a:cxn ang="0">
                    <a:pos x="40" y="79"/>
                  </a:cxn>
                  <a:cxn ang="0">
                    <a:pos x="61" y="74"/>
                  </a:cxn>
                  <a:cxn ang="0">
                    <a:pos x="75" y="60"/>
                  </a:cxn>
                  <a:cxn ang="0">
                    <a:pos x="79" y="39"/>
                  </a:cxn>
                </a:cxnLst>
                <a:rect l="0" t="0" r="r" b="b"/>
                <a:pathLst>
                  <a:path w="79" h="79">
                    <a:moveTo>
                      <a:pt x="79" y="39"/>
                    </a:moveTo>
                    <a:lnTo>
                      <a:pt x="75" y="20"/>
                    </a:lnTo>
                    <a:lnTo>
                      <a:pt x="61" y="7"/>
                    </a:lnTo>
                    <a:lnTo>
                      <a:pt x="40" y="0"/>
                    </a:lnTo>
                    <a:lnTo>
                      <a:pt x="21" y="7"/>
                    </a:lnTo>
                    <a:lnTo>
                      <a:pt x="7" y="20"/>
                    </a:lnTo>
                    <a:lnTo>
                      <a:pt x="0" y="39"/>
                    </a:lnTo>
                    <a:lnTo>
                      <a:pt x="7" y="60"/>
                    </a:lnTo>
                    <a:lnTo>
                      <a:pt x="21" y="74"/>
                    </a:lnTo>
                    <a:lnTo>
                      <a:pt x="40" y="79"/>
                    </a:lnTo>
                    <a:lnTo>
                      <a:pt x="61" y="74"/>
                    </a:lnTo>
                    <a:lnTo>
                      <a:pt x="75" y="60"/>
                    </a:lnTo>
                    <a:lnTo>
                      <a:pt x="79" y="39"/>
                    </a:lnTo>
                    <a:close/>
                  </a:path>
                </a:pathLst>
              </a:custGeom>
              <a:solidFill>
                <a:srgbClr val="008B00"/>
              </a:solidFill>
              <a:ln w="0">
                <a:solidFill>
                  <a:srgbClr val="008B00"/>
                </a:solidFill>
                <a:round/>
                <a:headEnd/>
                <a:tailEnd/>
              </a:ln>
            </p:spPr>
            <p:txBody>
              <a:bodyPr/>
              <a:lstStyle/>
              <a:p>
                <a:endParaRPr lang="en-US"/>
              </a:p>
            </p:txBody>
          </p:sp>
          <p:sp>
            <p:nvSpPr>
              <p:cNvPr id="535358" name="Freeform 830"/>
              <p:cNvSpPr>
                <a:spLocks/>
              </p:cNvSpPr>
              <p:nvPr/>
            </p:nvSpPr>
            <p:spPr bwMode="auto">
              <a:xfrm>
                <a:off x="1834" y="2953"/>
                <a:ext cx="79" cy="79"/>
              </a:xfrm>
              <a:custGeom>
                <a:avLst/>
                <a:gdLst/>
                <a:ahLst/>
                <a:cxnLst>
                  <a:cxn ang="0">
                    <a:pos x="79" y="39"/>
                  </a:cxn>
                  <a:cxn ang="0">
                    <a:pos x="75" y="20"/>
                  </a:cxn>
                  <a:cxn ang="0">
                    <a:pos x="61" y="7"/>
                  </a:cxn>
                  <a:cxn ang="0">
                    <a:pos x="40" y="0"/>
                  </a:cxn>
                  <a:cxn ang="0">
                    <a:pos x="21" y="7"/>
                  </a:cxn>
                  <a:cxn ang="0">
                    <a:pos x="7" y="20"/>
                  </a:cxn>
                  <a:cxn ang="0">
                    <a:pos x="0" y="39"/>
                  </a:cxn>
                  <a:cxn ang="0">
                    <a:pos x="7" y="60"/>
                  </a:cxn>
                  <a:cxn ang="0">
                    <a:pos x="21" y="74"/>
                  </a:cxn>
                  <a:cxn ang="0">
                    <a:pos x="40" y="79"/>
                  </a:cxn>
                  <a:cxn ang="0">
                    <a:pos x="61" y="74"/>
                  </a:cxn>
                  <a:cxn ang="0">
                    <a:pos x="75" y="60"/>
                  </a:cxn>
                  <a:cxn ang="0">
                    <a:pos x="79" y="39"/>
                  </a:cxn>
                </a:cxnLst>
                <a:rect l="0" t="0" r="r" b="b"/>
                <a:pathLst>
                  <a:path w="79" h="79">
                    <a:moveTo>
                      <a:pt x="79" y="39"/>
                    </a:moveTo>
                    <a:lnTo>
                      <a:pt x="75" y="20"/>
                    </a:lnTo>
                    <a:lnTo>
                      <a:pt x="61" y="7"/>
                    </a:lnTo>
                    <a:lnTo>
                      <a:pt x="40" y="0"/>
                    </a:lnTo>
                    <a:lnTo>
                      <a:pt x="21" y="7"/>
                    </a:lnTo>
                    <a:lnTo>
                      <a:pt x="7" y="20"/>
                    </a:lnTo>
                    <a:lnTo>
                      <a:pt x="0" y="39"/>
                    </a:lnTo>
                    <a:lnTo>
                      <a:pt x="7" y="60"/>
                    </a:lnTo>
                    <a:lnTo>
                      <a:pt x="21" y="74"/>
                    </a:lnTo>
                    <a:lnTo>
                      <a:pt x="40" y="79"/>
                    </a:lnTo>
                    <a:lnTo>
                      <a:pt x="61" y="74"/>
                    </a:lnTo>
                    <a:lnTo>
                      <a:pt x="75" y="60"/>
                    </a:lnTo>
                    <a:lnTo>
                      <a:pt x="79" y="39"/>
                    </a:lnTo>
                  </a:path>
                </a:pathLst>
              </a:custGeom>
              <a:noFill/>
              <a:ln w="5715">
                <a:solidFill>
                  <a:srgbClr val="008B00"/>
                </a:solidFill>
                <a:round/>
                <a:headEnd/>
                <a:tailEnd/>
              </a:ln>
            </p:spPr>
            <p:txBody>
              <a:bodyPr/>
              <a:lstStyle/>
              <a:p>
                <a:endParaRPr lang="en-US"/>
              </a:p>
            </p:txBody>
          </p:sp>
          <p:sp>
            <p:nvSpPr>
              <p:cNvPr id="535357" name="Freeform 829"/>
              <p:cNvSpPr>
                <a:spLocks/>
              </p:cNvSpPr>
              <p:nvPr/>
            </p:nvSpPr>
            <p:spPr bwMode="auto">
              <a:xfrm>
                <a:off x="2410" y="2600"/>
                <a:ext cx="80" cy="80"/>
              </a:xfrm>
              <a:custGeom>
                <a:avLst/>
                <a:gdLst/>
                <a:ahLst/>
                <a:cxnLst>
                  <a:cxn ang="0">
                    <a:pos x="80" y="40"/>
                  </a:cxn>
                  <a:cxn ang="0">
                    <a:pos x="75" y="19"/>
                  </a:cxn>
                  <a:cxn ang="0">
                    <a:pos x="61" y="5"/>
                  </a:cxn>
                  <a:cxn ang="0">
                    <a:pos x="40" y="0"/>
                  </a:cxn>
                  <a:cxn ang="0">
                    <a:pos x="19" y="5"/>
                  </a:cxn>
                  <a:cxn ang="0">
                    <a:pos x="5" y="19"/>
                  </a:cxn>
                  <a:cxn ang="0">
                    <a:pos x="0" y="40"/>
                  </a:cxn>
                  <a:cxn ang="0">
                    <a:pos x="5" y="61"/>
                  </a:cxn>
                  <a:cxn ang="0">
                    <a:pos x="19" y="75"/>
                  </a:cxn>
                  <a:cxn ang="0">
                    <a:pos x="40" y="80"/>
                  </a:cxn>
                  <a:cxn ang="0">
                    <a:pos x="61" y="75"/>
                  </a:cxn>
                  <a:cxn ang="0">
                    <a:pos x="75" y="61"/>
                  </a:cxn>
                  <a:cxn ang="0">
                    <a:pos x="80" y="40"/>
                  </a:cxn>
                </a:cxnLst>
                <a:rect l="0" t="0" r="r" b="b"/>
                <a:pathLst>
                  <a:path w="80" h="80">
                    <a:moveTo>
                      <a:pt x="80" y="40"/>
                    </a:moveTo>
                    <a:lnTo>
                      <a:pt x="75" y="19"/>
                    </a:lnTo>
                    <a:lnTo>
                      <a:pt x="61" y="5"/>
                    </a:lnTo>
                    <a:lnTo>
                      <a:pt x="40" y="0"/>
                    </a:lnTo>
                    <a:lnTo>
                      <a:pt x="19" y="5"/>
                    </a:lnTo>
                    <a:lnTo>
                      <a:pt x="5" y="19"/>
                    </a:lnTo>
                    <a:lnTo>
                      <a:pt x="0" y="40"/>
                    </a:lnTo>
                    <a:lnTo>
                      <a:pt x="5" y="61"/>
                    </a:lnTo>
                    <a:lnTo>
                      <a:pt x="19" y="75"/>
                    </a:lnTo>
                    <a:lnTo>
                      <a:pt x="40" y="80"/>
                    </a:lnTo>
                    <a:lnTo>
                      <a:pt x="61" y="75"/>
                    </a:lnTo>
                    <a:lnTo>
                      <a:pt x="75" y="61"/>
                    </a:lnTo>
                    <a:lnTo>
                      <a:pt x="80" y="40"/>
                    </a:lnTo>
                    <a:close/>
                  </a:path>
                </a:pathLst>
              </a:custGeom>
              <a:solidFill>
                <a:srgbClr val="008B00"/>
              </a:solidFill>
              <a:ln w="0">
                <a:solidFill>
                  <a:srgbClr val="008B00"/>
                </a:solidFill>
                <a:round/>
                <a:headEnd/>
                <a:tailEnd/>
              </a:ln>
            </p:spPr>
            <p:txBody>
              <a:bodyPr/>
              <a:lstStyle/>
              <a:p>
                <a:endParaRPr lang="en-US"/>
              </a:p>
            </p:txBody>
          </p:sp>
          <p:sp>
            <p:nvSpPr>
              <p:cNvPr id="535356" name="Freeform 828"/>
              <p:cNvSpPr>
                <a:spLocks/>
              </p:cNvSpPr>
              <p:nvPr/>
            </p:nvSpPr>
            <p:spPr bwMode="auto">
              <a:xfrm>
                <a:off x="2410" y="2600"/>
                <a:ext cx="80" cy="80"/>
              </a:xfrm>
              <a:custGeom>
                <a:avLst/>
                <a:gdLst/>
                <a:ahLst/>
                <a:cxnLst>
                  <a:cxn ang="0">
                    <a:pos x="80" y="40"/>
                  </a:cxn>
                  <a:cxn ang="0">
                    <a:pos x="75" y="19"/>
                  </a:cxn>
                  <a:cxn ang="0">
                    <a:pos x="61" y="5"/>
                  </a:cxn>
                  <a:cxn ang="0">
                    <a:pos x="40" y="0"/>
                  </a:cxn>
                  <a:cxn ang="0">
                    <a:pos x="19" y="5"/>
                  </a:cxn>
                  <a:cxn ang="0">
                    <a:pos x="5" y="19"/>
                  </a:cxn>
                  <a:cxn ang="0">
                    <a:pos x="0" y="40"/>
                  </a:cxn>
                  <a:cxn ang="0">
                    <a:pos x="5" y="61"/>
                  </a:cxn>
                  <a:cxn ang="0">
                    <a:pos x="19" y="75"/>
                  </a:cxn>
                  <a:cxn ang="0">
                    <a:pos x="40" y="80"/>
                  </a:cxn>
                  <a:cxn ang="0">
                    <a:pos x="61" y="75"/>
                  </a:cxn>
                  <a:cxn ang="0">
                    <a:pos x="75" y="61"/>
                  </a:cxn>
                  <a:cxn ang="0">
                    <a:pos x="80" y="40"/>
                  </a:cxn>
                </a:cxnLst>
                <a:rect l="0" t="0" r="r" b="b"/>
                <a:pathLst>
                  <a:path w="80" h="80">
                    <a:moveTo>
                      <a:pt x="80" y="40"/>
                    </a:moveTo>
                    <a:lnTo>
                      <a:pt x="75" y="19"/>
                    </a:lnTo>
                    <a:lnTo>
                      <a:pt x="61" y="5"/>
                    </a:lnTo>
                    <a:lnTo>
                      <a:pt x="40" y="0"/>
                    </a:lnTo>
                    <a:lnTo>
                      <a:pt x="19" y="5"/>
                    </a:lnTo>
                    <a:lnTo>
                      <a:pt x="5" y="19"/>
                    </a:lnTo>
                    <a:lnTo>
                      <a:pt x="0" y="40"/>
                    </a:lnTo>
                    <a:lnTo>
                      <a:pt x="5" y="61"/>
                    </a:lnTo>
                    <a:lnTo>
                      <a:pt x="19" y="75"/>
                    </a:lnTo>
                    <a:lnTo>
                      <a:pt x="40" y="80"/>
                    </a:lnTo>
                    <a:lnTo>
                      <a:pt x="61" y="75"/>
                    </a:lnTo>
                    <a:lnTo>
                      <a:pt x="75" y="61"/>
                    </a:lnTo>
                    <a:lnTo>
                      <a:pt x="80" y="40"/>
                    </a:lnTo>
                  </a:path>
                </a:pathLst>
              </a:custGeom>
              <a:noFill/>
              <a:ln w="5715">
                <a:solidFill>
                  <a:srgbClr val="008B00"/>
                </a:solidFill>
                <a:round/>
                <a:headEnd/>
                <a:tailEnd/>
              </a:ln>
            </p:spPr>
            <p:txBody>
              <a:bodyPr/>
              <a:lstStyle/>
              <a:p>
                <a:endParaRPr lang="en-US"/>
              </a:p>
            </p:txBody>
          </p:sp>
          <p:sp>
            <p:nvSpPr>
              <p:cNvPr id="535355" name="Freeform 827"/>
              <p:cNvSpPr>
                <a:spLocks/>
              </p:cNvSpPr>
              <p:nvPr/>
            </p:nvSpPr>
            <p:spPr bwMode="auto">
              <a:xfrm>
                <a:off x="2984" y="2267"/>
                <a:ext cx="82" cy="79"/>
              </a:xfrm>
              <a:custGeom>
                <a:avLst/>
                <a:gdLst/>
                <a:ahLst/>
                <a:cxnLst>
                  <a:cxn ang="0">
                    <a:pos x="82" y="40"/>
                  </a:cxn>
                  <a:cxn ang="0">
                    <a:pos x="75" y="19"/>
                  </a:cxn>
                  <a:cxn ang="0">
                    <a:pos x="61" y="5"/>
                  </a:cxn>
                  <a:cxn ang="0">
                    <a:pos x="42" y="0"/>
                  </a:cxn>
                  <a:cxn ang="0">
                    <a:pos x="21" y="5"/>
                  </a:cxn>
                  <a:cxn ang="0">
                    <a:pos x="7" y="19"/>
                  </a:cxn>
                  <a:cxn ang="0">
                    <a:pos x="0" y="40"/>
                  </a:cxn>
                  <a:cxn ang="0">
                    <a:pos x="7" y="60"/>
                  </a:cxn>
                  <a:cxn ang="0">
                    <a:pos x="21" y="74"/>
                  </a:cxn>
                  <a:cxn ang="0">
                    <a:pos x="42" y="79"/>
                  </a:cxn>
                  <a:cxn ang="0">
                    <a:pos x="61" y="74"/>
                  </a:cxn>
                  <a:cxn ang="0">
                    <a:pos x="75" y="60"/>
                  </a:cxn>
                  <a:cxn ang="0">
                    <a:pos x="82" y="40"/>
                  </a:cxn>
                </a:cxnLst>
                <a:rect l="0" t="0" r="r" b="b"/>
                <a:pathLst>
                  <a:path w="82" h="79">
                    <a:moveTo>
                      <a:pt x="82" y="40"/>
                    </a:moveTo>
                    <a:lnTo>
                      <a:pt x="75" y="19"/>
                    </a:lnTo>
                    <a:lnTo>
                      <a:pt x="61" y="5"/>
                    </a:lnTo>
                    <a:lnTo>
                      <a:pt x="42" y="0"/>
                    </a:lnTo>
                    <a:lnTo>
                      <a:pt x="21" y="5"/>
                    </a:lnTo>
                    <a:lnTo>
                      <a:pt x="7" y="19"/>
                    </a:lnTo>
                    <a:lnTo>
                      <a:pt x="0" y="40"/>
                    </a:lnTo>
                    <a:lnTo>
                      <a:pt x="7" y="60"/>
                    </a:lnTo>
                    <a:lnTo>
                      <a:pt x="21" y="74"/>
                    </a:lnTo>
                    <a:lnTo>
                      <a:pt x="42" y="79"/>
                    </a:lnTo>
                    <a:lnTo>
                      <a:pt x="61" y="74"/>
                    </a:lnTo>
                    <a:lnTo>
                      <a:pt x="75" y="60"/>
                    </a:lnTo>
                    <a:lnTo>
                      <a:pt x="82" y="40"/>
                    </a:lnTo>
                    <a:close/>
                  </a:path>
                </a:pathLst>
              </a:custGeom>
              <a:solidFill>
                <a:srgbClr val="008B00"/>
              </a:solidFill>
              <a:ln w="0">
                <a:solidFill>
                  <a:srgbClr val="008B00"/>
                </a:solidFill>
                <a:round/>
                <a:headEnd/>
                <a:tailEnd/>
              </a:ln>
            </p:spPr>
            <p:txBody>
              <a:bodyPr/>
              <a:lstStyle/>
              <a:p>
                <a:endParaRPr lang="en-US"/>
              </a:p>
            </p:txBody>
          </p:sp>
          <p:sp>
            <p:nvSpPr>
              <p:cNvPr id="535354" name="Freeform 826"/>
              <p:cNvSpPr>
                <a:spLocks/>
              </p:cNvSpPr>
              <p:nvPr/>
            </p:nvSpPr>
            <p:spPr bwMode="auto">
              <a:xfrm>
                <a:off x="2984" y="2267"/>
                <a:ext cx="82" cy="79"/>
              </a:xfrm>
              <a:custGeom>
                <a:avLst/>
                <a:gdLst/>
                <a:ahLst/>
                <a:cxnLst>
                  <a:cxn ang="0">
                    <a:pos x="82" y="40"/>
                  </a:cxn>
                  <a:cxn ang="0">
                    <a:pos x="75" y="19"/>
                  </a:cxn>
                  <a:cxn ang="0">
                    <a:pos x="61" y="5"/>
                  </a:cxn>
                  <a:cxn ang="0">
                    <a:pos x="42" y="0"/>
                  </a:cxn>
                  <a:cxn ang="0">
                    <a:pos x="21" y="5"/>
                  </a:cxn>
                  <a:cxn ang="0">
                    <a:pos x="7" y="19"/>
                  </a:cxn>
                  <a:cxn ang="0">
                    <a:pos x="0" y="40"/>
                  </a:cxn>
                  <a:cxn ang="0">
                    <a:pos x="7" y="60"/>
                  </a:cxn>
                  <a:cxn ang="0">
                    <a:pos x="21" y="74"/>
                  </a:cxn>
                  <a:cxn ang="0">
                    <a:pos x="42" y="79"/>
                  </a:cxn>
                  <a:cxn ang="0">
                    <a:pos x="61" y="74"/>
                  </a:cxn>
                  <a:cxn ang="0">
                    <a:pos x="75" y="60"/>
                  </a:cxn>
                  <a:cxn ang="0">
                    <a:pos x="82" y="40"/>
                  </a:cxn>
                </a:cxnLst>
                <a:rect l="0" t="0" r="r" b="b"/>
                <a:pathLst>
                  <a:path w="82" h="79">
                    <a:moveTo>
                      <a:pt x="82" y="40"/>
                    </a:moveTo>
                    <a:lnTo>
                      <a:pt x="75" y="19"/>
                    </a:lnTo>
                    <a:lnTo>
                      <a:pt x="61" y="5"/>
                    </a:lnTo>
                    <a:lnTo>
                      <a:pt x="42" y="0"/>
                    </a:lnTo>
                    <a:lnTo>
                      <a:pt x="21" y="5"/>
                    </a:lnTo>
                    <a:lnTo>
                      <a:pt x="7" y="19"/>
                    </a:lnTo>
                    <a:lnTo>
                      <a:pt x="0" y="40"/>
                    </a:lnTo>
                    <a:lnTo>
                      <a:pt x="7" y="60"/>
                    </a:lnTo>
                    <a:lnTo>
                      <a:pt x="21" y="74"/>
                    </a:lnTo>
                    <a:lnTo>
                      <a:pt x="42" y="79"/>
                    </a:lnTo>
                    <a:lnTo>
                      <a:pt x="61" y="74"/>
                    </a:lnTo>
                    <a:lnTo>
                      <a:pt x="75" y="60"/>
                    </a:lnTo>
                    <a:lnTo>
                      <a:pt x="82" y="40"/>
                    </a:lnTo>
                  </a:path>
                </a:pathLst>
              </a:custGeom>
              <a:noFill/>
              <a:ln w="5715">
                <a:solidFill>
                  <a:srgbClr val="008B00"/>
                </a:solidFill>
                <a:round/>
                <a:headEnd/>
                <a:tailEnd/>
              </a:ln>
            </p:spPr>
            <p:txBody>
              <a:bodyPr/>
              <a:lstStyle/>
              <a:p>
                <a:endParaRPr lang="en-US"/>
              </a:p>
            </p:txBody>
          </p:sp>
          <p:sp>
            <p:nvSpPr>
              <p:cNvPr id="535353" name="Freeform 825"/>
              <p:cNvSpPr>
                <a:spLocks/>
              </p:cNvSpPr>
              <p:nvPr/>
            </p:nvSpPr>
            <p:spPr bwMode="auto">
              <a:xfrm>
                <a:off x="3560" y="1940"/>
                <a:ext cx="82" cy="82"/>
              </a:xfrm>
              <a:custGeom>
                <a:avLst/>
                <a:gdLst/>
                <a:ahLst/>
                <a:cxnLst>
                  <a:cxn ang="0">
                    <a:pos x="82" y="42"/>
                  </a:cxn>
                  <a:cxn ang="0">
                    <a:pos x="75" y="21"/>
                  </a:cxn>
                  <a:cxn ang="0">
                    <a:pos x="61" y="7"/>
                  </a:cxn>
                  <a:cxn ang="0">
                    <a:pos x="40" y="0"/>
                  </a:cxn>
                  <a:cxn ang="0">
                    <a:pos x="21" y="7"/>
                  </a:cxn>
                  <a:cxn ang="0">
                    <a:pos x="7" y="21"/>
                  </a:cxn>
                  <a:cxn ang="0">
                    <a:pos x="0" y="42"/>
                  </a:cxn>
                  <a:cxn ang="0">
                    <a:pos x="7" y="61"/>
                  </a:cxn>
                  <a:cxn ang="0">
                    <a:pos x="21" y="75"/>
                  </a:cxn>
                  <a:cxn ang="0">
                    <a:pos x="40" y="82"/>
                  </a:cxn>
                  <a:cxn ang="0">
                    <a:pos x="61" y="75"/>
                  </a:cxn>
                  <a:cxn ang="0">
                    <a:pos x="75" y="61"/>
                  </a:cxn>
                  <a:cxn ang="0">
                    <a:pos x="82" y="42"/>
                  </a:cxn>
                </a:cxnLst>
                <a:rect l="0" t="0" r="r" b="b"/>
                <a:pathLst>
                  <a:path w="82" h="82">
                    <a:moveTo>
                      <a:pt x="82" y="42"/>
                    </a:moveTo>
                    <a:lnTo>
                      <a:pt x="75" y="21"/>
                    </a:lnTo>
                    <a:lnTo>
                      <a:pt x="61" y="7"/>
                    </a:lnTo>
                    <a:lnTo>
                      <a:pt x="40" y="0"/>
                    </a:lnTo>
                    <a:lnTo>
                      <a:pt x="21" y="7"/>
                    </a:lnTo>
                    <a:lnTo>
                      <a:pt x="7" y="21"/>
                    </a:lnTo>
                    <a:lnTo>
                      <a:pt x="0" y="42"/>
                    </a:lnTo>
                    <a:lnTo>
                      <a:pt x="7" y="61"/>
                    </a:lnTo>
                    <a:lnTo>
                      <a:pt x="21" y="75"/>
                    </a:lnTo>
                    <a:lnTo>
                      <a:pt x="40" y="82"/>
                    </a:lnTo>
                    <a:lnTo>
                      <a:pt x="61" y="75"/>
                    </a:lnTo>
                    <a:lnTo>
                      <a:pt x="75" y="61"/>
                    </a:lnTo>
                    <a:lnTo>
                      <a:pt x="82" y="42"/>
                    </a:lnTo>
                    <a:close/>
                  </a:path>
                </a:pathLst>
              </a:custGeom>
              <a:solidFill>
                <a:srgbClr val="008B00"/>
              </a:solidFill>
              <a:ln w="0">
                <a:solidFill>
                  <a:srgbClr val="008B00"/>
                </a:solidFill>
                <a:round/>
                <a:headEnd/>
                <a:tailEnd/>
              </a:ln>
            </p:spPr>
            <p:txBody>
              <a:bodyPr/>
              <a:lstStyle/>
              <a:p>
                <a:endParaRPr lang="en-US"/>
              </a:p>
            </p:txBody>
          </p:sp>
          <p:sp>
            <p:nvSpPr>
              <p:cNvPr id="535352" name="Freeform 824"/>
              <p:cNvSpPr>
                <a:spLocks/>
              </p:cNvSpPr>
              <p:nvPr/>
            </p:nvSpPr>
            <p:spPr bwMode="auto">
              <a:xfrm>
                <a:off x="3560" y="1940"/>
                <a:ext cx="82" cy="82"/>
              </a:xfrm>
              <a:custGeom>
                <a:avLst/>
                <a:gdLst/>
                <a:ahLst/>
                <a:cxnLst>
                  <a:cxn ang="0">
                    <a:pos x="82" y="42"/>
                  </a:cxn>
                  <a:cxn ang="0">
                    <a:pos x="75" y="21"/>
                  </a:cxn>
                  <a:cxn ang="0">
                    <a:pos x="61" y="7"/>
                  </a:cxn>
                  <a:cxn ang="0">
                    <a:pos x="40" y="0"/>
                  </a:cxn>
                  <a:cxn ang="0">
                    <a:pos x="21" y="7"/>
                  </a:cxn>
                  <a:cxn ang="0">
                    <a:pos x="7" y="21"/>
                  </a:cxn>
                  <a:cxn ang="0">
                    <a:pos x="0" y="42"/>
                  </a:cxn>
                  <a:cxn ang="0">
                    <a:pos x="7" y="61"/>
                  </a:cxn>
                  <a:cxn ang="0">
                    <a:pos x="21" y="75"/>
                  </a:cxn>
                  <a:cxn ang="0">
                    <a:pos x="40" y="82"/>
                  </a:cxn>
                  <a:cxn ang="0">
                    <a:pos x="61" y="75"/>
                  </a:cxn>
                  <a:cxn ang="0">
                    <a:pos x="75" y="61"/>
                  </a:cxn>
                  <a:cxn ang="0">
                    <a:pos x="82" y="42"/>
                  </a:cxn>
                </a:cxnLst>
                <a:rect l="0" t="0" r="r" b="b"/>
                <a:pathLst>
                  <a:path w="82" h="82">
                    <a:moveTo>
                      <a:pt x="82" y="42"/>
                    </a:moveTo>
                    <a:lnTo>
                      <a:pt x="75" y="21"/>
                    </a:lnTo>
                    <a:lnTo>
                      <a:pt x="61" y="7"/>
                    </a:lnTo>
                    <a:lnTo>
                      <a:pt x="40" y="0"/>
                    </a:lnTo>
                    <a:lnTo>
                      <a:pt x="21" y="7"/>
                    </a:lnTo>
                    <a:lnTo>
                      <a:pt x="7" y="21"/>
                    </a:lnTo>
                    <a:lnTo>
                      <a:pt x="0" y="42"/>
                    </a:lnTo>
                    <a:lnTo>
                      <a:pt x="7" y="61"/>
                    </a:lnTo>
                    <a:lnTo>
                      <a:pt x="21" y="75"/>
                    </a:lnTo>
                    <a:lnTo>
                      <a:pt x="40" y="82"/>
                    </a:lnTo>
                    <a:lnTo>
                      <a:pt x="61" y="75"/>
                    </a:lnTo>
                    <a:lnTo>
                      <a:pt x="75" y="61"/>
                    </a:lnTo>
                    <a:lnTo>
                      <a:pt x="82" y="42"/>
                    </a:lnTo>
                  </a:path>
                </a:pathLst>
              </a:custGeom>
              <a:noFill/>
              <a:ln w="5715">
                <a:solidFill>
                  <a:srgbClr val="008B00"/>
                </a:solidFill>
                <a:round/>
                <a:headEnd/>
                <a:tailEnd/>
              </a:ln>
            </p:spPr>
            <p:txBody>
              <a:bodyPr/>
              <a:lstStyle/>
              <a:p>
                <a:endParaRPr lang="en-US"/>
              </a:p>
            </p:txBody>
          </p:sp>
          <p:sp>
            <p:nvSpPr>
              <p:cNvPr id="535351" name="Freeform 823"/>
              <p:cNvSpPr>
                <a:spLocks/>
              </p:cNvSpPr>
              <p:nvPr/>
            </p:nvSpPr>
            <p:spPr bwMode="auto">
              <a:xfrm>
                <a:off x="4136" y="1612"/>
                <a:ext cx="80" cy="79"/>
              </a:xfrm>
              <a:custGeom>
                <a:avLst/>
                <a:gdLst/>
                <a:ahLst/>
                <a:cxnLst>
                  <a:cxn ang="0">
                    <a:pos x="80" y="39"/>
                  </a:cxn>
                  <a:cxn ang="0">
                    <a:pos x="75" y="18"/>
                  </a:cxn>
                  <a:cxn ang="0">
                    <a:pos x="61" y="4"/>
                  </a:cxn>
                  <a:cxn ang="0">
                    <a:pos x="40" y="0"/>
                  </a:cxn>
                  <a:cxn ang="0">
                    <a:pos x="19" y="4"/>
                  </a:cxn>
                  <a:cxn ang="0">
                    <a:pos x="5" y="18"/>
                  </a:cxn>
                  <a:cxn ang="0">
                    <a:pos x="0" y="39"/>
                  </a:cxn>
                  <a:cxn ang="0">
                    <a:pos x="5" y="58"/>
                  </a:cxn>
                  <a:cxn ang="0">
                    <a:pos x="19" y="74"/>
                  </a:cxn>
                  <a:cxn ang="0">
                    <a:pos x="40" y="79"/>
                  </a:cxn>
                  <a:cxn ang="0">
                    <a:pos x="61" y="74"/>
                  </a:cxn>
                  <a:cxn ang="0">
                    <a:pos x="75" y="58"/>
                  </a:cxn>
                  <a:cxn ang="0">
                    <a:pos x="80" y="39"/>
                  </a:cxn>
                </a:cxnLst>
                <a:rect l="0" t="0" r="r" b="b"/>
                <a:pathLst>
                  <a:path w="80" h="79">
                    <a:moveTo>
                      <a:pt x="80" y="39"/>
                    </a:moveTo>
                    <a:lnTo>
                      <a:pt x="75" y="18"/>
                    </a:lnTo>
                    <a:lnTo>
                      <a:pt x="61" y="4"/>
                    </a:lnTo>
                    <a:lnTo>
                      <a:pt x="40" y="0"/>
                    </a:lnTo>
                    <a:lnTo>
                      <a:pt x="19" y="4"/>
                    </a:lnTo>
                    <a:lnTo>
                      <a:pt x="5" y="18"/>
                    </a:lnTo>
                    <a:lnTo>
                      <a:pt x="0" y="39"/>
                    </a:lnTo>
                    <a:lnTo>
                      <a:pt x="5" y="58"/>
                    </a:lnTo>
                    <a:lnTo>
                      <a:pt x="19" y="74"/>
                    </a:lnTo>
                    <a:lnTo>
                      <a:pt x="40" y="79"/>
                    </a:lnTo>
                    <a:lnTo>
                      <a:pt x="61" y="74"/>
                    </a:lnTo>
                    <a:lnTo>
                      <a:pt x="75" y="58"/>
                    </a:lnTo>
                    <a:lnTo>
                      <a:pt x="80" y="39"/>
                    </a:lnTo>
                    <a:close/>
                  </a:path>
                </a:pathLst>
              </a:custGeom>
              <a:solidFill>
                <a:srgbClr val="008B00"/>
              </a:solidFill>
              <a:ln w="0">
                <a:solidFill>
                  <a:srgbClr val="008B00"/>
                </a:solidFill>
                <a:round/>
                <a:headEnd/>
                <a:tailEnd/>
              </a:ln>
            </p:spPr>
            <p:txBody>
              <a:bodyPr/>
              <a:lstStyle/>
              <a:p>
                <a:endParaRPr lang="en-US"/>
              </a:p>
            </p:txBody>
          </p:sp>
          <p:sp>
            <p:nvSpPr>
              <p:cNvPr id="535350" name="Freeform 822"/>
              <p:cNvSpPr>
                <a:spLocks/>
              </p:cNvSpPr>
              <p:nvPr/>
            </p:nvSpPr>
            <p:spPr bwMode="auto">
              <a:xfrm>
                <a:off x="4136" y="1612"/>
                <a:ext cx="80" cy="79"/>
              </a:xfrm>
              <a:custGeom>
                <a:avLst/>
                <a:gdLst/>
                <a:ahLst/>
                <a:cxnLst>
                  <a:cxn ang="0">
                    <a:pos x="80" y="39"/>
                  </a:cxn>
                  <a:cxn ang="0">
                    <a:pos x="75" y="18"/>
                  </a:cxn>
                  <a:cxn ang="0">
                    <a:pos x="61" y="4"/>
                  </a:cxn>
                  <a:cxn ang="0">
                    <a:pos x="40" y="0"/>
                  </a:cxn>
                  <a:cxn ang="0">
                    <a:pos x="19" y="4"/>
                  </a:cxn>
                  <a:cxn ang="0">
                    <a:pos x="5" y="18"/>
                  </a:cxn>
                  <a:cxn ang="0">
                    <a:pos x="0" y="39"/>
                  </a:cxn>
                  <a:cxn ang="0">
                    <a:pos x="5" y="58"/>
                  </a:cxn>
                  <a:cxn ang="0">
                    <a:pos x="19" y="74"/>
                  </a:cxn>
                  <a:cxn ang="0">
                    <a:pos x="40" y="79"/>
                  </a:cxn>
                  <a:cxn ang="0">
                    <a:pos x="61" y="74"/>
                  </a:cxn>
                  <a:cxn ang="0">
                    <a:pos x="75" y="58"/>
                  </a:cxn>
                  <a:cxn ang="0">
                    <a:pos x="80" y="39"/>
                  </a:cxn>
                </a:cxnLst>
                <a:rect l="0" t="0" r="r" b="b"/>
                <a:pathLst>
                  <a:path w="80" h="79">
                    <a:moveTo>
                      <a:pt x="80" y="39"/>
                    </a:moveTo>
                    <a:lnTo>
                      <a:pt x="75" y="18"/>
                    </a:lnTo>
                    <a:lnTo>
                      <a:pt x="61" y="4"/>
                    </a:lnTo>
                    <a:lnTo>
                      <a:pt x="40" y="0"/>
                    </a:lnTo>
                    <a:lnTo>
                      <a:pt x="19" y="4"/>
                    </a:lnTo>
                    <a:lnTo>
                      <a:pt x="5" y="18"/>
                    </a:lnTo>
                    <a:lnTo>
                      <a:pt x="0" y="39"/>
                    </a:lnTo>
                    <a:lnTo>
                      <a:pt x="5" y="58"/>
                    </a:lnTo>
                    <a:lnTo>
                      <a:pt x="19" y="74"/>
                    </a:lnTo>
                    <a:lnTo>
                      <a:pt x="40" y="79"/>
                    </a:lnTo>
                    <a:lnTo>
                      <a:pt x="61" y="74"/>
                    </a:lnTo>
                    <a:lnTo>
                      <a:pt x="75" y="58"/>
                    </a:lnTo>
                    <a:lnTo>
                      <a:pt x="80" y="39"/>
                    </a:lnTo>
                  </a:path>
                </a:pathLst>
              </a:custGeom>
              <a:noFill/>
              <a:ln w="5715">
                <a:solidFill>
                  <a:srgbClr val="008B00"/>
                </a:solidFill>
                <a:round/>
                <a:headEnd/>
                <a:tailEnd/>
              </a:ln>
            </p:spPr>
            <p:txBody>
              <a:bodyPr/>
              <a:lstStyle/>
              <a:p>
                <a:endParaRPr lang="en-US"/>
              </a:p>
            </p:txBody>
          </p:sp>
          <p:sp>
            <p:nvSpPr>
              <p:cNvPr id="535349" name="Freeform 821"/>
              <p:cNvSpPr>
                <a:spLocks/>
              </p:cNvSpPr>
              <p:nvPr/>
            </p:nvSpPr>
            <p:spPr bwMode="auto">
              <a:xfrm>
                <a:off x="4710" y="1273"/>
                <a:ext cx="82" cy="82"/>
              </a:xfrm>
              <a:custGeom>
                <a:avLst/>
                <a:gdLst/>
                <a:ahLst/>
                <a:cxnLst>
                  <a:cxn ang="0">
                    <a:pos x="82" y="40"/>
                  </a:cxn>
                  <a:cxn ang="0">
                    <a:pos x="75" y="21"/>
                  </a:cxn>
                  <a:cxn ang="0">
                    <a:pos x="61" y="7"/>
                  </a:cxn>
                  <a:cxn ang="0">
                    <a:pos x="40" y="0"/>
                  </a:cxn>
                  <a:cxn ang="0">
                    <a:pos x="21" y="7"/>
                  </a:cxn>
                  <a:cxn ang="0">
                    <a:pos x="7" y="21"/>
                  </a:cxn>
                  <a:cxn ang="0">
                    <a:pos x="0" y="40"/>
                  </a:cxn>
                  <a:cxn ang="0">
                    <a:pos x="7" y="61"/>
                  </a:cxn>
                  <a:cxn ang="0">
                    <a:pos x="21" y="75"/>
                  </a:cxn>
                  <a:cxn ang="0">
                    <a:pos x="40" y="82"/>
                  </a:cxn>
                  <a:cxn ang="0">
                    <a:pos x="61" y="75"/>
                  </a:cxn>
                  <a:cxn ang="0">
                    <a:pos x="75" y="61"/>
                  </a:cxn>
                  <a:cxn ang="0">
                    <a:pos x="82" y="40"/>
                  </a:cxn>
                </a:cxnLst>
                <a:rect l="0" t="0" r="r" b="b"/>
                <a:pathLst>
                  <a:path w="82" h="82">
                    <a:moveTo>
                      <a:pt x="82" y="40"/>
                    </a:moveTo>
                    <a:lnTo>
                      <a:pt x="75" y="21"/>
                    </a:lnTo>
                    <a:lnTo>
                      <a:pt x="61" y="7"/>
                    </a:lnTo>
                    <a:lnTo>
                      <a:pt x="40" y="0"/>
                    </a:lnTo>
                    <a:lnTo>
                      <a:pt x="21" y="7"/>
                    </a:lnTo>
                    <a:lnTo>
                      <a:pt x="7" y="21"/>
                    </a:lnTo>
                    <a:lnTo>
                      <a:pt x="0" y="40"/>
                    </a:lnTo>
                    <a:lnTo>
                      <a:pt x="7" y="61"/>
                    </a:lnTo>
                    <a:lnTo>
                      <a:pt x="21" y="75"/>
                    </a:lnTo>
                    <a:lnTo>
                      <a:pt x="40" y="82"/>
                    </a:lnTo>
                    <a:lnTo>
                      <a:pt x="61" y="75"/>
                    </a:lnTo>
                    <a:lnTo>
                      <a:pt x="75" y="61"/>
                    </a:lnTo>
                    <a:lnTo>
                      <a:pt x="82" y="40"/>
                    </a:lnTo>
                    <a:close/>
                  </a:path>
                </a:pathLst>
              </a:custGeom>
              <a:solidFill>
                <a:srgbClr val="008B00"/>
              </a:solidFill>
              <a:ln w="0">
                <a:solidFill>
                  <a:srgbClr val="008B00"/>
                </a:solidFill>
                <a:round/>
                <a:headEnd/>
                <a:tailEnd/>
              </a:ln>
            </p:spPr>
            <p:txBody>
              <a:bodyPr/>
              <a:lstStyle/>
              <a:p>
                <a:endParaRPr lang="en-US"/>
              </a:p>
            </p:txBody>
          </p:sp>
          <p:sp>
            <p:nvSpPr>
              <p:cNvPr id="535348" name="Freeform 820"/>
              <p:cNvSpPr>
                <a:spLocks/>
              </p:cNvSpPr>
              <p:nvPr/>
            </p:nvSpPr>
            <p:spPr bwMode="auto">
              <a:xfrm>
                <a:off x="4710" y="1273"/>
                <a:ext cx="82" cy="82"/>
              </a:xfrm>
              <a:custGeom>
                <a:avLst/>
                <a:gdLst/>
                <a:ahLst/>
                <a:cxnLst>
                  <a:cxn ang="0">
                    <a:pos x="82" y="40"/>
                  </a:cxn>
                  <a:cxn ang="0">
                    <a:pos x="75" y="21"/>
                  </a:cxn>
                  <a:cxn ang="0">
                    <a:pos x="61" y="7"/>
                  </a:cxn>
                  <a:cxn ang="0">
                    <a:pos x="40" y="0"/>
                  </a:cxn>
                  <a:cxn ang="0">
                    <a:pos x="21" y="7"/>
                  </a:cxn>
                  <a:cxn ang="0">
                    <a:pos x="7" y="21"/>
                  </a:cxn>
                  <a:cxn ang="0">
                    <a:pos x="0" y="40"/>
                  </a:cxn>
                  <a:cxn ang="0">
                    <a:pos x="7" y="61"/>
                  </a:cxn>
                  <a:cxn ang="0">
                    <a:pos x="21" y="75"/>
                  </a:cxn>
                  <a:cxn ang="0">
                    <a:pos x="40" y="82"/>
                  </a:cxn>
                  <a:cxn ang="0">
                    <a:pos x="61" y="75"/>
                  </a:cxn>
                  <a:cxn ang="0">
                    <a:pos x="75" y="61"/>
                  </a:cxn>
                  <a:cxn ang="0">
                    <a:pos x="82" y="40"/>
                  </a:cxn>
                </a:cxnLst>
                <a:rect l="0" t="0" r="r" b="b"/>
                <a:pathLst>
                  <a:path w="82" h="82">
                    <a:moveTo>
                      <a:pt x="82" y="40"/>
                    </a:moveTo>
                    <a:lnTo>
                      <a:pt x="75" y="21"/>
                    </a:lnTo>
                    <a:lnTo>
                      <a:pt x="61" y="7"/>
                    </a:lnTo>
                    <a:lnTo>
                      <a:pt x="40" y="0"/>
                    </a:lnTo>
                    <a:lnTo>
                      <a:pt x="21" y="7"/>
                    </a:lnTo>
                    <a:lnTo>
                      <a:pt x="7" y="21"/>
                    </a:lnTo>
                    <a:lnTo>
                      <a:pt x="0" y="40"/>
                    </a:lnTo>
                    <a:lnTo>
                      <a:pt x="7" y="61"/>
                    </a:lnTo>
                    <a:lnTo>
                      <a:pt x="21" y="75"/>
                    </a:lnTo>
                    <a:lnTo>
                      <a:pt x="40" y="82"/>
                    </a:lnTo>
                    <a:lnTo>
                      <a:pt x="61" y="75"/>
                    </a:lnTo>
                    <a:lnTo>
                      <a:pt x="75" y="61"/>
                    </a:lnTo>
                    <a:lnTo>
                      <a:pt x="82" y="40"/>
                    </a:lnTo>
                  </a:path>
                </a:pathLst>
              </a:custGeom>
              <a:noFill/>
              <a:ln w="5715">
                <a:solidFill>
                  <a:srgbClr val="008B00"/>
                </a:solidFill>
                <a:round/>
                <a:headEnd/>
                <a:tailEnd/>
              </a:ln>
            </p:spPr>
            <p:txBody>
              <a:bodyPr/>
              <a:lstStyle/>
              <a:p>
                <a:endParaRPr lang="en-US"/>
              </a:p>
            </p:txBody>
          </p:sp>
          <p:sp>
            <p:nvSpPr>
              <p:cNvPr id="535347" name="Freeform 819"/>
              <p:cNvSpPr>
                <a:spLocks/>
              </p:cNvSpPr>
              <p:nvPr/>
            </p:nvSpPr>
            <p:spPr bwMode="auto">
              <a:xfrm>
                <a:off x="4906" y="1161"/>
                <a:ext cx="80" cy="80"/>
              </a:xfrm>
              <a:custGeom>
                <a:avLst/>
                <a:gdLst/>
                <a:ahLst/>
                <a:cxnLst>
                  <a:cxn ang="0">
                    <a:pos x="80" y="40"/>
                  </a:cxn>
                  <a:cxn ang="0">
                    <a:pos x="75" y="19"/>
                  </a:cxn>
                  <a:cxn ang="0">
                    <a:pos x="61" y="5"/>
                  </a:cxn>
                  <a:cxn ang="0">
                    <a:pos x="40" y="0"/>
                  </a:cxn>
                  <a:cxn ang="0">
                    <a:pos x="19" y="5"/>
                  </a:cxn>
                  <a:cxn ang="0">
                    <a:pos x="5" y="19"/>
                  </a:cxn>
                  <a:cxn ang="0">
                    <a:pos x="0" y="40"/>
                  </a:cxn>
                  <a:cxn ang="0">
                    <a:pos x="5" y="61"/>
                  </a:cxn>
                  <a:cxn ang="0">
                    <a:pos x="19" y="75"/>
                  </a:cxn>
                  <a:cxn ang="0">
                    <a:pos x="40" y="80"/>
                  </a:cxn>
                  <a:cxn ang="0">
                    <a:pos x="61" y="75"/>
                  </a:cxn>
                  <a:cxn ang="0">
                    <a:pos x="75" y="61"/>
                  </a:cxn>
                  <a:cxn ang="0">
                    <a:pos x="80" y="40"/>
                  </a:cxn>
                </a:cxnLst>
                <a:rect l="0" t="0" r="r" b="b"/>
                <a:pathLst>
                  <a:path w="80" h="80">
                    <a:moveTo>
                      <a:pt x="80" y="40"/>
                    </a:moveTo>
                    <a:lnTo>
                      <a:pt x="75" y="19"/>
                    </a:lnTo>
                    <a:lnTo>
                      <a:pt x="61" y="5"/>
                    </a:lnTo>
                    <a:lnTo>
                      <a:pt x="40" y="0"/>
                    </a:lnTo>
                    <a:lnTo>
                      <a:pt x="19" y="5"/>
                    </a:lnTo>
                    <a:lnTo>
                      <a:pt x="5" y="19"/>
                    </a:lnTo>
                    <a:lnTo>
                      <a:pt x="0" y="40"/>
                    </a:lnTo>
                    <a:lnTo>
                      <a:pt x="5" y="61"/>
                    </a:lnTo>
                    <a:lnTo>
                      <a:pt x="19" y="75"/>
                    </a:lnTo>
                    <a:lnTo>
                      <a:pt x="40" y="80"/>
                    </a:lnTo>
                    <a:lnTo>
                      <a:pt x="61" y="75"/>
                    </a:lnTo>
                    <a:lnTo>
                      <a:pt x="75" y="61"/>
                    </a:lnTo>
                    <a:lnTo>
                      <a:pt x="80" y="40"/>
                    </a:lnTo>
                    <a:close/>
                  </a:path>
                </a:pathLst>
              </a:custGeom>
              <a:solidFill>
                <a:srgbClr val="008B00"/>
              </a:solidFill>
              <a:ln w="0">
                <a:solidFill>
                  <a:srgbClr val="008B00"/>
                </a:solidFill>
                <a:round/>
                <a:headEnd/>
                <a:tailEnd/>
              </a:ln>
            </p:spPr>
            <p:txBody>
              <a:bodyPr/>
              <a:lstStyle/>
              <a:p>
                <a:endParaRPr lang="en-US"/>
              </a:p>
            </p:txBody>
          </p:sp>
          <p:sp>
            <p:nvSpPr>
              <p:cNvPr id="535346" name="Freeform 818"/>
              <p:cNvSpPr>
                <a:spLocks/>
              </p:cNvSpPr>
              <p:nvPr/>
            </p:nvSpPr>
            <p:spPr bwMode="auto">
              <a:xfrm>
                <a:off x="4906" y="1161"/>
                <a:ext cx="80" cy="80"/>
              </a:xfrm>
              <a:custGeom>
                <a:avLst/>
                <a:gdLst/>
                <a:ahLst/>
                <a:cxnLst>
                  <a:cxn ang="0">
                    <a:pos x="80" y="40"/>
                  </a:cxn>
                  <a:cxn ang="0">
                    <a:pos x="75" y="19"/>
                  </a:cxn>
                  <a:cxn ang="0">
                    <a:pos x="61" y="5"/>
                  </a:cxn>
                  <a:cxn ang="0">
                    <a:pos x="40" y="0"/>
                  </a:cxn>
                  <a:cxn ang="0">
                    <a:pos x="19" y="5"/>
                  </a:cxn>
                  <a:cxn ang="0">
                    <a:pos x="5" y="19"/>
                  </a:cxn>
                  <a:cxn ang="0">
                    <a:pos x="0" y="40"/>
                  </a:cxn>
                  <a:cxn ang="0">
                    <a:pos x="5" y="61"/>
                  </a:cxn>
                  <a:cxn ang="0">
                    <a:pos x="19" y="75"/>
                  </a:cxn>
                  <a:cxn ang="0">
                    <a:pos x="40" y="80"/>
                  </a:cxn>
                  <a:cxn ang="0">
                    <a:pos x="61" y="75"/>
                  </a:cxn>
                  <a:cxn ang="0">
                    <a:pos x="75" y="61"/>
                  </a:cxn>
                  <a:cxn ang="0">
                    <a:pos x="80" y="40"/>
                  </a:cxn>
                </a:cxnLst>
                <a:rect l="0" t="0" r="r" b="b"/>
                <a:pathLst>
                  <a:path w="80" h="80">
                    <a:moveTo>
                      <a:pt x="80" y="40"/>
                    </a:moveTo>
                    <a:lnTo>
                      <a:pt x="75" y="19"/>
                    </a:lnTo>
                    <a:lnTo>
                      <a:pt x="61" y="5"/>
                    </a:lnTo>
                    <a:lnTo>
                      <a:pt x="40" y="0"/>
                    </a:lnTo>
                    <a:lnTo>
                      <a:pt x="19" y="5"/>
                    </a:lnTo>
                    <a:lnTo>
                      <a:pt x="5" y="19"/>
                    </a:lnTo>
                    <a:lnTo>
                      <a:pt x="0" y="40"/>
                    </a:lnTo>
                    <a:lnTo>
                      <a:pt x="5" y="61"/>
                    </a:lnTo>
                    <a:lnTo>
                      <a:pt x="19" y="75"/>
                    </a:lnTo>
                    <a:lnTo>
                      <a:pt x="40" y="80"/>
                    </a:lnTo>
                    <a:lnTo>
                      <a:pt x="61" y="75"/>
                    </a:lnTo>
                    <a:lnTo>
                      <a:pt x="75" y="61"/>
                    </a:lnTo>
                    <a:lnTo>
                      <a:pt x="80" y="40"/>
                    </a:lnTo>
                  </a:path>
                </a:pathLst>
              </a:custGeom>
              <a:noFill/>
              <a:ln w="5715">
                <a:solidFill>
                  <a:srgbClr val="008B00"/>
                </a:solidFill>
                <a:round/>
                <a:headEnd/>
                <a:tailEnd/>
              </a:ln>
            </p:spPr>
            <p:txBody>
              <a:bodyPr/>
              <a:lstStyle/>
              <a:p>
                <a:endParaRPr lang="en-US"/>
              </a:p>
            </p:txBody>
          </p:sp>
          <p:sp>
            <p:nvSpPr>
              <p:cNvPr id="535345" name="Freeform 817"/>
              <p:cNvSpPr>
                <a:spLocks/>
              </p:cNvSpPr>
              <p:nvPr/>
            </p:nvSpPr>
            <p:spPr bwMode="auto">
              <a:xfrm>
                <a:off x="5567" y="791"/>
                <a:ext cx="80" cy="81"/>
              </a:xfrm>
              <a:custGeom>
                <a:avLst/>
                <a:gdLst/>
                <a:ahLst/>
                <a:cxnLst>
                  <a:cxn ang="0">
                    <a:pos x="80" y="42"/>
                  </a:cxn>
                  <a:cxn ang="0">
                    <a:pos x="75" y="21"/>
                  </a:cxn>
                  <a:cxn ang="0">
                    <a:pos x="61" y="7"/>
                  </a:cxn>
                  <a:cxn ang="0">
                    <a:pos x="40" y="0"/>
                  </a:cxn>
                  <a:cxn ang="0">
                    <a:pos x="19" y="7"/>
                  </a:cxn>
                  <a:cxn ang="0">
                    <a:pos x="5" y="21"/>
                  </a:cxn>
                  <a:cxn ang="0">
                    <a:pos x="0" y="42"/>
                  </a:cxn>
                  <a:cxn ang="0">
                    <a:pos x="5" y="60"/>
                  </a:cxn>
                  <a:cxn ang="0">
                    <a:pos x="19" y="74"/>
                  </a:cxn>
                  <a:cxn ang="0">
                    <a:pos x="40" y="81"/>
                  </a:cxn>
                  <a:cxn ang="0">
                    <a:pos x="61" y="74"/>
                  </a:cxn>
                  <a:cxn ang="0">
                    <a:pos x="75" y="60"/>
                  </a:cxn>
                  <a:cxn ang="0">
                    <a:pos x="80" y="42"/>
                  </a:cxn>
                </a:cxnLst>
                <a:rect l="0" t="0" r="r" b="b"/>
                <a:pathLst>
                  <a:path w="80" h="81">
                    <a:moveTo>
                      <a:pt x="80" y="42"/>
                    </a:moveTo>
                    <a:lnTo>
                      <a:pt x="75" y="21"/>
                    </a:lnTo>
                    <a:lnTo>
                      <a:pt x="61" y="7"/>
                    </a:lnTo>
                    <a:lnTo>
                      <a:pt x="40" y="0"/>
                    </a:lnTo>
                    <a:lnTo>
                      <a:pt x="19" y="7"/>
                    </a:lnTo>
                    <a:lnTo>
                      <a:pt x="5" y="21"/>
                    </a:lnTo>
                    <a:lnTo>
                      <a:pt x="0" y="42"/>
                    </a:lnTo>
                    <a:lnTo>
                      <a:pt x="5" y="60"/>
                    </a:lnTo>
                    <a:lnTo>
                      <a:pt x="19" y="74"/>
                    </a:lnTo>
                    <a:lnTo>
                      <a:pt x="40" y="81"/>
                    </a:lnTo>
                    <a:lnTo>
                      <a:pt x="61" y="74"/>
                    </a:lnTo>
                    <a:lnTo>
                      <a:pt x="75" y="60"/>
                    </a:lnTo>
                    <a:lnTo>
                      <a:pt x="80" y="42"/>
                    </a:lnTo>
                    <a:close/>
                  </a:path>
                </a:pathLst>
              </a:custGeom>
              <a:solidFill>
                <a:srgbClr val="008B00"/>
              </a:solidFill>
              <a:ln w="0">
                <a:solidFill>
                  <a:srgbClr val="008B00"/>
                </a:solidFill>
                <a:round/>
                <a:headEnd/>
                <a:tailEnd/>
              </a:ln>
            </p:spPr>
            <p:txBody>
              <a:bodyPr/>
              <a:lstStyle/>
              <a:p>
                <a:endParaRPr lang="en-US"/>
              </a:p>
            </p:txBody>
          </p:sp>
          <p:sp>
            <p:nvSpPr>
              <p:cNvPr id="535344" name="Freeform 816"/>
              <p:cNvSpPr>
                <a:spLocks/>
              </p:cNvSpPr>
              <p:nvPr/>
            </p:nvSpPr>
            <p:spPr bwMode="auto">
              <a:xfrm>
                <a:off x="5567" y="791"/>
                <a:ext cx="80" cy="81"/>
              </a:xfrm>
              <a:custGeom>
                <a:avLst/>
                <a:gdLst/>
                <a:ahLst/>
                <a:cxnLst>
                  <a:cxn ang="0">
                    <a:pos x="80" y="42"/>
                  </a:cxn>
                  <a:cxn ang="0">
                    <a:pos x="75" y="21"/>
                  </a:cxn>
                  <a:cxn ang="0">
                    <a:pos x="61" y="7"/>
                  </a:cxn>
                  <a:cxn ang="0">
                    <a:pos x="40" y="0"/>
                  </a:cxn>
                  <a:cxn ang="0">
                    <a:pos x="19" y="7"/>
                  </a:cxn>
                  <a:cxn ang="0">
                    <a:pos x="5" y="21"/>
                  </a:cxn>
                  <a:cxn ang="0">
                    <a:pos x="0" y="42"/>
                  </a:cxn>
                  <a:cxn ang="0">
                    <a:pos x="5" y="60"/>
                  </a:cxn>
                  <a:cxn ang="0">
                    <a:pos x="19" y="74"/>
                  </a:cxn>
                  <a:cxn ang="0">
                    <a:pos x="40" y="81"/>
                  </a:cxn>
                  <a:cxn ang="0">
                    <a:pos x="61" y="74"/>
                  </a:cxn>
                  <a:cxn ang="0">
                    <a:pos x="75" y="60"/>
                  </a:cxn>
                  <a:cxn ang="0">
                    <a:pos x="80" y="42"/>
                  </a:cxn>
                </a:cxnLst>
                <a:rect l="0" t="0" r="r" b="b"/>
                <a:pathLst>
                  <a:path w="80" h="81">
                    <a:moveTo>
                      <a:pt x="80" y="42"/>
                    </a:moveTo>
                    <a:lnTo>
                      <a:pt x="75" y="21"/>
                    </a:lnTo>
                    <a:lnTo>
                      <a:pt x="61" y="7"/>
                    </a:lnTo>
                    <a:lnTo>
                      <a:pt x="40" y="0"/>
                    </a:lnTo>
                    <a:lnTo>
                      <a:pt x="19" y="7"/>
                    </a:lnTo>
                    <a:lnTo>
                      <a:pt x="5" y="21"/>
                    </a:lnTo>
                    <a:lnTo>
                      <a:pt x="0" y="42"/>
                    </a:lnTo>
                    <a:lnTo>
                      <a:pt x="5" y="60"/>
                    </a:lnTo>
                    <a:lnTo>
                      <a:pt x="19" y="74"/>
                    </a:lnTo>
                    <a:lnTo>
                      <a:pt x="40" y="81"/>
                    </a:lnTo>
                    <a:lnTo>
                      <a:pt x="61" y="74"/>
                    </a:lnTo>
                    <a:lnTo>
                      <a:pt x="75" y="60"/>
                    </a:lnTo>
                    <a:lnTo>
                      <a:pt x="80" y="42"/>
                    </a:lnTo>
                  </a:path>
                </a:pathLst>
              </a:custGeom>
              <a:noFill/>
              <a:ln w="5715">
                <a:solidFill>
                  <a:srgbClr val="008B00"/>
                </a:solidFill>
                <a:round/>
                <a:headEnd/>
                <a:tailEnd/>
              </a:ln>
            </p:spPr>
            <p:txBody>
              <a:bodyPr/>
              <a:lstStyle/>
              <a:p>
                <a:endParaRPr lang="en-US"/>
              </a:p>
            </p:txBody>
          </p:sp>
          <p:sp>
            <p:nvSpPr>
              <p:cNvPr id="535343" name="Freeform 815"/>
              <p:cNvSpPr>
                <a:spLocks/>
              </p:cNvSpPr>
              <p:nvPr/>
            </p:nvSpPr>
            <p:spPr bwMode="auto">
              <a:xfrm>
                <a:off x="724" y="1838"/>
                <a:ext cx="2248" cy="1175"/>
              </a:xfrm>
              <a:custGeom>
                <a:avLst/>
                <a:gdLst/>
                <a:ahLst/>
                <a:cxnLst>
                  <a:cxn ang="0">
                    <a:pos x="0" y="1175"/>
                  </a:cxn>
                  <a:cxn ang="0">
                    <a:pos x="576" y="851"/>
                  </a:cxn>
                  <a:cxn ang="0">
                    <a:pos x="1150" y="543"/>
                  </a:cxn>
                  <a:cxn ang="0">
                    <a:pos x="1726" y="247"/>
                  </a:cxn>
                  <a:cxn ang="0">
                    <a:pos x="2248" y="0"/>
                  </a:cxn>
                </a:cxnLst>
                <a:rect l="0" t="0" r="r" b="b"/>
                <a:pathLst>
                  <a:path w="2248" h="1175">
                    <a:moveTo>
                      <a:pt x="0" y="1175"/>
                    </a:moveTo>
                    <a:lnTo>
                      <a:pt x="576" y="851"/>
                    </a:lnTo>
                    <a:lnTo>
                      <a:pt x="1150" y="543"/>
                    </a:lnTo>
                    <a:lnTo>
                      <a:pt x="1726" y="247"/>
                    </a:lnTo>
                    <a:lnTo>
                      <a:pt x="2248" y="0"/>
                    </a:lnTo>
                  </a:path>
                </a:pathLst>
              </a:custGeom>
              <a:noFill/>
              <a:ln w="16510">
                <a:solidFill>
                  <a:srgbClr val="FF0000"/>
                </a:solidFill>
                <a:round/>
                <a:headEnd/>
                <a:tailEnd/>
              </a:ln>
            </p:spPr>
            <p:txBody>
              <a:bodyPr/>
              <a:lstStyle/>
              <a:p>
                <a:endParaRPr lang="en-US"/>
              </a:p>
            </p:txBody>
          </p:sp>
          <p:sp>
            <p:nvSpPr>
              <p:cNvPr id="535342" name="Freeform 814"/>
              <p:cNvSpPr>
                <a:spLocks/>
              </p:cNvSpPr>
              <p:nvPr/>
            </p:nvSpPr>
            <p:spPr bwMode="auto">
              <a:xfrm>
                <a:off x="684" y="2973"/>
                <a:ext cx="79" cy="80"/>
              </a:xfrm>
              <a:custGeom>
                <a:avLst/>
                <a:gdLst/>
                <a:ahLst/>
                <a:cxnLst>
                  <a:cxn ang="0">
                    <a:pos x="79" y="40"/>
                  </a:cxn>
                  <a:cxn ang="0">
                    <a:pos x="75" y="21"/>
                  </a:cxn>
                  <a:cxn ang="0">
                    <a:pos x="61" y="5"/>
                  </a:cxn>
                  <a:cxn ang="0">
                    <a:pos x="40" y="0"/>
                  </a:cxn>
                  <a:cxn ang="0">
                    <a:pos x="19" y="5"/>
                  </a:cxn>
                  <a:cxn ang="0">
                    <a:pos x="5" y="21"/>
                  </a:cxn>
                  <a:cxn ang="0">
                    <a:pos x="0" y="40"/>
                  </a:cxn>
                  <a:cxn ang="0">
                    <a:pos x="5" y="61"/>
                  </a:cxn>
                  <a:cxn ang="0">
                    <a:pos x="19" y="75"/>
                  </a:cxn>
                  <a:cxn ang="0">
                    <a:pos x="40" y="80"/>
                  </a:cxn>
                  <a:cxn ang="0">
                    <a:pos x="61" y="75"/>
                  </a:cxn>
                  <a:cxn ang="0">
                    <a:pos x="75" y="61"/>
                  </a:cxn>
                  <a:cxn ang="0">
                    <a:pos x="79" y="40"/>
                  </a:cxn>
                </a:cxnLst>
                <a:rect l="0" t="0" r="r" b="b"/>
                <a:pathLst>
                  <a:path w="79" h="80">
                    <a:moveTo>
                      <a:pt x="79" y="40"/>
                    </a:moveTo>
                    <a:lnTo>
                      <a:pt x="75" y="21"/>
                    </a:lnTo>
                    <a:lnTo>
                      <a:pt x="61" y="5"/>
                    </a:lnTo>
                    <a:lnTo>
                      <a:pt x="40" y="0"/>
                    </a:lnTo>
                    <a:lnTo>
                      <a:pt x="19" y="5"/>
                    </a:lnTo>
                    <a:lnTo>
                      <a:pt x="5" y="21"/>
                    </a:lnTo>
                    <a:lnTo>
                      <a:pt x="0" y="40"/>
                    </a:lnTo>
                    <a:lnTo>
                      <a:pt x="5" y="61"/>
                    </a:lnTo>
                    <a:lnTo>
                      <a:pt x="19" y="75"/>
                    </a:lnTo>
                    <a:lnTo>
                      <a:pt x="40" y="80"/>
                    </a:lnTo>
                    <a:lnTo>
                      <a:pt x="61" y="75"/>
                    </a:lnTo>
                    <a:lnTo>
                      <a:pt x="75" y="61"/>
                    </a:lnTo>
                    <a:lnTo>
                      <a:pt x="79" y="40"/>
                    </a:lnTo>
                    <a:close/>
                  </a:path>
                </a:pathLst>
              </a:custGeom>
              <a:solidFill>
                <a:srgbClr val="FF0000"/>
              </a:solidFill>
              <a:ln w="0">
                <a:solidFill>
                  <a:srgbClr val="FF0000"/>
                </a:solidFill>
                <a:round/>
                <a:headEnd/>
                <a:tailEnd/>
              </a:ln>
            </p:spPr>
            <p:txBody>
              <a:bodyPr/>
              <a:lstStyle/>
              <a:p>
                <a:endParaRPr lang="en-US"/>
              </a:p>
            </p:txBody>
          </p:sp>
          <p:sp>
            <p:nvSpPr>
              <p:cNvPr id="535341" name="Freeform 813"/>
              <p:cNvSpPr>
                <a:spLocks/>
              </p:cNvSpPr>
              <p:nvPr/>
            </p:nvSpPr>
            <p:spPr bwMode="auto">
              <a:xfrm>
                <a:off x="684" y="2973"/>
                <a:ext cx="79" cy="80"/>
              </a:xfrm>
              <a:custGeom>
                <a:avLst/>
                <a:gdLst/>
                <a:ahLst/>
                <a:cxnLst>
                  <a:cxn ang="0">
                    <a:pos x="79" y="40"/>
                  </a:cxn>
                  <a:cxn ang="0">
                    <a:pos x="75" y="21"/>
                  </a:cxn>
                  <a:cxn ang="0">
                    <a:pos x="61" y="5"/>
                  </a:cxn>
                  <a:cxn ang="0">
                    <a:pos x="40" y="0"/>
                  </a:cxn>
                  <a:cxn ang="0">
                    <a:pos x="19" y="5"/>
                  </a:cxn>
                  <a:cxn ang="0">
                    <a:pos x="5" y="21"/>
                  </a:cxn>
                  <a:cxn ang="0">
                    <a:pos x="0" y="40"/>
                  </a:cxn>
                  <a:cxn ang="0">
                    <a:pos x="5" y="61"/>
                  </a:cxn>
                  <a:cxn ang="0">
                    <a:pos x="19" y="75"/>
                  </a:cxn>
                  <a:cxn ang="0">
                    <a:pos x="40" y="80"/>
                  </a:cxn>
                  <a:cxn ang="0">
                    <a:pos x="61" y="75"/>
                  </a:cxn>
                  <a:cxn ang="0">
                    <a:pos x="75" y="61"/>
                  </a:cxn>
                  <a:cxn ang="0">
                    <a:pos x="79" y="40"/>
                  </a:cxn>
                </a:cxnLst>
                <a:rect l="0" t="0" r="r" b="b"/>
                <a:pathLst>
                  <a:path w="79" h="80">
                    <a:moveTo>
                      <a:pt x="79" y="40"/>
                    </a:moveTo>
                    <a:lnTo>
                      <a:pt x="75" y="21"/>
                    </a:lnTo>
                    <a:lnTo>
                      <a:pt x="61" y="5"/>
                    </a:lnTo>
                    <a:lnTo>
                      <a:pt x="40" y="0"/>
                    </a:lnTo>
                    <a:lnTo>
                      <a:pt x="19" y="5"/>
                    </a:lnTo>
                    <a:lnTo>
                      <a:pt x="5" y="21"/>
                    </a:lnTo>
                    <a:lnTo>
                      <a:pt x="0" y="40"/>
                    </a:lnTo>
                    <a:lnTo>
                      <a:pt x="5" y="61"/>
                    </a:lnTo>
                    <a:lnTo>
                      <a:pt x="19" y="75"/>
                    </a:lnTo>
                    <a:lnTo>
                      <a:pt x="40" y="80"/>
                    </a:lnTo>
                    <a:lnTo>
                      <a:pt x="61" y="75"/>
                    </a:lnTo>
                    <a:lnTo>
                      <a:pt x="75" y="61"/>
                    </a:lnTo>
                    <a:lnTo>
                      <a:pt x="79" y="40"/>
                    </a:lnTo>
                  </a:path>
                </a:pathLst>
              </a:custGeom>
              <a:noFill/>
              <a:ln w="5715">
                <a:solidFill>
                  <a:srgbClr val="FF0000"/>
                </a:solidFill>
                <a:round/>
                <a:headEnd/>
                <a:tailEnd/>
              </a:ln>
            </p:spPr>
            <p:txBody>
              <a:bodyPr/>
              <a:lstStyle/>
              <a:p>
                <a:endParaRPr lang="en-US"/>
              </a:p>
            </p:txBody>
          </p:sp>
          <p:sp>
            <p:nvSpPr>
              <p:cNvPr id="535340" name="Freeform 812"/>
              <p:cNvSpPr>
                <a:spLocks/>
              </p:cNvSpPr>
              <p:nvPr/>
            </p:nvSpPr>
            <p:spPr bwMode="auto">
              <a:xfrm>
                <a:off x="1260" y="2649"/>
                <a:ext cx="80" cy="80"/>
              </a:xfrm>
              <a:custGeom>
                <a:avLst/>
                <a:gdLst/>
                <a:ahLst/>
                <a:cxnLst>
                  <a:cxn ang="0">
                    <a:pos x="80" y="40"/>
                  </a:cxn>
                  <a:cxn ang="0">
                    <a:pos x="75" y="19"/>
                  </a:cxn>
                  <a:cxn ang="0">
                    <a:pos x="59" y="5"/>
                  </a:cxn>
                  <a:cxn ang="0">
                    <a:pos x="40" y="0"/>
                  </a:cxn>
                  <a:cxn ang="0">
                    <a:pos x="19" y="5"/>
                  </a:cxn>
                  <a:cxn ang="0">
                    <a:pos x="5" y="19"/>
                  </a:cxn>
                  <a:cxn ang="0">
                    <a:pos x="0" y="40"/>
                  </a:cxn>
                  <a:cxn ang="0">
                    <a:pos x="5" y="61"/>
                  </a:cxn>
                  <a:cxn ang="0">
                    <a:pos x="19" y="75"/>
                  </a:cxn>
                  <a:cxn ang="0">
                    <a:pos x="40" y="80"/>
                  </a:cxn>
                  <a:cxn ang="0">
                    <a:pos x="59" y="75"/>
                  </a:cxn>
                  <a:cxn ang="0">
                    <a:pos x="75" y="61"/>
                  </a:cxn>
                  <a:cxn ang="0">
                    <a:pos x="80" y="40"/>
                  </a:cxn>
                </a:cxnLst>
                <a:rect l="0" t="0" r="r" b="b"/>
                <a:pathLst>
                  <a:path w="80" h="80">
                    <a:moveTo>
                      <a:pt x="80" y="40"/>
                    </a:moveTo>
                    <a:lnTo>
                      <a:pt x="75" y="19"/>
                    </a:lnTo>
                    <a:lnTo>
                      <a:pt x="59" y="5"/>
                    </a:lnTo>
                    <a:lnTo>
                      <a:pt x="40" y="0"/>
                    </a:lnTo>
                    <a:lnTo>
                      <a:pt x="19" y="5"/>
                    </a:lnTo>
                    <a:lnTo>
                      <a:pt x="5" y="19"/>
                    </a:lnTo>
                    <a:lnTo>
                      <a:pt x="0" y="40"/>
                    </a:lnTo>
                    <a:lnTo>
                      <a:pt x="5" y="61"/>
                    </a:lnTo>
                    <a:lnTo>
                      <a:pt x="19" y="75"/>
                    </a:lnTo>
                    <a:lnTo>
                      <a:pt x="40" y="80"/>
                    </a:lnTo>
                    <a:lnTo>
                      <a:pt x="59" y="75"/>
                    </a:lnTo>
                    <a:lnTo>
                      <a:pt x="75" y="61"/>
                    </a:lnTo>
                    <a:lnTo>
                      <a:pt x="80" y="40"/>
                    </a:lnTo>
                    <a:close/>
                  </a:path>
                </a:pathLst>
              </a:custGeom>
              <a:solidFill>
                <a:srgbClr val="FF0000"/>
              </a:solidFill>
              <a:ln w="0">
                <a:solidFill>
                  <a:srgbClr val="FF0000"/>
                </a:solidFill>
                <a:round/>
                <a:headEnd/>
                <a:tailEnd/>
              </a:ln>
            </p:spPr>
            <p:txBody>
              <a:bodyPr/>
              <a:lstStyle/>
              <a:p>
                <a:endParaRPr lang="en-US"/>
              </a:p>
            </p:txBody>
          </p:sp>
          <p:sp>
            <p:nvSpPr>
              <p:cNvPr id="535339" name="Freeform 811"/>
              <p:cNvSpPr>
                <a:spLocks/>
              </p:cNvSpPr>
              <p:nvPr/>
            </p:nvSpPr>
            <p:spPr bwMode="auto">
              <a:xfrm>
                <a:off x="1260" y="2649"/>
                <a:ext cx="80" cy="80"/>
              </a:xfrm>
              <a:custGeom>
                <a:avLst/>
                <a:gdLst/>
                <a:ahLst/>
                <a:cxnLst>
                  <a:cxn ang="0">
                    <a:pos x="80" y="40"/>
                  </a:cxn>
                  <a:cxn ang="0">
                    <a:pos x="75" y="19"/>
                  </a:cxn>
                  <a:cxn ang="0">
                    <a:pos x="59" y="5"/>
                  </a:cxn>
                  <a:cxn ang="0">
                    <a:pos x="40" y="0"/>
                  </a:cxn>
                  <a:cxn ang="0">
                    <a:pos x="19" y="5"/>
                  </a:cxn>
                  <a:cxn ang="0">
                    <a:pos x="5" y="19"/>
                  </a:cxn>
                  <a:cxn ang="0">
                    <a:pos x="0" y="40"/>
                  </a:cxn>
                  <a:cxn ang="0">
                    <a:pos x="5" y="61"/>
                  </a:cxn>
                  <a:cxn ang="0">
                    <a:pos x="19" y="75"/>
                  </a:cxn>
                  <a:cxn ang="0">
                    <a:pos x="40" y="80"/>
                  </a:cxn>
                  <a:cxn ang="0">
                    <a:pos x="59" y="75"/>
                  </a:cxn>
                  <a:cxn ang="0">
                    <a:pos x="75" y="61"/>
                  </a:cxn>
                  <a:cxn ang="0">
                    <a:pos x="80" y="40"/>
                  </a:cxn>
                </a:cxnLst>
                <a:rect l="0" t="0" r="r" b="b"/>
                <a:pathLst>
                  <a:path w="80" h="80">
                    <a:moveTo>
                      <a:pt x="80" y="40"/>
                    </a:moveTo>
                    <a:lnTo>
                      <a:pt x="75" y="19"/>
                    </a:lnTo>
                    <a:lnTo>
                      <a:pt x="59" y="5"/>
                    </a:lnTo>
                    <a:lnTo>
                      <a:pt x="40" y="0"/>
                    </a:lnTo>
                    <a:lnTo>
                      <a:pt x="19" y="5"/>
                    </a:lnTo>
                    <a:lnTo>
                      <a:pt x="5" y="19"/>
                    </a:lnTo>
                    <a:lnTo>
                      <a:pt x="0" y="40"/>
                    </a:lnTo>
                    <a:lnTo>
                      <a:pt x="5" y="61"/>
                    </a:lnTo>
                    <a:lnTo>
                      <a:pt x="19" y="75"/>
                    </a:lnTo>
                    <a:lnTo>
                      <a:pt x="40" y="80"/>
                    </a:lnTo>
                    <a:lnTo>
                      <a:pt x="59" y="75"/>
                    </a:lnTo>
                    <a:lnTo>
                      <a:pt x="75" y="61"/>
                    </a:lnTo>
                    <a:lnTo>
                      <a:pt x="80" y="40"/>
                    </a:lnTo>
                  </a:path>
                </a:pathLst>
              </a:custGeom>
              <a:noFill/>
              <a:ln w="5715">
                <a:solidFill>
                  <a:srgbClr val="FF0000"/>
                </a:solidFill>
                <a:round/>
                <a:headEnd/>
                <a:tailEnd/>
              </a:ln>
            </p:spPr>
            <p:txBody>
              <a:bodyPr/>
              <a:lstStyle/>
              <a:p>
                <a:endParaRPr lang="en-US"/>
              </a:p>
            </p:txBody>
          </p:sp>
          <p:sp>
            <p:nvSpPr>
              <p:cNvPr id="535338" name="Freeform 810"/>
              <p:cNvSpPr>
                <a:spLocks/>
              </p:cNvSpPr>
              <p:nvPr/>
            </p:nvSpPr>
            <p:spPr bwMode="auto">
              <a:xfrm>
                <a:off x="1834" y="2341"/>
                <a:ext cx="79" cy="80"/>
              </a:xfrm>
              <a:custGeom>
                <a:avLst/>
                <a:gdLst/>
                <a:ahLst/>
                <a:cxnLst>
                  <a:cxn ang="0">
                    <a:pos x="79" y="40"/>
                  </a:cxn>
                  <a:cxn ang="0">
                    <a:pos x="75" y="19"/>
                  </a:cxn>
                  <a:cxn ang="0">
                    <a:pos x="61" y="5"/>
                  </a:cxn>
                  <a:cxn ang="0">
                    <a:pos x="40" y="0"/>
                  </a:cxn>
                  <a:cxn ang="0">
                    <a:pos x="21" y="5"/>
                  </a:cxn>
                  <a:cxn ang="0">
                    <a:pos x="7" y="19"/>
                  </a:cxn>
                  <a:cxn ang="0">
                    <a:pos x="0" y="40"/>
                  </a:cxn>
                  <a:cxn ang="0">
                    <a:pos x="7" y="59"/>
                  </a:cxn>
                  <a:cxn ang="0">
                    <a:pos x="21" y="73"/>
                  </a:cxn>
                  <a:cxn ang="0">
                    <a:pos x="40" y="80"/>
                  </a:cxn>
                  <a:cxn ang="0">
                    <a:pos x="61" y="73"/>
                  </a:cxn>
                  <a:cxn ang="0">
                    <a:pos x="75" y="59"/>
                  </a:cxn>
                  <a:cxn ang="0">
                    <a:pos x="79" y="40"/>
                  </a:cxn>
                </a:cxnLst>
                <a:rect l="0" t="0" r="r" b="b"/>
                <a:pathLst>
                  <a:path w="79" h="80">
                    <a:moveTo>
                      <a:pt x="79" y="40"/>
                    </a:moveTo>
                    <a:lnTo>
                      <a:pt x="75" y="19"/>
                    </a:lnTo>
                    <a:lnTo>
                      <a:pt x="61" y="5"/>
                    </a:lnTo>
                    <a:lnTo>
                      <a:pt x="40" y="0"/>
                    </a:lnTo>
                    <a:lnTo>
                      <a:pt x="21" y="5"/>
                    </a:lnTo>
                    <a:lnTo>
                      <a:pt x="7" y="19"/>
                    </a:lnTo>
                    <a:lnTo>
                      <a:pt x="0" y="40"/>
                    </a:lnTo>
                    <a:lnTo>
                      <a:pt x="7" y="59"/>
                    </a:lnTo>
                    <a:lnTo>
                      <a:pt x="21" y="73"/>
                    </a:lnTo>
                    <a:lnTo>
                      <a:pt x="40" y="80"/>
                    </a:lnTo>
                    <a:lnTo>
                      <a:pt x="61" y="73"/>
                    </a:lnTo>
                    <a:lnTo>
                      <a:pt x="75" y="59"/>
                    </a:lnTo>
                    <a:lnTo>
                      <a:pt x="79" y="40"/>
                    </a:lnTo>
                    <a:close/>
                  </a:path>
                </a:pathLst>
              </a:custGeom>
              <a:solidFill>
                <a:srgbClr val="FF0000"/>
              </a:solidFill>
              <a:ln w="0">
                <a:solidFill>
                  <a:srgbClr val="FF0000"/>
                </a:solidFill>
                <a:round/>
                <a:headEnd/>
                <a:tailEnd/>
              </a:ln>
            </p:spPr>
            <p:txBody>
              <a:bodyPr/>
              <a:lstStyle/>
              <a:p>
                <a:endParaRPr lang="en-US"/>
              </a:p>
            </p:txBody>
          </p:sp>
          <p:sp>
            <p:nvSpPr>
              <p:cNvPr id="535337" name="Freeform 809"/>
              <p:cNvSpPr>
                <a:spLocks/>
              </p:cNvSpPr>
              <p:nvPr/>
            </p:nvSpPr>
            <p:spPr bwMode="auto">
              <a:xfrm>
                <a:off x="1834" y="2341"/>
                <a:ext cx="79" cy="80"/>
              </a:xfrm>
              <a:custGeom>
                <a:avLst/>
                <a:gdLst/>
                <a:ahLst/>
                <a:cxnLst>
                  <a:cxn ang="0">
                    <a:pos x="79" y="40"/>
                  </a:cxn>
                  <a:cxn ang="0">
                    <a:pos x="75" y="19"/>
                  </a:cxn>
                  <a:cxn ang="0">
                    <a:pos x="61" y="5"/>
                  </a:cxn>
                  <a:cxn ang="0">
                    <a:pos x="40" y="0"/>
                  </a:cxn>
                  <a:cxn ang="0">
                    <a:pos x="21" y="5"/>
                  </a:cxn>
                  <a:cxn ang="0">
                    <a:pos x="7" y="19"/>
                  </a:cxn>
                  <a:cxn ang="0">
                    <a:pos x="0" y="40"/>
                  </a:cxn>
                  <a:cxn ang="0">
                    <a:pos x="7" y="59"/>
                  </a:cxn>
                  <a:cxn ang="0">
                    <a:pos x="21" y="73"/>
                  </a:cxn>
                  <a:cxn ang="0">
                    <a:pos x="40" y="80"/>
                  </a:cxn>
                  <a:cxn ang="0">
                    <a:pos x="61" y="73"/>
                  </a:cxn>
                  <a:cxn ang="0">
                    <a:pos x="75" y="59"/>
                  </a:cxn>
                  <a:cxn ang="0">
                    <a:pos x="79" y="40"/>
                  </a:cxn>
                </a:cxnLst>
                <a:rect l="0" t="0" r="r" b="b"/>
                <a:pathLst>
                  <a:path w="79" h="80">
                    <a:moveTo>
                      <a:pt x="79" y="40"/>
                    </a:moveTo>
                    <a:lnTo>
                      <a:pt x="75" y="19"/>
                    </a:lnTo>
                    <a:lnTo>
                      <a:pt x="61" y="5"/>
                    </a:lnTo>
                    <a:lnTo>
                      <a:pt x="40" y="0"/>
                    </a:lnTo>
                    <a:lnTo>
                      <a:pt x="21" y="5"/>
                    </a:lnTo>
                    <a:lnTo>
                      <a:pt x="7" y="19"/>
                    </a:lnTo>
                    <a:lnTo>
                      <a:pt x="0" y="40"/>
                    </a:lnTo>
                    <a:lnTo>
                      <a:pt x="7" y="59"/>
                    </a:lnTo>
                    <a:lnTo>
                      <a:pt x="21" y="73"/>
                    </a:lnTo>
                    <a:lnTo>
                      <a:pt x="40" y="80"/>
                    </a:lnTo>
                    <a:lnTo>
                      <a:pt x="61" y="73"/>
                    </a:lnTo>
                    <a:lnTo>
                      <a:pt x="75" y="59"/>
                    </a:lnTo>
                    <a:lnTo>
                      <a:pt x="79" y="40"/>
                    </a:lnTo>
                  </a:path>
                </a:pathLst>
              </a:custGeom>
              <a:noFill/>
              <a:ln w="5715">
                <a:solidFill>
                  <a:srgbClr val="FF0000"/>
                </a:solidFill>
                <a:round/>
                <a:headEnd/>
                <a:tailEnd/>
              </a:ln>
            </p:spPr>
            <p:txBody>
              <a:bodyPr/>
              <a:lstStyle/>
              <a:p>
                <a:endParaRPr lang="en-US"/>
              </a:p>
            </p:txBody>
          </p:sp>
          <p:sp>
            <p:nvSpPr>
              <p:cNvPr id="535336" name="Freeform 808"/>
              <p:cNvSpPr>
                <a:spLocks/>
              </p:cNvSpPr>
              <p:nvPr/>
            </p:nvSpPr>
            <p:spPr bwMode="auto">
              <a:xfrm>
                <a:off x="2410" y="2043"/>
                <a:ext cx="80" cy="82"/>
              </a:xfrm>
              <a:custGeom>
                <a:avLst/>
                <a:gdLst/>
                <a:ahLst/>
                <a:cxnLst>
                  <a:cxn ang="0">
                    <a:pos x="80" y="42"/>
                  </a:cxn>
                  <a:cxn ang="0">
                    <a:pos x="75" y="21"/>
                  </a:cxn>
                  <a:cxn ang="0">
                    <a:pos x="61" y="7"/>
                  </a:cxn>
                  <a:cxn ang="0">
                    <a:pos x="40" y="0"/>
                  </a:cxn>
                  <a:cxn ang="0">
                    <a:pos x="19" y="7"/>
                  </a:cxn>
                  <a:cxn ang="0">
                    <a:pos x="5" y="21"/>
                  </a:cxn>
                  <a:cxn ang="0">
                    <a:pos x="0" y="42"/>
                  </a:cxn>
                  <a:cxn ang="0">
                    <a:pos x="5" y="61"/>
                  </a:cxn>
                  <a:cxn ang="0">
                    <a:pos x="19" y="75"/>
                  </a:cxn>
                  <a:cxn ang="0">
                    <a:pos x="40" y="82"/>
                  </a:cxn>
                  <a:cxn ang="0">
                    <a:pos x="61" y="75"/>
                  </a:cxn>
                  <a:cxn ang="0">
                    <a:pos x="75" y="61"/>
                  </a:cxn>
                  <a:cxn ang="0">
                    <a:pos x="80" y="42"/>
                  </a:cxn>
                </a:cxnLst>
                <a:rect l="0" t="0" r="r" b="b"/>
                <a:pathLst>
                  <a:path w="80" h="82">
                    <a:moveTo>
                      <a:pt x="80" y="42"/>
                    </a:moveTo>
                    <a:lnTo>
                      <a:pt x="75" y="21"/>
                    </a:lnTo>
                    <a:lnTo>
                      <a:pt x="61" y="7"/>
                    </a:lnTo>
                    <a:lnTo>
                      <a:pt x="40" y="0"/>
                    </a:lnTo>
                    <a:lnTo>
                      <a:pt x="19" y="7"/>
                    </a:lnTo>
                    <a:lnTo>
                      <a:pt x="5" y="21"/>
                    </a:lnTo>
                    <a:lnTo>
                      <a:pt x="0" y="42"/>
                    </a:lnTo>
                    <a:lnTo>
                      <a:pt x="5" y="61"/>
                    </a:lnTo>
                    <a:lnTo>
                      <a:pt x="19" y="75"/>
                    </a:lnTo>
                    <a:lnTo>
                      <a:pt x="40" y="82"/>
                    </a:lnTo>
                    <a:lnTo>
                      <a:pt x="61" y="75"/>
                    </a:lnTo>
                    <a:lnTo>
                      <a:pt x="75" y="61"/>
                    </a:lnTo>
                    <a:lnTo>
                      <a:pt x="80" y="42"/>
                    </a:lnTo>
                    <a:close/>
                  </a:path>
                </a:pathLst>
              </a:custGeom>
              <a:solidFill>
                <a:srgbClr val="FF0000"/>
              </a:solidFill>
              <a:ln w="0">
                <a:solidFill>
                  <a:srgbClr val="FF0000"/>
                </a:solidFill>
                <a:round/>
                <a:headEnd/>
                <a:tailEnd/>
              </a:ln>
            </p:spPr>
            <p:txBody>
              <a:bodyPr/>
              <a:lstStyle/>
              <a:p>
                <a:endParaRPr lang="en-US"/>
              </a:p>
            </p:txBody>
          </p:sp>
          <p:sp>
            <p:nvSpPr>
              <p:cNvPr id="535335" name="Freeform 807"/>
              <p:cNvSpPr>
                <a:spLocks/>
              </p:cNvSpPr>
              <p:nvPr/>
            </p:nvSpPr>
            <p:spPr bwMode="auto">
              <a:xfrm>
                <a:off x="2410" y="2043"/>
                <a:ext cx="80" cy="82"/>
              </a:xfrm>
              <a:custGeom>
                <a:avLst/>
                <a:gdLst/>
                <a:ahLst/>
                <a:cxnLst>
                  <a:cxn ang="0">
                    <a:pos x="80" y="42"/>
                  </a:cxn>
                  <a:cxn ang="0">
                    <a:pos x="75" y="21"/>
                  </a:cxn>
                  <a:cxn ang="0">
                    <a:pos x="61" y="7"/>
                  </a:cxn>
                  <a:cxn ang="0">
                    <a:pos x="40" y="0"/>
                  </a:cxn>
                  <a:cxn ang="0">
                    <a:pos x="19" y="7"/>
                  </a:cxn>
                  <a:cxn ang="0">
                    <a:pos x="5" y="21"/>
                  </a:cxn>
                  <a:cxn ang="0">
                    <a:pos x="0" y="42"/>
                  </a:cxn>
                  <a:cxn ang="0">
                    <a:pos x="5" y="61"/>
                  </a:cxn>
                  <a:cxn ang="0">
                    <a:pos x="19" y="75"/>
                  </a:cxn>
                  <a:cxn ang="0">
                    <a:pos x="40" y="82"/>
                  </a:cxn>
                  <a:cxn ang="0">
                    <a:pos x="61" y="75"/>
                  </a:cxn>
                  <a:cxn ang="0">
                    <a:pos x="75" y="61"/>
                  </a:cxn>
                  <a:cxn ang="0">
                    <a:pos x="80" y="42"/>
                  </a:cxn>
                </a:cxnLst>
                <a:rect l="0" t="0" r="r" b="b"/>
                <a:pathLst>
                  <a:path w="80" h="82">
                    <a:moveTo>
                      <a:pt x="80" y="42"/>
                    </a:moveTo>
                    <a:lnTo>
                      <a:pt x="75" y="21"/>
                    </a:lnTo>
                    <a:lnTo>
                      <a:pt x="61" y="7"/>
                    </a:lnTo>
                    <a:lnTo>
                      <a:pt x="40" y="0"/>
                    </a:lnTo>
                    <a:lnTo>
                      <a:pt x="19" y="7"/>
                    </a:lnTo>
                    <a:lnTo>
                      <a:pt x="5" y="21"/>
                    </a:lnTo>
                    <a:lnTo>
                      <a:pt x="0" y="42"/>
                    </a:lnTo>
                    <a:lnTo>
                      <a:pt x="5" y="61"/>
                    </a:lnTo>
                    <a:lnTo>
                      <a:pt x="19" y="75"/>
                    </a:lnTo>
                    <a:lnTo>
                      <a:pt x="40" y="82"/>
                    </a:lnTo>
                    <a:lnTo>
                      <a:pt x="61" y="75"/>
                    </a:lnTo>
                    <a:lnTo>
                      <a:pt x="75" y="61"/>
                    </a:lnTo>
                    <a:lnTo>
                      <a:pt x="80" y="42"/>
                    </a:lnTo>
                  </a:path>
                </a:pathLst>
              </a:custGeom>
              <a:noFill/>
              <a:ln w="5715">
                <a:solidFill>
                  <a:srgbClr val="FF0000"/>
                </a:solidFill>
                <a:round/>
                <a:headEnd/>
                <a:tailEnd/>
              </a:ln>
            </p:spPr>
            <p:txBody>
              <a:bodyPr/>
              <a:lstStyle/>
              <a:p>
                <a:endParaRPr lang="en-US"/>
              </a:p>
            </p:txBody>
          </p:sp>
          <p:sp>
            <p:nvSpPr>
              <p:cNvPr id="535334" name="Freeform 806"/>
              <p:cNvSpPr>
                <a:spLocks/>
              </p:cNvSpPr>
              <p:nvPr/>
            </p:nvSpPr>
            <p:spPr bwMode="auto">
              <a:xfrm>
                <a:off x="2932" y="1798"/>
                <a:ext cx="80" cy="79"/>
              </a:xfrm>
              <a:custGeom>
                <a:avLst/>
                <a:gdLst/>
                <a:ahLst/>
                <a:cxnLst>
                  <a:cxn ang="0">
                    <a:pos x="80" y="40"/>
                  </a:cxn>
                  <a:cxn ang="0">
                    <a:pos x="75" y="19"/>
                  </a:cxn>
                  <a:cxn ang="0">
                    <a:pos x="61" y="5"/>
                  </a:cxn>
                  <a:cxn ang="0">
                    <a:pos x="40" y="0"/>
                  </a:cxn>
                  <a:cxn ang="0">
                    <a:pos x="19" y="5"/>
                  </a:cxn>
                  <a:cxn ang="0">
                    <a:pos x="5" y="19"/>
                  </a:cxn>
                  <a:cxn ang="0">
                    <a:pos x="0" y="40"/>
                  </a:cxn>
                  <a:cxn ang="0">
                    <a:pos x="5" y="61"/>
                  </a:cxn>
                  <a:cxn ang="0">
                    <a:pos x="19" y="75"/>
                  </a:cxn>
                  <a:cxn ang="0">
                    <a:pos x="40" y="79"/>
                  </a:cxn>
                  <a:cxn ang="0">
                    <a:pos x="61" y="75"/>
                  </a:cxn>
                  <a:cxn ang="0">
                    <a:pos x="75" y="61"/>
                  </a:cxn>
                  <a:cxn ang="0">
                    <a:pos x="80" y="40"/>
                  </a:cxn>
                </a:cxnLst>
                <a:rect l="0" t="0" r="r" b="b"/>
                <a:pathLst>
                  <a:path w="80" h="79">
                    <a:moveTo>
                      <a:pt x="80" y="40"/>
                    </a:moveTo>
                    <a:lnTo>
                      <a:pt x="75" y="19"/>
                    </a:lnTo>
                    <a:lnTo>
                      <a:pt x="61" y="5"/>
                    </a:lnTo>
                    <a:lnTo>
                      <a:pt x="40" y="0"/>
                    </a:lnTo>
                    <a:lnTo>
                      <a:pt x="19" y="5"/>
                    </a:lnTo>
                    <a:lnTo>
                      <a:pt x="5" y="19"/>
                    </a:lnTo>
                    <a:lnTo>
                      <a:pt x="0" y="40"/>
                    </a:lnTo>
                    <a:lnTo>
                      <a:pt x="5" y="61"/>
                    </a:lnTo>
                    <a:lnTo>
                      <a:pt x="19" y="75"/>
                    </a:lnTo>
                    <a:lnTo>
                      <a:pt x="40" y="79"/>
                    </a:lnTo>
                    <a:lnTo>
                      <a:pt x="61" y="75"/>
                    </a:lnTo>
                    <a:lnTo>
                      <a:pt x="75" y="61"/>
                    </a:lnTo>
                    <a:lnTo>
                      <a:pt x="80" y="40"/>
                    </a:lnTo>
                    <a:close/>
                  </a:path>
                </a:pathLst>
              </a:custGeom>
              <a:solidFill>
                <a:srgbClr val="FF0000"/>
              </a:solidFill>
              <a:ln w="0">
                <a:solidFill>
                  <a:srgbClr val="FF0000"/>
                </a:solidFill>
                <a:round/>
                <a:headEnd/>
                <a:tailEnd/>
              </a:ln>
            </p:spPr>
            <p:txBody>
              <a:bodyPr/>
              <a:lstStyle/>
              <a:p>
                <a:endParaRPr lang="en-US"/>
              </a:p>
            </p:txBody>
          </p:sp>
          <p:sp>
            <p:nvSpPr>
              <p:cNvPr id="535333" name="Freeform 805"/>
              <p:cNvSpPr>
                <a:spLocks/>
              </p:cNvSpPr>
              <p:nvPr/>
            </p:nvSpPr>
            <p:spPr bwMode="auto">
              <a:xfrm>
                <a:off x="2932" y="1798"/>
                <a:ext cx="80" cy="79"/>
              </a:xfrm>
              <a:custGeom>
                <a:avLst/>
                <a:gdLst/>
                <a:ahLst/>
                <a:cxnLst>
                  <a:cxn ang="0">
                    <a:pos x="80" y="40"/>
                  </a:cxn>
                  <a:cxn ang="0">
                    <a:pos x="75" y="19"/>
                  </a:cxn>
                  <a:cxn ang="0">
                    <a:pos x="61" y="5"/>
                  </a:cxn>
                  <a:cxn ang="0">
                    <a:pos x="40" y="0"/>
                  </a:cxn>
                  <a:cxn ang="0">
                    <a:pos x="19" y="5"/>
                  </a:cxn>
                  <a:cxn ang="0">
                    <a:pos x="5" y="19"/>
                  </a:cxn>
                  <a:cxn ang="0">
                    <a:pos x="0" y="40"/>
                  </a:cxn>
                  <a:cxn ang="0">
                    <a:pos x="5" y="61"/>
                  </a:cxn>
                  <a:cxn ang="0">
                    <a:pos x="19" y="75"/>
                  </a:cxn>
                  <a:cxn ang="0">
                    <a:pos x="40" y="79"/>
                  </a:cxn>
                  <a:cxn ang="0">
                    <a:pos x="61" y="75"/>
                  </a:cxn>
                  <a:cxn ang="0">
                    <a:pos x="75" y="61"/>
                  </a:cxn>
                  <a:cxn ang="0">
                    <a:pos x="80" y="40"/>
                  </a:cxn>
                </a:cxnLst>
                <a:rect l="0" t="0" r="r" b="b"/>
                <a:pathLst>
                  <a:path w="80" h="79">
                    <a:moveTo>
                      <a:pt x="80" y="40"/>
                    </a:moveTo>
                    <a:lnTo>
                      <a:pt x="75" y="19"/>
                    </a:lnTo>
                    <a:lnTo>
                      <a:pt x="61" y="5"/>
                    </a:lnTo>
                    <a:lnTo>
                      <a:pt x="40" y="0"/>
                    </a:lnTo>
                    <a:lnTo>
                      <a:pt x="19" y="5"/>
                    </a:lnTo>
                    <a:lnTo>
                      <a:pt x="5" y="19"/>
                    </a:lnTo>
                    <a:lnTo>
                      <a:pt x="0" y="40"/>
                    </a:lnTo>
                    <a:lnTo>
                      <a:pt x="5" y="61"/>
                    </a:lnTo>
                    <a:lnTo>
                      <a:pt x="19" y="75"/>
                    </a:lnTo>
                    <a:lnTo>
                      <a:pt x="40" y="79"/>
                    </a:lnTo>
                    <a:lnTo>
                      <a:pt x="61" y="75"/>
                    </a:lnTo>
                    <a:lnTo>
                      <a:pt x="75" y="61"/>
                    </a:lnTo>
                    <a:lnTo>
                      <a:pt x="80" y="40"/>
                    </a:lnTo>
                  </a:path>
                </a:pathLst>
              </a:custGeom>
              <a:noFill/>
              <a:ln w="5715">
                <a:solidFill>
                  <a:srgbClr val="FF0000"/>
                </a:solidFill>
                <a:round/>
                <a:headEnd/>
                <a:tailEnd/>
              </a:ln>
            </p:spPr>
            <p:txBody>
              <a:bodyPr/>
              <a:lstStyle/>
              <a:p>
                <a:endParaRPr lang="en-US"/>
              </a:p>
            </p:txBody>
          </p:sp>
          <p:sp>
            <p:nvSpPr>
              <p:cNvPr id="535332" name="Freeform 804"/>
              <p:cNvSpPr>
                <a:spLocks/>
              </p:cNvSpPr>
              <p:nvPr/>
            </p:nvSpPr>
            <p:spPr bwMode="auto">
              <a:xfrm>
                <a:off x="724" y="1259"/>
                <a:ext cx="3452" cy="1980"/>
              </a:xfrm>
              <a:custGeom>
                <a:avLst/>
                <a:gdLst/>
                <a:ahLst/>
                <a:cxnLst>
                  <a:cxn ang="0">
                    <a:pos x="0" y="1980"/>
                  </a:cxn>
                  <a:cxn ang="0">
                    <a:pos x="576" y="1666"/>
                  </a:cxn>
                  <a:cxn ang="0">
                    <a:pos x="1150" y="1334"/>
                  </a:cxn>
                  <a:cxn ang="0">
                    <a:pos x="1726" y="999"/>
                  </a:cxn>
                  <a:cxn ang="0">
                    <a:pos x="2302" y="665"/>
                  </a:cxn>
                  <a:cxn ang="0">
                    <a:pos x="2876" y="336"/>
                  </a:cxn>
                  <a:cxn ang="0">
                    <a:pos x="3452" y="0"/>
                  </a:cxn>
                </a:cxnLst>
                <a:rect l="0" t="0" r="r" b="b"/>
                <a:pathLst>
                  <a:path w="3452" h="1980">
                    <a:moveTo>
                      <a:pt x="0" y="1980"/>
                    </a:moveTo>
                    <a:lnTo>
                      <a:pt x="576" y="1666"/>
                    </a:lnTo>
                    <a:lnTo>
                      <a:pt x="1150" y="1334"/>
                    </a:lnTo>
                    <a:lnTo>
                      <a:pt x="1726" y="999"/>
                    </a:lnTo>
                    <a:lnTo>
                      <a:pt x="2302" y="665"/>
                    </a:lnTo>
                    <a:lnTo>
                      <a:pt x="2876" y="336"/>
                    </a:lnTo>
                    <a:lnTo>
                      <a:pt x="3452" y="0"/>
                    </a:lnTo>
                  </a:path>
                </a:pathLst>
              </a:custGeom>
              <a:noFill/>
              <a:ln w="16510">
                <a:solidFill>
                  <a:srgbClr val="7221BC"/>
                </a:solidFill>
                <a:round/>
                <a:headEnd/>
                <a:tailEnd/>
              </a:ln>
            </p:spPr>
            <p:txBody>
              <a:bodyPr/>
              <a:lstStyle/>
              <a:p>
                <a:endParaRPr lang="en-US"/>
              </a:p>
            </p:txBody>
          </p:sp>
          <p:sp>
            <p:nvSpPr>
              <p:cNvPr id="535331" name="Rectangle 803"/>
              <p:cNvSpPr>
                <a:spLocks noChangeArrowheads="1"/>
              </p:cNvSpPr>
              <p:nvPr/>
            </p:nvSpPr>
            <p:spPr bwMode="auto">
              <a:xfrm>
                <a:off x="691" y="3204"/>
                <a:ext cx="68" cy="70"/>
              </a:xfrm>
              <a:prstGeom prst="rect">
                <a:avLst/>
              </a:prstGeom>
              <a:solidFill>
                <a:srgbClr val="7221BC"/>
              </a:solidFill>
              <a:ln w="0">
                <a:solidFill>
                  <a:srgbClr val="7221BC"/>
                </a:solidFill>
                <a:miter lim="800000"/>
                <a:headEnd/>
                <a:tailEnd/>
              </a:ln>
            </p:spPr>
            <p:txBody>
              <a:bodyPr/>
              <a:lstStyle/>
              <a:p>
                <a:endParaRPr lang="en-US"/>
              </a:p>
            </p:txBody>
          </p:sp>
          <p:sp>
            <p:nvSpPr>
              <p:cNvPr id="535330" name="Rectangle 802"/>
              <p:cNvSpPr>
                <a:spLocks noChangeArrowheads="1"/>
              </p:cNvSpPr>
              <p:nvPr/>
            </p:nvSpPr>
            <p:spPr bwMode="auto">
              <a:xfrm>
                <a:off x="691" y="3204"/>
                <a:ext cx="68" cy="70"/>
              </a:xfrm>
              <a:prstGeom prst="rect">
                <a:avLst/>
              </a:prstGeom>
              <a:noFill/>
              <a:ln w="5715">
                <a:solidFill>
                  <a:srgbClr val="7221BC"/>
                </a:solidFill>
                <a:miter lim="800000"/>
                <a:headEnd/>
                <a:tailEnd/>
              </a:ln>
            </p:spPr>
            <p:txBody>
              <a:bodyPr/>
              <a:lstStyle/>
              <a:p>
                <a:endParaRPr lang="en-US"/>
              </a:p>
            </p:txBody>
          </p:sp>
          <p:sp>
            <p:nvSpPr>
              <p:cNvPr id="535329" name="Rectangle 801"/>
              <p:cNvSpPr>
                <a:spLocks noChangeArrowheads="1"/>
              </p:cNvSpPr>
              <p:nvPr/>
            </p:nvSpPr>
            <p:spPr bwMode="auto">
              <a:xfrm>
                <a:off x="1265" y="2890"/>
                <a:ext cx="68" cy="67"/>
              </a:xfrm>
              <a:prstGeom prst="rect">
                <a:avLst/>
              </a:prstGeom>
              <a:solidFill>
                <a:srgbClr val="7221BC"/>
              </a:solidFill>
              <a:ln w="0">
                <a:solidFill>
                  <a:srgbClr val="7221BC"/>
                </a:solidFill>
                <a:miter lim="800000"/>
                <a:headEnd/>
                <a:tailEnd/>
              </a:ln>
            </p:spPr>
            <p:txBody>
              <a:bodyPr/>
              <a:lstStyle/>
              <a:p>
                <a:endParaRPr lang="en-US"/>
              </a:p>
            </p:txBody>
          </p:sp>
          <p:sp>
            <p:nvSpPr>
              <p:cNvPr id="535328" name="Rectangle 800"/>
              <p:cNvSpPr>
                <a:spLocks noChangeArrowheads="1"/>
              </p:cNvSpPr>
              <p:nvPr/>
            </p:nvSpPr>
            <p:spPr bwMode="auto">
              <a:xfrm>
                <a:off x="1265" y="2890"/>
                <a:ext cx="68" cy="67"/>
              </a:xfrm>
              <a:prstGeom prst="rect">
                <a:avLst/>
              </a:prstGeom>
              <a:noFill/>
              <a:ln w="5715">
                <a:solidFill>
                  <a:srgbClr val="7221BC"/>
                </a:solidFill>
                <a:miter lim="800000"/>
                <a:headEnd/>
                <a:tailEnd/>
              </a:ln>
            </p:spPr>
            <p:txBody>
              <a:bodyPr/>
              <a:lstStyle/>
              <a:p>
                <a:endParaRPr lang="en-US"/>
              </a:p>
            </p:txBody>
          </p:sp>
          <p:sp>
            <p:nvSpPr>
              <p:cNvPr id="535327" name="Rectangle 799"/>
              <p:cNvSpPr>
                <a:spLocks noChangeArrowheads="1"/>
              </p:cNvSpPr>
              <p:nvPr/>
            </p:nvSpPr>
            <p:spPr bwMode="auto">
              <a:xfrm>
                <a:off x="1841" y="2561"/>
                <a:ext cx="68" cy="67"/>
              </a:xfrm>
              <a:prstGeom prst="rect">
                <a:avLst/>
              </a:prstGeom>
              <a:solidFill>
                <a:srgbClr val="7221BC"/>
              </a:solidFill>
              <a:ln w="0">
                <a:solidFill>
                  <a:srgbClr val="7221BC"/>
                </a:solidFill>
                <a:miter lim="800000"/>
                <a:headEnd/>
                <a:tailEnd/>
              </a:ln>
            </p:spPr>
            <p:txBody>
              <a:bodyPr/>
              <a:lstStyle/>
              <a:p>
                <a:endParaRPr lang="en-US"/>
              </a:p>
            </p:txBody>
          </p:sp>
          <p:sp>
            <p:nvSpPr>
              <p:cNvPr id="535326" name="Rectangle 798"/>
              <p:cNvSpPr>
                <a:spLocks noChangeArrowheads="1"/>
              </p:cNvSpPr>
              <p:nvPr/>
            </p:nvSpPr>
            <p:spPr bwMode="auto">
              <a:xfrm>
                <a:off x="1841" y="2561"/>
                <a:ext cx="68" cy="67"/>
              </a:xfrm>
              <a:prstGeom prst="rect">
                <a:avLst/>
              </a:prstGeom>
              <a:noFill/>
              <a:ln w="5715">
                <a:solidFill>
                  <a:srgbClr val="7221BC"/>
                </a:solidFill>
                <a:miter lim="800000"/>
                <a:headEnd/>
                <a:tailEnd/>
              </a:ln>
            </p:spPr>
            <p:txBody>
              <a:bodyPr/>
              <a:lstStyle/>
              <a:p>
                <a:endParaRPr lang="en-US"/>
              </a:p>
            </p:txBody>
          </p:sp>
          <p:sp>
            <p:nvSpPr>
              <p:cNvPr id="535325" name="Rectangle 797"/>
              <p:cNvSpPr>
                <a:spLocks noChangeArrowheads="1"/>
              </p:cNvSpPr>
              <p:nvPr/>
            </p:nvSpPr>
            <p:spPr bwMode="auto">
              <a:xfrm>
                <a:off x="2415" y="2225"/>
                <a:ext cx="70" cy="68"/>
              </a:xfrm>
              <a:prstGeom prst="rect">
                <a:avLst/>
              </a:prstGeom>
              <a:solidFill>
                <a:srgbClr val="7221BC"/>
              </a:solidFill>
              <a:ln w="0">
                <a:solidFill>
                  <a:srgbClr val="7221BC"/>
                </a:solidFill>
                <a:miter lim="800000"/>
                <a:headEnd/>
                <a:tailEnd/>
              </a:ln>
            </p:spPr>
            <p:txBody>
              <a:bodyPr/>
              <a:lstStyle/>
              <a:p>
                <a:endParaRPr lang="en-US"/>
              </a:p>
            </p:txBody>
          </p:sp>
          <p:sp>
            <p:nvSpPr>
              <p:cNvPr id="535324" name="Rectangle 796"/>
              <p:cNvSpPr>
                <a:spLocks noChangeArrowheads="1"/>
              </p:cNvSpPr>
              <p:nvPr/>
            </p:nvSpPr>
            <p:spPr bwMode="auto">
              <a:xfrm>
                <a:off x="2415" y="2225"/>
                <a:ext cx="70" cy="68"/>
              </a:xfrm>
              <a:prstGeom prst="rect">
                <a:avLst/>
              </a:prstGeom>
              <a:noFill/>
              <a:ln w="5715">
                <a:solidFill>
                  <a:srgbClr val="7221BC"/>
                </a:solidFill>
                <a:miter lim="800000"/>
                <a:headEnd/>
                <a:tailEnd/>
              </a:ln>
            </p:spPr>
            <p:txBody>
              <a:bodyPr/>
              <a:lstStyle/>
              <a:p>
                <a:endParaRPr lang="en-US"/>
              </a:p>
            </p:txBody>
          </p:sp>
          <p:sp>
            <p:nvSpPr>
              <p:cNvPr id="535323" name="Rectangle 795"/>
              <p:cNvSpPr>
                <a:spLocks noChangeArrowheads="1"/>
              </p:cNvSpPr>
              <p:nvPr/>
            </p:nvSpPr>
            <p:spPr bwMode="auto">
              <a:xfrm>
                <a:off x="2991" y="1891"/>
                <a:ext cx="68" cy="68"/>
              </a:xfrm>
              <a:prstGeom prst="rect">
                <a:avLst/>
              </a:prstGeom>
              <a:solidFill>
                <a:srgbClr val="7221BC"/>
              </a:solidFill>
              <a:ln w="0">
                <a:solidFill>
                  <a:srgbClr val="7221BC"/>
                </a:solidFill>
                <a:miter lim="800000"/>
                <a:headEnd/>
                <a:tailEnd/>
              </a:ln>
            </p:spPr>
            <p:txBody>
              <a:bodyPr/>
              <a:lstStyle/>
              <a:p>
                <a:endParaRPr lang="en-US"/>
              </a:p>
            </p:txBody>
          </p:sp>
          <p:sp>
            <p:nvSpPr>
              <p:cNvPr id="535322" name="Rectangle 794"/>
              <p:cNvSpPr>
                <a:spLocks noChangeArrowheads="1"/>
              </p:cNvSpPr>
              <p:nvPr/>
            </p:nvSpPr>
            <p:spPr bwMode="auto">
              <a:xfrm>
                <a:off x="2991" y="1891"/>
                <a:ext cx="68" cy="68"/>
              </a:xfrm>
              <a:prstGeom prst="rect">
                <a:avLst/>
              </a:prstGeom>
              <a:noFill/>
              <a:ln w="5715">
                <a:solidFill>
                  <a:srgbClr val="7221BC"/>
                </a:solidFill>
                <a:miter lim="800000"/>
                <a:headEnd/>
                <a:tailEnd/>
              </a:ln>
            </p:spPr>
            <p:txBody>
              <a:bodyPr/>
              <a:lstStyle/>
              <a:p>
                <a:endParaRPr lang="en-US"/>
              </a:p>
            </p:txBody>
          </p:sp>
          <p:sp>
            <p:nvSpPr>
              <p:cNvPr id="535321" name="Rectangle 793"/>
              <p:cNvSpPr>
                <a:spLocks noChangeArrowheads="1"/>
              </p:cNvSpPr>
              <p:nvPr/>
            </p:nvSpPr>
            <p:spPr bwMode="auto">
              <a:xfrm>
                <a:off x="3567" y="1563"/>
                <a:ext cx="68" cy="67"/>
              </a:xfrm>
              <a:prstGeom prst="rect">
                <a:avLst/>
              </a:prstGeom>
              <a:solidFill>
                <a:srgbClr val="7221BC"/>
              </a:solidFill>
              <a:ln w="0">
                <a:solidFill>
                  <a:srgbClr val="7221BC"/>
                </a:solidFill>
                <a:miter lim="800000"/>
                <a:headEnd/>
                <a:tailEnd/>
              </a:ln>
            </p:spPr>
            <p:txBody>
              <a:bodyPr/>
              <a:lstStyle/>
              <a:p>
                <a:endParaRPr lang="en-US"/>
              </a:p>
            </p:txBody>
          </p:sp>
          <p:sp>
            <p:nvSpPr>
              <p:cNvPr id="535320" name="Rectangle 792"/>
              <p:cNvSpPr>
                <a:spLocks noChangeArrowheads="1"/>
              </p:cNvSpPr>
              <p:nvPr/>
            </p:nvSpPr>
            <p:spPr bwMode="auto">
              <a:xfrm>
                <a:off x="3567" y="1563"/>
                <a:ext cx="68" cy="67"/>
              </a:xfrm>
              <a:prstGeom prst="rect">
                <a:avLst/>
              </a:prstGeom>
              <a:noFill/>
              <a:ln w="5715">
                <a:solidFill>
                  <a:srgbClr val="7221BC"/>
                </a:solidFill>
                <a:miter lim="800000"/>
                <a:headEnd/>
                <a:tailEnd/>
              </a:ln>
            </p:spPr>
            <p:txBody>
              <a:bodyPr/>
              <a:lstStyle/>
              <a:p>
                <a:endParaRPr lang="en-US"/>
              </a:p>
            </p:txBody>
          </p:sp>
          <p:sp>
            <p:nvSpPr>
              <p:cNvPr id="535319" name="Rectangle 791"/>
              <p:cNvSpPr>
                <a:spLocks noChangeArrowheads="1"/>
              </p:cNvSpPr>
              <p:nvPr/>
            </p:nvSpPr>
            <p:spPr bwMode="auto">
              <a:xfrm>
                <a:off x="4141" y="1224"/>
                <a:ext cx="68" cy="68"/>
              </a:xfrm>
              <a:prstGeom prst="rect">
                <a:avLst/>
              </a:prstGeom>
              <a:solidFill>
                <a:srgbClr val="7221BC"/>
              </a:solidFill>
              <a:ln w="0">
                <a:solidFill>
                  <a:srgbClr val="7221BC"/>
                </a:solidFill>
                <a:miter lim="800000"/>
                <a:headEnd/>
                <a:tailEnd/>
              </a:ln>
            </p:spPr>
            <p:txBody>
              <a:bodyPr/>
              <a:lstStyle/>
              <a:p>
                <a:endParaRPr lang="en-US"/>
              </a:p>
            </p:txBody>
          </p:sp>
          <p:sp>
            <p:nvSpPr>
              <p:cNvPr id="535318" name="Rectangle 790"/>
              <p:cNvSpPr>
                <a:spLocks noChangeArrowheads="1"/>
              </p:cNvSpPr>
              <p:nvPr/>
            </p:nvSpPr>
            <p:spPr bwMode="auto">
              <a:xfrm>
                <a:off x="4141" y="1224"/>
                <a:ext cx="68" cy="68"/>
              </a:xfrm>
              <a:prstGeom prst="rect">
                <a:avLst/>
              </a:prstGeom>
              <a:noFill/>
              <a:ln w="5715">
                <a:solidFill>
                  <a:srgbClr val="7221BC"/>
                </a:solidFill>
                <a:miter lim="800000"/>
                <a:headEnd/>
                <a:tailEnd/>
              </a:ln>
            </p:spPr>
            <p:txBody>
              <a:bodyPr/>
              <a:lstStyle/>
              <a:p>
                <a:endParaRPr lang="en-US"/>
              </a:p>
            </p:txBody>
          </p:sp>
          <p:sp>
            <p:nvSpPr>
              <p:cNvPr id="535317" name="Freeform 789"/>
              <p:cNvSpPr>
                <a:spLocks/>
              </p:cNvSpPr>
              <p:nvPr/>
            </p:nvSpPr>
            <p:spPr bwMode="auto">
              <a:xfrm>
                <a:off x="2450" y="1765"/>
                <a:ext cx="2876" cy="1654"/>
              </a:xfrm>
              <a:custGeom>
                <a:avLst/>
                <a:gdLst/>
                <a:ahLst/>
                <a:cxnLst>
                  <a:cxn ang="0">
                    <a:pos x="0" y="1654"/>
                  </a:cxn>
                  <a:cxn ang="0">
                    <a:pos x="576" y="1320"/>
                  </a:cxn>
                  <a:cxn ang="0">
                    <a:pos x="1150" y="994"/>
                  </a:cxn>
                  <a:cxn ang="0">
                    <a:pos x="1726" y="651"/>
                  </a:cxn>
                  <a:cxn ang="0">
                    <a:pos x="2300" y="315"/>
                  </a:cxn>
                  <a:cxn ang="0">
                    <a:pos x="2876" y="0"/>
                  </a:cxn>
                </a:cxnLst>
                <a:rect l="0" t="0" r="r" b="b"/>
                <a:pathLst>
                  <a:path w="2876" h="1654">
                    <a:moveTo>
                      <a:pt x="0" y="1654"/>
                    </a:moveTo>
                    <a:lnTo>
                      <a:pt x="576" y="1320"/>
                    </a:lnTo>
                    <a:lnTo>
                      <a:pt x="1150" y="994"/>
                    </a:lnTo>
                    <a:lnTo>
                      <a:pt x="1726" y="651"/>
                    </a:lnTo>
                    <a:lnTo>
                      <a:pt x="2300" y="315"/>
                    </a:lnTo>
                    <a:lnTo>
                      <a:pt x="2876" y="0"/>
                    </a:lnTo>
                  </a:path>
                </a:pathLst>
              </a:custGeom>
              <a:noFill/>
              <a:ln w="13335">
                <a:solidFill>
                  <a:srgbClr val="000000"/>
                </a:solidFill>
                <a:round/>
                <a:headEnd/>
                <a:tailEnd/>
              </a:ln>
            </p:spPr>
            <p:txBody>
              <a:bodyPr/>
              <a:lstStyle/>
              <a:p>
                <a:endParaRPr lang="en-US"/>
              </a:p>
            </p:txBody>
          </p:sp>
          <p:sp>
            <p:nvSpPr>
              <p:cNvPr id="535316" name="Freeform 788"/>
              <p:cNvSpPr>
                <a:spLocks/>
              </p:cNvSpPr>
              <p:nvPr/>
            </p:nvSpPr>
            <p:spPr bwMode="auto">
              <a:xfrm>
                <a:off x="2410" y="3379"/>
                <a:ext cx="80" cy="80"/>
              </a:xfrm>
              <a:custGeom>
                <a:avLst/>
                <a:gdLst/>
                <a:ahLst/>
                <a:cxnLst>
                  <a:cxn ang="0">
                    <a:pos x="80" y="40"/>
                  </a:cxn>
                  <a:cxn ang="0">
                    <a:pos x="75" y="19"/>
                  </a:cxn>
                  <a:cxn ang="0">
                    <a:pos x="61" y="5"/>
                  </a:cxn>
                  <a:cxn ang="0">
                    <a:pos x="40" y="0"/>
                  </a:cxn>
                  <a:cxn ang="0">
                    <a:pos x="19" y="5"/>
                  </a:cxn>
                  <a:cxn ang="0">
                    <a:pos x="5" y="19"/>
                  </a:cxn>
                  <a:cxn ang="0">
                    <a:pos x="0" y="40"/>
                  </a:cxn>
                  <a:cxn ang="0">
                    <a:pos x="5" y="61"/>
                  </a:cxn>
                  <a:cxn ang="0">
                    <a:pos x="19" y="75"/>
                  </a:cxn>
                  <a:cxn ang="0">
                    <a:pos x="40" y="80"/>
                  </a:cxn>
                  <a:cxn ang="0">
                    <a:pos x="61" y="75"/>
                  </a:cxn>
                  <a:cxn ang="0">
                    <a:pos x="75" y="61"/>
                  </a:cxn>
                  <a:cxn ang="0">
                    <a:pos x="80" y="40"/>
                  </a:cxn>
                </a:cxnLst>
                <a:rect l="0" t="0" r="r" b="b"/>
                <a:pathLst>
                  <a:path w="80" h="80">
                    <a:moveTo>
                      <a:pt x="80" y="40"/>
                    </a:moveTo>
                    <a:lnTo>
                      <a:pt x="75" y="19"/>
                    </a:lnTo>
                    <a:lnTo>
                      <a:pt x="61" y="5"/>
                    </a:lnTo>
                    <a:lnTo>
                      <a:pt x="40" y="0"/>
                    </a:lnTo>
                    <a:lnTo>
                      <a:pt x="19" y="5"/>
                    </a:lnTo>
                    <a:lnTo>
                      <a:pt x="5" y="19"/>
                    </a:lnTo>
                    <a:lnTo>
                      <a:pt x="0" y="40"/>
                    </a:lnTo>
                    <a:lnTo>
                      <a:pt x="5" y="61"/>
                    </a:lnTo>
                    <a:lnTo>
                      <a:pt x="19" y="75"/>
                    </a:lnTo>
                    <a:lnTo>
                      <a:pt x="40" y="80"/>
                    </a:lnTo>
                    <a:lnTo>
                      <a:pt x="61" y="75"/>
                    </a:lnTo>
                    <a:lnTo>
                      <a:pt x="75" y="61"/>
                    </a:lnTo>
                    <a:lnTo>
                      <a:pt x="80" y="40"/>
                    </a:lnTo>
                    <a:close/>
                  </a:path>
                </a:pathLst>
              </a:custGeom>
              <a:solidFill>
                <a:srgbClr val="000000"/>
              </a:solidFill>
              <a:ln w="0">
                <a:solidFill>
                  <a:srgbClr val="000000"/>
                </a:solidFill>
                <a:round/>
                <a:headEnd/>
                <a:tailEnd/>
              </a:ln>
            </p:spPr>
            <p:txBody>
              <a:bodyPr/>
              <a:lstStyle/>
              <a:p>
                <a:endParaRPr lang="en-US"/>
              </a:p>
            </p:txBody>
          </p:sp>
          <p:sp>
            <p:nvSpPr>
              <p:cNvPr id="535315" name="Freeform 787"/>
              <p:cNvSpPr>
                <a:spLocks/>
              </p:cNvSpPr>
              <p:nvPr/>
            </p:nvSpPr>
            <p:spPr bwMode="auto">
              <a:xfrm>
                <a:off x="2410" y="3379"/>
                <a:ext cx="80" cy="80"/>
              </a:xfrm>
              <a:custGeom>
                <a:avLst/>
                <a:gdLst/>
                <a:ahLst/>
                <a:cxnLst>
                  <a:cxn ang="0">
                    <a:pos x="80" y="40"/>
                  </a:cxn>
                  <a:cxn ang="0">
                    <a:pos x="75" y="19"/>
                  </a:cxn>
                  <a:cxn ang="0">
                    <a:pos x="61" y="5"/>
                  </a:cxn>
                  <a:cxn ang="0">
                    <a:pos x="40" y="0"/>
                  </a:cxn>
                  <a:cxn ang="0">
                    <a:pos x="19" y="5"/>
                  </a:cxn>
                  <a:cxn ang="0">
                    <a:pos x="5" y="19"/>
                  </a:cxn>
                  <a:cxn ang="0">
                    <a:pos x="0" y="40"/>
                  </a:cxn>
                  <a:cxn ang="0">
                    <a:pos x="5" y="61"/>
                  </a:cxn>
                  <a:cxn ang="0">
                    <a:pos x="19" y="75"/>
                  </a:cxn>
                  <a:cxn ang="0">
                    <a:pos x="40" y="80"/>
                  </a:cxn>
                  <a:cxn ang="0">
                    <a:pos x="61" y="75"/>
                  </a:cxn>
                  <a:cxn ang="0">
                    <a:pos x="75" y="61"/>
                  </a:cxn>
                  <a:cxn ang="0">
                    <a:pos x="80" y="40"/>
                  </a:cxn>
                </a:cxnLst>
                <a:rect l="0" t="0" r="r" b="b"/>
                <a:pathLst>
                  <a:path w="80" h="80">
                    <a:moveTo>
                      <a:pt x="80" y="40"/>
                    </a:moveTo>
                    <a:lnTo>
                      <a:pt x="75" y="19"/>
                    </a:lnTo>
                    <a:lnTo>
                      <a:pt x="61" y="5"/>
                    </a:lnTo>
                    <a:lnTo>
                      <a:pt x="40" y="0"/>
                    </a:lnTo>
                    <a:lnTo>
                      <a:pt x="19" y="5"/>
                    </a:lnTo>
                    <a:lnTo>
                      <a:pt x="5" y="19"/>
                    </a:lnTo>
                    <a:lnTo>
                      <a:pt x="0" y="40"/>
                    </a:lnTo>
                    <a:lnTo>
                      <a:pt x="5" y="61"/>
                    </a:lnTo>
                    <a:lnTo>
                      <a:pt x="19" y="75"/>
                    </a:lnTo>
                    <a:lnTo>
                      <a:pt x="40" y="80"/>
                    </a:lnTo>
                    <a:lnTo>
                      <a:pt x="61" y="75"/>
                    </a:lnTo>
                    <a:lnTo>
                      <a:pt x="75" y="61"/>
                    </a:lnTo>
                    <a:lnTo>
                      <a:pt x="80" y="40"/>
                    </a:lnTo>
                  </a:path>
                </a:pathLst>
              </a:custGeom>
              <a:noFill/>
              <a:ln w="5715">
                <a:solidFill>
                  <a:srgbClr val="000000"/>
                </a:solidFill>
                <a:round/>
                <a:headEnd/>
                <a:tailEnd/>
              </a:ln>
            </p:spPr>
            <p:txBody>
              <a:bodyPr/>
              <a:lstStyle/>
              <a:p>
                <a:endParaRPr lang="en-US"/>
              </a:p>
            </p:txBody>
          </p:sp>
          <p:sp>
            <p:nvSpPr>
              <p:cNvPr id="535314" name="Freeform 786"/>
              <p:cNvSpPr>
                <a:spLocks/>
              </p:cNvSpPr>
              <p:nvPr/>
            </p:nvSpPr>
            <p:spPr bwMode="auto">
              <a:xfrm>
                <a:off x="2984" y="3046"/>
                <a:ext cx="82" cy="79"/>
              </a:xfrm>
              <a:custGeom>
                <a:avLst/>
                <a:gdLst/>
                <a:ahLst/>
                <a:cxnLst>
                  <a:cxn ang="0">
                    <a:pos x="82" y="39"/>
                  </a:cxn>
                  <a:cxn ang="0">
                    <a:pos x="75" y="18"/>
                  </a:cxn>
                  <a:cxn ang="0">
                    <a:pos x="61" y="4"/>
                  </a:cxn>
                  <a:cxn ang="0">
                    <a:pos x="42" y="0"/>
                  </a:cxn>
                  <a:cxn ang="0">
                    <a:pos x="21" y="4"/>
                  </a:cxn>
                  <a:cxn ang="0">
                    <a:pos x="7" y="18"/>
                  </a:cxn>
                  <a:cxn ang="0">
                    <a:pos x="0" y="39"/>
                  </a:cxn>
                  <a:cxn ang="0">
                    <a:pos x="7" y="58"/>
                  </a:cxn>
                  <a:cxn ang="0">
                    <a:pos x="21" y="74"/>
                  </a:cxn>
                  <a:cxn ang="0">
                    <a:pos x="42" y="79"/>
                  </a:cxn>
                  <a:cxn ang="0">
                    <a:pos x="61" y="74"/>
                  </a:cxn>
                  <a:cxn ang="0">
                    <a:pos x="75" y="58"/>
                  </a:cxn>
                  <a:cxn ang="0">
                    <a:pos x="82" y="39"/>
                  </a:cxn>
                </a:cxnLst>
                <a:rect l="0" t="0" r="r" b="b"/>
                <a:pathLst>
                  <a:path w="82" h="79">
                    <a:moveTo>
                      <a:pt x="82" y="39"/>
                    </a:moveTo>
                    <a:lnTo>
                      <a:pt x="75" y="18"/>
                    </a:lnTo>
                    <a:lnTo>
                      <a:pt x="61" y="4"/>
                    </a:lnTo>
                    <a:lnTo>
                      <a:pt x="42" y="0"/>
                    </a:lnTo>
                    <a:lnTo>
                      <a:pt x="21" y="4"/>
                    </a:lnTo>
                    <a:lnTo>
                      <a:pt x="7" y="18"/>
                    </a:lnTo>
                    <a:lnTo>
                      <a:pt x="0" y="39"/>
                    </a:lnTo>
                    <a:lnTo>
                      <a:pt x="7" y="58"/>
                    </a:lnTo>
                    <a:lnTo>
                      <a:pt x="21" y="74"/>
                    </a:lnTo>
                    <a:lnTo>
                      <a:pt x="42" y="79"/>
                    </a:lnTo>
                    <a:lnTo>
                      <a:pt x="61" y="74"/>
                    </a:lnTo>
                    <a:lnTo>
                      <a:pt x="75" y="58"/>
                    </a:lnTo>
                    <a:lnTo>
                      <a:pt x="82" y="39"/>
                    </a:lnTo>
                    <a:close/>
                  </a:path>
                </a:pathLst>
              </a:custGeom>
              <a:solidFill>
                <a:srgbClr val="000000"/>
              </a:solidFill>
              <a:ln w="0">
                <a:solidFill>
                  <a:srgbClr val="000000"/>
                </a:solidFill>
                <a:round/>
                <a:headEnd/>
                <a:tailEnd/>
              </a:ln>
            </p:spPr>
            <p:txBody>
              <a:bodyPr/>
              <a:lstStyle/>
              <a:p>
                <a:endParaRPr lang="en-US"/>
              </a:p>
            </p:txBody>
          </p:sp>
          <p:sp>
            <p:nvSpPr>
              <p:cNvPr id="535313" name="Freeform 785"/>
              <p:cNvSpPr>
                <a:spLocks/>
              </p:cNvSpPr>
              <p:nvPr/>
            </p:nvSpPr>
            <p:spPr bwMode="auto">
              <a:xfrm>
                <a:off x="2984" y="3046"/>
                <a:ext cx="82" cy="79"/>
              </a:xfrm>
              <a:custGeom>
                <a:avLst/>
                <a:gdLst/>
                <a:ahLst/>
                <a:cxnLst>
                  <a:cxn ang="0">
                    <a:pos x="82" y="39"/>
                  </a:cxn>
                  <a:cxn ang="0">
                    <a:pos x="75" y="18"/>
                  </a:cxn>
                  <a:cxn ang="0">
                    <a:pos x="61" y="4"/>
                  </a:cxn>
                  <a:cxn ang="0">
                    <a:pos x="42" y="0"/>
                  </a:cxn>
                  <a:cxn ang="0">
                    <a:pos x="21" y="4"/>
                  </a:cxn>
                  <a:cxn ang="0">
                    <a:pos x="7" y="18"/>
                  </a:cxn>
                  <a:cxn ang="0">
                    <a:pos x="0" y="39"/>
                  </a:cxn>
                  <a:cxn ang="0">
                    <a:pos x="7" y="58"/>
                  </a:cxn>
                  <a:cxn ang="0">
                    <a:pos x="21" y="74"/>
                  </a:cxn>
                  <a:cxn ang="0">
                    <a:pos x="42" y="79"/>
                  </a:cxn>
                  <a:cxn ang="0">
                    <a:pos x="61" y="74"/>
                  </a:cxn>
                  <a:cxn ang="0">
                    <a:pos x="75" y="58"/>
                  </a:cxn>
                  <a:cxn ang="0">
                    <a:pos x="82" y="39"/>
                  </a:cxn>
                </a:cxnLst>
                <a:rect l="0" t="0" r="r" b="b"/>
                <a:pathLst>
                  <a:path w="82" h="79">
                    <a:moveTo>
                      <a:pt x="82" y="39"/>
                    </a:moveTo>
                    <a:lnTo>
                      <a:pt x="75" y="18"/>
                    </a:lnTo>
                    <a:lnTo>
                      <a:pt x="61" y="4"/>
                    </a:lnTo>
                    <a:lnTo>
                      <a:pt x="42" y="0"/>
                    </a:lnTo>
                    <a:lnTo>
                      <a:pt x="21" y="4"/>
                    </a:lnTo>
                    <a:lnTo>
                      <a:pt x="7" y="18"/>
                    </a:lnTo>
                    <a:lnTo>
                      <a:pt x="0" y="39"/>
                    </a:lnTo>
                    <a:lnTo>
                      <a:pt x="7" y="58"/>
                    </a:lnTo>
                    <a:lnTo>
                      <a:pt x="21" y="74"/>
                    </a:lnTo>
                    <a:lnTo>
                      <a:pt x="42" y="79"/>
                    </a:lnTo>
                    <a:lnTo>
                      <a:pt x="61" y="74"/>
                    </a:lnTo>
                    <a:lnTo>
                      <a:pt x="75" y="58"/>
                    </a:lnTo>
                    <a:lnTo>
                      <a:pt x="82" y="39"/>
                    </a:lnTo>
                  </a:path>
                </a:pathLst>
              </a:custGeom>
              <a:noFill/>
              <a:ln w="5715">
                <a:solidFill>
                  <a:srgbClr val="000000"/>
                </a:solidFill>
                <a:round/>
                <a:headEnd/>
                <a:tailEnd/>
              </a:ln>
            </p:spPr>
            <p:txBody>
              <a:bodyPr/>
              <a:lstStyle/>
              <a:p>
                <a:endParaRPr lang="en-US"/>
              </a:p>
            </p:txBody>
          </p:sp>
          <p:sp>
            <p:nvSpPr>
              <p:cNvPr id="535312" name="Freeform 784"/>
              <p:cNvSpPr>
                <a:spLocks/>
              </p:cNvSpPr>
              <p:nvPr/>
            </p:nvSpPr>
            <p:spPr bwMode="auto">
              <a:xfrm>
                <a:off x="3560" y="2719"/>
                <a:ext cx="82" cy="80"/>
              </a:xfrm>
              <a:custGeom>
                <a:avLst/>
                <a:gdLst/>
                <a:ahLst/>
                <a:cxnLst>
                  <a:cxn ang="0">
                    <a:pos x="82" y="40"/>
                  </a:cxn>
                  <a:cxn ang="0">
                    <a:pos x="75" y="19"/>
                  </a:cxn>
                  <a:cxn ang="0">
                    <a:pos x="61" y="5"/>
                  </a:cxn>
                  <a:cxn ang="0">
                    <a:pos x="40" y="0"/>
                  </a:cxn>
                  <a:cxn ang="0">
                    <a:pos x="21" y="5"/>
                  </a:cxn>
                  <a:cxn ang="0">
                    <a:pos x="7" y="19"/>
                  </a:cxn>
                  <a:cxn ang="0">
                    <a:pos x="0" y="40"/>
                  </a:cxn>
                  <a:cxn ang="0">
                    <a:pos x="7" y="61"/>
                  </a:cxn>
                  <a:cxn ang="0">
                    <a:pos x="21" y="75"/>
                  </a:cxn>
                  <a:cxn ang="0">
                    <a:pos x="40" y="80"/>
                  </a:cxn>
                  <a:cxn ang="0">
                    <a:pos x="61" y="75"/>
                  </a:cxn>
                  <a:cxn ang="0">
                    <a:pos x="75" y="61"/>
                  </a:cxn>
                  <a:cxn ang="0">
                    <a:pos x="82" y="40"/>
                  </a:cxn>
                </a:cxnLst>
                <a:rect l="0" t="0" r="r" b="b"/>
                <a:pathLst>
                  <a:path w="82" h="80">
                    <a:moveTo>
                      <a:pt x="82" y="40"/>
                    </a:moveTo>
                    <a:lnTo>
                      <a:pt x="75" y="19"/>
                    </a:lnTo>
                    <a:lnTo>
                      <a:pt x="61" y="5"/>
                    </a:lnTo>
                    <a:lnTo>
                      <a:pt x="40" y="0"/>
                    </a:lnTo>
                    <a:lnTo>
                      <a:pt x="21" y="5"/>
                    </a:lnTo>
                    <a:lnTo>
                      <a:pt x="7" y="19"/>
                    </a:lnTo>
                    <a:lnTo>
                      <a:pt x="0" y="40"/>
                    </a:lnTo>
                    <a:lnTo>
                      <a:pt x="7" y="61"/>
                    </a:lnTo>
                    <a:lnTo>
                      <a:pt x="21" y="75"/>
                    </a:lnTo>
                    <a:lnTo>
                      <a:pt x="40" y="80"/>
                    </a:lnTo>
                    <a:lnTo>
                      <a:pt x="61" y="75"/>
                    </a:lnTo>
                    <a:lnTo>
                      <a:pt x="75" y="61"/>
                    </a:lnTo>
                    <a:lnTo>
                      <a:pt x="82" y="40"/>
                    </a:lnTo>
                    <a:close/>
                  </a:path>
                </a:pathLst>
              </a:custGeom>
              <a:solidFill>
                <a:srgbClr val="000000"/>
              </a:solidFill>
              <a:ln w="0">
                <a:solidFill>
                  <a:srgbClr val="000000"/>
                </a:solidFill>
                <a:round/>
                <a:headEnd/>
                <a:tailEnd/>
              </a:ln>
            </p:spPr>
            <p:txBody>
              <a:bodyPr/>
              <a:lstStyle/>
              <a:p>
                <a:endParaRPr lang="en-US"/>
              </a:p>
            </p:txBody>
          </p:sp>
          <p:sp>
            <p:nvSpPr>
              <p:cNvPr id="535311" name="Freeform 783"/>
              <p:cNvSpPr>
                <a:spLocks/>
              </p:cNvSpPr>
              <p:nvPr/>
            </p:nvSpPr>
            <p:spPr bwMode="auto">
              <a:xfrm>
                <a:off x="3560" y="2719"/>
                <a:ext cx="82" cy="80"/>
              </a:xfrm>
              <a:custGeom>
                <a:avLst/>
                <a:gdLst/>
                <a:ahLst/>
                <a:cxnLst>
                  <a:cxn ang="0">
                    <a:pos x="82" y="40"/>
                  </a:cxn>
                  <a:cxn ang="0">
                    <a:pos x="75" y="19"/>
                  </a:cxn>
                  <a:cxn ang="0">
                    <a:pos x="61" y="5"/>
                  </a:cxn>
                  <a:cxn ang="0">
                    <a:pos x="40" y="0"/>
                  </a:cxn>
                  <a:cxn ang="0">
                    <a:pos x="21" y="5"/>
                  </a:cxn>
                  <a:cxn ang="0">
                    <a:pos x="7" y="19"/>
                  </a:cxn>
                  <a:cxn ang="0">
                    <a:pos x="0" y="40"/>
                  </a:cxn>
                  <a:cxn ang="0">
                    <a:pos x="7" y="61"/>
                  </a:cxn>
                  <a:cxn ang="0">
                    <a:pos x="21" y="75"/>
                  </a:cxn>
                  <a:cxn ang="0">
                    <a:pos x="40" y="80"/>
                  </a:cxn>
                  <a:cxn ang="0">
                    <a:pos x="61" y="75"/>
                  </a:cxn>
                  <a:cxn ang="0">
                    <a:pos x="75" y="61"/>
                  </a:cxn>
                  <a:cxn ang="0">
                    <a:pos x="82" y="40"/>
                  </a:cxn>
                </a:cxnLst>
                <a:rect l="0" t="0" r="r" b="b"/>
                <a:pathLst>
                  <a:path w="82" h="80">
                    <a:moveTo>
                      <a:pt x="82" y="40"/>
                    </a:moveTo>
                    <a:lnTo>
                      <a:pt x="75" y="19"/>
                    </a:lnTo>
                    <a:lnTo>
                      <a:pt x="61" y="5"/>
                    </a:lnTo>
                    <a:lnTo>
                      <a:pt x="40" y="0"/>
                    </a:lnTo>
                    <a:lnTo>
                      <a:pt x="21" y="5"/>
                    </a:lnTo>
                    <a:lnTo>
                      <a:pt x="7" y="19"/>
                    </a:lnTo>
                    <a:lnTo>
                      <a:pt x="0" y="40"/>
                    </a:lnTo>
                    <a:lnTo>
                      <a:pt x="7" y="61"/>
                    </a:lnTo>
                    <a:lnTo>
                      <a:pt x="21" y="75"/>
                    </a:lnTo>
                    <a:lnTo>
                      <a:pt x="40" y="80"/>
                    </a:lnTo>
                    <a:lnTo>
                      <a:pt x="61" y="75"/>
                    </a:lnTo>
                    <a:lnTo>
                      <a:pt x="75" y="61"/>
                    </a:lnTo>
                    <a:lnTo>
                      <a:pt x="82" y="40"/>
                    </a:lnTo>
                  </a:path>
                </a:pathLst>
              </a:custGeom>
              <a:noFill/>
              <a:ln w="5715">
                <a:solidFill>
                  <a:srgbClr val="000000"/>
                </a:solidFill>
                <a:round/>
                <a:headEnd/>
                <a:tailEnd/>
              </a:ln>
            </p:spPr>
            <p:txBody>
              <a:bodyPr/>
              <a:lstStyle/>
              <a:p>
                <a:endParaRPr lang="en-US"/>
              </a:p>
            </p:txBody>
          </p:sp>
          <p:sp>
            <p:nvSpPr>
              <p:cNvPr id="535310" name="Freeform 782"/>
              <p:cNvSpPr>
                <a:spLocks/>
              </p:cNvSpPr>
              <p:nvPr/>
            </p:nvSpPr>
            <p:spPr bwMode="auto">
              <a:xfrm>
                <a:off x="4136" y="2376"/>
                <a:ext cx="80" cy="80"/>
              </a:xfrm>
              <a:custGeom>
                <a:avLst/>
                <a:gdLst/>
                <a:ahLst/>
                <a:cxnLst>
                  <a:cxn ang="0">
                    <a:pos x="80" y="40"/>
                  </a:cxn>
                  <a:cxn ang="0">
                    <a:pos x="75" y="21"/>
                  </a:cxn>
                  <a:cxn ang="0">
                    <a:pos x="61" y="7"/>
                  </a:cxn>
                  <a:cxn ang="0">
                    <a:pos x="40" y="0"/>
                  </a:cxn>
                  <a:cxn ang="0">
                    <a:pos x="19" y="7"/>
                  </a:cxn>
                  <a:cxn ang="0">
                    <a:pos x="5" y="21"/>
                  </a:cxn>
                  <a:cxn ang="0">
                    <a:pos x="0" y="40"/>
                  </a:cxn>
                  <a:cxn ang="0">
                    <a:pos x="5" y="61"/>
                  </a:cxn>
                  <a:cxn ang="0">
                    <a:pos x="19" y="75"/>
                  </a:cxn>
                  <a:cxn ang="0">
                    <a:pos x="40" y="80"/>
                  </a:cxn>
                  <a:cxn ang="0">
                    <a:pos x="61" y="75"/>
                  </a:cxn>
                  <a:cxn ang="0">
                    <a:pos x="75" y="61"/>
                  </a:cxn>
                  <a:cxn ang="0">
                    <a:pos x="80" y="40"/>
                  </a:cxn>
                </a:cxnLst>
                <a:rect l="0" t="0" r="r" b="b"/>
                <a:pathLst>
                  <a:path w="80" h="80">
                    <a:moveTo>
                      <a:pt x="80" y="40"/>
                    </a:moveTo>
                    <a:lnTo>
                      <a:pt x="75" y="21"/>
                    </a:lnTo>
                    <a:lnTo>
                      <a:pt x="61" y="7"/>
                    </a:lnTo>
                    <a:lnTo>
                      <a:pt x="40" y="0"/>
                    </a:lnTo>
                    <a:lnTo>
                      <a:pt x="19" y="7"/>
                    </a:lnTo>
                    <a:lnTo>
                      <a:pt x="5" y="21"/>
                    </a:lnTo>
                    <a:lnTo>
                      <a:pt x="0" y="40"/>
                    </a:lnTo>
                    <a:lnTo>
                      <a:pt x="5" y="61"/>
                    </a:lnTo>
                    <a:lnTo>
                      <a:pt x="19" y="75"/>
                    </a:lnTo>
                    <a:lnTo>
                      <a:pt x="40" y="80"/>
                    </a:lnTo>
                    <a:lnTo>
                      <a:pt x="61" y="75"/>
                    </a:lnTo>
                    <a:lnTo>
                      <a:pt x="75" y="61"/>
                    </a:lnTo>
                    <a:lnTo>
                      <a:pt x="80" y="40"/>
                    </a:lnTo>
                    <a:close/>
                  </a:path>
                </a:pathLst>
              </a:custGeom>
              <a:solidFill>
                <a:srgbClr val="000000"/>
              </a:solidFill>
              <a:ln w="0">
                <a:solidFill>
                  <a:srgbClr val="000000"/>
                </a:solidFill>
                <a:round/>
                <a:headEnd/>
                <a:tailEnd/>
              </a:ln>
            </p:spPr>
            <p:txBody>
              <a:bodyPr/>
              <a:lstStyle/>
              <a:p>
                <a:endParaRPr lang="en-US"/>
              </a:p>
            </p:txBody>
          </p:sp>
          <p:sp>
            <p:nvSpPr>
              <p:cNvPr id="535309" name="Freeform 781"/>
              <p:cNvSpPr>
                <a:spLocks/>
              </p:cNvSpPr>
              <p:nvPr/>
            </p:nvSpPr>
            <p:spPr bwMode="auto">
              <a:xfrm>
                <a:off x="4136" y="2376"/>
                <a:ext cx="80" cy="80"/>
              </a:xfrm>
              <a:custGeom>
                <a:avLst/>
                <a:gdLst/>
                <a:ahLst/>
                <a:cxnLst>
                  <a:cxn ang="0">
                    <a:pos x="80" y="40"/>
                  </a:cxn>
                  <a:cxn ang="0">
                    <a:pos x="75" y="21"/>
                  </a:cxn>
                  <a:cxn ang="0">
                    <a:pos x="61" y="7"/>
                  </a:cxn>
                  <a:cxn ang="0">
                    <a:pos x="40" y="0"/>
                  </a:cxn>
                  <a:cxn ang="0">
                    <a:pos x="19" y="7"/>
                  </a:cxn>
                  <a:cxn ang="0">
                    <a:pos x="5" y="21"/>
                  </a:cxn>
                  <a:cxn ang="0">
                    <a:pos x="0" y="40"/>
                  </a:cxn>
                  <a:cxn ang="0">
                    <a:pos x="5" y="61"/>
                  </a:cxn>
                  <a:cxn ang="0">
                    <a:pos x="19" y="75"/>
                  </a:cxn>
                  <a:cxn ang="0">
                    <a:pos x="40" y="80"/>
                  </a:cxn>
                  <a:cxn ang="0">
                    <a:pos x="61" y="75"/>
                  </a:cxn>
                  <a:cxn ang="0">
                    <a:pos x="75" y="61"/>
                  </a:cxn>
                  <a:cxn ang="0">
                    <a:pos x="80" y="40"/>
                  </a:cxn>
                </a:cxnLst>
                <a:rect l="0" t="0" r="r" b="b"/>
                <a:pathLst>
                  <a:path w="80" h="80">
                    <a:moveTo>
                      <a:pt x="80" y="40"/>
                    </a:moveTo>
                    <a:lnTo>
                      <a:pt x="75" y="21"/>
                    </a:lnTo>
                    <a:lnTo>
                      <a:pt x="61" y="7"/>
                    </a:lnTo>
                    <a:lnTo>
                      <a:pt x="40" y="0"/>
                    </a:lnTo>
                    <a:lnTo>
                      <a:pt x="19" y="7"/>
                    </a:lnTo>
                    <a:lnTo>
                      <a:pt x="5" y="21"/>
                    </a:lnTo>
                    <a:lnTo>
                      <a:pt x="0" y="40"/>
                    </a:lnTo>
                    <a:lnTo>
                      <a:pt x="5" y="61"/>
                    </a:lnTo>
                    <a:lnTo>
                      <a:pt x="19" y="75"/>
                    </a:lnTo>
                    <a:lnTo>
                      <a:pt x="40" y="80"/>
                    </a:lnTo>
                    <a:lnTo>
                      <a:pt x="61" y="75"/>
                    </a:lnTo>
                    <a:lnTo>
                      <a:pt x="75" y="61"/>
                    </a:lnTo>
                    <a:lnTo>
                      <a:pt x="80" y="40"/>
                    </a:lnTo>
                  </a:path>
                </a:pathLst>
              </a:custGeom>
              <a:noFill/>
              <a:ln w="5715">
                <a:solidFill>
                  <a:srgbClr val="000000"/>
                </a:solidFill>
                <a:round/>
                <a:headEnd/>
                <a:tailEnd/>
              </a:ln>
            </p:spPr>
            <p:txBody>
              <a:bodyPr/>
              <a:lstStyle/>
              <a:p>
                <a:endParaRPr lang="en-US"/>
              </a:p>
            </p:txBody>
          </p:sp>
          <p:sp>
            <p:nvSpPr>
              <p:cNvPr id="535308" name="Freeform 780"/>
              <p:cNvSpPr>
                <a:spLocks/>
              </p:cNvSpPr>
              <p:nvPr/>
            </p:nvSpPr>
            <p:spPr bwMode="auto">
              <a:xfrm>
                <a:off x="4710" y="2041"/>
                <a:ext cx="82" cy="79"/>
              </a:xfrm>
              <a:custGeom>
                <a:avLst/>
                <a:gdLst/>
                <a:ahLst/>
                <a:cxnLst>
                  <a:cxn ang="0">
                    <a:pos x="82" y="39"/>
                  </a:cxn>
                  <a:cxn ang="0">
                    <a:pos x="75" y="18"/>
                  </a:cxn>
                  <a:cxn ang="0">
                    <a:pos x="61" y="4"/>
                  </a:cxn>
                  <a:cxn ang="0">
                    <a:pos x="40" y="0"/>
                  </a:cxn>
                  <a:cxn ang="0">
                    <a:pos x="21" y="4"/>
                  </a:cxn>
                  <a:cxn ang="0">
                    <a:pos x="7" y="18"/>
                  </a:cxn>
                  <a:cxn ang="0">
                    <a:pos x="0" y="39"/>
                  </a:cxn>
                  <a:cxn ang="0">
                    <a:pos x="7" y="58"/>
                  </a:cxn>
                  <a:cxn ang="0">
                    <a:pos x="21" y="72"/>
                  </a:cxn>
                  <a:cxn ang="0">
                    <a:pos x="40" y="79"/>
                  </a:cxn>
                  <a:cxn ang="0">
                    <a:pos x="61" y="72"/>
                  </a:cxn>
                  <a:cxn ang="0">
                    <a:pos x="75" y="58"/>
                  </a:cxn>
                  <a:cxn ang="0">
                    <a:pos x="82" y="39"/>
                  </a:cxn>
                </a:cxnLst>
                <a:rect l="0" t="0" r="r" b="b"/>
                <a:pathLst>
                  <a:path w="82" h="79">
                    <a:moveTo>
                      <a:pt x="82" y="39"/>
                    </a:moveTo>
                    <a:lnTo>
                      <a:pt x="75" y="18"/>
                    </a:lnTo>
                    <a:lnTo>
                      <a:pt x="61" y="4"/>
                    </a:lnTo>
                    <a:lnTo>
                      <a:pt x="40" y="0"/>
                    </a:lnTo>
                    <a:lnTo>
                      <a:pt x="21" y="4"/>
                    </a:lnTo>
                    <a:lnTo>
                      <a:pt x="7" y="18"/>
                    </a:lnTo>
                    <a:lnTo>
                      <a:pt x="0" y="39"/>
                    </a:lnTo>
                    <a:lnTo>
                      <a:pt x="7" y="58"/>
                    </a:lnTo>
                    <a:lnTo>
                      <a:pt x="21" y="72"/>
                    </a:lnTo>
                    <a:lnTo>
                      <a:pt x="40" y="79"/>
                    </a:lnTo>
                    <a:lnTo>
                      <a:pt x="61" y="72"/>
                    </a:lnTo>
                    <a:lnTo>
                      <a:pt x="75" y="58"/>
                    </a:lnTo>
                    <a:lnTo>
                      <a:pt x="82" y="39"/>
                    </a:lnTo>
                    <a:close/>
                  </a:path>
                </a:pathLst>
              </a:custGeom>
              <a:solidFill>
                <a:srgbClr val="000000"/>
              </a:solidFill>
              <a:ln w="0">
                <a:solidFill>
                  <a:srgbClr val="000000"/>
                </a:solidFill>
                <a:round/>
                <a:headEnd/>
                <a:tailEnd/>
              </a:ln>
            </p:spPr>
            <p:txBody>
              <a:bodyPr/>
              <a:lstStyle/>
              <a:p>
                <a:endParaRPr lang="en-US"/>
              </a:p>
            </p:txBody>
          </p:sp>
          <p:sp>
            <p:nvSpPr>
              <p:cNvPr id="535307" name="Freeform 779"/>
              <p:cNvSpPr>
                <a:spLocks/>
              </p:cNvSpPr>
              <p:nvPr/>
            </p:nvSpPr>
            <p:spPr bwMode="auto">
              <a:xfrm>
                <a:off x="4710" y="2041"/>
                <a:ext cx="82" cy="79"/>
              </a:xfrm>
              <a:custGeom>
                <a:avLst/>
                <a:gdLst/>
                <a:ahLst/>
                <a:cxnLst>
                  <a:cxn ang="0">
                    <a:pos x="82" y="39"/>
                  </a:cxn>
                  <a:cxn ang="0">
                    <a:pos x="75" y="18"/>
                  </a:cxn>
                  <a:cxn ang="0">
                    <a:pos x="61" y="4"/>
                  </a:cxn>
                  <a:cxn ang="0">
                    <a:pos x="40" y="0"/>
                  </a:cxn>
                  <a:cxn ang="0">
                    <a:pos x="21" y="4"/>
                  </a:cxn>
                  <a:cxn ang="0">
                    <a:pos x="7" y="18"/>
                  </a:cxn>
                  <a:cxn ang="0">
                    <a:pos x="0" y="39"/>
                  </a:cxn>
                  <a:cxn ang="0">
                    <a:pos x="7" y="58"/>
                  </a:cxn>
                  <a:cxn ang="0">
                    <a:pos x="21" y="72"/>
                  </a:cxn>
                  <a:cxn ang="0">
                    <a:pos x="40" y="79"/>
                  </a:cxn>
                  <a:cxn ang="0">
                    <a:pos x="61" y="72"/>
                  </a:cxn>
                  <a:cxn ang="0">
                    <a:pos x="75" y="58"/>
                  </a:cxn>
                  <a:cxn ang="0">
                    <a:pos x="82" y="39"/>
                  </a:cxn>
                </a:cxnLst>
                <a:rect l="0" t="0" r="r" b="b"/>
                <a:pathLst>
                  <a:path w="82" h="79">
                    <a:moveTo>
                      <a:pt x="82" y="39"/>
                    </a:moveTo>
                    <a:lnTo>
                      <a:pt x="75" y="18"/>
                    </a:lnTo>
                    <a:lnTo>
                      <a:pt x="61" y="4"/>
                    </a:lnTo>
                    <a:lnTo>
                      <a:pt x="40" y="0"/>
                    </a:lnTo>
                    <a:lnTo>
                      <a:pt x="21" y="4"/>
                    </a:lnTo>
                    <a:lnTo>
                      <a:pt x="7" y="18"/>
                    </a:lnTo>
                    <a:lnTo>
                      <a:pt x="0" y="39"/>
                    </a:lnTo>
                    <a:lnTo>
                      <a:pt x="7" y="58"/>
                    </a:lnTo>
                    <a:lnTo>
                      <a:pt x="21" y="72"/>
                    </a:lnTo>
                    <a:lnTo>
                      <a:pt x="40" y="79"/>
                    </a:lnTo>
                    <a:lnTo>
                      <a:pt x="61" y="72"/>
                    </a:lnTo>
                    <a:lnTo>
                      <a:pt x="75" y="58"/>
                    </a:lnTo>
                    <a:lnTo>
                      <a:pt x="82" y="39"/>
                    </a:lnTo>
                  </a:path>
                </a:pathLst>
              </a:custGeom>
              <a:noFill/>
              <a:ln w="5715">
                <a:solidFill>
                  <a:srgbClr val="000000"/>
                </a:solidFill>
                <a:round/>
                <a:headEnd/>
                <a:tailEnd/>
              </a:ln>
            </p:spPr>
            <p:txBody>
              <a:bodyPr/>
              <a:lstStyle/>
              <a:p>
                <a:endParaRPr lang="en-US"/>
              </a:p>
            </p:txBody>
          </p:sp>
          <p:sp>
            <p:nvSpPr>
              <p:cNvPr id="535306" name="Freeform 778"/>
              <p:cNvSpPr>
                <a:spLocks/>
              </p:cNvSpPr>
              <p:nvPr/>
            </p:nvSpPr>
            <p:spPr bwMode="auto">
              <a:xfrm>
                <a:off x="5286" y="1723"/>
                <a:ext cx="80" cy="82"/>
              </a:xfrm>
              <a:custGeom>
                <a:avLst/>
                <a:gdLst/>
                <a:ahLst/>
                <a:cxnLst>
                  <a:cxn ang="0">
                    <a:pos x="80" y="42"/>
                  </a:cxn>
                  <a:cxn ang="0">
                    <a:pos x="75" y="21"/>
                  </a:cxn>
                  <a:cxn ang="0">
                    <a:pos x="61" y="7"/>
                  </a:cxn>
                  <a:cxn ang="0">
                    <a:pos x="40" y="0"/>
                  </a:cxn>
                  <a:cxn ang="0">
                    <a:pos x="21" y="7"/>
                  </a:cxn>
                  <a:cxn ang="0">
                    <a:pos x="5" y="21"/>
                  </a:cxn>
                  <a:cxn ang="0">
                    <a:pos x="0" y="42"/>
                  </a:cxn>
                  <a:cxn ang="0">
                    <a:pos x="5" y="61"/>
                  </a:cxn>
                  <a:cxn ang="0">
                    <a:pos x="21" y="75"/>
                  </a:cxn>
                  <a:cxn ang="0">
                    <a:pos x="40" y="82"/>
                  </a:cxn>
                  <a:cxn ang="0">
                    <a:pos x="61" y="75"/>
                  </a:cxn>
                  <a:cxn ang="0">
                    <a:pos x="75" y="61"/>
                  </a:cxn>
                  <a:cxn ang="0">
                    <a:pos x="80" y="42"/>
                  </a:cxn>
                </a:cxnLst>
                <a:rect l="0" t="0" r="r" b="b"/>
                <a:pathLst>
                  <a:path w="80" h="82">
                    <a:moveTo>
                      <a:pt x="80" y="42"/>
                    </a:moveTo>
                    <a:lnTo>
                      <a:pt x="75" y="21"/>
                    </a:lnTo>
                    <a:lnTo>
                      <a:pt x="61" y="7"/>
                    </a:lnTo>
                    <a:lnTo>
                      <a:pt x="40" y="0"/>
                    </a:lnTo>
                    <a:lnTo>
                      <a:pt x="21" y="7"/>
                    </a:lnTo>
                    <a:lnTo>
                      <a:pt x="5" y="21"/>
                    </a:lnTo>
                    <a:lnTo>
                      <a:pt x="0" y="42"/>
                    </a:lnTo>
                    <a:lnTo>
                      <a:pt x="5" y="61"/>
                    </a:lnTo>
                    <a:lnTo>
                      <a:pt x="21" y="75"/>
                    </a:lnTo>
                    <a:lnTo>
                      <a:pt x="40" y="82"/>
                    </a:lnTo>
                    <a:lnTo>
                      <a:pt x="61" y="75"/>
                    </a:lnTo>
                    <a:lnTo>
                      <a:pt x="75" y="61"/>
                    </a:lnTo>
                    <a:lnTo>
                      <a:pt x="80" y="42"/>
                    </a:lnTo>
                    <a:close/>
                  </a:path>
                </a:pathLst>
              </a:custGeom>
              <a:solidFill>
                <a:srgbClr val="000000"/>
              </a:solidFill>
              <a:ln w="0">
                <a:solidFill>
                  <a:srgbClr val="000000"/>
                </a:solidFill>
                <a:round/>
                <a:headEnd/>
                <a:tailEnd/>
              </a:ln>
            </p:spPr>
            <p:txBody>
              <a:bodyPr/>
              <a:lstStyle/>
              <a:p>
                <a:endParaRPr lang="en-US"/>
              </a:p>
            </p:txBody>
          </p:sp>
          <p:sp>
            <p:nvSpPr>
              <p:cNvPr id="535305" name="Freeform 777"/>
              <p:cNvSpPr>
                <a:spLocks/>
              </p:cNvSpPr>
              <p:nvPr/>
            </p:nvSpPr>
            <p:spPr bwMode="auto">
              <a:xfrm>
                <a:off x="5286" y="1723"/>
                <a:ext cx="80" cy="82"/>
              </a:xfrm>
              <a:custGeom>
                <a:avLst/>
                <a:gdLst/>
                <a:ahLst/>
                <a:cxnLst>
                  <a:cxn ang="0">
                    <a:pos x="80" y="42"/>
                  </a:cxn>
                  <a:cxn ang="0">
                    <a:pos x="75" y="21"/>
                  </a:cxn>
                  <a:cxn ang="0">
                    <a:pos x="61" y="7"/>
                  </a:cxn>
                  <a:cxn ang="0">
                    <a:pos x="40" y="0"/>
                  </a:cxn>
                  <a:cxn ang="0">
                    <a:pos x="21" y="7"/>
                  </a:cxn>
                  <a:cxn ang="0">
                    <a:pos x="5" y="21"/>
                  </a:cxn>
                  <a:cxn ang="0">
                    <a:pos x="0" y="42"/>
                  </a:cxn>
                  <a:cxn ang="0">
                    <a:pos x="5" y="61"/>
                  </a:cxn>
                  <a:cxn ang="0">
                    <a:pos x="21" y="75"/>
                  </a:cxn>
                  <a:cxn ang="0">
                    <a:pos x="40" y="82"/>
                  </a:cxn>
                  <a:cxn ang="0">
                    <a:pos x="61" y="75"/>
                  </a:cxn>
                  <a:cxn ang="0">
                    <a:pos x="75" y="61"/>
                  </a:cxn>
                  <a:cxn ang="0">
                    <a:pos x="80" y="42"/>
                  </a:cxn>
                </a:cxnLst>
                <a:rect l="0" t="0" r="r" b="b"/>
                <a:pathLst>
                  <a:path w="80" h="82">
                    <a:moveTo>
                      <a:pt x="80" y="42"/>
                    </a:moveTo>
                    <a:lnTo>
                      <a:pt x="75" y="21"/>
                    </a:lnTo>
                    <a:lnTo>
                      <a:pt x="61" y="7"/>
                    </a:lnTo>
                    <a:lnTo>
                      <a:pt x="40" y="0"/>
                    </a:lnTo>
                    <a:lnTo>
                      <a:pt x="21" y="7"/>
                    </a:lnTo>
                    <a:lnTo>
                      <a:pt x="5" y="21"/>
                    </a:lnTo>
                    <a:lnTo>
                      <a:pt x="0" y="42"/>
                    </a:lnTo>
                    <a:lnTo>
                      <a:pt x="5" y="61"/>
                    </a:lnTo>
                    <a:lnTo>
                      <a:pt x="21" y="75"/>
                    </a:lnTo>
                    <a:lnTo>
                      <a:pt x="40" y="82"/>
                    </a:lnTo>
                    <a:lnTo>
                      <a:pt x="61" y="75"/>
                    </a:lnTo>
                    <a:lnTo>
                      <a:pt x="75" y="61"/>
                    </a:lnTo>
                    <a:lnTo>
                      <a:pt x="80" y="42"/>
                    </a:lnTo>
                  </a:path>
                </a:pathLst>
              </a:custGeom>
              <a:noFill/>
              <a:ln w="5715">
                <a:solidFill>
                  <a:srgbClr val="000000"/>
                </a:solidFill>
                <a:round/>
                <a:headEnd/>
                <a:tailEnd/>
              </a:ln>
            </p:spPr>
            <p:txBody>
              <a:bodyPr/>
              <a:lstStyle/>
              <a:p>
                <a:endParaRPr lang="en-US"/>
              </a:p>
            </p:txBody>
          </p:sp>
          <p:sp>
            <p:nvSpPr>
              <p:cNvPr id="535304" name="Freeform 776"/>
              <p:cNvSpPr>
                <a:spLocks/>
              </p:cNvSpPr>
              <p:nvPr/>
            </p:nvSpPr>
            <p:spPr bwMode="auto">
              <a:xfrm>
                <a:off x="724" y="2780"/>
                <a:ext cx="1150" cy="623"/>
              </a:xfrm>
              <a:custGeom>
                <a:avLst/>
                <a:gdLst/>
                <a:ahLst/>
                <a:cxnLst>
                  <a:cxn ang="0">
                    <a:pos x="0" y="623"/>
                  </a:cxn>
                  <a:cxn ang="0">
                    <a:pos x="576" y="312"/>
                  </a:cxn>
                  <a:cxn ang="0">
                    <a:pos x="1150" y="0"/>
                  </a:cxn>
                </a:cxnLst>
                <a:rect l="0" t="0" r="r" b="b"/>
                <a:pathLst>
                  <a:path w="1150" h="623">
                    <a:moveTo>
                      <a:pt x="0" y="623"/>
                    </a:moveTo>
                    <a:lnTo>
                      <a:pt x="576" y="312"/>
                    </a:lnTo>
                    <a:lnTo>
                      <a:pt x="1150" y="0"/>
                    </a:lnTo>
                  </a:path>
                </a:pathLst>
              </a:custGeom>
              <a:noFill/>
              <a:ln w="13335">
                <a:solidFill>
                  <a:srgbClr val="00FF00"/>
                </a:solidFill>
                <a:round/>
                <a:headEnd/>
                <a:tailEnd/>
              </a:ln>
            </p:spPr>
            <p:txBody>
              <a:bodyPr/>
              <a:lstStyle/>
              <a:p>
                <a:endParaRPr lang="en-US"/>
              </a:p>
            </p:txBody>
          </p:sp>
          <p:sp>
            <p:nvSpPr>
              <p:cNvPr id="535303" name="Freeform 775"/>
              <p:cNvSpPr>
                <a:spLocks/>
              </p:cNvSpPr>
              <p:nvPr/>
            </p:nvSpPr>
            <p:spPr bwMode="auto">
              <a:xfrm>
                <a:off x="684" y="3361"/>
                <a:ext cx="79" cy="81"/>
              </a:xfrm>
              <a:custGeom>
                <a:avLst/>
                <a:gdLst/>
                <a:ahLst/>
                <a:cxnLst>
                  <a:cxn ang="0">
                    <a:pos x="40" y="0"/>
                  </a:cxn>
                  <a:cxn ang="0">
                    <a:pos x="0" y="42"/>
                  </a:cxn>
                  <a:cxn ang="0">
                    <a:pos x="40" y="81"/>
                  </a:cxn>
                  <a:cxn ang="0">
                    <a:pos x="79" y="42"/>
                  </a:cxn>
                  <a:cxn ang="0">
                    <a:pos x="40" y="0"/>
                  </a:cxn>
                </a:cxnLst>
                <a:rect l="0" t="0" r="r" b="b"/>
                <a:pathLst>
                  <a:path w="79" h="81">
                    <a:moveTo>
                      <a:pt x="40" y="0"/>
                    </a:moveTo>
                    <a:lnTo>
                      <a:pt x="0" y="42"/>
                    </a:lnTo>
                    <a:lnTo>
                      <a:pt x="40" y="81"/>
                    </a:lnTo>
                    <a:lnTo>
                      <a:pt x="79" y="42"/>
                    </a:lnTo>
                    <a:lnTo>
                      <a:pt x="40" y="0"/>
                    </a:lnTo>
                    <a:close/>
                  </a:path>
                </a:pathLst>
              </a:custGeom>
              <a:solidFill>
                <a:srgbClr val="00FF00"/>
              </a:solidFill>
              <a:ln w="0">
                <a:solidFill>
                  <a:srgbClr val="00FF00"/>
                </a:solidFill>
                <a:round/>
                <a:headEnd/>
                <a:tailEnd/>
              </a:ln>
            </p:spPr>
            <p:txBody>
              <a:bodyPr/>
              <a:lstStyle/>
              <a:p>
                <a:endParaRPr lang="en-US"/>
              </a:p>
            </p:txBody>
          </p:sp>
          <p:sp>
            <p:nvSpPr>
              <p:cNvPr id="535302" name="Freeform 774"/>
              <p:cNvSpPr>
                <a:spLocks/>
              </p:cNvSpPr>
              <p:nvPr/>
            </p:nvSpPr>
            <p:spPr bwMode="auto">
              <a:xfrm>
                <a:off x="684" y="3361"/>
                <a:ext cx="79" cy="81"/>
              </a:xfrm>
              <a:custGeom>
                <a:avLst/>
                <a:gdLst/>
                <a:ahLst/>
                <a:cxnLst>
                  <a:cxn ang="0">
                    <a:pos x="40" y="0"/>
                  </a:cxn>
                  <a:cxn ang="0">
                    <a:pos x="0" y="42"/>
                  </a:cxn>
                  <a:cxn ang="0">
                    <a:pos x="40" y="81"/>
                  </a:cxn>
                  <a:cxn ang="0">
                    <a:pos x="79" y="42"/>
                  </a:cxn>
                  <a:cxn ang="0">
                    <a:pos x="40" y="0"/>
                  </a:cxn>
                </a:cxnLst>
                <a:rect l="0" t="0" r="r" b="b"/>
                <a:pathLst>
                  <a:path w="79" h="81">
                    <a:moveTo>
                      <a:pt x="40" y="0"/>
                    </a:moveTo>
                    <a:lnTo>
                      <a:pt x="0" y="42"/>
                    </a:lnTo>
                    <a:lnTo>
                      <a:pt x="40" y="81"/>
                    </a:lnTo>
                    <a:lnTo>
                      <a:pt x="79" y="42"/>
                    </a:lnTo>
                    <a:lnTo>
                      <a:pt x="40" y="0"/>
                    </a:lnTo>
                  </a:path>
                </a:pathLst>
              </a:custGeom>
              <a:noFill/>
              <a:ln w="5715">
                <a:solidFill>
                  <a:srgbClr val="00FF00"/>
                </a:solidFill>
                <a:round/>
                <a:headEnd/>
                <a:tailEnd/>
              </a:ln>
            </p:spPr>
            <p:txBody>
              <a:bodyPr/>
              <a:lstStyle/>
              <a:p>
                <a:endParaRPr lang="en-US"/>
              </a:p>
            </p:txBody>
          </p:sp>
          <p:sp>
            <p:nvSpPr>
              <p:cNvPr id="535301" name="Freeform 773"/>
              <p:cNvSpPr>
                <a:spLocks/>
              </p:cNvSpPr>
              <p:nvPr/>
            </p:nvSpPr>
            <p:spPr bwMode="auto">
              <a:xfrm>
                <a:off x="1260" y="3053"/>
                <a:ext cx="80" cy="79"/>
              </a:xfrm>
              <a:custGeom>
                <a:avLst/>
                <a:gdLst/>
                <a:ahLst/>
                <a:cxnLst>
                  <a:cxn ang="0">
                    <a:pos x="40" y="0"/>
                  </a:cxn>
                  <a:cxn ang="0">
                    <a:pos x="0" y="39"/>
                  </a:cxn>
                  <a:cxn ang="0">
                    <a:pos x="40" y="79"/>
                  </a:cxn>
                  <a:cxn ang="0">
                    <a:pos x="80" y="39"/>
                  </a:cxn>
                  <a:cxn ang="0">
                    <a:pos x="40" y="0"/>
                  </a:cxn>
                </a:cxnLst>
                <a:rect l="0" t="0" r="r" b="b"/>
                <a:pathLst>
                  <a:path w="80" h="79">
                    <a:moveTo>
                      <a:pt x="40" y="0"/>
                    </a:moveTo>
                    <a:lnTo>
                      <a:pt x="0" y="39"/>
                    </a:lnTo>
                    <a:lnTo>
                      <a:pt x="40" y="79"/>
                    </a:lnTo>
                    <a:lnTo>
                      <a:pt x="80" y="39"/>
                    </a:lnTo>
                    <a:lnTo>
                      <a:pt x="40" y="0"/>
                    </a:lnTo>
                    <a:close/>
                  </a:path>
                </a:pathLst>
              </a:custGeom>
              <a:solidFill>
                <a:srgbClr val="00FF00"/>
              </a:solidFill>
              <a:ln w="0">
                <a:solidFill>
                  <a:srgbClr val="00FF00"/>
                </a:solidFill>
                <a:round/>
                <a:headEnd/>
                <a:tailEnd/>
              </a:ln>
            </p:spPr>
            <p:txBody>
              <a:bodyPr/>
              <a:lstStyle/>
              <a:p>
                <a:endParaRPr lang="en-US"/>
              </a:p>
            </p:txBody>
          </p:sp>
          <p:sp>
            <p:nvSpPr>
              <p:cNvPr id="535300" name="Freeform 772"/>
              <p:cNvSpPr>
                <a:spLocks/>
              </p:cNvSpPr>
              <p:nvPr/>
            </p:nvSpPr>
            <p:spPr bwMode="auto">
              <a:xfrm>
                <a:off x="1260" y="3053"/>
                <a:ext cx="80" cy="79"/>
              </a:xfrm>
              <a:custGeom>
                <a:avLst/>
                <a:gdLst/>
                <a:ahLst/>
                <a:cxnLst>
                  <a:cxn ang="0">
                    <a:pos x="40" y="0"/>
                  </a:cxn>
                  <a:cxn ang="0">
                    <a:pos x="0" y="39"/>
                  </a:cxn>
                  <a:cxn ang="0">
                    <a:pos x="40" y="79"/>
                  </a:cxn>
                  <a:cxn ang="0">
                    <a:pos x="80" y="39"/>
                  </a:cxn>
                  <a:cxn ang="0">
                    <a:pos x="40" y="0"/>
                  </a:cxn>
                </a:cxnLst>
                <a:rect l="0" t="0" r="r" b="b"/>
                <a:pathLst>
                  <a:path w="80" h="79">
                    <a:moveTo>
                      <a:pt x="40" y="0"/>
                    </a:moveTo>
                    <a:lnTo>
                      <a:pt x="0" y="39"/>
                    </a:lnTo>
                    <a:lnTo>
                      <a:pt x="40" y="79"/>
                    </a:lnTo>
                    <a:lnTo>
                      <a:pt x="80" y="39"/>
                    </a:lnTo>
                    <a:lnTo>
                      <a:pt x="40" y="0"/>
                    </a:lnTo>
                  </a:path>
                </a:pathLst>
              </a:custGeom>
              <a:noFill/>
              <a:ln w="5715">
                <a:solidFill>
                  <a:srgbClr val="00FF00"/>
                </a:solidFill>
                <a:round/>
                <a:headEnd/>
                <a:tailEnd/>
              </a:ln>
            </p:spPr>
            <p:txBody>
              <a:bodyPr/>
              <a:lstStyle/>
              <a:p>
                <a:endParaRPr lang="en-US"/>
              </a:p>
            </p:txBody>
          </p:sp>
          <p:sp>
            <p:nvSpPr>
              <p:cNvPr id="535299" name="Freeform 771"/>
              <p:cNvSpPr>
                <a:spLocks/>
              </p:cNvSpPr>
              <p:nvPr/>
            </p:nvSpPr>
            <p:spPr bwMode="auto">
              <a:xfrm>
                <a:off x="1834" y="2740"/>
                <a:ext cx="79" cy="80"/>
              </a:xfrm>
              <a:custGeom>
                <a:avLst/>
                <a:gdLst/>
                <a:ahLst/>
                <a:cxnLst>
                  <a:cxn ang="0">
                    <a:pos x="40" y="0"/>
                  </a:cxn>
                  <a:cxn ang="0">
                    <a:pos x="0" y="40"/>
                  </a:cxn>
                  <a:cxn ang="0">
                    <a:pos x="40" y="80"/>
                  </a:cxn>
                  <a:cxn ang="0">
                    <a:pos x="79" y="40"/>
                  </a:cxn>
                  <a:cxn ang="0">
                    <a:pos x="40" y="0"/>
                  </a:cxn>
                </a:cxnLst>
                <a:rect l="0" t="0" r="r" b="b"/>
                <a:pathLst>
                  <a:path w="79" h="80">
                    <a:moveTo>
                      <a:pt x="40" y="0"/>
                    </a:moveTo>
                    <a:lnTo>
                      <a:pt x="0" y="40"/>
                    </a:lnTo>
                    <a:lnTo>
                      <a:pt x="40" y="80"/>
                    </a:lnTo>
                    <a:lnTo>
                      <a:pt x="79" y="40"/>
                    </a:lnTo>
                    <a:lnTo>
                      <a:pt x="40" y="0"/>
                    </a:lnTo>
                    <a:close/>
                  </a:path>
                </a:pathLst>
              </a:custGeom>
              <a:solidFill>
                <a:srgbClr val="00FF00"/>
              </a:solidFill>
              <a:ln w="0">
                <a:solidFill>
                  <a:srgbClr val="00FF00"/>
                </a:solidFill>
                <a:round/>
                <a:headEnd/>
                <a:tailEnd/>
              </a:ln>
            </p:spPr>
            <p:txBody>
              <a:bodyPr/>
              <a:lstStyle/>
              <a:p>
                <a:endParaRPr lang="en-US"/>
              </a:p>
            </p:txBody>
          </p:sp>
          <p:sp>
            <p:nvSpPr>
              <p:cNvPr id="535298" name="Freeform 770"/>
              <p:cNvSpPr>
                <a:spLocks/>
              </p:cNvSpPr>
              <p:nvPr/>
            </p:nvSpPr>
            <p:spPr bwMode="auto">
              <a:xfrm>
                <a:off x="1834" y="2740"/>
                <a:ext cx="79" cy="80"/>
              </a:xfrm>
              <a:custGeom>
                <a:avLst/>
                <a:gdLst/>
                <a:ahLst/>
                <a:cxnLst>
                  <a:cxn ang="0">
                    <a:pos x="40" y="0"/>
                  </a:cxn>
                  <a:cxn ang="0">
                    <a:pos x="0" y="40"/>
                  </a:cxn>
                  <a:cxn ang="0">
                    <a:pos x="40" y="80"/>
                  </a:cxn>
                  <a:cxn ang="0">
                    <a:pos x="79" y="40"/>
                  </a:cxn>
                  <a:cxn ang="0">
                    <a:pos x="40" y="0"/>
                  </a:cxn>
                </a:cxnLst>
                <a:rect l="0" t="0" r="r" b="b"/>
                <a:pathLst>
                  <a:path w="79" h="80">
                    <a:moveTo>
                      <a:pt x="40" y="0"/>
                    </a:moveTo>
                    <a:lnTo>
                      <a:pt x="0" y="40"/>
                    </a:lnTo>
                    <a:lnTo>
                      <a:pt x="40" y="80"/>
                    </a:lnTo>
                    <a:lnTo>
                      <a:pt x="79" y="40"/>
                    </a:lnTo>
                    <a:lnTo>
                      <a:pt x="40" y="0"/>
                    </a:lnTo>
                  </a:path>
                </a:pathLst>
              </a:custGeom>
              <a:noFill/>
              <a:ln w="5715">
                <a:solidFill>
                  <a:srgbClr val="00FF00"/>
                </a:solidFill>
                <a:round/>
                <a:headEnd/>
                <a:tailEnd/>
              </a:ln>
            </p:spPr>
            <p:txBody>
              <a:bodyPr/>
              <a:lstStyle/>
              <a:p>
                <a:endParaRPr lang="en-US"/>
              </a:p>
            </p:txBody>
          </p:sp>
          <p:sp>
            <p:nvSpPr>
              <p:cNvPr id="535297" name="Freeform 769"/>
              <p:cNvSpPr>
                <a:spLocks/>
              </p:cNvSpPr>
              <p:nvPr/>
            </p:nvSpPr>
            <p:spPr bwMode="auto">
              <a:xfrm>
                <a:off x="724" y="2624"/>
                <a:ext cx="2248" cy="1296"/>
              </a:xfrm>
              <a:custGeom>
                <a:avLst/>
                <a:gdLst/>
                <a:ahLst/>
                <a:cxnLst>
                  <a:cxn ang="0">
                    <a:pos x="0" y="1296"/>
                  </a:cxn>
                  <a:cxn ang="0">
                    <a:pos x="576" y="975"/>
                  </a:cxn>
                  <a:cxn ang="0">
                    <a:pos x="1150" y="629"/>
                  </a:cxn>
                  <a:cxn ang="0">
                    <a:pos x="1726" y="298"/>
                  </a:cxn>
                  <a:cxn ang="0">
                    <a:pos x="2248" y="0"/>
                  </a:cxn>
                </a:cxnLst>
                <a:rect l="0" t="0" r="r" b="b"/>
                <a:pathLst>
                  <a:path w="2248" h="1296">
                    <a:moveTo>
                      <a:pt x="0" y="1296"/>
                    </a:moveTo>
                    <a:lnTo>
                      <a:pt x="576" y="975"/>
                    </a:lnTo>
                    <a:lnTo>
                      <a:pt x="1150" y="629"/>
                    </a:lnTo>
                    <a:lnTo>
                      <a:pt x="1726" y="298"/>
                    </a:lnTo>
                    <a:lnTo>
                      <a:pt x="2248" y="0"/>
                    </a:lnTo>
                  </a:path>
                </a:pathLst>
              </a:custGeom>
              <a:noFill/>
              <a:ln w="13335">
                <a:solidFill>
                  <a:srgbClr val="0000FF"/>
                </a:solidFill>
                <a:round/>
                <a:headEnd/>
                <a:tailEnd/>
              </a:ln>
            </p:spPr>
            <p:txBody>
              <a:bodyPr/>
              <a:lstStyle/>
              <a:p>
                <a:endParaRPr lang="en-US"/>
              </a:p>
            </p:txBody>
          </p:sp>
          <p:sp>
            <p:nvSpPr>
              <p:cNvPr id="535296" name="Freeform 768"/>
              <p:cNvSpPr>
                <a:spLocks/>
              </p:cNvSpPr>
              <p:nvPr/>
            </p:nvSpPr>
            <p:spPr bwMode="auto">
              <a:xfrm>
                <a:off x="684" y="3874"/>
                <a:ext cx="79" cy="70"/>
              </a:xfrm>
              <a:custGeom>
                <a:avLst/>
                <a:gdLst/>
                <a:ahLst/>
                <a:cxnLst>
                  <a:cxn ang="0">
                    <a:pos x="40" y="0"/>
                  </a:cxn>
                  <a:cxn ang="0">
                    <a:pos x="0" y="70"/>
                  </a:cxn>
                  <a:cxn ang="0">
                    <a:pos x="79" y="70"/>
                  </a:cxn>
                  <a:cxn ang="0">
                    <a:pos x="40" y="0"/>
                  </a:cxn>
                </a:cxnLst>
                <a:rect l="0" t="0" r="r" b="b"/>
                <a:pathLst>
                  <a:path w="79" h="70">
                    <a:moveTo>
                      <a:pt x="40" y="0"/>
                    </a:moveTo>
                    <a:lnTo>
                      <a:pt x="0" y="70"/>
                    </a:lnTo>
                    <a:lnTo>
                      <a:pt x="79" y="70"/>
                    </a:lnTo>
                    <a:lnTo>
                      <a:pt x="40" y="0"/>
                    </a:lnTo>
                    <a:close/>
                  </a:path>
                </a:pathLst>
              </a:custGeom>
              <a:solidFill>
                <a:srgbClr val="0000FF"/>
              </a:solidFill>
              <a:ln w="0">
                <a:solidFill>
                  <a:srgbClr val="0000FF"/>
                </a:solidFill>
                <a:round/>
                <a:headEnd/>
                <a:tailEnd/>
              </a:ln>
            </p:spPr>
            <p:txBody>
              <a:bodyPr/>
              <a:lstStyle/>
              <a:p>
                <a:endParaRPr lang="en-US"/>
              </a:p>
            </p:txBody>
          </p:sp>
          <p:sp>
            <p:nvSpPr>
              <p:cNvPr id="535295" name="Freeform 767"/>
              <p:cNvSpPr>
                <a:spLocks/>
              </p:cNvSpPr>
              <p:nvPr/>
            </p:nvSpPr>
            <p:spPr bwMode="auto">
              <a:xfrm>
                <a:off x="684" y="3874"/>
                <a:ext cx="79" cy="70"/>
              </a:xfrm>
              <a:custGeom>
                <a:avLst/>
                <a:gdLst/>
                <a:ahLst/>
                <a:cxnLst>
                  <a:cxn ang="0">
                    <a:pos x="40" y="0"/>
                  </a:cxn>
                  <a:cxn ang="0">
                    <a:pos x="0" y="70"/>
                  </a:cxn>
                  <a:cxn ang="0">
                    <a:pos x="79" y="70"/>
                  </a:cxn>
                  <a:cxn ang="0">
                    <a:pos x="40" y="0"/>
                  </a:cxn>
                </a:cxnLst>
                <a:rect l="0" t="0" r="r" b="b"/>
                <a:pathLst>
                  <a:path w="79" h="70">
                    <a:moveTo>
                      <a:pt x="40" y="0"/>
                    </a:moveTo>
                    <a:lnTo>
                      <a:pt x="0" y="70"/>
                    </a:lnTo>
                    <a:lnTo>
                      <a:pt x="79" y="70"/>
                    </a:lnTo>
                    <a:lnTo>
                      <a:pt x="40" y="0"/>
                    </a:lnTo>
                  </a:path>
                </a:pathLst>
              </a:custGeom>
              <a:noFill/>
              <a:ln w="5715">
                <a:solidFill>
                  <a:srgbClr val="0000FF"/>
                </a:solidFill>
                <a:round/>
                <a:headEnd/>
                <a:tailEnd/>
              </a:ln>
            </p:spPr>
            <p:txBody>
              <a:bodyPr/>
              <a:lstStyle/>
              <a:p>
                <a:endParaRPr lang="en-US"/>
              </a:p>
            </p:txBody>
          </p:sp>
          <p:sp>
            <p:nvSpPr>
              <p:cNvPr id="535294" name="Freeform 766"/>
              <p:cNvSpPr>
                <a:spLocks/>
              </p:cNvSpPr>
              <p:nvPr/>
            </p:nvSpPr>
            <p:spPr bwMode="auto">
              <a:xfrm>
                <a:off x="1260" y="3554"/>
                <a:ext cx="80" cy="68"/>
              </a:xfrm>
              <a:custGeom>
                <a:avLst/>
                <a:gdLst/>
                <a:ahLst/>
                <a:cxnLst>
                  <a:cxn ang="0">
                    <a:pos x="40" y="0"/>
                  </a:cxn>
                  <a:cxn ang="0">
                    <a:pos x="0" y="68"/>
                  </a:cxn>
                  <a:cxn ang="0">
                    <a:pos x="80" y="68"/>
                  </a:cxn>
                  <a:cxn ang="0">
                    <a:pos x="40" y="0"/>
                  </a:cxn>
                </a:cxnLst>
                <a:rect l="0" t="0" r="r" b="b"/>
                <a:pathLst>
                  <a:path w="80" h="68">
                    <a:moveTo>
                      <a:pt x="40" y="0"/>
                    </a:moveTo>
                    <a:lnTo>
                      <a:pt x="0" y="68"/>
                    </a:lnTo>
                    <a:lnTo>
                      <a:pt x="80" y="68"/>
                    </a:lnTo>
                    <a:lnTo>
                      <a:pt x="40" y="0"/>
                    </a:lnTo>
                    <a:close/>
                  </a:path>
                </a:pathLst>
              </a:custGeom>
              <a:solidFill>
                <a:srgbClr val="0000FF"/>
              </a:solidFill>
              <a:ln w="0">
                <a:solidFill>
                  <a:srgbClr val="0000FF"/>
                </a:solidFill>
                <a:round/>
                <a:headEnd/>
                <a:tailEnd/>
              </a:ln>
            </p:spPr>
            <p:txBody>
              <a:bodyPr/>
              <a:lstStyle/>
              <a:p>
                <a:endParaRPr lang="en-US"/>
              </a:p>
            </p:txBody>
          </p:sp>
          <p:sp>
            <p:nvSpPr>
              <p:cNvPr id="535293" name="Freeform 765"/>
              <p:cNvSpPr>
                <a:spLocks/>
              </p:cNvSpPr>
              <p:nvPr/>
            </p:nvSpPr>
            <p:spPr bwMode="auto">
              <a:xfrm>
                <a:off x="1260" y="3554"/>
                <a:ext cx="80" cy="68"/>
              </a:xfrm>
              <a:custGeom>
                <a:avLst/>
                <a:gdLst/>
                <a:ahLst/>
                <a:cxnLst>
                  <a:cxn ang="0">
                    <a:pos x="40" y="0"/>
                  </a:cxn>
                  <a:cxn ang="0">
                    <a:pos x="0" y="68"/>
                  </a:cxn>
                  <a:cxn ang="0">
                    <a:pos x="80" y="68"/>
                  </a:cxn>
                  <a:cxn ang="0">
                    <a:pos x="40" y="0"/>
                  </a:cxn>
                </a:cxnLst>
                <a:rect l="0" t="0" r="r" b="b"/>
                <a:pathLst>
                  <a:path w="80" h="68">
                    <a:moveTo>
                      <a:pt x="40" y="0"/>
                    </a:moveTo>
                    <a:lnTo>
                      <a:pt x="0" y="68"/>
                    </a:lnTo>
                    <a:lnTo>
                      <a:pt x="80" y="68"/>
                    </a:lnTo>
                    <a:lnTo>
                      <a:pt x="40" y="0"/>
                    </a:lnTo>
                  </a:path>
                </a:pathLst>
              </a:custGeom>
              <a:noFill/>
              <a:ln w="5715">
                <a:solidFill>
                  <a:srgbClr val="0000FF"/>
                </a:solidFill>
                <a:round/>
                <a:headEnd/>
                <a:tailEnd/>
              </a:ln>
            </p:spPr>
            <p:txBody>
              <a:bodyPr/>
              <a:lstStyle/>
              <a:p>
                <a:endParaRPr lang="en-US"/>
              </a:p>
            </p:txBody>
          </p:sp>
          <p:sp>
            <p:nvSpPr>
              <p:cNvPr id="535292" name="Freeform 764"/>
              <p:cNvSpPr>
                <a:spLocks/>
              </p:cNvSpPr>
              <p:nvPr/>
            </p:nvSpPr>
            <p:spPr bwMode="auto">
              <a:xfrm>
                <a:off x="1834" y="3207"/>
                <a:ext cx="79" cy="70"/>
              </a:xfrm>
              <a:custGeom>
                <a:avLst/>
                <a:gdLst/>
                <a:ahLst/>
                <a:cxnLst>
                  <a:cxn ang="0">
                    <a:pos x="40" y="0"/>
                  </a:cxn>
                  <a:cxn ang="0">
                    <a:pos x="0" y="70"/>
                  </a:cxn>
                  <a:cxn ang="0">
                    <a:pos x="79" y="70"/>
                  </a:cxn>
                  <a:cxn ang="0">
                    <a:pos x="40" y="0"/>
                  </a:cxn>
                </a:cxnLst>
                <a:rect l="0" t="0" r="r" b="b"/>
                <a:pathLst>
                  <a:path w="79" h="70">
                    <a:moveTo>
                      <a:pt x="40" y="0"/>
                    </a:moveTo>
                    <a:lnTo>
                      <a:pt x="0" y="70"/>
                    </a:lnTo>
                    <a:lnTo>
                      <a:pt x="79" y="70"/>
                    </a:lnTo>
                    <a:lnTo>
                      <a:pt x="40" y="0"/>
                    </a:lnTo>
                    <a:close/>
                  </a:path>
                </a:pathLst>
              </a:custGeom>
              <a:solidFill>
                <a:srgbClr val="0000FF"/>
              </a:solidFill>
              <a:ln w="0">
                <a:solidFill>
                  <a:srgbClr val="0000FF"/>
                </a:solidFill>
                <a:round/>
                <a:headEnd/>
                <a:tailEnd/>
              </a:ln>
            </p:spPr>
            <p:txBody>
              <a:bodyPr/>
              <a:lstStyle/>
              <a:p>
                <a:endParaRPr lang="en-US"/>
              </a:p>
            </p:txBody>
          </p:sp>
          <p:sp>
            <p:nvSpPr>
              <p:cNvPr id="535291" name="Freeform 763"/>
              <p:cNvSpPr>
                <a:spLocks/>
              </p:cNvSpPr>
              <p:nvPr/>
            </p:nvSpPr>
            <p:spPr bwMode="auto">
              <a:xfrm>
                <a:off x="1834" y="3207"/>
                <a:ext cx="79" cy="70"/>
              </a:xfrm>
              <a:custGeom>
                <a:avLst/>
                <a:gdLst/>
                <a:ahLst/>
                <a:cxnLst>
                  <a:cxn ang="0">
                    <a:pos x="40" y="0"/>
                  </a:cxn>
                  <a:cxn ang="0">
                    <a:pos x="0" y="70"/>
                  </a:cxn>
                  <a:cxn ang="0">
                    <a:pos x="79" y="70"/>
                  </a:cxn>
                  <a:cxn ang="0">
                    <a:pos x="40" y="0"/>
                  </a:cxn>
                </a:cxnLst>
                <a:rect l="0" t="0" r="r" b="b"/>
                <a:pathLst>
                  <a:path w="79" h="70">
                    <a:moveTo>
                      <a:pt x="40" y="0"/>
                    </a:moveTo>
                    <a:lnTo>
                      <a:pt x="0" y="70"/>
                    </a:lnTo>
                    <a:lnTo>
                      <a:pt x="79" y="70"/>
                    </a:lnTo>
                    <a:lnTo>
                      <a:pt x="40" y="0"/>
                    </a:lnTo>
                  </a:path>
                </a:pathLst>
              </a:custGeom>
              <a:noFill/>
              <a:ln w="5715">
                <a:solidFill>
                  <a:srgbClr val="0000FF"/>
                </a:solidFill>
                <a:round/>
                <a:headEnd/>
                <a:tailEnd/>
              </a:ln>
            </p:spPr>
            <p:txBody>
              <a:bodyPr/>
              <a:lstStyle/>
              <a:p>
                <a:endParaRPr lang="en-US"/>
              </a:p>
            </p:txBody>
          </p:sp>
          <p:sp>
            <p:nvSpPr>
              <p:cNvPr id="535290" name="Freeform 762"/>
              <p:cNvSpPr>
                <a:spLocks/>
              </p:cNvSpPr>
              <p:nvPr/>
            </p:nvSpPr>
            <p:spPr bwMode="auto">
              <a:xfrm>
                <a:off x="2410" y="2876"/>
                <a:ext cx="80" cy="67"/>
              </a:xfrm>
              <a:custGeom>
                <a:avLst/>
                <a:gdLst/>
                <a:ahLst/>
                <a:cxnLst>
                  <a:cxn ang="0">
                    <a:pos x="40" y="0"/>
                  </a:cxn>
                  <a:cxn ang="0">
                    <a:pos x="0" y="67"/>
                  </a:cxn>
                  <a:cxn ang="0">
                    <a:pos x="80" y="67"/>
                  </a:cxn>
                  <a:cxn ang="0">
                    <a:pos x="40" y="0"/>
                  </a:cxn>
                </a:cxnLst>
                <a:rect l="0" t="0" r="r" b="b"/>
                <a:pathLst>
                  <a:path w="80" h="67">
                    <a:moveTo>
                      <a:pt x="40" y="0"/>
                    </a:moveTo>
                    <a:lnTo>
                      <a:pt x="0" y="67"/>
                    </a:lnTo>
                    <a:lnTo>
                      <a:pt x="80" y="67"/>
                    </a:lnTo>
                    <a:lnTo>
                      <a:pt x="40" y="0"/>
                    </a:lnTo>
                    <a:close/>
                  </a:path>
                </a:pathLst>
              </a:custGeom>
              <a:solidFill>
                <a:srgbClr val="0000FF"/>
              </a:solidFill>
              <a:ln w="0">
                <a:solidFill>
                  <a:srgbClr val="0000FF"/>
                </a:solidFill>
                <a:round/>
                <a:headEnd/>
                <a:tailEnd/>
              </a:ln>
            </p:spPr>
            <p:txBody>
              <a:bodyPr/>
              <a:lstStyle/>
              <a:p>
                <a:endParaRPr lang="en-US"/>
              </a:p>
            </p:txBody>
          </p:sp>
          <p:sp>
            <p:nvSpPr>
              <p:cNvPr id="535289" name="Freeform 761"/>
              <p:cNvSpPr>
                <a:spLocks/>
              </p:cNvSpPr>
              <p:nvPr/>
            </p:nvSpPr>
            <p:spPr bwMode="auto">
              <a:xfrm>
                <a:off x="2410" y="2876"/>
                <a:ext cx="80" cy="67"/>
              </a:xfrm>
              <a:custGeom>
                <a:avLst/>
                <a:gdLst/>
                <a:ahLst/>
                <a:cxnLst>
                  <a:cxn ang="0">
                    <a:pos x="40" y="0"/>
                  </a:cxn>
                  <a:cxn ang="0">
                    <a:pos x="0" y="67"/>
                  </a:cxn>
                  <a:cxn ang="0">
                    <a:pos x="80" y="67"/>
                  </a:cxn>
                  <a:cxn ang="0">
                    <a:pos x="40" y="0"/>
                  </a:cxn>
                </a:cxnLst>
                <a:rect l="0" t="0" r="r" b="b"/>
                <a:pathLst>
                  <a:path w="80" h="67">
                    <a:moveTo>
                      <a:pt x="40" y="0"/>
                    </a:moveTo>
                    <a:lnTo>
                      <a:pt x="0" y="67"/>
                    </a:lnTo>
                    <a:lnTo>
                      <a:pt x="80" y="67"/>
                    </a:lnTo>
                    <a:lnTo>
                      <a:pt x="40" y="0"/>
                    </a:lnTo>
                  </a:path>
                </a:pathLst>
              </a:custGeom>
              <a:noFill/>
              <a:ln w="5715">
                <a:solidFill>
                  <a:srgbClr val="0000FF"/>
                </a:solidFill>
                <a:round/>
                <a:headEnd/>
                <a:tailEnd/>
              </a:ln>
            </p:spPr>
            <p:txBody>
              <a:bodyPr/>
              <a:lstStyle/>
              <a:p>
                <a:endParaRPr lang="en-US"/>
              </a:p>
            </p:txBody>
          </p:sp>
          <p:sp>
            <p:nvSpPr>
              <p:cNvPr id="535288" name="Freeform 760"/>
              <p:cNvSpPr>
                <a:spLocks/>
              </p:cNvSpPr>
              <p:nvPr/>
            </p:nvSpPr>
            <p:spPr bwMode="auto">
              <a:xfrm>
                <a:off x="2932" y="2577"/>
                <a:ext cx="80" cy="70"/>
              </a:xfrm>
              <a:custGeom>
                <a:avLst/>
                <a:gdLst/>
                <a:ahLst/>
                <a:cxnLst>
                  <a:cxn ang="0">
                    <a:pos x="40" y="0"/>
                  </a:cxn>
                  <a:cxn ang="0">
                    <a:pos x="0" y="70"/>
                  </a:cxn>
                  <a:cxn ang="0">
                    <a:pos x="80" y="70"/>
                  </a:cxn>
                  <a:cxn ang="0">
                    <a:pos x="40" y="0"/>
                  </a:cxn>
                </a:cxnLst>
                <a:rect l="0" t="0" r="r" b="b"/>
                <a:pathLst>
                  <a:path w="80" h="70">
                    <a:moveTo>
                      <a:pt x="40" y="0"/>
                    </a:moveTo>
                    <a:lnTo>
                      <a:pt x="0" y="70"/>
                    </a:lnTo>
                    <a:lnTo>
                      <a:pt x="80" y="70"/>
                    </a:lnTo>
                    <a:lnTo>
                      <a:pt x="40" y="0"/>
                    </a:lnTo>
                    <a:close/>
                  </a:path>
                </a:pathLst>
              </a:custGeom>
              <a:solidFill>
                <a:srgbClr val="0000FF"/>
              </a:solidFill>
              <a:ln w="0">
                <a:solidFill>
                  <a:srgbClr val="0000FF"/>
                </a:solidFill>
                <a:round/>
                <a:headEnd/>
                <a:tailEnd/>
              </a:ln>
            </p:spPr>
            <p:txBody>
              <a:bodyPr/>
              <a:lstStyle/>
              <a:p>
                <a:endParaRPr lang="en-US"/>
              </a:p>
            </p:txBody>
          </p:sp>
          <p:sp>
            <p:nvSpPr>
              <p:cNvPr id="535287" name="Freeform 759"/>
              <p:cNvSpPr>
                <a:spLocks/>
              </p:cNvSpPr>
              <p:nvPr/>
            </p:nvSpPr>
            <p:spPr bwMode="auto">
              <a:xfrm>
                <a:off x="2932" y="2577"/>
                <a:ext cx="80" cy="70"/>
              </a:xfrm>
              <a:custGeom>
                <a:avLst/>
                <a:gdLst/>
                <a:ahLst/>
                <a:cxnLst>
                  <a:cxn ang="0">
                    <a:pos x="40" y="0"/>
                  </a:cxn>
                  <a:cxn ang="0">
                    <a:pos x="0" y="70"/>
                  </a:cxn>
                  <a:cxn ang="0">
                    <a:pos x="80" y="70"/>
                  </a:cxn>
                  <a:cxn ang="0">
                    <a:pos x="40" y="0"/>
                  </a:cxn>
                </a:cxnLst>
                <a:rect l="0" t="0" r="r" b="b"/>
                <a:pathLst>
                  <a:path w="80" h="70">
                    <a:moveTo>
                      <a:pt x="40" y="0"/>
                    </a:moveTo>
                    <a:lnTo>
                      <a:pt x="0" y="70"/>
                    </a:lnTo>
                    <a:lnTo>
                      <a:pt x="80" y="70"/>
                    </a:lnTo>
                    <a:lnTo>
                      <a:pt x="40" y="0"/>
                    </a:lnTo>
                  </a:path>
                </a:pathLst>
              </a:custGeom>
              <a:noFill/>
              <a:ln w="5715">
                <a:solidFill>
                  <a:srgbClr val="0000FF"/>
                </a:solidFill>
                <a:round/>
                <a:headEnd/>
                <a:tailEnd/>
              </a:ln>
            </p:spPr>
            <p:txBody>
              <a:bodyPr/>
              <a:lstStyle/>
              <a:p>
                <a:endParaRPr lang="en-US"/>
              </a:p>
            </p:txBody>
          </p:sp>
          <p:sp>
            <p:nvSpPr>
              <p:cNvPr id="535286" name="Freeform 758"/>
              <p:cNvSpPr>
                <a:spLocks/>
              </p:cNvSpPr>
              <p:nvPr/>
            </p:nvSpPr>
            <p:spPr bwMode="auto">
              <a:xfrm>
                <a:off x="724" y="2313"/>
                <a:ext cx="2876" cy="1670"/>
              </a:xfrm>
              <a:custGeom>
                <a:avLst/>
                <a:gdLst/>
                <a:ahLst/>
                <a:cxnLst>
                  <a:cxn ang="0">
                    <a:pos x="0" y="1670"/>
                  </a:cxn>
                  <a:cxn ang="0">
                    <a:pos x="576" y="1334"/>
                  </a:cxn>
                  <a:cxn ang="0">
                    <a:pos x="1150" y="1001"/>
                  </a:cxn>
                  <a:cxn ang="0">
                    <a:pos x="1726" y="670"/>
                  </a:cxn>
                  <a:cxn ang="0">
                    <a:pos x="2302" y="334"/>
                  </a:cxn>
                  <a:cxn ang="0">
                    <a:pos x="2876" y="0"/>
                  </a:cxn>
                </a:cxnLst>
                <a:rect l="0" t="0" r="r" b="b"/>
                <a:pathLst>
                  <a:path w="2876" h="1670">
                    <a:moveTo>
                      <a:pt x="0" y="1670"/>
                    </a:moveTo>
                    <a:lnTo>
                      <a:pt x="576" y="1334"/>
                    </a:lnTo>
                    <a:lnTo>
                      <a:pt x="1150" y="1001"/>
                    </a:lnTo>
                    <a:lnTo>
                      <a:pt x="1726" y="670"/>
                    </a:lnTo>
                    <a:lnTo>
                      <a:pt x="2302" y="334"/>
                    </a:lnTo>
                    <a:lnTo>
                      <a:pt x="2876" y="0"/>
                    </a:lnTo>
                  </a:path>
                </a:pathLst>
              </a:custGeom>
              <a:noFill/>
              <a:ln w="13335">
                <a:solidFill>
                  <a:srgbClr val="FFA500"/>
                </a:solidFill>
                <a:round/>
                <a:headEnd/>
                <a:tailEnd/>
              </a:ln>
            </p:spPr>
            <p:txBody>
              <a:bodyPr/>
              <a:lstStyle/>
              <a:p>
                <a:endParaRPr lang="en-US"/>
              </a:p>
            </p:txBody>
          </p:sp>
          <p:sp>
            <p:nvSpPr>
              <p:cNvPr id="535285" name="Freeform 757"/>
              <p:cNvSpPr>
                <a:spLocks/>
              </p:cNvSpPr>
              <p:nvPr/>
            </p:nvSpPr>
            <p:spPr bwMode="auto">
              <a:xfrm>
                <a:off x="684" y="3960"/>
                <a:ext cx="79" cy="68"/>
              </a:xfrm>
              <a:custGeom>
                <a:avLst/>
                <a:gdLst/>
                <a:ahLst/>
                <a:cxnLst>
                  <a:cxn ang="0">
                    <a:pos x="0" y="0"/>
                  </a:cxn>
                  <a:cxn ang="0">
                    <a:pos x="40" y="68"/>
                  </a:cxn>
                  <a:cxn ang="0">
                    <a:pos x="79" y="0"/>
                  </a:cxn>
                  <a:cxn ang="0">
                    <a:pos x="0" y="0"/>
                  </a:cxn>
                </a:cxnLst>
                <a:rect l="0" t="0" r="r" b="b"/>
                <a:pathLst>
                  <a:path w="79" h="68">
                    <a:moveTo>
                      <a:pt x="0" y="0"/>
                    </a:moveTo>
                    <a:lnTo>
                      <a:pt x="40" y="68"/>
                    </a:lnTo>
                    <a:lnTo>
                      <a:pt x="79" y="0"/>
                    </a:lnTo>
                    <a:lnTo>
                      <a:pt x="0" y="0"/>
                    </a:lnTo>
                    <a:close/>
                  </a:path>
                </a:pathLst>
              </a:custGeom>
              <a:solidFill>
                <a:srgbClr val="FFA500"/>
              </a:solidFill>
              <a:ln w="0">
                <a:solidFill>
                  <a:srgbClr val="FFA500"/>
                </a:solidFill>
                <a:round/>
                <a:headEnd/>
                <a:tailEnd/>
              </a:ln>
            </p:spPr>
            <p:txBody>
              <a:bodyPr/>
              <a:lstStyle/>
              <a:p>
                <a:endParaRPr lang="en-US"/>
              </a:p>
            </p:txBody>
          </p:sp>
          <p:sp>
            <p:nvSpPr>
              <p:cNvPr id="535284" name="Freeform 756"/>
              <p:cNvSpPr>
                <a:spLocks/>
              </p:cNvSpPr>
              <p:nvPr/>
            </p:nvSpPr>
            <p:spPr bwMode="auto">
              <a:xfrm>
                <a:off x="684" y="3960"/>
                <a:ext cx="79" cy="68"/>
              </a:xfrm>
              <a:custGeom>
                <a:avLst/>
                <a:gdLst/>
                <a:ahLst/>
                <a:cxnLst>
                  <a:cxn ang="0">
                    <a:pos x="0" y="0"/>
                  </a:cxn>
                  <a:cxn ang="0">
                    <a:pos x="40" y="68"/>
                  </a:cxn>
                  <a:cxn ang="0">
                    <a:pos x="79" y="0"/>
                  </a:cxn>
                  <a:cxn ang="0">
                    <a:pos x="0" y="0"/>
                  </a:cxn>
                </a:cxnLst>
                <a:rect l="0" t="0" r="r" b="b"/>
                <a:pathLst>
                  <a:path w="79" h="68">
                    <a:moveTo>
                      <a:pt x="0" y="0"/>
                    </a:moveTo>
                    <a:lnTo>
                      <a:pt x="40" y="68"/>
                    </a:lnTo>
                    <a:lnTo>
                      <a:pt x="79" y="0"/>
                    </a:lnTo>
                    <a:lnTo>
                      <a:pt x="0" y="0"/>
                    </a:lnTo>
                  </a:path>
                </a:pathLst>
              </a:custGeom>
              <a:noFill/>
              <a:ln w="5715">
                <a:solidFill>
                  <a:srgbClr val="FFA500"/>
                </a:solidFill>
                <a:round/>
                <a:headEnd/>
                <a:tailEnd/>
              </a:ln>
            </p:spPr>
            <p:txBody>
              <a:bodyPr/>
              <a:lstStyle/>
              <a:p>
                <a:endParaRPr lang="en-US"/>
              </a:p>
            </p:txBody>
          </p:sp>
          <p:sp>
            <p:nvSpPr>
              <p:cNvPr id="535283" name="Freeform 755"/>
              <p:cNvSpPr>
                <a:spLocks/>
              </p:cNvSpPr>
              <p:nvPr/>
            </p:nvSpPr>
            <p:spPr bwMode="auto">
              <a:xfrm>
                <a:off x="1260" y="3624"/>
                <a:ext cx="80" cy="68"/>
              </a:xfrm>
              <a:custGeom>
                <a:avLst/>
                <a:gdLst/>
                <a:ahLst/>
                <a:cxnLst>
                  <a:cxn ang="0">
                    <a:pos x="0" y="0"/>
                  </a:cxn>
                  <a:cxn ang="0">
                    <a:pos x="40" y="68"/>
                  </a:cxn>
                  <a:cxn ang="0">
                    <a:pos x="80" y="0"/>
                  </a:cxn>
                  <a:cxn ang="0">
                    <a:pos x="0" y="0"/>
                  </a:cxn>
                </a:cxnLst>
                <a:rect l="0" t="0" r="r" b="b"/>
                <a:pathLst>
                  <a:path w="80" h="68">
                    <a:moveTo>
                      <a:pt x="0" y="0"/>
                    </a:moveTo>
                    <a:lnTo>
                      <a:pt x="40" y="68"/>
                    </a:lnTo>
                    <a:lnTo>
                      <a:pt x="80" y="0"/>
                    </a:lnTo>
                    <a:lnTo>
                      <a:pt x="0" y="0"/>
                    </a:lnTo>
                    <a:close/>
                  </a:path>
                </a:pathLst>
              </a:custGeom>
              <a:solidFill>
                <a:srgbClr val="FFA500"/>
              </a:solidFill>
              <a:ln w="0">
                <a:solidFill>
                  <a:srgbClr val="FFA500"/>
                </a:solidFill>
                <a:round/>
                <a:headEnd/>
                <a:tailEnd/>
              </a:ln>
            </p:spPr>
            <p:txBody>
              <a:bodyPr/>
              <a:lstStyle/>
              <a:p>
                <a:endParaRPr lang="en-US"/>
              </a:p>
            </p:txBody>
          </p:sp>
          <p:sp>
            <p:nvSpPr>
              <p:cNvPr id="535282" name="Freeform 754"/>
              <p:cNvSpPr>
                <a:spLocks/>
              </p:cNvSpPr>
              <p:nvPr/>
            </p:nvSpPr>
            <p:spPr bwMode="auto">
              <a:xfrm>
                <a:off x="1260" y="3624"/>
                <a:ext cx="80" cy="68"/>
              </a:xfrm>
              <a:custGeom>
                <a:avLst/>
                <a:gdLst/>
                <a:ahLst/>
                <a:cxnLst>
                  <a:cxn ang="0">
                    <a:pos x="0" y="0"/>
                  </a:cxn>
                  <a:cxn ang="0">
                    <a:pos x="40" y="68"/>
                  </a:cxn>
                  <a:cxn ang="0">
                    <a:pos x="80" y="0"/>
                  </a:cxn>
                  <a:cxn ang="0">
                    <a:pos x="0" y="0"/>
                  </a:cxn>
                </a:cxnLst>
                <a:rect l="0" t="0" r="r" b="b"/>
                <a:pathLst>
                  <a:path w="80" h="68">
                    <a:moveTo>
                      <a:pt x="0" y="0"/>
                    </a:moveTo>
                    <a:lnTo>
                      <a:pt x="40" y="68"/>
                    </a:lnTo>
                    <a:lnTo>
                      <a:pt x="80" y="0"/>
                    </a:lnTo>
                    <a:lnTo>
                      <a:pt x="0" y="0"/>
                    </a:lnTo>
                  </a:path>
                </a:pathLst>
              </a:custGeom>
              <a:noFill/>
              <a:ln w="5715">
                <a:solidFill>
                  <a:srgbClr val="FFA500"/>
                </a:solidFill>
                <a:round/>
                <a:headEnd/>
                <a:tailEnd/>
              </a:ln>
            </p:spPr>
            <p:txBody>
              <a:bodyPr/>
              <a:lstStyle/>
              <a:p>
                <a:endParaRPr lang="en-US"/>
              </a:p>
            </p:txBody>
          </p:sp>
          <p:sp>
            <p:nvSpPr>
              <p:cNvPr id="535281" name="Freeform 753"/>
              <p:cNvSpPr>
                <a:spLocks/>
              </p:cNvSpPr>
              <p:nvPr/>
            </p:nvSpPr>
            <p:spPr bwMode="auto">
              <a:xfrm>
                <a:off x="1834" y="3291"/>
                <a:ext cx="79" cy="70"/>
              </a:xfrm>
              <a:custGeom>
                <a:avLst/>
                <a:gdLst/>
                <a:ahLst/>
                <a:cxnLst>
                  <a:cxn ang="0">
                    <a:pos x="0" y="0"/>
                  </a:cxn>
                  <a:cxn ang="0">
                    <a:pos x="40" y="70"/>
                  </a:cxn>
                  <a:cxn ang="0">
                    <a:pos x="79" y="0"/>
                  </a:cxn>
                  <a:cxn ang="0">
                    <a:pos x="0" y="0"/>
                  </a:cxn>
                </a:cxnLst>
                <a:rect l="0" t="0" r="r" b="b"/>
                <a:pathLst>
                  <a:path w="79" h="70">
                    <a:moveTo>
                      <a:pt x="0" y="0"/>
                    </a:moveTo>
                    <a:lnTo>
                      <a:pt x="40" y="70"/>
                    </a:lnTo>
                    <a:lnTo>
                      <a:pt x="79" y="0"/>
                    </a:lnTo>
                    <a:lnTo>
                      <a:pt x="0" y="0"/>
                    </a:lnTo>
                    <a:close/>
                  </a:path>
                </a:pathLst>
              </a:custGeom>
              <a:solidFill>
                <a:srgbClr val="FFA500"/>
              </a:solidFill>
              <a:ln w="0">
                <a:solidFill>
                  <a:srgbClr val="FFA500"/>
                </a:solidFill>
                <a:round/>
                <a:headEnd/>
                <a:tailEnd/>
              </a:ln>
            </p:spPr>
            <p:txBody>
              <a:bodyPr/>
              <a:lstStyle/>
              <a:p>
                <a:endParaRPr lang="en-US"/>
              </a:p>
            </p:txBody>
          </p:sp>
          <p:sp>
            <p:nvSpPr>
              <p:cNvPr id="535280" name="Freeform 752"/>
              <p:cNvSpPr>
                <a:spLocks/>
              </p:cNvSpPr>
              <p:nvPr/>
            </p:nvSpPr>
            <p:spPr bwMode="auto">
              <a:xfrm>
                <a:off x="1834" y="3291"/>
                <a:ext cx="79" cy="70"/>
              </a:xfrm>
              <a:custGeom>
                <a:avLst/>
                <a:gdLst/>
                <a:ahLst/>
                <a:cxnLst>
                  <a:cxn ang="0">
                    <a:pos x="0" y="0"/>
                  </a:cxn>
                  <a:cxn ang="0">
                    <a:pos x="40" y="70"/>
                  </a:cxn>
                  <a:cxn ang="0">
                    <a:pos x="79" y="0"/>
                  </a:cxn>
                  <a:cxn ang="0">
                    <a:pos x="0" y="0"/>
                  </a:cxn>
                </a:cxnLst>
                <a:rect l="0" t="0" r="r" b="b"/>
                <a:pathLst>
                  <a:path w="79" h="70">
                    <a:moveTo>
                      <a:pt x="0" y="0"/>
                    </a:moveTo>
                    <a:lnTo>
                      <a:pt x="40" y="70"/>
                    </a:lnTo>
                    <a:lnTo>
                      <a:pt x="79" y="0"/>
                    </a:lnTo>
                    <a:lnTo>
                      <a:pt x="0" y="0"/>
                    </a:lnTo>
                  </a:path>
                </a:pathLst>
              </a:custGeom>
              <a:noFill/>
              <a:ln w="5715">
                <a:solidFill>
                  <a:srgbClr val="FFA500"/>
                </a:solidFill>
                <a:round/>
                <a:headEnd/>
                <a:tailEnd/>
              </a:ln>
            </p:spPr>
            <p:txBody>
              <a:bodyPr/>
              <a:lstStyle/>
              <a:p>
                <a:endParaRPr lang="en-US"/>
              </a:p>
            </p:txBody>
          </p:sp>
          <p:sp>
            <p:nvSpPr>
              <p:cNvPr id="535279" name="Freeform 751"/>
              <p:cNvSpPr>
                <a:spLocks/>
              </p:cNvSpPr>
              <p:nvPr/>
            </p:nvSpPr>
            <p:spPr bwMode="auto">
              <a:xfrm>
                <a:off x="2410" y="2960"/>
                <a:ext cx="80" cy="69"/>
              </a:xfrm>
              <a:custGeom>
                <a:avLst/>
                <a:gdLst/>
                <a:ahLst/>
                <a:cxnLst>
                  <a:cxn ang="0">
                    <a:pos x="0" y="0"/>
                  </a:cxn>
                  <a:cxn ang="0">
                    <a:pos x="40" y="69"/>
                  </a:cxn>
                  <a:cxn ang="0">
                    <a:pos x="80" y="0"/>
                  </a:cxn>
                  <a:cxn ang="0">
                    <a:pos x="0" y="0"/>
                  </a:cxn>
                </a:cxnLst>
                <a:rect l="0" t="0" r="r" b="b"/>
                <a:pathLst>
                  <a:path w="80" h="69">
                    <a:moveTo>
                      <a:pt x="0" y="0"/>
                    </a:moveTo>
                    <a:lnTo>
                      <a:pt x="40" y="69"/>
                    </a:lnTo>
                    <a:lnTo>
                      <a:pt x="80" y="0"/>
                    </a:lnTo>
                    <a:lnTo>
                      <a:pt x="0" y="0"/>
                    </a:lnTo>
                    <a:close/>
                  </a:path>
                </a:pathLst>
              </a:custGeom>
              <a:solidFill>
                <a:srgbClr val="FFA500"/>
              </a:solidFill>
              <a:ln w="0">
                <a:solidFill>
                  <a:srgbClr val="FFA500"/>
                </a:solidFill>
                <a:round/>
                <a:headEnd/>
                <a:tailEnd/>
              </a:ln>
            </p:spPr>
            <p:txBody>
              <a:bodyPr/>
              <a:lstStyle/>
              <a:p>
                <a:endParaRPr lang="en-US"/>
              </a:p>
            </p:txBody>
          </p:sp>
          <p:sp>
            <p:nvSpPr>
              <p:cNvPr id="535278" name="Freeform 750"/>
              <p:cNvSpPr>
                <a:spLocks/>
              </p:cNvSpPr>
              <p:nvPr/>
            </p:nvSpPr>
            <p:spPr bwMode="auto">
              <a:xfrm>
                <a:off x="2410" y="2960"/>
                <a:ext cx="80" cy="69"/>
              </a:xfrm>
              <a:custGeom>
                <a:avLst/>
                <a:gdLst/>
                <a:ahLst/>
                <a:cxnLst>
                  <a:cxn ang="0">
                    <a:pos x="0" y="0"/>
                  </a:cxn>
                  <a:cxn ang="0">
                    <a:pos x="40" y="69"/>
                  </a:cxn>
                  <a:cxn ang="0">
                    <a:pos x="80" y="0"/>
                  </a:cxn>
                  <a:cxn ang="0">
                    <a:pos x="0" y="0"/>
                  </a:cxn>
                </a:cxnLst>
                <a:rect l="0" t="0" r="r" b="b"/>
                <a:pathLst>
                  <a:path w="80" h="69">
                    <a:moveTo>
                      <a:pt x="0" y="0"/>
                    </a:moveTo>
                    <a:lnTo>
                      <a:pt x="40" y="69"/>
                    </a:lnTo>
                    <a:lnTo>
                      <a:pt x="80" y="0"/>
                    </a:lnTo>
                    <a:lnTo>
                      <a:pt x="0" y="0"/>
                    </a:lnTo>
                  </a:path>
                </a:pathLst>
              </a:custGeom>
              <a:noFill/>
              <a:ln w="5715">
                <a:solidFill>
                  <a:srgbClr val="FFA500"/>
                </a:solidFill>
                <a:round/>
                <a:headEnd/>
                <a:tailEnd/>
              </a:ln>
            </p:spPr>
            <p:txBody>
              <a:bodyPr/>
              <a:lstStyle/>
              <a:p>
                <a:endParaRPr lang="en-US"/>
              </a:p>
            </p:txBody>
          </p:sp>
          <p:sp>
            <p:nvSpPr>
              <p:cNvPr id="535277" name="Freeform 749"/>
              <p:cNvSpPr>
                <a:spLocks/>
              </p:cNvSpPr>
              <p:nvPr/>
            </p:nvSpPr>
            <p:spPr bwMode="auto">
              <a:xfrm>
                <a:off x="2984" y="2624"/>
                <a:ext cx="82" cy="70"/>
              </a:xfrm>
              <a:custGeom>
                <a:avLst/>
                <a:gdLst/>
                <a:ahLst/>
                <a:cxnLst>
                  <a:cxn ang="0">
                    <a:pos x="0" y="0"/>
                  </a:cxn>
                  <a:cxn ang="0">
                    <a:pos x="42" y="70"/>
                  </a:cxn>
                  <a:cxn ang="0">
                    <a:pos x="82" y="0"/>
                  </a:cxn>
                  <a:cxn ang="0">
                    <a:pos x="0" y="0"/>
                  </a:cxn>
                </a:cxnLst>
                <a:rect l="0" t="0" r="r" b="b"/>
                <a:pathLst>
                  <a:path w="82" h="70">
                    <a:moveTo>
                      <a:pt x="0" y="0"/>
                    </a:moveTo>
                    <a:lnTo>
                      <a:pt x="42" y="70"/>
                    </a:lnTo>
                    <a:lnTo>
                      <a:pt x="82" y="0"/>
                    </a:lnTo>
                    <a:lnTo>
                      <a:pt x="0" y="0"/>
                    </a:lnTo>
                    <a:close/>
                  </a:path>
                </a:pathLst>
              </a:custGeom>
              <a:solidFill>
                <a:srgbClr val="FFA500"/>
              </a:solidFill>
              <a:ln w="0">
                <a:solidFill>
                  <a:srgbClr val="FFA500"/>
                </a:solidFill>
                <a:round/>
                <a:headEnd/>
                <a:tailEnd/>
              </a:ln>
            </p:spPr>
            <p:txBody>
              <a:bodyPr/>
              <a:lstStyle/>
              <a:p>
                <a:endParaRPr lang="en-US"/>
              </a:p>
            </p:txBody>
          </p:sp>
          <p:sp>
            <p:nvSpPr>
              <p:cNvPr id="535276" name="Freeform 748"/>
              <p:cNvSpPr>
                <a:spLocks/>
              </p:cNvSpPr>
              <p:nvPr/>
            </p:nvSpPr>
            <p:spPr bwMode="auto">
              <a:xfrm>
                <a:off x="2984" y="2624"/>
                <a:ext cx="82" cy="70"/>
              </a:xfrm>
              <a:custGeom>
                <a:avLst/>
                <a:gdLst/>
                <a:ahLst/>
                <a:cxnLst>
                  <a:cxn ang="0">
                    <a:pos x="0" y="0"/>
                  </a:cxn>
                  <a:cxn ang="0">
                    <a:pos x="42" y="70"/>
                  </a:cxn>
                  <a:cxn ang="0">
                    <a:pos x="82" y="0"/>
                  </a:cxn>
                  <a:cxn ang="0">
                    <a:pos x="0" y="0"/>
                  </a:cxn>
                </a:cxnLst>
                <a:rect l="0" t="0" r="r" b="b"/>
                <a:pathLst>
                  <a:path w="82" h="70">
                    <a:moveTo>
                      <a:pt x="0" y="0"/>
                    </a:moveTo>
                    <a:lnTo>
                      <a:pt x="42" y="70"/>
                    </a:lnTo>
                    <a:lnTo>
                      <a:pt x="82" y="0"/>
                    </a:lnTo>
                    <a:lnTo>
                      <a:pt x="0" y="0"/>
                    </a:lnTo>
                  </a:path>
                </a:pathLst>
              </a:custGeom>
              <a:noFill/>
              <a:ln w="5715">
                <a:solidFill>
                  <a:srgbClr val="FFA500"/>
                </a:solidFill>
                <a:round/>
                <a:headEnd/>
                <a:tailEnd/>
              </a:ln>
            </p:spPr>
            <p:txBody>
              <a:bodyPr/>
              <a:lstStyle/>
              <a:p>
                <a:endParaRPr lang="en-US"/>
              </a:p>
            </p:txBody>
          </p:sp>
          <p:sp>
            <p:nvSpPr>
              <p:cNvPr id="535275" name="Freeform 747"/>
              <p:cNvSpPr>
                <a:spLocks/>
              </p:cNvSpPr>
              <p:nvPr/>
            </p:nvSpPr>
            <p:spPr bwMode="auto">
              <a:xfrm>
                <a:off x="3560" y="2290"/>
                <a:ext cx="82" cy="70"/>
              </a:xfrm>
              <a:custGeom>
                <a:avLst/>
                <a:gdLst/>
                <a:ahLst/>
                <a:cxnLst>
                  <a:cxn ang="0">
                    <a:pos x="0" y="0"/>
                  </a:cxn>
                  <a:cxn ang="0">
                    <a:pos x="40" y="70"/>
                  </a:cxn>
                  <a:cxn ang="0">
                    <a:pos x="82" y="0"/>
                  </a:cxn>
                  <a:cxn ang="0">
                    <a:pos x="0" y="0"/>
                  </a:cxn>
                </a:cxnLst>
                <a:rect l="0" t="0" r="r" b="b"/>
                <a:pathLst>
                  <a:path w="82" h="70">
                    <a:moveTo>
                      <a:pt x="0" y="0"/>
                    </a:moveTo>
                    <a:lnTo>
                      <a:pt x="40" y="70"/>
                    </a:lnTo>
                    <a:lnTo>
                      <a:pt x="82" y="0"/>
                    </a:lnTo>
                    <a:lnTo>
                      <a:pt x="0" y="0"/>
                    </a:lnTo>
                    <a:close/>
                  </a:path>
                </a:pathLst>
              </a:custGeom>
              <a:solidFill>
                <a:srgbClr val="FFA500"/>
              </a:solidFill>
              <a:ln w="0">
                <a:solidFill>
                  <a:srgbClr val="FFA500"/>
                </a:solidFill>
                <a:round/>
                <a:headEnd/>
                <a:tailEnd/>
              </a:ln>
            </p:spPr>
            <p:txBody>
              <a:bodyPr/>
              <a:lstStyle/>
              <a:p>
                <a:endParaRPr lang="en-US"/>
              </a:p>
            </p:txBody>
          </p:sp>
          <p:sp>
            <p:nvSpPr>
              <p:cNvPr id="535274" name="Freeform 746"/>
              <p:cNvSpPr>
                <a:spLocks/>
              </p:cNvSpPr>
              <p:nvPr/>
            </p:nvSpPr>
            <p:spPr bwMode="auto">
              <a:xfrm>
                <a:off x="3560" y="2290"/>
                <a:ext cx="82" cy="70"/>
              </a:xfrm>
              <a:custGeom>
                <a:avLst/>
                <a:gdLst/>
                <a:ahLst/>
                <a:cxnLst>
                  <a:cxn ang="0">
                    <a:pos x="0" y="0"/>
                  </a:cxn>
                  <a:cxn ang="0">
                    <a:pos x="40" y="70"/>
                  </a:cxn>
                  <a:cxn ang="0">
                    <a:pos x="82" y="0"/>
                  </a:cxn>
                  <a:cxn ang="0">
                    <a:pos x="0" y="0"/>
                  </a:cxn>
                </a:cxnLst>
                <a:rect l="0" t="0" r="r" b="b"/>
                <a:pathLst>
                  <a:path w="82" h="70">
                    <a:moveTo>
                      <a:pt x="0" y="0"/>
                    </a:moveTo>
                    <a:lnTo>
                      <a:pt x="40" y="70"/>
                    </a:lnTo>
                    <a:lnTo>
                      <a:pt x="82" y="0"/>
                    </a:lnTo>
                    <a:lnTo>
                      <a:pt x="0" y="0"/>
                    </a:lnTo>
                  </a:path>
                </a:pathLst>
              </a:custGeom>
              <a:noFill/>
              <a:ln w="5715">
                <a:solidFill>
                  <a:srgbClr val="FFA500"/>
                </a:solidFill>
                <a:round/>
                <a:headEnd/>
                <a:tailEnd/>
              </a:ln>
            </p:spPr>
            <p:txBody>
              <a:bodyPr/>
              <a:lstStyle/>
              <a:p>
                <a:endParaRPr lang="en-US"/>
              </a:p>
            </p:txBody>
          </p:sp>
          <p:sp>
            <p:nvSpPr>
              <p:cNvPr id="535273" name="Freeform 745"/>
              <p:cNvSpPr>
                <a:spLocks/>
              </p:cNvSpPr>
              <p:nvPr/>
            </p:nvSpPr>
            <p:spPr bwMode="auto">
              <a:xfrm>
                <a:off x="4750" y="1334"/>
                <a:ext cx="1152" cy="662"/>
              </a:xfrm>
              <a:custGeom>
                <a:avLst/>
                <a:gdLst/>
                <a:ahLst/>
                <a:cxnLst>
                  <a:cxn ang="0">
                    <a:pos x="0" y="662"/>
                  </a:cxn>
                  <a:cxn ang="0">
                    <a:pos x="576" y="329"/>
                  </a:cxn>
                  <a:cxn ang="0">
                    <a:pos x="1152" y="0"/>
                  </a:cxn>
                </a:cxnLst>
                <a:rect l="0" t="0" r="r" b="b"/>
                <a:pathLst>
                  <a:path w="1152" h="662">
                    <a:moveTo>
                      <a:pt x="0" y="662"/>
                    </a:moveTo>
                    <a:lnTo>
                      <a:pt x="576" y="329"/>
                    </a:lnTo>
                    <a:lnTo>
                      <a:pt x="1152" y="0"/>
                    </a:lnTo>
                  </a:path>
                </a:pathLst>
              </a:custGeom>
              <a:noFill/>
              <a:ln w="13335">
                <a:solidFill>
                  <a:srgbClr val="000000"/>
                </a:solidFill>
                <a:round/>
                <a:headEnd/>
                <a:tailEnd/>
              </a:ln>
            </p:spPr>
            <p:txBody>
              <a:bodyPr/>
              <a:lstStyle/>
              <a:p>
                <a:endParaRPr lang="en-US"/>
              </a:p>
            </p:txBody>
          </p:sp>
          <p:sp>
            <p:nvSpPr>
              <p:cNvPr id="535272" name="Freeform 744"/>
              <p:cNvSpPr>
                <a:spLocks/>
              </p:cNvSpPr>
              <p:nvPr/>
            </p:nvSpPr>
            <p:spPr bwMode="auto">
              <a:xfrm>
                <a:off x="4710" y="1957"/>
                <a:ext cx="82" cy="79"/>
              </a:xfrm>
              <a:custGeom>
                <a:avLst/>
                <a:gdLst/>
                <a:ahLst/>
                <a:cxnLst>
                  <a:cxn ang="0">
                    <a:pos x="82" y="39"/>
                  </a:cxn>
                  <a:cxn ang="0">
                    <a:pos x="75" y="18"/>
                  </a:cxn>
                  <a:cxn ang="0">
                    <a:pos x="61" y="4"/>
                  </a:cxn>
                  <a:cxn ang="0">
                    <a:pos x="40" y="0"/>
                  </a:cxn>
                  <a:cxn ang="0">
                    <a:pos x="21" y="4"/>
                  </a:cxn>
                  <a:cxn ang="0">
                    <a:pos x="7" y="18"/>
                  </a:cxn>
                  <a:cxn ang="0">
                    <a:pos x="0" y="39"/>
                  </a:cxn>
                  <a:cxn ang="0">
                    <a:pos x="7" y="58"/>
                  </a:cxn>
                  <a:cxn ang="0">
                    <a:pos x="21" y="72"/>
                  </a:cxn>
                  <a:cxn ang="0">
                    <a:pos x="40" y="79"/>
                  </a:cxn>
                  <a:cxn ang="0">
                    <a:pos x="61" y="72"/>
                  </a:cxn>
                  <a:cxn ang="0">
                    <a:pos x="75" y="58"/>
                  </a:cxn>
                  <a:cxn ang="0">
                    <a:pos x="82" y="39"/>
                  </a:cxn>
                </a:cxnLst>
                <a:rect l="0" t="0" r="r" b="b"/>
                <a:pathLst>
                  <a:path w="82" h="79">
                    <a:moveTo>
                      <a:pt x="82" y="39"/>
                    </a:moveTo>
                    <a:lnTo>
                      <a:pt x="75" y="18"/>
                    </a:lnTo>
                    <a:lnTo>
                      <a:pt x="61" y="4"/>
                    </a:lnTo>
                    <a:lnTo>
                      <a:pt x="40" y="0"/>
                    </a:lnTo>
                    <a:lnTo>
                      <a:pt x="21" y="4"/>
                    </a:lnTo>
                    <a:lnTo>
                      <a:pt x="7" y="18"/>
                    </a:lnTo>
                    <a:lnTo>
                      <a:pt x="0" y="39"/>
                    </a:lnTo>
                    <a:lnTo>
                      <a:pt x="7" y="58"/>
                    </a:lnTo>
                    <a:lnTo>
                      <a:pt x="21" y="72"/>
                    </a:lnTo>
                    <a:lnTo>
                      <a:pt x="40" y="79"/>
                    </a:lnTo>
                    <a:lnTo>
                      <a:pt x="61" y="72"/>
                    </a:lnTo>
                    <a:lnTo>
                      <a:pt x="75" y="58"/>
                    </a:lnTo>
                    <a:lnTo>
                      <a:pt x="82" y="39"/>
                    </a:lnTo>
                    <a:close/>
                  </a:path>
                </a:pathLst>
              </a:custGeom>
              <a:solidFill>
                <a:srgbClr val="000000"/>
              </a:solidFill>
              <a:ln w="0">
                <a:solidFill>
                  <a:srgbClr val="000000"/>
                </a:solidFill>
                <a:round/>
                <a:headEnd/>
                <a:tailEnd/>
              </a:ln>
            </p:spPr>
            <p:txBody>
              <a:bodyPr/>
              <a:lstStyle/>
              <a:p>
                <a:endParaRPr lang="en-US"/>
              </a:p>
            </p:txBody>
          </p:sp>
          <p:sp>
            <p:nvSpPr>
              <p:cNvPr id="535271" name="Freeform 743"/>
              <p:cNvSpPr>
                <a:spLocks/>
              </p:cNvSpPr>
              <p:nvPr/>
            </p:nvSpPr>
            <p:spPr bwMode="auto">
              <a:xfrm>
                <a:off x="4710" y="1957"/>
                <a:ext cx="82" cy="79"/>
              </a:xfrm>
              <a:custGeom>
                <a:avLst/>
                <a:gdLst/>
                <a:ahLst/>
                <a:cxnLst>
                  <a:cxn ang="0">
                    <a:pos x="82" y="39"/>
                  </a:cxn>
                  <a:cxn ang="0">
                    <a:pos x="75" y="18"/>
                  </a:cxn>
                  <a:cxn ang="0">
                    <a:pos x="61" y="4"/>
                  </a:cxn>
                  <a:cxn ang="0">
                    <a:pos x="40" y="0"/>
                  </a:cxn>
                  <a:cxn ang="0">
                    <a:pos x="21" y="4"/>
                  </a:cxn>
                  <a:cxn ang="0">
                    <a:pos x="7" y="18"/>
                  </a:cxn>
                  <a:cxn ang="0">
                    <a:pos x="0" y="39"/>
                  </a:cxn>
                  <a:cxn ang="0">
                    <a:pos x="7" y="58"/>
                  </a:cxn>
                  <a:cxn ang="0">
                    <a:pos x="21" y="72"/>
                  </a:cxn>
                  <a:cxn ang="0">
                    <a:pos x="40" y="79"/>
                  </a:cxn>
                  <a:cxn ang="0">
                    <a:pos x="61" y="72"/>
                  </a:cxn>
                  <a:cxn ang="0">
                    <a:pos x="75" y="58"/>
                  </a:cxn>
                  <a:cxn ang="0">
                    <a:pos x="82" y="39"/>
                  </a:cxn>
                </a:cxnLst>
                <a:rect l="0" t="0" r="r" b="b"/>
                <a:pathLst>
                  <a:path w="82" h="79">
                    <a:moveTo>
                      <a:pt x="82" y="39"/>
                    </a:moveTo>
                    <a:lnTo>
                      <a:pt x="75" y="18"/>
                    </a:lnTo>
                    <a:lnTo>
                      <a:pt x="61" y="4"/>
                    </a:lnTo>
                    <a:lnTo>
                      <a:pt x="40" y="0"/>
                    </a:lnTo>
                    <a:lnTo>
                      <a:pt x="21" y="4"/>
                    </a:lnTo>
                    <a:lnTo>
                      <a:pt x="7" y="18"/>
                    </a:lnTo>
                    <a:lnTo>
                      <a:pt x="0" y="39"/>
                    </a:lnTo>
                    <a:lnTo>
                      <a:pt x="7" y="58"/>
                    </a:lnTo>
                    <a:lnTo>
                      <a:pt x="21" y="72"/>
                    </a:lnTo>
                    <a:lnTo>
                      <a:pt x="40" y="79"/>
                    </a:lnTo>
                    <a:lnTo>
                      <a:pt x="61" y="72"/>
                    </a:lnTo>
                    <a:lnTo>
                      <a:pt x="75" y="58"/>
                    </a:lnTo>
                    <a:lnTo>
                      <a:pt x="82" y="39"/>
                    </a:lnTo>
                  </a:path>
                </a:pathLst>
              </a:custGeom>
              <a:noFill/>
              <a:ln w="5715">
                <a:solidFill>
                  <a:srgbClr val="000000"/>
                </a:solidFill>
                <a:round/>
                <a:headEnd/>
                <a:tailEnd/>
              </a:ln>
            </p:spPr>
            <p:txBody>
              <a:bodyPr/>
              <a:lstStyle/>
              <a:p>
                <a:endParaRPr lang="en-US"/>
              </a:p>
            </p:txBody>
          </p:sp>
          <p:sp>
            <p:nvSpPr>
              <p:cNvPr id="535270" name="Freeform 742"/>
              <p:cNvSpPr>
                <a:spLocks/>
              </p:cNvSpPr>
              <p:nvPr/>
            </p:nvSpPr>
            <p:spPr bwMode="auto">
              <a:xfrm>
                <a:off x="5286" y="1623"/>
                <a:ext cx="80" cy="79"/>
              </a:xfrm>
              <a:custGeom>
                <a:avLst/>
                <a:gdLst/>
                <a:ahLst/>
                <a:cxnLst>
                  <a:cxn ang="0">
                    <a:pos x="80" y="40"/>
                  </a:cxn>
                  <a:cxn ang="0">
                    <a:pos x="75" y="19"/>
                  </a:cxn>
                  <a:cxn ang="0">
                    <a:pos x="61" y="5"/>
                  </a:cxn>
                  <a:cxn ang="0">
                    <a:pos x="40" y="0"/>
                  </a:cxn>
                  <a:cxn ang="0">
                    <a:pos x="21" y="5"/>
                  </a:cxn>
                  <a:cxn ang="0">
                    <a:pos x="5" y="19"/>
                  </a:cxn>
                  <a:cxn ang="0">
                    <a:pos x="0" y="40"/>
                  </a:cxn>
                  <a:cxn ang="0">
                    <a:pos x="5" y="61"/>
                  </a:cxn>
                  <a:cxn ang="0">
                    <a:pos x="21" y="75"/>
                  </a:cxn>
                  <a:cxn ang="0">
                    <a:pos x="40" y="79"/>
                  </a:cxn>
                  <a:cxn ang="0">
                    <a:pos x="61" y="75"/>
                  </a:cxn>
                  <a:cxn ang="0">
                    <a:pos x="75" y="61"/>
                  </a:cxn>
                  <a:cxn ang="0">
                    <a:pos x="80" y="40"/>
                  </a:cxn>
                </a:cxnLst>
                <a:rect l="0" t="0" r="r" b="b"/>
                <a:pathLst>
                  <a:path w="80" h="79">
                    <a:moveTo>
                      <a:pt x="80" y="40"/>
                    </a:moveTo>
                    <a:lnTo>
                      <a:pt x="75" y="19"/>
                    </a:lnTo>
                    <a:lnTo>
                      <a:pt x="61" y="5"/>
                    </a:lnTo>
                    <a:lnTo>
                      <a:pt x="40" y="0"/>
                    </a:lnTo>
                    <a:lnTo>
                      <a:pt x="21" y="5"/>
                    </a:lnTo>
                    <a:lnTo>
                      <a:pt x="5" y="19"/>
                    </a:lnTo>
                    <a:lnTo>
                      <a:pt x="0" y="40"/>
                    </a:lnTo>
                    <a:lnTo>
                      <a:pt x="5" y="61"/>
                    </a:lnTo>
                    <a:lnTo>
                      <a:pt x="21" y="75"/>
                    </a:lnTo>
                    <a:lnTo>
                      <a:pt x="40" y="79"/>
                    </a:lnTo>
                    <a:lnTo>
                      <a:pt x="61" y="75"/>
                    </a:lnTo>
                    <a:lnTo>
                      <a:pt x="75" y="61"/>
                    </a:lnTo>
                    <a:lnTo>
                      <a:pt x="80" y="40"/>
                    </a:lnTo>
                    <a:close/>
                  </a:path>
                </a:pathLst>
              </a:custGeom>
              <a:solidFill>
                <a:srgbClr val="000000"/>
              </a:solidFill>
              <a:ln w="0">
                <a:solidFill>
                  <a:srgbClr val="000000"/>
                </a:solidFill>
                <a:round/>
                <a:headEnd/>
                <a:tailEnd/>
              </a:ln>
            </p:spPr>
            <p:txBody>
              <a:bodyPr/>
              <a:lstStyle/>
              <a:p>
                <a:endParaRPr lang="en-US"/>
              </a:p>
            </p:txBody>
          </p:sp>
          <p:sp>
            <p:nvSpPr>
              <p:cNvPr id="535269" name="Freeform 741"/>
              <p:cNvSpPr>
                <a:spLocks/>
              </p:cNvSpPr>
              <p:nvPr/>
            </p:nvSpPr>
            <p:spPr bwMode="auto">
              <a:xfrm>
                <a:off x="5286" y="1623"/>
                <a:ext cx="80" cy="79"/>
              </a:xfrm>
              <a:custGeom>
                <a:avLst/>
                <a:gdLst/>
                <a:ahLst/>
                <a:cxnLst>
                  <a:cxn ang="0">
                    <a:pos x="80" y="40"/>
                  </a:cxn>
                  <a:cxn ang="0">
                    <a:pos x="75" y="19"/>
                  </a:cxn>
                  <a:cxn ang="0">
                    <a:pos x="61" y="5"/>
                  </a:cxn>
                  <a:cxn ang="0">
                    <a:pos x="40" y="0"/>
                  </a:cxn>
                  <a:cxn ang="0">
                    <a:pos x="21" y="5"/>
                  </a:cxn>
                  <a:cxn ang="0">
                    <a:pos x="5" y="19"/>
                  </a:cxn>
                  <a:cxn ang="0">
                    <a:pos x="0" y="40"/>
                  </a:cxn>
                  <a:cxn ang="0">
                    <a:pos x="5" y="61"/>
                  </a:cxn>
                  <a:cxn ang="0">
                    <a:pos x="21" y="75"/>
                  </a:cxn>
                  <a:cxn ang="0">
                    <a:pos x="40" y="79"/>
                  </a:cxn>
                  <a:cxn ang="0">
                    <a:pos x="61" y="75"/>
                  </a:cxn>
                  <a:cxn ang="0">
                    <a:pos x="75" y="61"/>
                  </a:cxn>
                  <a:cxn ang="0">
                    <a:pos x="80" y="40"/>
                  </a:cxn>
                </a:cxnLst>
                <a:rect l="0" t="0" r="r" b="b"/>
                <a:pathLst>
                  <a:path w="80" h="79">
                    <a:moveTo>
                      <a:pt x="80" y="40"/>
                    </a:moveTo>
                    <a:lnTo>
                      <a:pt x="75" y="19"/>
                    </a:lnTo>
                    <a:lnTo>
                      <a:pt x="61" y="5"/>
                    </a:lnTo>
                    <a:lnTo>
                      <a:pt x="40" y="0"/>
                    </a:lnTo>
                    <a:lnTo>
                      <a:pt x="21" y="5"/>
                    </a:lnTo>
                    <a:lnTo>
                      <a:pt x="5" y="19"/>
                    </a:lnTo>
                    <a:lnTo>
                      <a:pt x="0" y="40"/>
                    </a:lnTo>
                    <a:lnTo>
                      <a:pt x="5" y="61"/>
                    </a:lnTo>
                    <a:lnTo>
                      <a:pt x="21" y="75"/>
                    </a:lnTo>
                    <a:lnTo>
                      <a:pt x="40" y="79"/>
                    </a:lnTo>
                    <a:lnTo>
                      <a:pt x="61" y="75"/>
                    </a:lnTo>
                    <a:lnTo>
                      <a:pt x="75" y="61"/>
                    </a:lnTo>
                    <a:lnTo>
                      <a:pt x="80" y="40"/>
                    </a:lnTo>
                  </a:path>
                </a:pathLst>
              </a:custGeom>
              <a:noFill/>
              <a:ln w="5715">
                <a:solidFill>
                  <a:srgbClr val="000000"/>
                </a:solidFill>
                <a:round/>
                <a:headEnd/>
                <a:tailEnd/>
              </a:ln>
            </p:spPr>
            <p:txBody>
              <a:bodyPr/>
              <a:lstStyle/>
              <a:p>
                <a:endParaRPr lang="en-US"/>
              </a:p>
            </p:txBody>
          </p:sp>
          <p:sp>
            <p:nvSpPr>
              <p:cNvPr id="535268" name="Freeform 740"/>
              <p:cNvSpPr>
                <a:spLocks/>
              </p:cNvSpPr>
              <p:nvPr/>
            </p:nvSpPr>
            <p:spPr bwMode="auto">
              <a:xfrm>
                <a:off x="5862" y="1294"/>
                <a:ext cx="80" cy="82"/>
              </a:xfrm>
              <a:custGeom>
                <a:avLst/>
                <a:gdLst/>
                <a:ahLst/>
                <a:cxnLst>
                  <a:cxn ang="0">
                    <a:pos x="80" y="40"/>
                  </a:cxn>
                  <a:cxn ang="0">
                    <a:pos x="75" y="21"/>
                  </a:cxn>
                  <a:cxn ang="0">
                    <a:pos x="59" y="7"/>
                  </a:cxn>
                  <a:cxn ang="0">
                    <a:pos x="40" y="0"/>
                  </a:cxn>
                  <a:cxn ang="0">
                    <a:pos x="19" y="7"/>
                  </a:cxn>
                  <a:cxn ang="0">
                    <a:pos x="5" y="21"/>
                  </a:cxn>
                  <a:cxn ang="0">
                    <a:pos x="0" y="40"/>
                  </a:cxn>
                  <a:cxn ang="0">
                    <a:pos x="5" y="61"/>
                  </a:cxn>
                  <a:cxn ang="0">
                    <a:pos x="19" y="75"/>
                  </a:cxn>
                  <a:cxn ang="0">
                    <a:pos x="40" y="82"/>
                  </a:cxn>
                  <a:cxn ang="0">
                    <a:pos x="59" y="75"/>
                  </a:cxn>
                  <a:cxn ang="0">
                    <a:pos x="75" y="61"/>
                  </a:cxn>
                  <a:cxn ang="0">
                    <a:pos x="80" y="40"/>
                  </a:cxn>
                </a:cxnLst>
                <a:rect l="0" t="0" r="r" b="b"/>
                <a:pathLst>
                  <a:path w="80" h="82">
                    <a:moveTo>
                      <a:pt x="80" y="40"/>
                    </a:moveTo>
                    <a:lnTo>
                      <a:pt x="75" y="21"/>
                    </a:lnTo>
                    <a:lnTo>
                      <a:pt x="59" y="7"/>
                    </a:lnTo>
                    <a:lnTo>
                      <a:pt x="40" y="0"/>
                    </a:lnTo>
                    <a:lnTo>
                      <a:pt x="19" y="7"/>
                    </a:lnTo>
                    <a:lnTo>
                      <a:pt x="5" y="21"/>
                    </a:lnTo>
                    <a:lnTo>
                      <a:pt x="0" y="40"/>
                    </a:lnTo>
                    <a:lnTo>
                      <a:pt x="5" y="61"/>
                    </a:lnTo>
                    <a:lnTo>
                      <a:pt x="19" y="75"/>
                    </a:lnTo>
                    <a:lnTo>
                      <a:pt x="40" y="82"/>
                    </a:lnTo>
                    <a:lnTo>
                      <a:pt x="59" y="75"/>
                    </a:lnTo>
                    <a:lnTo>
                      <a:pt x="75" y="61"/>
                    </a:lnTo>
                    <a:lnTo>
                      <a:pt x="80" y="40"/>
                    </a:lnTo>
                    <a:close/>
                  </a:path>
                </a:pathLst>
              </a:custGeom>
              <a:solidFill>
                <a:srgbClr val="000000"/>
              </a:solidFill>
              <a:ln w="0">
                <a:solidFill>
                  <a:srgbClr val="000000"/>
                </a:solidFill>
                <a:round/>
                <a:headEnd/>
                <a:tailEnd/>
              </a:ln>
            </p:spPr>
            <p:txBody>
              <a:bodyPr/>
              <a:lstStyle/>
              <a:p>
                <a:endParaRPr lang="en-US"/>
              </a:p>
            </p:txBody>
          </p:sp>
          <p:sp>
            <p:nvSpPr>
              <p:cNvPr id="535267" name="Freeform 739"/>
              <p:cNvSpPr>
                <a:spLocks/>
              </p:cNvSpPr>
              <p:nvPr/>
            </p:nvSpPr>
            <p:spPr bwMode="auto">
              <a:xfrm>
                <a:off x="5862" y="1294"/>
                <a:ext cx="80" cy="82"/>
              </a:xfrm>
              <a:custGeom>
                <a:avLst/>
                <a:gdLst/>
                <a:ahLst/>
                <a:cxnLst>
                  <a:cxn ang="0">
                    <a:pos x="80" y="40"/>
                  </a:cxn>
                  <a:cxn ang="0">
                    <a:pos x="75" y="21"/>
                  </a:cxn>
                  <a:cxn ang="0">
                    <a:pos x="59" y="7"/>
                  </a:cxn>
                  <a:cxn ang="0">
                    <a:pos x="40" y="0"/>
                  </a:cxn>
                  <a:cxn ang="0">
                    <a:pos x="19" y="7"/>
                  </a:cxn>
                  <a:cxn ang="0">
                    <a:pos x="5" y="21"/>
                  </a:cxn>
                  <a:cxn ang="0">
                    <a:pos x="0" y="40"/>
                  </a:cxn>
                  <a:cxn ang="0">
                    <a:pos x="5" y="61"/>
                  </a:cxn>
                  <a:cxn ang="0">
                    <a:pos x="19" y="75"/>
                  </a:cxn>
                  <a:cxn ang="0">
                    <a:pos x="40" y="82"/>
                  </a:cxn>
                  <a:cxn ang="0">
                    <a:pos x="59" y="75"/>
                  </a:cxn>
                  <a:cxn ang="0">
                    <a:pos x="75" y="61"/>
                  </a:cxn>
                  <a:cxn ang="0">
                    <a:pos x="80" y="40"/>
                  </a:cxn>
                </a:cxnLst>
                <a:rect l="0" t="0" r="r" b="b"/>
                <a:pathLst>
                  <a:path w="80" h="82">
                    <a:moveTo>
                      <a:pt x="80" y="40"/>
                    </a:moveTo>
                    <a:lnTo>
                      <a:pt x="75" y="21"/>
                    </a:lnTo>
                    <a:lnTo>
                      <a:pt x="59" y="7"/>
                    </a:lnTo>
                    <a:lnTo>
                      <a:pt x="40" y="0"/>
                    </a:lnTo>
                    <a:lnTo>
                      <a:pt x="19" y="7"/>
                    </a:lnTo>
                    <a:lnTo>
                      <a:pt x="5" y="21"/>
                    </a:lnTo>
                    <a:lnTo>
                      <a:pt x="0" y="40"/>
                    </a:lnTo>
                    <a:lnTo>
                      <a:pt x="5" y="61"/>
                    </a:lnTo>
                    <a:lnTo>
                      <a:pt x="19" y="75"/>
                    </a:lnTo>
                    <a:lnTo>
                      <a:pt x="40" y="82"/>
                    </a:lnTo>
                    <a:lnTo>
                      <a:pt x="59" y="75"/>
                    </a:lnTo>
                    <a:lnTo>
                      <a:pt x="75" y="61"/>
                    </a:lnTo>
                    <a:lnTo>
                      <a:pt x="80" y="40"/>
                    </a:lnTo>
                  </a:path>
                </a:pathLst>
              </a:custGeom>
              <a:noFill/>
              <a:ln w="5715">
                <a:solidFill>
                  <a:srgbClr val="000000"/>
                </a:solidFill>
                <a:round/>
                <a:headEnd/>
                <a:tailEnd/>
              </a:ln>
            </p:spPr>
            <p:txBody>
              <a:bodyPr/>
              <a:lstStyle/>
              <a:p>
                <a:endParaRPr lang="en-US"/>
              </a:p>
            </p:txBody>
          </p:sp>
          <p:sp>
            <p:nvSpPr>
              <p:cNvPr id="535266" name="Freeform 738"/>
              <p:cNvSpPr>
                <a:spLocks/>
              </p:cNvSpPr>
              <p:nvPr/>
            </p:nvSpPr>
            <p:spPr bwMode="auto">
              <a:xfrm>
                <a:off x="724" y="2449"/>
                <a:ext cx="1150" cy="655"/>
              </a:xfrm>
              <a:custGeom>
                <a:avLst/>
                <a:gdLst/>
                <a:ahLst/>
                <a:cxnLst>
                  <a:cxn ang="0">
                    <a:pos x="0" y="655"/>
                  </a:cxn>
                  <a:cxn ang="0">
                    <a:pos x="576" y="343"/>
                  </a:cxn>
                  <a:cxn ang="0">
                    <a:pos x="1150" y="0"/>
                  </a:cxn>
                </a:cxnLst>
                <a:rect l="0" t="0" r="r" b="b"/>
                <a:pathLst>
                  <a:path w="1150" h="655">
                    <a:moveTo>
                      <a:pt x="0" y="655"/>
                    </a:moveTo>
                    <a:lnTo>
                      <a:pt x="576" y="343"/>
                    </a:lnTo>
                    <a:lnTo>
                      <a:pt x="1150" y="0"/>
                    </a:lnTo>
                  </a:path>
                </a:pathLst>
              </a:custGeom>
              <a:noFill/>
              <a:ln w="13335">
                <a:solidFill>
                  <a:srgbClr val="670748"/>
                </a:solidFill>
                <a:round/>
                <a:headEnd/>
                <a:tailEnd/>
              </a:ln>
            </p:spPr>
            <p:txBody>
              <a:bodyPr/>
              <a:lstStyle/>
              <a:p>
                <a:endParaRPr lang="en-US"/>
              </a:p>
            </p:txBody>
          </p:sp>
          <p:sp>
            <p:nvSpPr>
              <p:cNvPr id="535265" name="Freeform 737"/>
              <p:cNvSpPr>
                <a:spLocks/>
              </p:cNvSpPr>
              <p:nvPr/>
            </p:nvSpPr>
            <p:spPr bwMode="auto">
              <a:xfrm>
                <a:off x="677" y="3076"/>
                <a:ext cx="94" cy="79"/>
              </a:xfrm>
              <a:custGeom>
                <a:avLst/>
                <a:gdLst/>
                <a:ahLst/>
                <a:cxnLst>
                  <a:cxn ang="0">
                    <a:pos x="0" y="0"/>
                  </a:cxn>
                  <a:cxn ang="0">
                    <a:pos x="47" y="79"/>
                  </a:cxn>
                  <a:cxn ang="0">
                    <a:pos x="94" y="0"/>
                  </a:cxn>
                  <a:cxn ang="0">
                    <a:pos x="0" y="0"/>
                  </a:cxn>
                </a:cxnLst>
                <a:rect l="0" t="0" r="r" b="b"/>
                <a:pathLst>
                  <a:path w="94" h="79">
                    <a:moveTo>
                      <a:pt x="0" y="0"/>
                    </a:moveTo>
                    <a:lnTo>
                      <a:pt x="47" y="79"/>
                    </a:lnTo>
                    <a:lnTo>
                      <a:pt x="94" y="0"/>
                    </a:lnTo>
                    <a:lnTo>
                      <a:pt x="0" y="0"/>
                    </a:lnTo>
                    <a:close/>
                  </a:path>
                </a:pathLst>
              </a:custGeom>
              <a:solidFill>
                <a:srgbClr val="670748"/>
              </a:solidFill>
              <a:ln w="0">
                <a:solidFill>
                  <a:srgbClr val="670748"/>
                </a:solidFill>
                <a:round/>
                <a:headEnd/>
                <a:tailEnd/>
              </a:ln>
            </p:spPr>
            <p:txBody>
              <a:bodyPr/>
              <a:lstStyle/>
              <a:p>
                <a:endParaRPr lang="en-US"/>
              </a:p>
            </p:txBody>
          </p:sp>
          <p:sp>
            <p:nvSpPr>
              <p:cNvPr id="535264" name="Freeform 736"/>
              <p:cNvSpPr>
                <a:spLocks/>
              </p:cNvSpPr>
              <p:nvPr/>
            </p:nvSpPr>
            <p:spPr bwMode="auto">
              <a:xfrm>
                <a:off x="677" y="3076"/>
                <a:ext cx="94" cy="79"/>
              </a:xfrm>
              <a:custGeom>
                <a:avLst/>
                <a:gdLst/>
                <a:ahLst/>
                <a:cxnLst>
                  <a:cxn ang="0">
                    <a:pos x="0" y="0"/>
                  </a:cxn>
                  <a:cxn ang="0">
                    <a:pos x="47" y="79"/>
                  </a:cxn>
                  <a:cxn ang="0">
                    <a:pos x="94" y="0"/>
                  </a:cxn>
                  <a:cxn ang="0">
                    <a:pos x="0" y="0"/>
                  </a:cxn>
                </a:cxnLst>
                <a:rect l="0" t="0" r="r" b="b"/>
                <a:pathLst>
                  <a:path w="94" h="79">
                    <a:moveTo>
                      <a:pt x="0" y="0"/>
                    </a:moveTo>
                    <a:lnTo>
                      <a:pt x="47" y="79"/>
                    </a:lnTo>
                    <a:lnTo>
                      <a:pt x="94" y="0"/>
                    </a:lnTo>
                    <a:lnTo>
                      <a:pt x="0" y="0"/>
                    </a:lnTo>
                  </a:path>
                </a:pathLst>
              </a:custGeom>
              <a:noFill/>
              <a:ln w="5715">
                <a:solidFill>
                  <a:srgbClr val="670748"/>
                </a:solidFill>
                <a:round/>
                <a:headEnd/>
                <a:tailEnd/>
              </a:ln>
            </p:spPr>
            <p:txBody>
              <a:bodyPr/>
              <a:lstStyle/>
              <a:p>
                <a:endParaRPr lang="en-US"/>
              </a:p>
            </p:txBody>
          </p:sp>
          <p:sp>
            <p:nvSpPr>
              <p:cNvPr id="535263" name="Freeform 735"/>
              <p:cNvSpPr>
                <a:spLocks/>
              </p:cNvSpPr>
              <p:nvPr/>
            </p:nvSpPr>
            <p:spPr bwMode="auto">
              <a:xfrm>
                <a:off x="1253" y="2766"/>
                <a:ext cx="91" cy="79"/>
              </a:xfrm>
              <a:custGeom>
                <a:avLst/>
                <a:gdLst/>
                <a:ahLst/>
                <a:cxnLst>
                  <a:cxn ang="0">
                    <a:pos x="0" y="0"/>
                  </a:cxn>
                  <a:cxn ang="0">
                    <a:pos x="47" y="79"/>
                  </a:cxn>
                  <a:cxn ang="0">
                    <a:pos x="91" y="0"/>
                  </a:cxn>
                  <a:cxn ang="0">
                    <a:pos x="0" y="0"/>
                  </a:cxn>
                </a:cxnLst>
                <a:rect l="0" t="0" r="r" b="b"/>
                <a:pathLst>
                  <a:path w="91" h="79">
                    <a:moveTo>
                      <a:pt x="0" y="0"/>
                    </a:moveTo>
                    <a:lnTo>
                      <a:pt x="47" y="79"/>
                    </a:lnTo>
                    <a:lnTo>
                      <a:pt x="91" y="0"/>
                    </a:lnTo>
                    <a:lnTo>
                      <a:pt x="0" y="0"/>
                    </a:lnTo>
                    <a:close/>
                  </a:path>
                </a:pathLst>
              </a:custGeom>
              <a:solidFill>
                <a:srgbClr val="670748"/>
              </a:solidFill>
              <a:ln w="0">
                <a:solidFill>
                  <a:srgbClr val="670748"/>
                </a:solidFill>
                <a:round/>
                <a:headEnd/>
                <a:tailEnd/>
              </a:ln>
            </p:spPr>
            <p:txBody>
              <a:bodyPr/>
              <a:lstStyle/>
              <a:p>
                <a:endParaRPr lang="en-US"/>
              </a:p>
            </p:txBody>
          </p:sp>
          <p:sp>
            <p:nvSpPr>
              <p:cNvPr id="535262" name="Freeform 734"/>
              <p:cNvSpPr>
                <a:spLocks/>
              </p:cNvSpPr>
              <p:nvPr/>
            </p:nvSpPr>
            <p:spPr bwMode="auto">
              <a:xfrm>
                <a:off x="1253" y="2766"/>
                <a:ext cx="91" cy="79"/>
              </a:xfrm>
              <a:custGeom>
                <a:avLst/>
                <a:gdLst/>
                <a:ahLst/>
                <a:cxnLst>
                  <a:cxn ang="0">
                    <a:pos x="0" y="0"/>
                  </a:cxn>
                  <a:cxn ang="0">
                    <a:pos x="47" y="79"/>
                  </a:cxn>
                  <a:cxn ang="0">
                    <a:pos x="91" y="0"/>
                  </a:cxn>
                  <a:cxn ang="0">
                    <a:pos x="0" y="0"/>
                  </a:cxn>
                </a:cxnLst>
                <a:rect l="0" t="0" r="r" b="b"/>
                <a:pathLst>
                  <a:path w="91" h="79">
                    <a:moveTo>
                      <a:pt x="0" y="0"/>
                    </a:moveTo>
                    <a:lnTo>
                      <a:pt x="47" y="79"/>
                    </a:lnTo>
                    <a:lnTo>
                      <a:pt x="91" y="0"/>
                    </a:lnTo>
                    <a:lnTo>
                      <a:pt x="0" y="0"/>
                    </a:lnTo>
                  </a:path>
                </a:pathLst>
              </a:custGeom>
              <a:noFill/>
              <a:ln w="5715">
                <a:solidFill>
                  <a:srgbClr val="670748"/>
                </a:solidFill>
                <a:round/>
                <a:headEnd/>
                <a:tailEnd/>
              </a:ln>
            </p:spPr>
            <p:txBody>
              <a:bodyPr/>
              <a:lstStyle/>
              <a:p>
                <a:endParaRPr lang="en-US"/>
              </a:p>
            </p:txBody>
          </p:sp>
          <p:sp>
            <p:nvSpPr>
              <p:cNvPr id="535261" name="Freeform 733"/>
              <p:cNvSpPr>
                <a:spLocks/>
              </p:cNvSpPr>
              <p:nvPr/>
            </p:nvSpPr>
            <p:spPr bwMode="auto">
              <a:xfrm>
                <a:off x="1829" y="2423"/>
                <a:ext cx="91" cy="79"/>
              </a:xfrm>
              <a:custGeom>
                <a:avLst/>
                <a:gdLst/>
                <a:ahLst/>
                <a:cxnLst>
                  <a:cxn ang="0">
                    <a:pos x="0" y="0"/>
                  </a:cxn>
                  <a:cxn ang="0">
                    <a:pos x="45" y="79"/>
                  </a:cxn>
                  <a:cxn ang="0">
                    <a:pos x="91" y="0"/>
                  </a:cxn>
                  <a:cxn ang="0">
                    <a:pos x="0" y="0"/>
                  </a:cxn>
                </a:cxnLst>
                <a:rect l="0" t="0" r="r" b="b"/>
                <a:pathLst>
                  <a:path w="91" h="79">
                    <a:moveTo>
                      <a:pt x="0" y="0"/>
                    </a:moveTo>
                    <a:lnTo>
                      <a:pt x="45" y="79"/>
                    </a:lnTo>
                    <a:lnTo>
                      <a:pt x="91" y="0"/>
                    </a:lnTo>
                    <a:lnTo>
                      <a:pt x="0" y="0"/>
                    </a:lnTo>
                    <a:close/>
                  </a:path>
                </a:pathLst>
              </a:custGeom>
              <a:solidFill>
                <a:srgbClr val="670748"/>
              </a:solidFill>
              <a:ln w="0">
                <a:solidFill>
                  <a:srgbClr val="670748"/>
                </a:solidFill>
                <a:round/>
                <a:headEnd/>
                <a:tailEnd/>
              </a:ln>
            </p:spPr>
            <p:txBody>
              <a:bodyPr/>
              <a:lstStyle/>
              <a:p>
                <a:endParaRPr lang="en-US"/>
              </a:p>
            </p:txBody>
          </p:sp>
          <p:sp>
            <p:nvSpPr>
              <p:cNvPr id="535260" name="Freeform 732"/>
              <p:cNvSpPr>
                <a:spLocks/>
              </p:cNvSpPr>
              <p:nvPr/>
            </p:nvSpPr>
            <p:spPr bwMode="auto">
              <a:xfrm>
                <a:off x="1829" y="2423"/>
                <a:ext cx="91" cy="79"/>
              </a:xfrm>
              <a:custGeom>
                <a:avLst/>
                <a:gdLst/>
                <a:ahLst/>
                <a:cxnLst>
                  <a:cxn ang="0">
                    <a:pos x="0" y="0"/>
                  </a:cxn>
                  <a:cxn ang="0">
                    <a:pos x="45" y="79"/>
                  </a:cxn>
                  <a:cxn ang="0">
                    <a:pos x="91" y="0"/>
                  </a:cxn>
                  <a:cxn ang="0">
                    <a:pos x="0" y="0"/>
                  </a:cxn>
                </a:cxnLst>
                <a:rect l="0" t="0" r="r" b="b"/>
                <a:pathLst>
                  <a:path w="91" h="79">
                    <a:moveTo>
                      <a:pt x="0" y="0"/>
                    </a:moveTo>
                    <a:lnTo>
                      <a:pt x="45" y="79"/>
                    </a:lnTo>
                    <a:lnTo>
                      <a:pt x="91" y="0"/>
                    </a:lnTo>
                    <a:lnTo>
                      <a:pt x="0" y="0"/>
                    </a:lnTo>
                  </a:path>
                </a:pathLst>
              </a:custGeom>
              <a:noFill/>
              <a:ln w="5715">
                <a:solidFill>
                  <a:srgbClr val="670748"/>
                </a:solidFill>
                <a:round/>
                <a:headEnd/>
                <a:tailEnd/>
              </a:ln>
            </p:spPr>
            <p:txBody>
              <a:bodyPr/>
              <a:lstStyle/>
              <a:p>
                <a:endParaRPr lang="en-US"/>
              </a:p>
            </p:txBody>
          </p:sp>
          <p:sp>
            <p:nvSpPr>
              <p:cNvPr id="535259" name="Freeform 731"/>
              <p:cNvSpPr>
                <a:spLocks/>
              </p:cNvSpPr>
              <p:nvPr/>
            </p:nvSpPr>
            <p:spPr bwMode="auto">
              <a:xfrm>
                <a:off x="724" y="2838"/>
                <a:ext cx="2876" cy="1633"/>
              </a:xfrm>
              <a:custGeom>
                <a:avLst/>
                <a:gdLst/>
                <a:ahLst/>
                <a:cxnLst>
                  <a:cxn ang="0">
                    <a:pos x="0" y="1633"/>
                  </a:cxn>
                  <a:cxn ang="0">
                    <a:pos x="576" y="1302"/>
                  </a:cxn>
                  <a:cxn ang="0">
                    <a:pos x="1150" y="968"/>
                  </a:cxn>
                  <a:cxn ang="0">
                    <a:pos x="1726" y="630"/>
                  </a:cxn>
                  <a:cxn ang="0">
                    <a:pos x="2302" y="317"/>
                  </a:cxn>
                  <a:cxn ang="0">
                    <a:pos x="2876" y="0"/>
                  </a:cxn>
                </a:cxnLst>
                <a:rect l="0" t="0" r="r" b="b"/>
                <a:pathLst>
                  <a:path w="2876" h="1633">
                    <a:moveTo>
                      <a:pt x="0" y="1633"/>
                    </a:moveTo>
                    <a:lnTo>
                      <a:pt x="576" y="1302"/>
                    </a:lnTo>
                    <a:lnTo>
                      <a:pt x="1150" y="968"/>
                    </a:lnTo>
                    <a:lnTo>
                      <a:pt x="1726" y="630"/>
                    </a:lnTo>
                    <a:lnTo>
                      <a:pt x="2302" y="317"/>
                    </a:lnTo>
                    <a:lnTo>
                      <a:pt x="2876" y="0"/>
                    </a:lnTo>
                  </a:path>
                </a:pathLst>
              </a:custGeom>
              <a:noFill/>
              <a:ln w="13335">
                <a:solidFill>
                  <a:srgbClr val="FF00FF"/>
                </a:solidFill>
                <a:round/>
                <a:headEnd/>
                <a:tailEnd/>
              </a:ln>
            </p:spPr>
            <p:txBody>
              <a:bodyPr/>
              <a:lstStyle/>
              <a:p>
                <a:endParaRPr lang="en-US"/>
              </a:p>
            </p:txBody>
          </p:sp>
          <p:sp>
            <p:nvSpPr>
              <p:cNvPr id="535258" name="Rectangle 730"/>
              <p:cNvSpPr>
                <a:spLocks noChangeArrowheads="1"/>
              </p:cNvSpPr>
              <p:nvPr/>
            </p:nvSpPr>
            <p:spPr bwMode="auto">
              <a:xfrm>
                <a:off x="691" y="4438"/>
                <a:ext cx="68" cy="68"/>
              </a:xfrm>
              <a:prstGeom prst="rect">
                <a:avLst/>
              </a:prstGeom>
              <a:solidFill>
                <a:srgbClr val="FF00FF"/>
              </a:solidFill>
              <a:ln w="0">
                <a:solidFill>
                  <a:srgbClr val="FF00FF"/>
                </a:solidFill>
                <a:miter lim="800000"/>
                <a:headEnd/>
                <a:tailEnd/>
              </a:ln>
            </p:spPr>
            <p:txBody>
              <a:bodyPr/>
              <a:lstStyle/>
              <a:p>
                <a:endParaRPr lang="en-US"/>
              </a:p>
            </p:txBody>
          </p:sp>
          <p:sp>
            <p:nvSpPr>
              <p:cNvPr id="535257" name="Rectangle 729"/>
              <p:cNvSpPr>
                <a:spLocks noChangeArrowheads="1"/>
              </p:cNvSpPr>
              <p:nvPr/>
            </p:nvSpPr>
            <p:spPr bwMode="auto">
              <a:xfrm>
                <a:off x="691" y="4438"/>
                <a:ext cx="68" cy="68"/>
              </a:xfrm>
              <a:prstGeom prst="rect">
                <a:avLst/>
              </a:prstGeom>
              <a:noFill/>
              <a:ln w="5715">
                <a:solidFill>
                  <a:srgbClr val="FF00FF"/>
                </a:solidFill>
                <a:miter lim="800000"/>
                <a:headEnd/>
                <a:tailEnd/>
              </a:ln>
            </p:spPr>
            <p:txBody>
              <a:bodyPr/>
              <a:lstStyle/>
              <a:p>
                <a:endParaRPr lang="en-US"/>
              </a:p>
            </p:txBody>
          </p:sp>
          <p:sp>
            <p:nvSpPr>
              <p:cNvPr id="535256" name="Rectangle 728"/>
              <p:cNvSpPr>
                <a:spLocks noChangeArrowheads="1"/>
              </p:cNvSpPr>
              <p:nvPr/>
            </p:nvSpPr>
            <p:spPr bwMode="auto">
              <a:xfrm>
                <a:off x="1265" y="4105"/>
                <a:ext cx="68" cy="70"/>
              </a:xfrm>
              <a:prstGeom prst="rect">
                <a:avLst/>
              </a:prstGeom>
              <a:solidFill>
                <a:srgbClr val="FF00FF"/>
              </a:solidFill>
              <a:ln w="0">
                <a:solidFill>
                  <a:srgbClr val="FF00FF"/>
                </a:solidFill>
                <a:miter lim="800000"/>
                <a:headEnd/>
                <a:tailEnd/>
              </a:ln>
            </p:spPr>
            <p:txBody>
              <a:bodyPr/>
              <a:lstStyle/>
              <a:p>
                <a:endParaRPr lang="en-US"/>
              </a:p>
            </p:txBody>
          </p:sp>
          <p:sp>
            <p:nvSpPr>
              <p:cNvPr id="535255" name="Rectangle 727"/>
              <p:cNvSpPr>
                <a:spLocks noChangeArrowheads="1"/>
              </p:cNvSpPr>
              <p:nvPr/>
            </p:nvSpPr>
            <p:spPr bwMode="auto">
              <a:xfrm>
                <a:off x="1265" y="4105"/>
                <a:ext cx="68" cy="70"/>
              </a:xfrm>
              <a:prstGeom prst="rect">
                <a:avLst/>
              </a:prstGeom>
              <a:noFill/>
              <a:ln w="5715">
                <a:solidFill>
                  <a:srgbClr val="FF00FF"/>
                </a:solidFill>
                <a:miter lim="800000"/>
                <a:headEnd/>
                <a:tailEnd/>
              </a:ln>
            </p:spPr>
            <p:txBody>
              <a:bodyPr/>
              <a:lstStyle/>
              <a:p>
                <a:endParaRPr lang="en-US"/>
              </a:p>
            </p:txBody>
          </p:sp>
          <p:sp>
            <p:nvSpPr>
              <p:cNvPr id="535254" name="Rectangle 726"/>
              <p:cNvSpPr>
                <a:spLocks noChangeArrowheads="1"/>
              </p:cNvSpPr>
              <p:nvPr/>
            </p:nvSpPr>
            <p:spPr bwMode="auto">
              <a:xfrm>
                <a:off x="1841" y="3773"/>
                <a:ext cx="68" cy="68"/>
              </a:xfrm>
              <a:prstGeom prst="rect">
                <a:avLst/>
              </a:prstGeom>
              <a:solidFill>
                <a:srgbClr val="FF00FF"/>
              </a:solidFill>
              <a:ln w="0">
                <a:solidFill>
                  <a:srgbClr val="FF00FF"/>
                </a:solidFill>
                <a:miter lim="800000"/>
                <a:headEnd/>
                <a:tailEnd/>
              </a:ln>
            </p:spPr>
            <p:txBody>
              <a:bodyPr/>
              <a:lstStyle/>
              <a:p>
                <a:endParaRPr lang="en-US"/>
              </a:p>
            </p:txBody>
          </p:sp>
          <p:sp>
            <p:nvSpPr>
              <p:cNvPr id="535253" name="Rectangle 725"/>
              <p:cNvSpPr>
                <a:spLocks noChangeArrowheads="1"/>
              </p:cNvSpPr>
              <p:nvPr/>
            </p:nvSpPr>
            <p:spPr bwMode="auto">
              <a:xfrm>
                <a:off x="1841" y="3773"/>
                <a:ext cx="68" cy="68"/>
              </a:xfrm>
              <a:prstGeom prst="rect">
                <a:avLst/>
              </a:prstGeom>
              <a:noFill/>
              <a:ln w="5715">
                <a:solidFill>
                  <a:srgbClr val="FF00FF"/>
                </a:solidFill>
                <a:miter lim="800000"/>
                <a:headEnd/>
                <a:tailEnd/>
              </a:ln>
            </p:spPr>
            <p:txBody>
              <a:bodyPr/>
              <a:lstStyle/>
              <a:p>
                <a:endParaRPr lang="en-US"/>
              </a:p>
            </p:txBody>
          </p:sp>
          <p:sp>
            <p:nvSpPr>
              <p:cNvPr id="535252" name="Rectangle 724"/>
              <p:cNvSpPr>
                <a:spLocks noChangeArrowheads="1"/>
              </p:cNvSpPr>
              <p:nvPr/>
            </p:nvSpPr>
            <p:spPr bwMode="auto">
              <a:xfrm>
                <a:off x="2415" y="3433"/>
                <a:ext cx="70" cy="68"/>
              </a:xfrm>
              <a:prstGeom prst="rect">
                <a:avLst/>
              </a:prstGeom>
              <a:solidFill>
                <a:srgbClr val="FF00FF"/>
              </a:solidFill>
              <a:ln w="0">
                <a:solidFill>
                  <a:srgbClr val="FF00FF"/>
                </a:solidFill>
                <a:miter lim="800000"/>
                <a:headEnd/>
                <a:tailEnd/>
              </a:ln>
            </p:spPr>
            <p:txBody>
              <a:bodyPr/>
              <a:lstStyle/>
              <a:p>
                <a:endParaRPr lang="en-US"/>
              </a:p>
            </p:txBody>
          </p:sp>
          <p:sp>
            <p:nvSpPr>
              <p:cNvPr id="535251" name="Rectangle 723"/>
              <p:cNvSpPr>
                <a:spLocks noChangeArrowheads="1"/>
              </p:cNvSpPr>
              <p:nvPr/>
            </p:nvSpPr>
            <p:spPr bwMode="auto">
              <a:xfrm>
                <a:off x="2415" y="3433"/>
                <a:ext cx="70" cy="68"/>
              </a:xfrm>
              <a:prstGeom prst="rect">
                <a:avLst/>
              </a:prstGeom>
              <a:noFill/>
              <a:ln w="5715">
                <a:solidFill>
                  <a:srgbClr val="FF00FF"/>
                </a:solidFill>
                <a:miter lim="800000"/>
                <a:headEnd/>
                <a:tailEnd/>
              </a:ln>
            </p:spPr>
            <p:txBody>
              <a:bodyPr/>
              <a:lstStyle/>
              <a:p>
                <a:endParaRPr lang="en-US"/>
              </a:p>
            </p:txBody>
          </p:sp>
          <p:sp>
            <p:nvSpPr>
              <p:cNvPr id="535250" name="Rectangle 722"/>
              <p:cNvSpPr>
                <a:spLocks noChangeArrowheads="1"/>
              </p:cNvSpPr>
              <p:nvPr/>
            </p:nvSpPr>
            <p:spPr bwMode="auto">
              <a:xfrm>
                <a:off x="2991" y="3123"/>
                <a:ext cx="68" cy="67"/>
              </a:xfrm>
              <a:prstGeom prst="rect">
                <a:avLst/>
              </a:prstGeom>
              <a:solidFill>
                <a:srgbClr val="FF00FF"/>
              </a:solidFill>
              <a:ln w="0">
                <a:solidFill>
                  <a:srgbClr val="FF00FF"/>
                </a:solidFill>
                <a:miter lim="800000"/>
                <a:headEnd/>
                <a:tailEnd/>
              </a:ln>
            </p:spPr>
            <p:txBody>
              <a:bodyPr/>
              <a:lstStyle/>
              <a:p>
                <a:endParaRPr lang="en-US"/>
              </a:p>
            </p:txBody>
          </p:sp>
          <p:sp>
            <p:nvSpPr>
              <p:cNvPr id="535249" name="Rectangle 721"/>
              <p:cNvSpPr>
                <a:spLocks noChangeArrowheads="1"/>
              </p:cNvSpPr>
              <p:nvPr/>
            </p:nvSpPr>
            <p:spPr bwMode="auto">
              <a:xfrm>
                <a:off x="2991" y="3123"/>
                <a:ext cx="68" cy="67"/>
              </a:xfrm>
              <a:prstGeom prst="rect">
                <a:avLst/>
              </a:prstGeom>
              <a:noFill/>
              <a:ln w="5715">
                <a:solidFill>
                  <a:srgbClr val="FF00FF"/>
                </a:solidFill>
                <a:miter lim="800000"/>
                <a:headEnd/>
                <a:tailEnd/>
              </a:ln>
            </p:spPr>
            <p:txBody>
              <a:bodyPr/>
              <a:lstStyle/>
              <a:p>
                <a:endParaRPr lang="en-US"/>
              </a:p>
            </p:txBody>
          </p:sp>
          <p:sp>
            <p:nvSpPr>
              <p:cNvPr id="535248" name="Rectangle 720"/>
              <p:cNvSpPr>
                <a:spLocks noChangeArrowheads="1"/>
              </p:cNvSpPr>
              <p:nvPr/>
            </p:nvSpPr>
            <p:spPr bwMode="auto">
              <a:xfrm>
                <a:off x="3567" y="2806"/>
                <a:ext cx="68" cy="67"/>
              </a:xfrm>
              <a:prstGeom prst="rect">
                <a:avLst/>
              </a:prstGeom>
              <a:solidFill>
                <a:srgbClr val="FF00FF"/>
              </a:solidFill>
              <a:ln w="0">
                <a:solidFill>
                  <a:srgbClr val="FF00FF"/>
                </a:solidFill>
                <a:miter lim="800000"/>
                <a:headEnd/>
                <a:tailEnd/>
              </a:ln>
            </p:spPr>
            <p:txBody>
              <a:bodyPr/>
              <a:lstStyle/>
              <a:p>
                <a:endParaRPr lang="en-US"/>
              </a:p>
            </p:txBody>
          </p:sp>
          <p:sp>
            <p:nvSpPr>
              <p:cNvPr id="535247" name="Rectangle 719"/>
              <p:cNvSpPr>
                <a:spLocks noChangeArrowheads="1"/>
              </p:cNvSpPr>
              <p:nvPr/>
            </p:nvSpPr>
            <p:spPr bwMode="auto">
              <a:xfrm>
                <a:off x="3567" y="2806"/>
                <a:ext cx="68" cy="67"/>
              </a:xfrm>
              <a:prstGeom prst="rect">
                <a:avLst/>
              </a:prstGeom>
              <a:noFill/>
              <a:ln w="5715">
                <a:solidFill>
                  <a:srgbClr val="FF00FF"/>
                </a:solidFill>
                <a:miter lim="800000"/>
                <a:headEnd/>
                <a:tailEnd/>
              </a:ln>
            </p:spPr>
            <p:txBody>
              <a:bodyPr/>
              <a:lstStyle/>
              <a:p>
                <a:endParaRPr lang="en-US"/>
              </a:p>
            </p:txBody>
          </p:sp>
          <p:sp>
            <p:nvSpPr>
              <p:cNvPr id="535246" name="Line 718"/>
              <p:cNvSpPr>
                <a:spLocks noChangeShapeType="1"/>
              </p:cNvSpPr>
              <p:nvPr/>
            </p:nvSpPr>
            <p:spPr bwMode="auto">
              <a:xfrm>
                <a:off x="520" y="4564"/>
                <a:ext cx="5733" cy="0"/>
              </a:xfrm>
              <a:prstGeom prst="line">
                <a:avLst/>
              </a:prstGeom>
              <a:noFill/>
              <a:ln w="5715">
                <a:solidFill>
                  <a:srgbClr val="000000"/>
                </a:solidFill>
                <a:round/>
                <a:headEnd/>
                <a:tailEnd/>
              </a:ln>
            </p:spPr>
            <p:txBody>
              <a:bodyPr/>
              <a:lstStyle/>
              <a:p>
                <a:endParaRPr lang="en-US"/>
              </a:p>
            </p:txBody>
          </p:sp>
          <p:sp>
            <p:nvSpPr>
              <p:cNvPr id="535245" name="Line 717"/>
              <p:cNvSpPr>
                <a:spLocks noChangeShapeType="1"/>
              </p:cNvSpPr>
              <p:nvPr/>
            </p:nvSpPr>
            <p:spPr bwMode="auto">
              <a:xfrm>
                <a:off x="520" y="567"/>
                <a:ext cx="5733" cy="0"/>
              </a:xfrm>
              <a:prstGeom prst="line">
                <a:avLst/>
              </a:prstGeom>
              <a:noFill/>
              <a:ln w="5715">
                <a:solidFill>
                  <a:srgbClr val="000000"/>
                </a:solidFill>
                <a:round/>
                <a:headEnd/>
                <a:tailEnd/>
              </a:ln>
            </p:spPr>
            <p:txBody>
              <a:bodyPr/>
              <a:lstStyle/>
              <a:p>
                <a:endParaRPr lang="en-US"/>
              </a:p>
            </p:txBody>
          </p:sp>
          <p:sp>
            <p:nvSpPr>
              <p:cNvPr id="535244" name="Line 716"/>
              <p:cNvSpPr>
                <a:spLocks noChangeShapeType="1"/>
              </p:cNvSpPr>
              <p:nvPr/>
            </p:nvSpPr>
            <p:spPr bwMode="auto">
              <a:xfrm flipV="1">
                <a:off x="724" y="4450"/>
                <a:ext cx="0" cy="114"/>
              </a:xfrm>
              <a:prstGeom prst="line">
                <a:avLst/>
              </a:prstGeom>
              <a:noFill/>
              <a:ln w="5715">
                <a:solidFill>
                  <a:srgbClr val="000000"/>
                </a:solidFill>
                <a:round/>
                <a:headEnd/>
                <a:tailEnd/>
              </a:ln>
            </p:spPr>
            <p:txBody>
              <a:bodyPr/>
              <a:lstStyle/>
              <a:p>
                <a:endParaRPr lang="en-US"/>
              </a:p>
            </p:txBody>
          </p:sp>
          <p:sp>
            <p:nvSpPr>
              <p:cNvPr id="535243" name="Line 715"/>
              <p:cNvSpPr>
                <a:spLocks noChangeShapeType="1"/>
              </p:cNvSpPr>
              <p:nvPr/>
            </p:nvSpPr>
            <p:spPr bwMode="auto">
              <a:xfrm>
                <a:off x="724" y="567"/>
                <a:ext cx="0" cy="114"/>
              </a:xfrm>
              <a:prstGeom prst="line">
                <a:avLst/>
              </a:prstGeom>
              <a:noFill/>
              <a:ln w="5715">
                <a:solidFill>
                  <a:srgbClr val="000000"/>
                </a:solidFill>
                <a:round/>
                <a:headEnd/>
                <a:tailEnd/>
              </a:ln>
            </p:spPr>
            <p:txBody>
              <a:bodyPr/>
              <a:lstStyle/>
              <a:p>
                <a:endParaRPr lang="en-US"/>
              </a:p>
            </p:txBody>
          </p:sp>
          <p:sp>
            <p:nvSpPr>
              <p:cNvPr id="535242" name="Line 714"/>
              <p:cNvSpPr>
                <a:spLocks noChangeShapeType="1"/>
              </p:cNvSpPr>
              <p:nvPr/>
            </p:nvSpPr>
            <p:spPr bwMode="auto">
              <a:xfrm flipV="1">
                <a:off x="1300" y="4450"/>
                <a:ext cx="0" cy="114"/>
              </a:xfrm>
              <a:prstGeom prst="line">
                <a:avLst/>
              </a:prstGeom>
              <a:noFill/>
              <a:ln w="5715">
                <a:solidFill>
                  <a:srgbClr val="000000"/>
                </a:solidFill>
                <a:round/>
                <a:headEnd/>
                <a:tailEnd/>
              </a:ln>
            </p:spPr>
            <p:txBody>
              <a:bodyPr/>
              <a:lstStyle/>
              <a:p>
                <a:endParaRPr lang="en-US"/>
              </a:p>
            </p:txBody>
          </p:sp>
          <p:sp>
            <p:nvSpPr>
              <p:cNvPr id="535241" name="Line 713"/>
              <p:cNvSpPr>
                <a:spLocks noChangeShapeType="1"/>
              </p:cNvSpPr>
              <p:nvPr/>
            </p:nvSpPr>
            <p:spPr bwMode="auto">
              <a:xfrm>
                <a:off x="1300" y="567"/>
                <a:ext cx="0" cy="114"/>
              </a:xfrm>
              <a:prstGeom prst="line">
                <a:avLst/>
              </a:prstGeom>
              <a:noFill/>
              <a:ln w="5715">
                <a:solidFill>
                  <a:srgbClr val="000000"/>
                </a:solidFill>
                <a:round/>
                <a:headEnd/>
                <a:tailEnd/>
              </a:ln>
            </p:spPr>
            <p:txBody>
              <a:bodyPr/>
              <a:lstStyle/>
              <a:p>
                <a:endParaRPr lang="en-US"/>
              </a:p>
            </p:txBody>
          </p:sp>
          <p:sp>
            <p:nvSpPr>
              <p:cNvPr id="535240" name="Line 712"/>
              <p:cNvSpPr>
                <a:spLocks noChangeShapeType="1"/>
              </p:cNvSpPr>
              <p:nvPr/>
            </p:nvSpPr>
            <p:spPr bwMode="auto">
              <a:xfrm flipV="1">
                <a:off x="1874" y="4450"/>
                <a:ext cx="0" cy="114"/>
              </a:xfrm>
              <a:prstGeom prst="line">
                <a:avLst/>
              </a:prstGeom>
              <a:noFill/>
              <a:ln w="5715">
                <a:solidFill>
                  <a:srgbClr val="000000"/>
                </a:solidFill>
                <a:round/>
                <a:headEnd/>
                <a:tailEnd/>
              </a:ln>
            </p:spPr>
            <p:txBody>
              <a:bodyPr/>
              <a:lstStyle/>
              <a:p>
                <a:endParaRPr lang="en-US"/>
              </a:p>
            </p:txBody>
          </p:sp>
          <p:sp>
            <p:nvSpPr>
              <p:cNvPr id="535239" name="Line 711"/>
              <p:cNvSpPr>
                <a:spLocks noChangeShapeType="1"/>
              </p:cNvSpPr>
              <p:nvPr/>
            </p:nvSpPr>
            <p:spPr bwMode="auto">
              <a:xfrm>
                <a:off x="1874" y="567"/>
                <a:ext cx="0" cy="114"/>
              </a:xfrm>
              <a:prstGeom prst="line">
                <a:avLst/>
              </a:prstGeom>
              <a:noFill/>
              <a:ln w="5715">
                <a:solidFill>
                  <a:srgbClr val="000000"/>
                </a:solidFill>
                <a:round/>
                <a:headEnd/>
                <a:tailEnd/>
              </a:ln>
            </p:spPr>
            <p:txBody>
              <a:bodyPr/>
              <a:lstStyle/>
              <a:p>
                <a:endParaRPr lang="en-US"/>
              </a:p>
            </p:txBody>
          </p:sp>
          <p:sp>
            <p:nvSpPr>
              <p:cNvPr id="535238" name="Line 710"/>
              <p:cNvSpPr>
                <a:spLocks noChangeShapeType="1"/>
              </p:cNvSpPr>
              <p:nvPr/>
            </p:nvSpPr>
            <p:spPr bwMode="auto">
              <a:xfrm flipV="1">
                <a:off x="2450" y="4450"/>
                <a:ext cx="0" cy="114"/>
              </a:xfrm>
              <a:prstGeom prst="line">
                <a:avLst/>
              </a:prstGeom>
              <a:noFill/>
              <a:ln w="5715">
                <a:solidFill>
                  <a:srgbClr val="000000"/>
                </a:solidFill>
                <a:round/>
                <a:headEnd/>
                <a:tailEnd/>
              </a:ln>
            </p:spPr>
            <p:txBody>
              <a:bodyPr/>
              <a:lstStyle/>
              <a:p>
                <a:endParaRPr lang="en-US"/>
              </a:p>
            </p:txBody>
          </p:sp>
          <p:sp>
            <p:nvSpPr>
              <p:cNvPr id="535237" name="Line 709"/>
              <p:cNvSpPr>
                <a:spLocks noChangeShapeType="1"/>
              </p:cNvSpPr>
              <p:nvPr/>
            </p:nvSpPr>
            <p:spPr bwMode="auto">
              <a:xfrm>
                <a:off x="2450" y="567"/>
                <a:ext cx="0" cy="114"/>
              </a:xfrm>
              <a:prstGeom prst="line">
                <a:avLst/>
              </a:prstGeom>
              <a:noFill/>
              <a:ln w="5715">
                <a:solidFill>
                  <a:srgbClr val="000000"/>
                </a:solidFill>
                <a:round/>
                <a:headEnd/>
                <a:tailEnd/>
              </a:ln>
            </p:spPr>
            <p:txBody>
              <a:bodyPr/>
              <a:lstStyle/>
              <a:p>
                <a:endParaRPr lang="en-US"/>
              </a:p>
            </p:txBody>
          </p:sp>
          <p:sp>
            <p:nvSpPr>
              <p:cNvPr id="535236" name="Line 708"/>
              <p:cNvSpPr>
                <a:spLocks noChangeShapeType="1"/>
              </p:cNvSpPr>
              <p:nvPr/>
            </p:nvSpPr>
            <p:spPr bwMode="auto">
              <a:xfrm flipV="1">
                <a:off x="3026" y="4450"/>
                <a:ext cx="0" cy="114"/>
              </a:xfrm>
              <a:prstGeom prst="line">
                <a:avLst/>
              </a:prstGeom>
              <a:noFill/>
              <a:ln w="5715">
                <a:solidFill>
                  <a:srgbClr val="000000"/>
                </a:solidFill>
                <a:round/>
                <a:headEnd/>
                <a:tailEnd/>
              </a:ln>
            </p:spPr>
            <p:txBody>
              <a:bodyPr/>
              <a:lstStyle/>
              <a:p>
                <a:endParaRPr lang="en-US"/>
              </a:p>
            </p:txBody>
          </p:sp>
          <p:sp>
            <p:nvSpPr>
              <p:cNvPr id="535235" name="Line 707"/>
              <p:cNvSpPr>
                <a:spLocks noChangeShapeType="1"/>
              </p:cNvSpPr>
              <p:nvPr/>
            </p:nvSpPr>
            <p:spPr bwMode="auto">
              <a:xfrm>
                <a:off x="3026" y="567"/>
                <a:ext cx="0" cy="114"/>
              </a:xfrm>
              <a:prstGeom prst="line">
                <a:avLst/>
              </a:prstGeom>
              <a:noFill/>
              <a:ln w="5715">
                <a:solidFill>
                  <a:srgbClr val="000000"/>
                </a:solidFill>
                <a:round/>
                <a:headEnd/>
                <a:tailEnd/>
              </a:ln>
            </p:spPr>
            <p:txBody>
              <a:bodyPr/>
              <a:lstStyle/>
              <a:p>
                <a:endParaRPr lang="en-US"/>
              </a:p>
            </p:txBody>
          </p:sp>
          <p:sp>
            <p:nvSpPr>
              <p:cNvPr id="535234" name="Line 706"/>
              <p:cNvSpPr>
                <a:spLocks noChangeShapeType="1"/>
              </p:cNvSpPr>
              <p:nvPr/>
            </p:nvSpPr>
            <p:spPr bwMode="auto">
              <a:xfrm flipV="1">
                <a:off x="3600" y="4450"/>
                <a:ext cx="0" cy="114"/>
              </a:xfrm>
              <a:prstGeom prst="line">
                <a:avLst/>
              </a:prstGeom>
              <a:noFill/>
              <a:ln w="5715">
                <a:solidFill>
                  <a:srgbClr val="000000"/>
                </a:solidFill>
                <a:round/>
                <a:headEnd/>
                <a:tailEnd/>
              </a:ln>
            </p:spPr>
            <p:txBody>
              <a:bodyPr/>
              <a:lstStyle/>
              <a:p>
                <a:endParaRPr lang="en-US"/>
              </a:p>
            </p:txBody>
          </p:sp>
          <p:sp>
            <p:nvSpPr>
              <p:cNvPr id="535233" name="Line 705"/>
              <p:cNvSpPr>
                <a:spLocks noChangeShapeType="1"/>
              </p:cNvSpPr>
              <p:nvPr/>
            </p:nvSpPr>
            <p:spPr bwMode="auto">
              <a:xfrm>
                <a:off x="3600" y="567"/>
                <a:ext cx="0" cy="114"/>
              </a:xfrm>
              <a:prstGeom prst="line">
                <a:avLst/>
              </a:prstGeom>
              <a:noFill/>
              <a:ln w="5715">
                <a:solidFill>
                  <a:srgbClr val="000000"/>
                </a:solidFill>
                <a:round/>
                <a:headEnd/>
                <a:tailEnd/>
              </a:ln>
            </p:spPr>
            <p:txBody>
              <a:bodyPr/>
              <a:lstStyle/>
              <a:p>
                <a:endParaRPr lang="en-US"/>
              </a:p>
            </p:txBody>
          </p:sp>
          <p:sp>
            <p:nvSpPr>
              <p:cNvPr id="535232" name="Line 704"/>
              <p:cNvSpPr>
                <a:spLocks noChangeShapeType="1"/>
              </p:cNvSpPr>
              <p:nvPr/>
            </p:nvSpPr>
            <p:spPr bwMode="auto">
              <a:xfrm flipV="1">
                <a:off x="4176" y="4450"/>
                <a:ext cx="0" cy="114"/>
              </a:xfrm>
              <a:prstGeom prst="line">
                <a:avLst/>
              </a:prstGeom>
              <a:noFill/>
              <a:ln w="5715">
                <a:solidFill>
                  <a:srgbClr val="000000"/>
                </a:solidFill>
                <a:round/>
                <a:headEnd/>
                <a:tailEnd/>
              </a:ln>
            </p:spPr>
            <p:txBody>
              <a:bodyPr/>
              <a:lstStyle/>
              <a:p>
                <a:endParaRPr lang="en-US"/>
              </a:p>
            </p:txBody>
          </p:sp>
          <p:sp>
            <p:nvSpPr>
              <p:cNvPr id="535231" name="Line 703"/>
              <p:cNvSpPr>
                <a:spLocks noChangeShapeType="1"/>
              </p:cNvSpPr>
              <p:nvPr/>
            </p:nvSpPr>
            <p:spPr bwMode="auto">
              <a:xfrm>
                <a:off x="4176" y="567"/>
                <a:ext cx="0" cy="114"/>
              </a:xfrm>
              <a:prstGeom prst="line">
                <a:avLst/>
              </a:prstGeom>
              <a:noFill/>
              <a:ln w="5715">
                <a:solidFill>
                  <a:srgbClr val="000000"/>
                </a:solidFill>
                <a:round/>
                <a:headEnd/>
                <a:tailEnd/>
              </a:ln>
            </p:spPr>
            <p:txBody>
              <a:bodyPr/>
              <a:lstStyle/>
              <a:p>
                <a:endParaRPr lang="en-US"/>
              </a:p>
            </p:txBody>
          </p:sp>
          <p:sp>
            <p:nvSpPr>
              <p:cNvPr id="535230" name="Line 702"/>
              <p:cNvSpPr>
                <a:spLocks noChangeShapeType="1"/>
              </p:cNvSpPr>
              <p:nvPr/>
            </p:nvSpPr>
            <p:spPr bwMode="auto">
              <a:xfrm flipV="1">
                <a:off x="4750" y="4450"/>
                <a:ext cx="0" cy="114"/>
              </a:xfrm>
              <a:prstGeom prst="line">
                <a:avLst/>
              </a:prstGeom>
              <a:noFill/>
              <a:ln w="5715">
                <a:solidFill>
                  <a:srgbClr val="000000"/>
                </a:solidFill>
                <a:round/>
                <a:headEnd/>
                <a:tailEnd/>
              </a:ln>
            </p:spPr>
            <p:txBody>
              <a:bodyPr/>
              <a:lstStyle/>
              <a:p>
                <a:endParaRPr lang="en-US"/>
              </a:p>
            </p:txBody>
          </p:sp>
          <p:sp>
            <p:nvSpPr>
              <p:cNvPr id="535229" name="Line 701"/>
              <p:cNvSpPr>
                <a:spLocks noChangeShapeType="1"/>
              </p:cNvSpPr>
              <p:nvPr/>
            </p:nvSpPr>
            <p:spPr bwMode="auto">
              <a:xfrm>
                <a:off x="4750" y="567"/>
                <a:ext cx="0" cy="114"/>
              </a:xfrm>
              <a:prstGeom prst="line">
                <a:avLst/>
              </a:prstGeom>
              <a:noFill/>
              <a:ln w="5715">
                <a:solidFill>
                  <a:srgbClr val="000000"/>
                </a:solidFill>
                <a:round/>
                <a:headEnd/>
                <a:tailEnd/>
              </a:ln>
            </p:spPr>
            <p:txBody>
              <a:bodyPr/>
              <a:lstStyle/>
              <a:p>
                <a:endParaRPr lang="en-US"/>
              </a:p>
            </p:txBody>
          </p:sp>
          <p:sp>
            <p:nvSpPr>
              <p:cNvPr id="535228" name="Line 700"/>
              <p:cNvSpPr>
                <a:spLocks noChangeShapeType="1"/>
              </p:cNvSpPr>
              <p:nvPr/>
            </p:nvSpPr>
            <p:spPr bwMode="auto">
              <a:xfrm flipV="1">
                <a:off x="5326" y="4450"/>
                <a:ext cx="0" cy="114"/>
              </a:xfrm>
              <a:prstGeom prst="line">
                <a:avLst/>
              </a:prstGeom>
              <a:noFill/>
              <a:ln w="5715">
                <a:solidFill>
                  <a:srgbClr val="000000"/>
                </a:solidFill>
                <a:round/>
                <a:headEnd/>
                <a:tailEnd/>
              </a:ln>
            </p:spPr>
            <p:txBody>
              <a:bodyPr/>
              <a:lstStyle/>
              <a:p>
                <a:endParaRPr lang="en-US"/>
              </a:p>
            </p:txBody>
          </p:sp>
          <p:sp>
            <p:nvSpPr>
              <p:cNvPr id="535227" name="Line 699"/>
              <p:cNvSpPr>
                <a:spLocks noChangeShapeType="1"/>
              </p:cNvSpPr>
              <p:nvPr/>
            </p:nvSpPr>
            <p:spPr bwMode="auto">
              <a:xfrm>
                <a:off x="5326" y="567"/>
                <a:ext cx="0" cy="114"/>
              </a:xfrm>
              <a:prstGeom prst="line">
                <a:avLst/>
              </a:prstGeom>
              <a:noFill/>
              <a:ln w="5715">
                <a:solidFill>
                  <a:srgbClr val="000000"/>
                </a:solidFill>
                <a:round/>
                <a:headEnd/>
                <a:tailEnd/>
              </a:ln>
            </p:spPr>
            <p:txBody>
              <a:bodyPr/>
              <a:lstStyle/>
              <a:p>
                <a:endParaRPr lang="en-US"/>
              </a:p>
            </p:txBody>
          </p:sp>
          <p:sp>
            <p:nvSpPr>
              <p:cNvPr id="535226" name="Line 698"/>
              <p:cNvSpPr>
                <a:spLocks noChangeShapeType="1"/>
              </p:cNvSpPr>
              <p:nvPr/>
            </p:nvSpPr>
            <p:spPr bwMode="auto">
              <a:xfrm flipV="1">
                <a:off x="5902" y="4450"/>
                <a:ext cx="0" cy="114"/>
              </a:xfrm>
              <a:prstGeom prst="line">
                <a:avLst/>
              </a:prstGeom>
              <a:noFill/>
              <a:ln w="5715">
                <a:solidFill>
                  <a:srgbClr val="000000"/>
                </a:solidFill>
                <a:round/>
                <a:headEnd/>
                <a:tailEnd/>
              </a:ln>
            </p:spPr>
            <p:txBody>
              <a:bodyPr/>
              <a:lstStyle/>
              <a:p>
                <a:endParaRPr lang="en-US"/>
              </a:p>
            </p:txBody>
          </p:sp>
          <p:sp>
            <p:nvSpPr>
              <p:cNvPr id="535225" name="Line 697"/>
              <p:cNvSpPr>
                <a:spLocks noChangeShapeType="1"/>
              </p:cNvSpPr>
              <p:nvPr/>
            </p:nvSpPr>
            <p:spPr bwMode="auto">
              <a:xfrm>
                <a:off x="5902" y="567"/>
                <a:ext cx="0" cy="114"/>
              </a:xfrm>
              <a:prstGeom prst="line">
                <a:avLst/>
              </a:prstGeom>
              <a:noFill/>
              <a:ln w="5715">
                <a:solidFill>
                  <a:srgbClr val="000000"/>
                </a:solidFill>
                <a:round/>
                <a:headEnd/>
                <a:tailEnd/>
              </a:ln>
            </p:spPr>
            <p:txBody>
              <a:bodyPr/>
              <a:lstStyle/>
              <a:p>
                <a:endParaRPr lang="en-US"/>
              </a:p>
            </p:txBody>
          </p:sp>
          <p:sp>
            <p:nvSpPr>
              <p:cNvPr id="535224" name="Freeform 696"/>
              <p:cNvSpPr>
                <a:spLocks noEditPoints="1"/>
              </p:cNvSpPr>
              <p:nvPr/>
            </p:nvSpPr>
            <p:spPr bwMode="auto">
              <a:xfrm>
                <a:off x="651" y="4622"/>
                <a:ext cx="68" cy="110"/>
              </a:xfrm>
              <a:custGeom>
                <a:avLst/>
                <a:gdLst/>
                <a:ahLst/>
                <a:cxnLst>
                  <a:cxn ang="0">
                    <a:pos x="66" y="0"/>
                  </a:cxn>
                  <a:cxn ang="0">
                    <a:pos x="66" y="3"/>
                  </a:cxn>
                  <a:cxn ang="0">
                    <a:pos x="56" y="5"/>
                  </a:cxn>
                  <a:cxn ang="0">
                    <a:pos x="49" y="7"/>
                  </a:cxn>
                  <a:cxn ang="0">
                    <a:pos x="42" y="12"/>
                  </a:cxn>
                  <a:cxn ang="0">
                    <a:pos x="35" y="17"/>
                  </a:cxn>
                  <a:cxn ang="0">
                    <a:pos x="31" y="24"/>
                  </a:cxn>
                  <a:cxn ang="0">
                    <a:pos x="26" y="31"/>
                  </a:cxn>
                  <a:cxn ang="0">
                    <a:pos x="21" y="40"/>
                  </a:cxn>
                  <a:cxn ang="0">
                    <a:pos x="19" y="49"/>
                  </a:cxn>
                  <a:cxn ang="0">
                    <a:pos x="31" y="45"/>
                  </a:cxn>
                  <a:cxn ang="0">
                    <a:pos x="42" y="42"/>
                  </a:cxn>
                  <a:cxn ang="0">
                    <a:pos x="47" y="42"/>
                  </a:cxn>
                  <a:cxn ang="0">
                    <a:pos x="54" y="45"/>
                  </a:cxn>
                  <a:cxn ang="0">
                    <a:pos x="61" y="49"/>
                  </a:cxn>
                  <a:cxn ang="0">
                    <a:pos x="63" y="56"/>
                  </a:cxn>
                  <a:cxn ang="0">
                    <a:pos x="66" y="63"/>
                  </a:cxn>
                  <a:cxn ang="0">
                    <a:pos x="68" y="73"/>
                  </a:cxn>
                  <a:cxn ang="0">
                    <a:pos x="66" y="82"/>
                  </a:cxn>
                  <a:cxn ang="0">
                    <a:pos x="63" y="89"/>
                  </a:cxn>
                  <a:cxn ang="0">
                    <a:pos x="59" y="96"/>
                  </a:cxn>
                  <a:cxn ang="0">
                    <a:pos x="52" y="103"/>
                  </a:cxn>
                  <a:cxn ang="0">
                    <a:pos x="45" y="108"/>
                  </a:cxn>
                  <a:cxn ang="0">
                    <a:pos x="35" y="110"/>
                  </a:cxn>
                  <a:cxn ang="0">
                    <a:pos x="28" y="110"/>
                  </a:cxn>
                  <a:cxn ang="0">
                    <a:pos x="21" y="108"/>
                  </a:cxn>
                  <a:cxn ang="0">
                    <a:pos x="16" y="103"/>
                  </a:cxn>
                  <a:cxn ang="0">
                    <a:pos x="9" y="96"/>
                  </a:cxn>
                  <a:cxn ang="0">
                    <a:pos x="5" y="87"/>
                  </a:cxn>
                  <a:cxn ang="0">
                    <a:pos x="2" y="77"/>
                  </a:cxn>
                  <a:cxn ang="0">
                    <a:pos x="0" y="66"/>
                  </a:cxn>
                  <a:cxn ang="0">
                    <a:pos x="2" y="52"/>
                  </a:cxn>
                  <a:cxn ang="0">
                    <a:pos x="7" y="40"/>
                  </a:cxn>
                  <a:cxn ang="0">
                    <a:pos x="14" y="28"/>
                  </a:cxn>
                  <a:cxn ang="0">
                    <a:pos x="23" y="17"/>
                  </a:cxn>
                  <a:cxn ang="0">
                    <a:pos x="33" y="10"/>
                  </a:cxn>
                  <a:cxn ang="0">
                    <a:pos x="42" y="3"/>
                  </a:cxn>
                  <a:cxn ang="0">
                    <a:pos x="52" y="0"/>
                  </a:cxn>
                  <a:cxn ang="0">
                    <a:pos x="61" y="0"/>
                  </a:cxn>
                  <a:cxn ang="0">
                    <a:pos x="66" y="0"/>
                  </a:cxn>
                  <a:cxn ang="0">
                    <a:pos x="16" y="54"/>
                  </a:cxn>
                  <a:cxn ang="0">
                    <a:pos x="16" y="63"/>
                  </a:cxn>
                  <a:cxn ang="0">
                    <a:pos x="16" y="73"/>
                  </a:cxn>
                  <a:cxn ang="0">
                    <a:pos x="16" y="80"/>
                  </a:cxn>
                  <a:cxn ang="0">
                    <a:pos x="19" y="87"/>
                  </a:cxn>
                  <a:cxn ang="0">
                    <a:pos x="21" y="96"/>
                  </a:cxn>
                  <a:cxn ang="0">
                    <a:pos x="26" y="101"/>
                  </a:cxn>
                  <a:cxn ang="0">
                    <a:pos x="31" y="103"/>
                  </a:cxn>
                  <a:cxn ang="0">
                    <a:pos x="35" y="105"/>
                  </a:cxn>
                  <a:cxn ang="0">
                    <a:pos x="42" y="103"/>
                  </a:cxn>
                  <a:cxn ang="0">
                    <a:pos x="47" y="98"/>
                  </a:cxn>
                  <a:cxn ang="0">
                    <a:pos x="49" y="94"/>
                  </a:cxn>
                  <a:cxn ang="0">
                    <a:pos x="52" y="89"/>
                  </a:cxn>
                  <a:cxn ang="0">
                    <a:pos x="52" y="80"/>
                  </a:cxn>
                  <a:cxn ang="0">
                    <a:pos x="52" y="68"/>
                  </a:cxn>
                  <a:cxn ang="0">
                    <a:pos x="47" y="59"/>
                  </a:cxn>
                  <a:cxn ang="0">
                    <a:pos x="45" y="52"/>
                  </a:cxn>
                  <a:cxn ang="0">
                    <a:pos x="40" y="49"/>
                  </a:cxn>
                  <a:cxn ang="0">
                    <a:pos x="33" y="49"/>
                  </a:cxn>
                  <a:cxn ang="0">
                    <a:pos x="31" y="49"/>
                  </a:cxn>
                  <a:cxn ang="0">
                    <a:pos x="28" y="49"/>
                  </a:cxn>
                  <a:cxn ang="0">
                    <a:pos x="23" y="52"/>
                  </a:cxn>
                  <a:cxn ang="0">
                    <a:pos x="16" y="54"/>
                  </a:cxn>
                </a:cxnLst>
                <a:rect l="0" t="0" r="r" b="b"/>
                <a:pathLst>
                  <a:path w="68" h="110">
                    <a:moveTo>
                      <a:pt x="66" y="0"/>
                    </a:moveTo>
                    <a:lnTo>
                      <a:pt x="66" y="3"/>
                    </a:lnTo>
                    <a:lnTo>
                      <a:pt x="56" y="5"/>
                    </a:lnTo>
                    <a:lnTo>
                      <a:pt x="49" y="7"/>
                    </a:lnTo>
                    <a:lnTo>
                      <a:pt x="42" y="12"/>
                    </a:lnTo>
                    <a:lnTo>
                      <a:pt x="35" y="17"/>
                    </a:lnTo>
                    <a:lnTo>
                      <a:pt x="31" y="24"/>
                    </a:lnTo>
                    <a:lnTo>
                      <a:pt x="26" y="31"/>
                    </a:lnTo>
                    <a:lnTo>
                      <a:pt x="21" y="40"/>
                    </a:lnTo>
                    <a:lnTo>
                      <a:pt x="19" y="49"/>
                    </a:lnTo>
                    <a:lnTo>
                      <a:pt x="31" y="45"/>
                    </a:lnTo>
                    <a:lnTo>
                      <a:pt x="42" y="42"/>
                    </a:lnTo>
                    <a:lnTo>
                      <a:pt x="47" y="42"/>
                    </a:lnTo>
                    <a:lnTo>
                      <a:pt x="54" y="45"/>
                    </a:lnTo>
                    <a:lnTo>
                      <a:pt x="61" y="49"/>
                    </a:lnTo>
                    <a:lnTo>
                      <a:pt x="63" y="56"/>
                    </a:lnTo>
                    <a:lnTo>
                      <a:pt x="66" y="63"/>
                    </a:lnTo>
                    <a:lnTo>
                      <a:pt x="68" y="73"/>
                    </a:lnTo>
                    <a:lnTo>
                      <a:pt x="66" y="82"/>
                    </a:lnTo>
                    <a:lnTo>
                      <a:pt x="63" y="89"/>
                    </a:lnTo>
                    <a:lnTo>
                      <a:pt x="59" y="96"/>
                    </a:lnTo>
                    <a:lnTo>
                      <a:pt x="52" y="103"/>
                    </a:lnTo>
                    <a:lnTo>
                      <a:pt x="45" y="108"/>
                    </a:lnTo>
                    <a:lnTo>
                      <a:pt x="35" y="110"/>
                    </a:lnTo>
                    <a:lnTo>
                      <a:pt x="28" y="110"/>
                    </a:lnTo>
                    <a:lnTo>
                      <a:pt x="21" y="108"/>
                    </a:lnTo>
                    <a:lnTo>
                      <a:pt x="16" y="103"/>
                    </a:lnTo>
                    <a:lnTo>
                      <a:pt x="9" y="96"/>
                    </a:lnTo>
                    <a:lnTo>
                      <a:pt x="5" y="87"/>
                    </a:lnTo>
                    <a:lnTo>
                      <a:pt x="2" y="77"/>
                    </a:lnTo>
                    <a:lnTo>
                      <a:pt x="0" y="66"/>
                    </a:lnTo>
                    <a:lnTo>
                      <a:pt x="2" y="52"/>
                    </a:lnTo>
                    <a:lnTo>
                      <a:pt x="7" y="40"/>
                    </a:lnTo>
                    <a:lnTo>
                      <a:pt x="14" y="28"/>
                    </a:lnTo>
                    <a:lnTo>
                      <a:pt x="23" y="17"/>
                    </a:lnTo>
                    <a:lnTo>
                      <a:pt x="33" y="10"/>
                    </a:lnTo>
                    <a:lnTo>
                      <a:pt x="42" y="3"/>
                    </a:lnTo>
                    <a:lnTo>
                      <a:pt x="52" y="0"/>
                    </a:lnTo>
                    <a:lnTo>
                      <a:pt x="61" y="0"/>
                    </a:lnTo>
                    <a:lnTo>
                      <a:pt x="66" y="0"/>
                    </a:lnTo>
                    <a:close/>
                    <a:moveTo>
                      <a:pt x="16" y="54"/>
                    </a:moveTo>
                    <a:lnTo>
                      <a:pt x="16" y="63"/>
                    </a:lnTo>
                    <a:lnTo>
                      <a:pt x="16" y="73"/>
                    </a:lnTo>
                    <a:lnTo>
                      <a:pt x="16" y="80"/>
                    </a:lnTo>
                    <a:lnTo>
                      <a:pt x="19" y="87"/>
                    </a:lnTo>
                    <a:lnTo>
                      <a:pt x="21" y="96"/>
                    </a:lnTo>
                    <a:lnTo>
                      <a:pt x="26" y="101"/>
                    </a:lnTo>
                    <a:lnTo>
                      <a:pt x="31" y="103"/>
                    </a:lnTo>
                    <a:lnTo>
                      <a:pt x="35" y="105"/>
                    </a:lnTo>
                    <a:lnTo>
                      <a:pt x="42" y="103"/>
                    </a:lnTo>
                    <a:lnTo>
                      <a:pt x="47" y="98"/>
                    </a:lnTo>
                    <a:lnTo>
                      <a:pt x="49" y="94"/>
                    </a:lnTo>
                    <a:lnTo>
                      <a:pt x="52" y="89"/>
                    </a:lnTo>
                    <a:lnTo>
                      <a:pt x="52" y="80"/>
                    </a:lnTo>
                    <a:lnTo>
                      <a:pt x="52" y="68"/>
                    </a:lnTo>
                    <a:lnTo>
                      <a:pt x="47" y="59"/>
                    </a:lnTo>
                    <a:lnTo>
                      <a:pt x="45" y="52"/>
                    </a:lnTo>
                    <a:lnTo>
                      <a:pt x="40" y="49"/>
                    </a:lnTo>
                    <a:lnTo>
                      <a:pt x="33" y="49"/>
                    </a:lnTo>
                    <a:lnTo>
                      <a:pt x="31" y="49"/>
                    </a:lnTo>
                    <a:lnTo>
                      <a:pt x="28" y="49"/>
                    </a:lnTo>
                    <a:lnTo>
                      <a:pt x="23" y="52"/>
                    </a:lnTo>
                    <a:lnTo>
                      <a:pt x="16" y="54"/>
                    </a:lnTo>
                    <a:close/>
                  </a:path>
                </a:pathLst>
              </a:custGeom>
              <a:solidFill>
                <a:srgbClr val="000000"/>
              </a:solidFill>
              <a:ln w="0">
                <a:solidFill>
                  <a:srgbClr val="000000"/>
                </a:solidFill>
                <a:round/>
                <a:headEnd/>
                <a:tailEnd/>
              </a:ln>
            </p:spPr>
            <p:txBody>
              <a:bodyPr/>
              <a:lstStyle/>
              <a:p>
                <a:endParaRPr lang="en-US"/>
              </a:p>
            </p:txBody>
          </p:sp>
          <p:sp>
            <p:nvSpPr>
              <p:cNvPr id="535223" name="Freeform 695"/>
              <p:cNvSpPr>
                <a:spLocks noEditPoints="1"/>
              </p:cNvSpPr>
              <p:nvPr/>
            </p:nvSpPr>
            <p:spPr bwMode="auto">
              <a:xfrm>
                <a:off x="728" y="4622"/>
                <a:ext cx="71" cy="108"/>
              </a:xfrm>
              <a:custGeom>
                <a:avLst/>
                <a:gdLst/>
                <a:ahLst/>
                <a:cxnLst>
                  <a:cxn ang="0">
                    <a:pos x="71" y="70"/>
                  </a:cxn>
                  <a:cxn ang="0">
                    <a:pos x="71" y="80"/>
                  </a:cxn>
                  <a:cxn ang="0">
                    <a:pos x="57" y="80"/>
                  </a:cxn>
                  <a:cxn ang="0">
                    <a:pos x="57" y="108"/>
                  </a:cxn>
                  <a:cxn ang="0">
                    <a:pos x="43" y="108"/>
                  </a:cxn>
                  <a:cxn ang="0">
                    <a:pos x="43" y="80"/>
                  </a:cxn>
                  <a:cxn ang="0">
                    <a:pos x="0" y="80"/>
                  </a:cxn>
                  <a:cxn ang="0">
                    <a:pos x="0" y="70"/>
                  </a:cxn>
                  <a:cxn ang="0">
                    <a:pos x="47" y="0"/>
                  </a:cxn>
                  <a:cxn ang="0">
                    <a:pos x="57" y="0"/>
                  </a:cxn>
                  <a:cxn ang="0">
                    <a:pos x="57" y="70"/>
                  </a:cxn>
                  <a:cxn ang="0">
                    <a:pos x="71" y="70"/>
                  </a:cxn>
                  <a:cxn ang="0">
                    <a:pos x="43" y="70"/>
                  </a:cxn>
                  <a:cxn ang="0">
                    <a:pos x="43" y="17"/>
                  </a:cxn>
                  <a:cxn ang="0">
                    <a:pos x="7" y="70"/>
                  </a:cxn>
                  <a:cxn ang="0">
                    <a:pos x="43" y="70"/>
                  </a:cxn>
                </a:cxnLst>
                <a:rect l="0" t="0" r="r" b="b"/>
                <a:pathLst>
                  <a:path w="71" h="108">
                    <a:moveTo>
                      <a:pt x="71" y="70"/>
                    </a:moveTo>
                    <a:lnTo>
                      <a:pt x="71" y="80"/>
                    </a:lnTo>
                    <a:lnTo>
                      <a:pt x="57" y="80"/>
                    </a:lnTo>
                    <a:lnTo>
                      <a:pt x="57" y="108"/>
                    </a:lnTo>
                    <a:lnTo>
                      <a:pt x="43" y="108"/>
                    </a:lnTo>
                    <a:lnTo>
                      <a:pt x="43" y="80"/>
                    </a:lnTo>
                    <a:lnTo>
                      <a:pt x="0" y="80"/>
                    </a:lnTo>
                    <a:lnTo>
                      <a:pt x="0" y="70"/>
                    </a:lnTo>
                    <a:lnTo>
                      <a:pt x="47" y="0"/>
                    </a:lnTo>
                    <a:lnTo>
                      <a:pt x="57" y="0"/>
                    </a:lnTo>
                    <a:lnTo>
                      <a:pt x="57" y="70"/>
                    </a:lnTo>
                    <a:lnTo>
                      <a:pt x="71" y="70"/>
                    </a:lnTo>
                    <a:close/>
                    <a:moveTo>
                      <a:pt x="43" y="70"/>
                    </a:moveTo>
                    <a:lnTo>
                      <a:pt x="43" y="17"/>
                    </a:lnTo>
                    <a:lnTo>
                      <a:pt x="7" y="70"/>
                    </a:lnTo>
                    <a:lnTo>
                      <a:pt x="43" y="70"/>
                    </a:lnTo>
                    <a:close/>
                  </a:path>
                </a:pathLst>
              </a:custGeom>
              <a:solidFill>
                <a:srgbClr val="000000"/>
              </a:solidFill>
              <a:ln w="0">
                <a:solidFill>
                  <a:srgbClr val="000000"/>
                </a:solidFill>
                <a:round/>
                <a:headEnd/>
                <a:tailEnd/>
              </a:ln>
            </p:spPr>
            <p:txBody>
              <a:bodyPr/>
              <a:lstStyle/>
              <a:p>
                <a:endParaRPr lang="en-US"/>
              </a:p>
            </p:txBody>
          </p:sp>
          <p:sp>
            <p:nvSpPr>
              <p:cNvPr id="535222" name="Freeform 694"/>
              <p:cNvSpPr>
                <a:spLocks/>
              </p:cNvSpPr>
              <p:nvPr/>
            </p:nvSpPr>
            <p:spPr bwMode="auto">
              <a:xfrm>
                <a:off x="1201" y="4620"/>
                <a:ext cx="43" cy="107"/>
              </a:xfrm>
              <a:custGeom>
                <a:avLst/>
                <a:gdLst/>
                <a:ahLst/>
                <a:cxnLst>
                  <a:cxn ang="0">
                    <a:pos x="0" y="12"/>
                  </a:cxn>
                  <a:cxn ang="0">
                    <a:pos x="26" y="0"/>
                  </a:cxn>
                  <a:cxn ang="0">
                    <a:pos x="29" y="0"/>
                  </a:cxn>
                  <a:cxn ang="0">
                    <a:pos x="29" y="89"/>
                  </a:cxn>
                  <a:cxn ang="0">
                    <a:pos x="29" y="98"/>
                  </a:cxn>
                  <a:cxn ang="0">
                    <a:pos x="31" y="100"/>
                  </a:cxn>
                  <a:cxn ang="0">
                    <a:pos x="31" y="103"/>
                  </a:cxn>
                  <a:cxn ang="0">
                    <a:pos x="33" y="105"/>
                  </a:cxn>
                  <a:cxn ang="0">
                    <a:pos x="36" y="105"/>
                  </a:cxn>
                  <a:cxn ang="0">
                    <a:pos x="43" y="107"/>
                  </a:cxn>
                  <a:cxn ang="0">
                    <a:pos x="43" y="107"/>
                  </a:cxn>
                  <a:cxn ang="0">
                    <a:pos x="3" y="107"/>
                  </a:cxn>
                  <a:cxn ang="0">
                    <a:pos x="3" y="107"/>
                  </a:cxn>
                  <a:cxn ang="0">
                    <a:pos x="7" y="105"/>
                  </a:cxn>
                  <a:cxn ang="0">
                    <a:pos x="12" y="105"/>
                  </a:cxn>
                  <a:cxn ang="0">
                    <a:pos x="14" y="103"/>
                  </a:cxn>
                  <a:cxn ang="0">
                    <a:pos x="14" y="103"/>
                  </a:cxn>
                  <a:cxn ang="0">
                    <a:pos x="17" y="98"/>
                  </a:cxn>
                  <a:cxn ang="0">
                    <a:pos x="17" y="89"/>
                  </a:cxn>
                  <a:cxn ang="0">
                    <a:pos x="17" y="30"/>
                  </a:cxn>
                  <a:cxn ang="0">
                    <a:pos x="17" y="21"/>
                  </a:cxn>
                  <a:cxn ang="0">
                    <a:pos x="14" y="16"/>
                  </a:cxn>
                  <a:cxn ang="0">
                    <a:pos x="14" y="14"/>
                  </a:cxn>
                  <a:cxn ang="0">
                    <a:pos x="12" y="12"/>
                  </a:cxn>
                  <a:cxn ang="0">
                    <a:pos x="12" y="12"/>
                  </a:cxn>
                  <a:cxn ang="0">
                    <a:pos x="10" y="12"/>
                  </a:cxn>
                  <a:cxn ang="0">
                    <a:pos x="7" y="12"/>
                  </a:cxn>
                  <a:cxn ang="0">
                    <a:pos x="3" y="14"/>
                  </a:cxn>
                  <a:cxn ang="0">
                    <a:pos x="0" y="12"/>
                  </a:cxn>
                </a:cxnLst>
                <a:rect l="0" t="0" r="r" b="b"/>
                <a:pathLst>
                  <a:path w="43" h="107">
                    <a:moveTo>
                      <a:pt x="0" y="12"/>
                    </a:moveTo>
                    <a:lnTo>
                      <a:pt x="26" y="0"/>
                    </a:lnTo>
                    <a:lnTo>
                      <a:pt x="29" y="0"/>
                    </a:lnTo>
                    <a:lnTo>
                      <a:pt x="29" y="89"/>
                    </a:lnTo>
                    <a:lnTo>
                      <a:pt x="29" y="98"/>
                    </a:lnTo>
                    <a:lnTo>
                      <a:pt x="31" y="100"/>
                    </a:lnTo>
                    <a:lnTo>
                      <a:pt x="31" y="103"/>
                    </a:lnTo>
                    <a:lnTo>
                      <a:pt x="33" y="105"/>
                    </a:lnTo>
                    <a:lnTo>
                      <a:pt x="36" y="105"/>
                    </a:lnTo>
                    <a:lnTo>
                      <a:pt x="43" y="107"/>
                    </a:lnTo>
                    <a:lnTo>
                      <a:pt x="3" y="107"/>
                    </a:lnTo>
                    <a:lnTo>
                      <a:pt x="7" y="105"/>
                    </a:lnTo>
                    <a:lnTo>
                      <a:pt x="12" y="105"/>
                    </a:lnTo>
                    <a:lnTo>
                      <a:pt x="14" y="103"/>
                    </a:lnTo>
                    <a:lnTo>
                      <a:pt x="17" y="98"/>
                    </a:lnTo>
                    <a:lnTo>
                      <a:pt x="17" y="89"/>
                    </a:lnTo>
                    <a:lnTo>
                      <a:pt x="17" y="30"/>
                    </a:lnTo>
                    <a:lnTo>
                      <a:pt x="17" y="21"/>
                    </a:lnTo>
                    <a:lnTo>
                      <a:pt x="14" y="16"/>
                    </a:lnTo>
                    <a:lnTo>
                      <a:pt x="14" y="14"/>
                    </a:lnTo>
                    <a:lnTo>
                      <a:pt x="12" y="12"/>
                    </a:lnTo>
                    <a:lnTo>
                      <a:pt x="10" y="12"/>
                    </a:lnTo>
                    <a:lnTo>
                      <a:pt x="7" y="12"/>
                    </a:lnTo>
                    <a:lnTo>
                      <a:pt x="3" y="14"/>
                    </a:lnTo>
                    <a:lnTo>
                      <a:pt x="0" y="12"/>
                    </a:lnTo>
                    <a:close/>
                  </a:path>
                </a:pathLst>
              </a:custGeom>
              <a:solidFill>
                <a:srgbClr val="000000"/>
              </a:solidFill>
              <a:ln w="0">
                <a:solidFill>
                  <a:srgbClr val="000000"/>
                </a:solidFill>
                <a:round/>
                <a:headEnd/>
                <a:tailEnd/>
              </a:ln>
            </p:spPr>
            <p:txBody>
              <a:bodyPr/>
              <a:lstStyle/>
              <a:p>
                <a:endParaRPr lang="en-US"/>
              </a:p>
            </p:txBody>
          </p:sp>
          <p:sp>
            <p:nvSpPr>
              <p:cNvPr id="535221" name="Freeform 693"/>
              <p:cNvSpPr>
                <a:spLocks/>
              </p:cNvSpPr>
              <p:nvPr/>
            </p:nvSpPr>
            <p:spPr bwMode="auto">
              <a:xfrm>
                <a:off x="1267" y="4620"/>
                <a:ext cx="70" cy="107"/>
              </a:xfrm>
              <a:custGeom>
                <a:avLst/>
                <a:gdLst/>
                <a:ahLst/>
                <a:cxnLst>
                  <a:cxn ang="0">
                    <a:pos x="70" y="89"/>
                  </a:cxn>
                  <a:cxn ang="0">
                    <a:pos x="63" y="107"/>
                  </a:cxn>
                  <a:cxn ang="0">
                    <a:pos x="0" y="107"/>
                  </a:cxn>
                  <a:cxn ang="0">
                    <a:pos x="0" y="105"/>
                  </a:cxn>
                  <a:cxn ang="0">
                    <a:pos x="23" y="82"/>
                  </a:cxn>
                  <a:cxn ang="0">
                    <a:pos x="40" y="63"/>
                  </a:cxn>
                  <a:cxn ang="0">
                    <a:pos x="45" y="54"/>
                  </a:cxn>
                  <a:cxn ang="0">
                    <a:pos x="49" y="44"/>
                  </a:cxn>
                  <a:cxn ang="0">
                    <a:pos x="49" y="35"/>
                  </a:cxn>
                  <a:cxn ang="0">
                    <a:pos x="49" y="28"/>
                  </a:cxn>
                  <a:cxn ang="0">
                    <a:pos x="47" y="23"/>
                  </a:cxn>
                  <a:cxn ang="0">
                    <a:pos x="45" y="19"/>
                  </a:cxn>
                  <a:cxn ang="0">
                    <a:pos x="37" y="14"/>
                  </a:cxn>
                  <a:cxn ang="0">
                    <a:pos x="28" y="12"/>
                  </a:cxn>
                  <a:cxn ang="0">
                    <a:pos x="21" y="12"/>
                  </a:cxn>
                  <a:cxn ang="0">
                    <a:pos x="14" y="16"/>
                  </a:cxn>
                  <a:cxn ang="0">
                    <a:pos x="9" y="21"/>
                  </a:cxn>
                  <a:cxn ang="0">
                    <a:pos x="5" y="30"/>
                  </a:cxn>
                  <a:cxn ang="0">
                    <a:pos x="2" y="30"/>
                  </a:cxn>
                  <a:cxn ang="0">
                    <a:pos x="5" y="21"/>
                  </a:cxn>
                  <a:cxn ang="0">
                    <a:pos x="7" y="14"/>
                  </a:cxn>
                  <a:cxn ang="0">
                    <a:pos x="12" y="7"/>
                  </a:cxn>
                  <a:cxn ang="0">
                    <a:pos x="19" y="2"/>
                  </a:cxn>
                  <a:cxn ang="0">
                    <a:pos x="26" y="0"/>
                  </a:cxn>
                  <a:cxn ang="0">
                    <a:pos x="33" y="0"/>
                  </a:cxn>
                  <a:cxn ang="0">
                    <a:pos x="42" y="0"/>
                  </a:cxn>
                  <a:cxn ang="0">
                    <a:pos x="49" y="2"/>
                  </a:cxn>
                  <a:cxn ang="0">
                    <a:pos x="54" y="7"/>
                  </a:cxn>
                  <a:cxn ang="0">
                    <a:pos x="59" y="14"/>
                  </a:cxn>
                  <a:cxn ang="0">
                    <a:pos x="63" y="21"/>
                  </a:cxn>
                  <a:cxn ang="0">
                    <a:pos x="63" y="28"/>
                  </a:cxn>
                  <a:cxn ang="0">
                    <a:pos x="63" y="35"/>
                  </a:cxn>
                  <a:cxn ang="0">
                    <a:pos x="61" y="44"/>
                  </a:cxn>
                  <a:cxn ang="0">
                    <a:pos x="52" y="56"/>
                  </a:cxn>
                  <a:cxn ang="0">
                    <a:pos x="40" y="70"/>
                  </a:cxn>
                  <a:cxn ang="0">
                    <a:pos x="33" y="79"/>
                  </a:cxn>
                  <a:cxn ang="0">
                    <a:pos x="23" y="86"/>
                  </a:cxn>
                  <a:cxn ang="0">
                    <a:pos x="19" y="93"/>
                  </a:cxn>
                  <a:cxn ang="0">
                    <a:pos x="16" y="96"/>
                  </a:cxn>
                  <a:cxn ang="0">
                    <a:pos x="45" y="96"/>
                  </a:cxn>
                  <a:cxn ang="0">
                    <a:pos x="52" y="96"/>
                  </a:cxn>
                  <a:cxn ang="0">
                    <a:pos x="56" y="96"/>
                  </a:cxn>
                  <a:cxn ang="0">
                    <a:pos x="59" y="96"/>
                  </a:cxn>
                  <a:cxn ang="0">
                    <a:pos x="61" y="93"/>
                  </a:cxn>
                  <a:cxn ang="0">
                    <a:pos x="66" y="91"/>
                  </a:cxn>
                  <a:cxn ang="0">
                    <a:pos x="68" y="89"/>
                  </a:cxn>
                  <a:cxn ang="0">
                    <a:pos x="70" y="89"/>
                  </a:cxn>
                </a:cxnLst>
                <a:rect l="0" t="0" r="r" b="b"/>
                <a:pathLst>
                  <a:path w="70" h="107">
                    <a:moveTo>
                      <a:pt x="70" y="89"/>
                    </a:moveTo>
                    <a:lnTo>
                      <a:pt x="63" y="107"/>
                    </a:lnTo>
                    <a:lnTo>
                      <a:pt x="0" y="107"/>
                    </a:lnTo>
                    <a:lnTo>
                      <a:pt x="0" y="105"/>
                    </a:lnTo>
                    <a:lnTo>
                      <a:pt x="23" y="82"/>
                    </a:lnTo>
                    <a:lnTo>
                      <a:pt x="40" y="63"/>
                    </a:lnTo>
                    <a:lnTo>
                      <a:pt x="45" y="54"/>
                    </a:lnTo>
                    <a:lnTo>
                      <a:pt x="49" y="44"/>
                    </a:lnTo>
                    <a:lnTo>
                      <a:pt x="49" y="35"/>
                    </a:lnTo>
                    <a:lnTo>
                      <a:pt x="49" y="28"/>
                    </a:lnTo>
                    <a:lnTo>
                      <a:pt x="47" y="23"/>
                    </a:lnTo>
                    <a:lnTo>
                      <a:pt x="45" y="19"/>
                    </a:lnTo>
                    <a:lnTo>
                      <a:pt x="37" y="14"/>
                    </a:lnTo>
                    <a:lnTo>
                      <a:pt x="28" y="12"/>
                    </a:lnTo>
                    <a:lnTo>
                      <a:pt x="21" y="12"/>
                    </a:lnTo>
                    <a:lnTo>
                      <a:pt x="14" y="16"/>
                    </a:lnTo>
                    <a:lnTo>
                      <a:pt x="9" y="21"/>
                    </a:lnTo>
                    <a:lnTo>
                      <a:pt x="5" y="30"/>
                    </a:lnTo>
                    <a:lnTo>
                      <a:pt x="2" y="30"/>
                    </a:lnTo>
                    <a:lnTo>
                      <a:pt x="5" y="21"/>
                    </a:lnTo>
                    <a:lnTo>
                      <a:pt x="7" y="14"/>
                    </a:lnTo>
                    <a:lnTo>
                      <a:pt x="12" y="7"/>
                    </a:lnTo>
                    <a:lnTo>
                      <a:pt x="19" y="2"/>
                    </a:lnTo>
                    <a:lnTo>
                      <a:pt x="26" y="0"/>
                    </a:lnTo>
                    <a:lnTo>
                      <a:pt x="33" y="0"/>
                    </a:lnTo>
                    <a:lnTo>
                      <a:pt x="42" y="0"/>
                    </a:lnTo>
                    <a:lnTo>
                      <a:pt x="49" y="2"/>
                    </a:lnTo>
                    <a:lnTo>
                      <a:pt x="54" y="7"/>
                    </a:lnTo>
                    <a:lnTo>
                      <a:pt x="59" y="14"/>
                    </a:lnTo>
                    <a:lnTo>
                      <a:pt x="63" y="21"/>
                    </a:lnTo>
                    <a:lnTo>
                      <a:pt x="63" y="28"/>
                    </a:lnTo>
                    <a:lnTo>
                      <a:pt x="63" y="35"/>
                    </a:lnTo>
                    <a:lnTo>
                      <a:pt x="61" y="44"/>
                    </a:lnTo>
                    <a:lnTo>
                      <a:pt x="52" y="56"/>
                    </a:lnTo>
                    <a:lnTo>
                      <a:pt x="40" y="70"/>
                    </a:lnTo>
                    <a:lnTo>
                      <a:pt x="33" y="79"/>
                    </a:lnTo>
                    <a:lnTo>
                      <a:pt x="23" y="86"/>
                    </a:lnTo>
                    <a:lnTo>
                      <a:pt x="19" y="93"/>
                    </a:lnTo>
                    <a:lnTo>
                      <a:pt x="16" y="96"/>
                    </a:lnTo>
                    <a:lnTo>
                      <a:pt x="45" y="96"/>
                    </a:lnTo>
                    <a:lnTo>
                      <a:pt x="52" y="96"/>
                    </a:lnTo>
                    <a:lnTo>
                      <a:pt x="56" y="96"/>
                    </a:lnTo>
                    <a:lnTo>
                      <a:pt x="59" y="96"/>
                    </a:lnTo>
                    <a:lnTo>
                      <a:pt x="61" y="93"/>
                    </a:lnTo>
                    <a:lnTo>
                      <a:pt x="66" y="91"/>
                    </a:lnTo>
                    <a:lnTo>
                      <a:pt x="68" y="89"/>
                    </a:lnTo>
                    <a:lnTo>
                      <a:pt x="70" y="89"/>
                    </a:lnTo>
                    <a:close/>
                  </a:path>
                </a:pathLst>
              </a:custGeom>
              <a:solidFill>
                <a:srgbClr val="000000"/>
              </a:solidFill>
              <a:ln w="0">
                <a:solidFill>
                  <a:srgbClr val="000000"/>
                </a:solidFill>
                <a:round/>
                <a:headEnd/>
                <a:tailEnd/>
              </a:ln>
            </p:spPr>
            <p:txBody>
              <a:bodyPr/>
              <a:lstStyle/>
              <a:p>
                <a:endParaRPr lang="en-US"/>
              </a:p>
            </p:txBody>
          </p:sp>
          <p:sp>
            <p:nvSpPr>
              <p:cNvPr id="535220" name="Freeform 692"/>
              <p:cNvSpPr>
                <a:spLocks noEditPoints="1"/>
              </p:cNvSpPr>
              <p:nvPr/>
            </p:nvSpPr>
            <p:spPr bwMode="auto">
              <a:xfrm>
                <a:off x="1354" y="4620"/>
                <a:ext cx="63" cy="110"/>
              </a:xfrm>
              <a:custGeom>
                <a:avLst/>
                <a:gdLst/>
                <a:ahLst/>
                <a:cxnLst>
                  <a:cxn ang="0">
                    <a:pos x="14" y="49"/>
                  </a:cxn>
                  <a:cxn ang="0">
                    <a:pos x="4" y="37"/>
                  </a:cxn>
                  <a:cxn ang="0">
                    <a:pos x="2" y="26"/>
                  </a:cxn>
                  <a:cxn ang="0">
                    <a:pos x="4" y="12"/>
                  </a:cxn>
                  <a:cxn ang="0">
                    <a:pos x="16" y="2"/>
                  </a:cxn>
                  <a:cxn ang="0">
                    <a:pos x="32" y="0"/>
                  </a:cxn>
                  <a:cxn ang="0">
                    <a:pos x="47" y="2"/>
                  </a:cxn>
                  <a:cxn ang="0">
                    <a:pos x="56" y="12"/>
                  </a:cxn>
                  <a:cxn ang="0">
                    <a:pos x="61" y="23"/>
                  </a:cxn>
                  <a:cxn ang="0">
                    <a:pos x="56" y="35"/>
                  </a:cxn>
                  <a:cxn ang="0">
                    <a:pos x="47" y="44"/>
                  </a:cxn>
                  <a:cxn ang="0">
                    <a:pos x="47" y="56"/>
                  </a:cxn>
                  <a:cxn ang="0">
                    <a:pos x="56" y="65"/>
                  </a:cxn>
                  <a:cxn ang="0">
                    <a:pos x="63" y="82"/>
                  </a:cxn>
                  <a:cxn ang="0">
                    <a:pos x="58" y="96"/>
                  </a:cxn>
                  <a:cxn ang="0">
                    <a:pos x="47" y="107"/>
                  </a:cxn>
                  <a:cxn ang="0">
                    <a:pos x="30" y="110"/>
                  </a:cxn>
                  <a:cxn ang="0">
                    <a:pos x="14" y="105"/>
                  </a:cxn>
                  <a:cxn ang="0">
                    <a:pos x="2" y="93"/>
                  </a:cxn>
                  <a:cxn ang="0">
                    <a:pos x="2" y="77"/>
                  </a:cxn>
                  <a:cxn ang="0">
                    <a:pos x="11" y="63"/>
                  </a:cxn>
                  <a:cxn ang="0">
                    <a:pos x="35" y="47"/>
                  </a:cxn>
                  <a:cxn ang="0">
                    <a:pos x="44" y="33"/>
                  </a:cxn>
                  <a:cxn ang="0">
                    <a:pos x="44" y="21"/>
                  </a:cxn>
                  <a:cxn ang="0">
                    <a:pos x="42" y="9"/>
                  </a:cxn>
                  <a:cxn ang="0">
                    <a:pos x="30" y="5"/>
                  </a:cxn>
                  <a:cxn ang="0">
                    <a:pos x="21" y="9"/>
                  </a:cxn>
                  <a:cxn ang="0">
                    <a:pos x="16" y="21"/>
                  </a:cxn>
                  <a:cxn ang="0">
                    <a:pos x="18" y="28"/>
                  </a:cxn>
                  <a:cxn ang="0">
                    <a:pos x="23" y="35"/>
                  </a:cxn>
                  <a:cxn ang="0">
                    <a:pos x="25" y="58"/>
                  </a:cxn>
                  <a:cxn ang="0">
                    <a:pos x="18" y="70"/>
                  </a:cxn>
                  <a:cxn ang="0">
                    <a:pos x="16" y="84"/>
                  </a:cxn>
                  <a:cxn ang="0">
                    <a:pos x="21" y="98"/>
                  </a:cxn>
                  <a:cxn ang="0">
                    <a:pos x="32" y="105"/>
                  </a:cxn>
                  <a:cxn ang="0">
                    <a:pos x="42" y="100"/>
                  </a:cxn>
                  <a:cxn ang="0">
                    <a:pos x="47" y="89"/>
                  </a:cxn>
                  <a:cxn ang="0">
                    <a:pos x="44" y="79"/>
                  </a:cxn>
                  <a:cxn ang="0">
                    <a:pos x="32" y="65"/>
                  </a:cxn>
                </a:cxnLst>
                <a:rect l="0" t="0" r="r" b="b"/>
                <a:pathLst>
                  <a:path w="63" h="110">
                    <a:moveTo>
                      <a:pt x="21" y="54"/>
                    </a:moveTo>
                    <a:lnTo>
                      <a:pt x="14" y="49"/>
                    </a:lnTo>
                    <a:lnTo>
                      <a:pt x="9" y="42"/>
                    </a:lnTo>
                    <a:lnTo>
                      <a:pt x="4" y="37"/>
                    </a:lnTo>
                    <a:lnTo>
                      <a:pt x="2" y="33"/>
                    </a:lnTo>
                    <a:lnTo>
                      <a:pt x="2" y="26"/>
                    </a:lnTo>
                    <a:lnTo>
                      <a:pt x="2" y="19"/>
                    </a:lnTo>
                    <a:lnTo>
                      <a:pt x="4" y="12"/>
                    </a:lnTo>
                    <a:lnTo>
                      <a:pt x="9" y="7"/>
                    </a:lnTo>
                    <a:lnTo>
                      <a:pt x="16" y="2"/>
                    </a:lnTo>
                    <a:lnTo>
                      <a:pt x="23" y="0"/>
                    </a:lnTo>
                    <a:lnTo>
                      <a:pt x="32" y="0"/>
                    </a:lnTo>
                    <a:lnTo>
                      <a:pt x="39" y="0"/>
                    </a:lnTo>
                    <a:lnTo>
                      <a:pt x="47" y="2"/>
                    </a:lnTo>
                    <a:lnTo>
                      <a:pt x="51" y="7"/>
                    </a:lnTo>
                    <a:lnTo>
                      <a:pt x="56" y="12"/>
                    </a:lnTo>
                    <a:lnTo>
                      <a:pt x="58" y="16"/>
                    </a:lnTo>
                    <a:lnTo>
                      <a:pt x="61" y="23"/>
                    </a:lnTo>
                    <a:lnTo>
                      <a:pt x="58" y="28"/>
                    </a:lnTo>
                    <a:lnTo>
                      <a:pt x="56" y="35"/>
                    </a:lnTo>
                    <a:lnTo>
                      <a:pt x="51" y="40"/>
                    </a:lnTo>
                    <a:lnTo>
                      <a:pt x="47" y="44"/>
                    </a:lnTo>
                    <a:lnTo>
                      <a:pt x="37" y="49"/>
                    </a:lnTo>
                    <a:lnTo>
                      <a:pt x="47" y="56"/>
                    </a:lnTo>
                    <a:lnTo>
                      <a:pt x="51" y="61"/>
                    </a:lnTo>
                    <a:lnTo>
                      <a:pt x="56" y="65"/>
                    </a:lnTo>
                    <a:lnTo>
                      <a:pt x="61" y="75"/>
                    </a:lnTo>
                    <a:lnTo>
                      <a:pt x="63" y="82"/>
                    </a:lnTo>
                    <a:lnTo>
                      <a:pt x="61" y="91"/>
                    </a:lnTo>
                    <a:lnTo>
                      <a:pt x="58" y="96"/>
                    </a:lnTo>
                    <a:lnTo>
                      <a:pt x="54" y="103"/>
                    </a:lnTo>
                    <a:lnTo>
                      <a:pt x="47" y="107"/>
                    </a:lnTo>
                    <a:lnTo>
                      <a:pt x="39" y="110"/>
                    </a:lnTo>
                    <a:lnTo>
                      <a:pt x="30" y="110"/>
                    </a:lnTo>
                    <a:lnTo>
                      <a:pt x="21" y="110"/>
                    </a:lnTo>
                    <a:lnTo>
                      <a:pt x="14" y="105"/>
                    </a:lnTo>
                    <a:lnTo>
                      <a:pt x="7" y="100"/>
                    </a:lnTo>
                    <a:lnTo>
                      <a:pt x="2" y="93"/>
                    </a:lnTo>
                    <a:lnTo>
                      <a:pt x="0" y="84"/>
                    </a:lnTo>
                    <a:lnTo>
                      <a:pt x="2" y="77"/>
                    </a:lnTo>
                    <a:lnTo>
                      <a:pt x="4" y="70"/>
                    </a:lnTo>
                    <a:lnTo>
                      <a:pt x="11" y="63"/>
                    </a:lnTo>
                    <a:lnTo>
                      <a:pt x="21" y="54"/>
                    </a:lnTo>
                    <a:close/>
                    <a:moveTo>
                      <a:pt x="35" y="47"/>
                    </a:moveTo>
                    <a:lnTo>
                      <a:pt x="39" y="40"/>
                    </a:lnTo>
                    <a:lnTo>
                      <a:pt x="44" y="33"/>
                    </a:lnTo>
                    <a:lnTo>
                      <a:pt x="44" y="28"/>
                    </a:lnTo>
                    <a:lnTo>
                      <a:pt x="44" y="21"/>
                    </a:lnTo>
                    <a:lnTo>
                      <a:pt x="44" y="14"/>
                    </a:lnTo>
                    <a:lnTo>
                      <a:pt x="42" y="9"/>
                    </a:lnTo>
                    <a:lnTo>
                      <a:pt x="37" y="7"/>
                    </a:lnTo>
                    <a:lnTo>
                      <a:pt x="30" y="5"/>
                    </a:lnTo>
                    <a:lnTo>
                      <a:pt x="25" y="7"/>
                    </a:lnTo>
                    <a:lnTo>
                      <a:pt x="21" y="9"/>
                    </a:lnTo>
                    <a:lnTo>
                      <a:pt x="18" y="14"/>
                    </a:lnTo>
                    <a:lnTo>
                      <a:pt x="16" y="21"/>
                    </a:lnTo>
                    <a:lnTo>
                      <a:pt x="16" y="23"/>
                    </a:lnTo>
                    <a:lnTo>
                      <a:pt x="18" y="28"/>
                    </a:lnTo>
                    <a:lnTo>
                      <a:pt x="21" y="33"/>
                    </a:lnTo>
                    <a:lnTo>
                      <a:pt x="23" y="35"/>
                    </a:lnTo>
                    <a:lnTo>
                      <a:pt x="35" y="47"/>
                    </a:lnTo>
                    <a:close/>
                    <a:moveTo>
                      <a:pt x="25" y="58"/>
                    </a:moveTo>
                    <a:lnTo>
                      <a:pt x="21" y="63"/>
                    </a:lnTo>
                    <a:lnTo>
                      <a:pt x="18" y="70"/>
                    </a:lnTo>
                    <a:lnTo>
                      <a:pt x="16" y="77"/>
                    </a:lnTo>
                    <a:lnTo>
                      <a:pt x="16" y="84"/>
                    </a:lnTo>
                    <a:lnTo>
                      <a:pt x="16" y="91"/>
                    </a:lnTo>
                    <a:lnTo>
                      <a:pt x="21" y="98"/>
                    </a:lnTo>
                    <a:lnTo>
                      <a:pt x="25" y="103"/>
                    </a:lnTo>
                    <a:lnTo>
                      <a:pt x="32" y="105"/>
                    </a:lnTo>
                    <a:lnTo>
                      <a:pt x="37" y="103"/>
                    </a:lnTo>
                    <a:lnTo>
                      <a:pt x="42" y="100"/>
                    </a:lnTo>
                    <a:lnTo>
                      <a:pt x="47" y="96"/>
                    </a:lnTo>
                    <a:lnTo>
                      <a:pt x="47" y="89"/>
                    </a:lnTo>
                    <a:lnTo>
                      <a:pt x="47" y="84"/>
                    </a:lnTo>
                    <a:lnTo>
                      <a:pt x="44" y="79"/>
                    </a:lnTo>
                    <a:lnTo>
                      <a:pt x="39" y="72"/>
                    </a:lnTo>
                    <a:lnTo>
                      <a:pt x="32" y="65"/>
                    </a:lnTo>
                    <a:lnTo>
                      <a:pt x="25" y="58"/>
                    </a:lnTo>
                    <a:close/>
                  </a:path>
                </a:pathLst>
              </a:custGeom>
              <a:solidFill>
                <a:srgbClr val="000000"/>
              </a:solidFill>
              <a:ln w="0">
                <a:solidFill>
                  <a:srgbClr val="000000"/>
                </a:solidFill>
                <a:round/>
                <a:headEnd/>
                <a:tailEnd/>
              </a:ln>
            </p:spPr>
            <p:txBody>
              <a:bodyPr/>
              <a:lstStyle/>
              <a:p>
                <a:endParaRPr lang="en-US"/>
              </a:p>
            </p:txBody>
          </p:sp>
          <p:sp>
            <p:nvSpPr>
              <p:cNvPr id="535219" name="Freeform 691"/>
              <p:cNvSpPr>
                <a:spLocks/>
              </p:cNvSpPr>
              <p:nvPr/>
            </p:nvSpPr>
            <p:spPr bwMode="auto">
              <a:xfrm>
                <a:off x="1761" y="4622"/>
                <a:ext cx="70" cy="108"/>
              </a:xfrm>
              <a:custGeom>
                <a:avLst/>
                <a:gdLst/>
                <a:ahLst/>
                <a:cxnLst>
                  <a:cxn ang="0">
                    <a:pos x="70" y="89"/>
                  </a:cxn>
                  <a:cxn ang="0">
                    <a:pos x="63" y="108"/>
                  </a:cxn>
                  <a:cxn ang="0">
                    <a:pos x="0" y="108"/>
                  </a:cxn>
                  <a:cxn ang="0">
                    <a:pos x="0" y="105"/>
                  </a:cxn>
                  <a:cxn ang="0">
                    <a:pos x="24" y="82"/>
                  </a:cxn>
                  <a:cxn ang="0">
                    <a:pos x="38" y="63"/>
                  </a:cxn>
                  <a:cxn ang="0">
                    <a:pos x="45" y="54"/>
                  </a:cxn>
                  <a:cxn ang="0">
                    <a:pos x="49" y="45"/>
                  </a:cxn>
                  <a:cxn ang="0">
                    <a:pos x="49" y="35"/>
                  </a:cxn>
                  <a:cxn ang="0">
                    <a:pos x="49" y="28"/>
                  </a:cxn>
                  <a:cxn ang="0">
                    <a:pos x="47" y="24"/>
                  </a:cxn>
                  <a:cxn ang="0">
                    <a:pos x="42" y="19"/>
                  </a:cxn>
                  <a:cxn ang="0">
                    <a:pos x="38" y="14"/>
                  </a:cxn>
                  <a:cxn ang="0">
                    <a:pos x="28" y="12"/>
                  </a:cxn>
                  <a:cxn ang="0">
                    <a:pos x="21" y="12"/>
                  </a:cxn>
                  <a:cxn ang="0">
                    <a:pos x="14" y="17"/>
                  </a:cxn>
                  <a:cxn ang="0">
                    <a:pos x="7" y="21"/>
                  </a:cxn>
                  <a:cxn ang="0">
                    <a:pos x="5" y="31"/>
                  </a:cxn>
                  <a:cxn ang="0">
                    <a:pos x="3" y="31"/>
                  </a:cxn>
                  <a:cxn ang="0">
                    <a:pos x="3" y="21"/>
                  </a:cxn>
                  <a:cxn ang="0">
                    <a:pos x="7" y="14"/>
                  </a:cxn>
                  <a:cxn ang="0">
                    <a:pos x="12" y="7"/>
                  </a:cxn>
                  <a:cxn ang="0">
                    <a:pos x="17" y="3"/>
                  </a:cxn>
                  <a:cxn ang="0">
                    <a:pos x="24" y="0"/>
                  </a:cxn>
                  <a:cxn ang="0">
                    <a:pos x="33" y="0"/>
                  </a:cxn>
                  <a:cxn ang="0">
                    <a:pos x="40" y="0"/>
                  </a:cxn>
                  <a:cxn ang="0">
                    <a:pos x="47" y="3"/>
                  </a:cxn>
                  <a:cxn ang="0">
                    <a:pos x="54" y="7"/>
                  </a:cxn>
                  <a:cxn ang="0">
                    <a:pos x="59" y="14"/>
                  </a:cxn>
                  <a:cxn ang="0">
                    <a:pos x="63" y="21"/>
                  </a:cxn>
                  <a:cxn ang="0">
                    <a:pos x="63" y="28"/>
                  </a:cxn>
                  <a:cxn ang="0">
                    <a:pos x="63" y="35"/>
                  </a:cxn>
                  <a:cxn ang="0">
                    <a:pos x="59" y="45"/>
                  </a:cxn>
                  <a:cxn ang="0">
                    <a:pos x="52" y="56"/>
                  </a:cxn>
                  <a:cxn ang="0">
                    <a:pos x="40" y="70"/>
                  </a:cxn>
                  <a:cxn ang="0">
                    <a:pos x="31" y="80"/>
                  </a:cxn>
                  <a:cxn ang="0">
                    <a:pos x="24" y="87"/>
                  </a:cxn>
                  <a:cxn ang="0">
                    <a:pos x="19" y="94"/>
                  </a:cxn>
                  <a:cxn ang="0">
                    <a:pos x="14" y="96"/>
                  </a:cxn>
                  <a:cxn ang="0">
                    <a:pos x="42" y="96"/>
                  </a:cxn>
                  <a:cxn ang="0">
                    <a:pos x="52" y="96"/>
                  </a:cxn>
                  <a:cxn ang="0">
                    <a:pos x="56" y="96"/>
                  </a:cxn>
                  <a:cxn ang="0">
                    <a:pos x="59" y="96"/>
                  </a:cxn>
                  <a:cxn ang="0">
                    <a:pos x="61" y="94"/>
                  </a:cxn>
                  <a:cxn ang="0">
                    <a:pos x="63" y="91"/>
                  </a:cxn>
                  <a:cxn ang="0">
                    <a:pos x="66" y="89"/>
                  </a:cxn>
                  <a:cxn ang="0">
                    <a:pos x="70" y="89"/>
                  </a:cxn>
                </a:cxnLst>
                <a:rect l="0" t="0" r="r" b="b"/>
                <a:pathLst>
                  <a:path w="70" h="108">
                    <a:moveTo>
                      <a:pt x="70" y="89"/>
                    </a:moveTo>
                    <a:lnTo>
                      <a:pt x="63" y="108"/>
                    </a:lnTo>
                    <a:lnTo>
                      <a:pt x="0" y="108"/>
                    </a:lnTo>
                    <a:lnTo>
                      <a:pt x="0" y="105"/>
                    </a:lnTo>
                    <a:lnTo>
                      <a:pt x="24" y="82"/>
                    </a:lnTo>
                    <a:lnTo>
                      <a:pt x="38" y="63"/>
                    </a:lnTo>
                    <a:lnTo>
                      <a:pt x="45" y="54"/>
                    </a:lnTo>
                    <a:lnTo>
                      <a:pt x="49" y="45"/>
                    </a:lnTo>
                    <a:lnTo>
                      <a:pt x="49" y="35"/>
                    </a:lnTo>
                    <a:lnTo>
                      <a:pt x="49" y="28"/>
                    </a:lnTo>
                    <a:lnTo>
                      <a:pt x="47" y="24"/>
                    </a:lnTo>
                    <a:lnTo>
                      <a:pt x="42" y="19"/>
                    </a:lnTo>
                    <a:lnTo>
                      <a:pt x="38" y="14"/>
                    </a:lnTo>
                    <a:lnTo>
                      <a:pt x="28" y="12"/>
                    </a:lnTo>
                    <a:lnTo>
                      <a:pt x="21" y="12"/>
                    </a:lnTo>
                    <a:lnTo>
                      <a:pt x="14" y="17"/>
                    </a:lnTo>
                    <a:lnTo>
                      <a:pt x="7" y="21"/>
                    </a:lnTo>
                    <a:lnTo>
                      <a:pt x="5" y="31"/>
                    </a:lnTo>
                    <a:lnTo>
                      <a:pt x="3" y="31"/>
                    </a:lnTo>
                    <a:lnTo>
                      <a:pt x="3" y="21"/>
                    </a:lnTo>
                    <a:lnTo>
                      <a:pt x="7" y="14"/>
                    </a:lnTo>
                    <a:lnTo>
                      <a:pt x="12" y="7"/>
                    </a:lnTo>
                    <a:lnTo>
                      <a:pt x="17" y="3"/>
                    </a:lnTo>
                    <a:lnTo>
                      <a:pt x="24" y="0"/>
                    </a:lnTo>
                    <a:lnTo>
                      <a:pt x="33" y="0"/>
                    </a:lnTo>
                    <a:lnTo>
                      <a:pt x="40" y="0"/>
                    </a:lnTo>
                    <a:lnTo>
                      <a:pt x="47" y="3"/>
                    </a:lnTo>
                    <a:lnTo>
                      <a:pt x="54" y="7"/>
                    </a:lnTo>
                    <a:lnTo>
                      <a:pt x="59" y="14"/>
                    </a:lnTo>
                    <a:lnTo>
                      <a:pt x="63" y="21"/>
                    </a:lnTo>
                    <a:lnTo>
                      <a:pt x="63" y="28"/>
                    </a:lnTo>
                    <a:lnTo>
                      <a:pt x="63" y="35"/>
                    </a:lnTo>
                    <a:lnTo>
                      <a:pt x="59" y="45"/>
                    </a:lnTo>
                    <a:lnTo>
                      <a:pt x="52" y="56"/>
                    </a:lnTo>
                    <a:lnTo>
                      <a:pt x="40" y="70"/>
                    </a:lnTo>
                    <a:lnTo>
                      <a:pt x="31" y="80"/>
                    </a:lnTo>
                    <a:lnTo>
                      <a:pt x="24" y="87"/>
                    </a:lnTo>
                    <a:lnTo>
                      <a:pt x="19" y="94"/>
                    </a:lnTo>
                    <a:lnTo>
                      <a:pt x="14" y="96"/>
                    </a:lnTo>
                    <a:lnTo>
                      <a:pt x="42" y="96"/>
                    </a:lnTo>
                    <a:lnTo>
                      <a:pt x="52" y="96"/>
                    </a:lnTo>
                    <a:lnTo>
                      <a:pt x="56" y="96"/>
                    </a:lnTo>
                    <a:lnTo>
                      <a:pt x="59" y="96"/>
                    </a:lnTo>
                    <a:lnTo>
                      <a:pt x="61" y="94"/>
                    </a:lnTo>
                    <a:lnTo>
                      <a:pt x="63" y="91"/>
                    </a:lnTo>
                    <a:lnTo>
                      <a:pt x="66" y="89"/>
                    </a:lnTo>
                    <a:lnTo>
                      <a:pt x="70" y="89"/>
                    </a:lnTo>
                    <a:close/>
                  </a:path>
                </a:pathLst>
              </a:custGeom>
              <a:solidFill>
                <a:srgbClr val="000000"/>
              </a:solidFill>
              <a:ln w="0">
                <a:solidFill>
                  <a:srgbClr val="000000"/>
                </a:solidFill>
                <a:round/>
                <a:headEnd/>
                <a:tailEnd/>
              </a:ln>
            </p:spPr>
            <p:txBody>
              <a:bodyPr/>
              <a:lstStyle/>
              <a:p>
                <a:endParaRPr lang="en-US"/>
              </a:p>
            </p:txBody>
          </p:sp>
          <p:sp>
            <p:nvSpPr>
              <p:cNvPr id="535218" name="Freeform 690"/>
              <p:cNvSpPr>
                <a:spLocks/>
              </p:cNvSpPr>
              <p:nvPr/>
            </p:nvSpPr>
            <p:spPr bwMode="auto">
              <a:xfrm>
                <a:off x="1845" y="4625"/>
                <a:ext cx="61" cy="107"/>
              </a:xfrm>
              <a:custGeom>
                <a:avLst/>
                <a:gdLst/>
                <a:ahLst/>
                <a:cxnLst>
                  <a:cxn ang="0">
                    <a:pos x="61" y="0"/>
                  </a:cxn>
                  <a:cxn ang="0">
                    <a:pos x="54" y="11"/>
                  </a:cxn>
                  <a:cxn ang="0">
                    <a:pos x="24" y="11"/>
                  </a:cxn>
                  <a:cxn ang="0">
                    <a:pos x="17" y="28"/>
                  </a:cxn>
                  <a:cxn ang="0">
                    <a:pos x="29" y="30"/>
                  </a:cxn>
                  <a:cxn ang="0">
                    <a:pos x="40" y="35"/>
                  </a:cxn>
                  <a:cxn ang="0">
                    <a:pos x="50" y="42"/>
                  </a:cxn>
                  <a:cxn ang="0">
                    <a:pos x="54" y="49"/>
                  </a:cxn>
                  <a:cxn ang="0">
                    <a:pos x="59" y="58"/>
                  </a:cxn>
                  <a:cxn ang="0">
                    <a:pos x="59" y="67"/>
                  </a:cxn>
                  <a:cxn ang="0">
                    <a:pos x="59" y="74"/>
                  </a:cxn>
                  <a:cxn ang="0">
                    <a:pos x="57" y="84"/>
                  </a:cxn>
                  <a:cxn ang="0">
                    <a:pos x="52" y="88"/>
                  </a:cxn>
                  <a:cxn ang="0">
                    <a:pos x="47" y="95"/>
                  </a:cxn>
                  <a:cxn ang="0">
                    <a:pos x="43" y="100"/>
                  </a:cxn>
                  <a:cxn ang="0">
                    <a:pos x="36" y="102"/>
                  </a:cxn>
                  <a:cxn ang="0">
                    <a:pos x="29" y="107"/>
                  </a:cxn>
                  <a:cxn ang="0">
                    <a:pos x="19" y="107"/>
                  </a:cxn>
                  <a:cxn ang="0">
                    <a:pos x="10" y="107"/>
                  </a:cxn>
                  <a:cxn ang="0">
                    <a:pos x="5" y="105"/>
                  </a:cxn>
                  <a:cxn ang="0">
                    <a:pos x="3" y="100"/>
                  </a:cxn>
                  <a:cxn ang="0">
                    <a:pos x="0" y="98"/>
                  </a:cxn>
                  <a:cxn ang="0">
                    <a:pos x="0" y="95"/>
                  </a:cxn>
                  <a:cxn ang="0">
                    <a:pos x="3" y="93"/>
                  </a:cxn>
                  <a:cxn ang="0">
                    <a:pos x="5" y="91"/>
                  </a:cxn>
                  <a:cxn ang="0">
                    <a:pos x="8" y="91"/>
                  </a:cxn>
                  <a:cxn ang="0">
                    <a:pos x="10" y="91"/>
                  </a:cxn>
                  <a:cxn ang="0">
                    <a:pos x="10" y="93"/>
                  </a:cxn>
                  <a:cxn ang="0">
                    <a:pos x="12" y="93"/>
                  </a:cxn>
                  <a:cxn ang="0">
                    <a:pos x="17" y="95"/>
                  </a:cxn>
                  <a:cxn ang="0">
                    <a:pos x="22" y="98"/>
                  </a:cxn>
                  <a:cxn ang="0">
                    <a:pos x="29" y="98"/>
                  </a:cxn>
                  <a:cxn ang="0">
                    <a:pos x="36" y="98"/>
                  </a:cxn>
                  <a:cxn ang="0">
                    <a:pos x="43" y="91"/>
                  </a:cxn>
                  <a:cxn ang="0">
                    <a:pos x="47" y="86"/>
                  </a:cxn>
                  <a:cxn ang="0">
                    <a:pos x="50" y="81"/>
                  </a:cxn>
                  <a:cxn ang="0">
                    <a:pos x="50" y="74"/>
                  </a:cxn>
                  <a:cxn ang="0">
                    <a:pos x="47" y="65"/>
                  </a:cxn>
                  <a:cxn ang="0">
                    <a:pos x="43" y="58"/>
                  </a:cxn>
                  <a:cxn ang="0">
                    <a:pos x="36" y="51"/>
                  </a:cxn>
                  <a:cxn ang="0">
                    <a:pos x="26" y="44"/>
                  </a:cxn>
                  <a:cxn ang="0">
                    <a:pos x="17" y="42"/>
                  </a:cxn>
                  <a:cxn ang="0">
                    <a:pos x="3" y="39"/>
                  </a:cxn>
                  <a:cxn ang="0">
                    <a:pos x="24" y="0"/>
                  </a:cxn>
                  <a:cxn ang="0">
                    <a:pos x="61" y="0"/>
                  </a:cxn>
                </a:cxnLst>
                <a:rect l="0" t="0" r="r" b="b"/>
                <a:pathLst>
                  <a:path w="61" h="107">
                    <a:moveTo>
                      <a:pt x="61" y="0"/>
                    </a:moveTo>
                    <a:lnTo>
                      <a:pt x="54" y="11"/>
                    </a:lnTo>
                    <a:lnTo>
                      <a:pt x="24" y="11"/>
                    </a:lnTo>
                    <a:lnTo>
                      <a:pt x="17" y="28"/>
                    </a:lnTo>
                    <a:lnTo>
                      <a:pt x="29" y="30"/>
                    </a:lnTo>
                    <a:lnTo>
                      <a:pt x="40" y="35"/>
                    </a:lnTo>
                    <a:lnTo>
                      <a:pt x="50" y="42"/>
                    </a:lnTo>
                    <a:lnTo>
                      <a:pt x="54" y="49"/>
                    </a:lnTo>
                    <a:lnTo>
                      <a:pt x="59" y="58"/>
                    </a:lnTo>
                    <a:lnTo>
                      <a:pt x="59" y="67"/>
                    </a:lnTo>
                    <a:lnTo>
                      <a:pt x="59" y="74"/>
                    </a:lnTo>
                    <a:lnTo>
                      <a:pt x="57" y="84"/>
                    </a:lnTo>
                    <a:lnTo>
                      <a:pt x="52" y="88"/>
                    </a:lnTo>
                    <a:lnTo>
                      <a:pt x="47" y="95"/>
                    </a:lnTo>
                    <a:lnTo>
                      <a:pt x="43" y="100"/>
                    </a:lnTo>
                    <a:lnTo>
                      <a:pt x="36" y="102"/>
                    </a:lnTo>
                    <a:lnTo>
                      <a:pt x="29" y="107"/>
                    </a:lnTo>
                    <a:lnTo>
                      <a:pt x="19" y="107"/>
                    </a:lnTo>
                    <a:lnTo>
                      <a:pt x="10" y="107"/>
                    </a:lnTo>
                    <a:lnTo>
                      <a:pt x="5" y="105"/>
                    </a:lnTo>
                    <a:lnTo>
                      <a:pt x="3" y="100"/>
                    </a:lnTo>
                    <a:lnTo>
                      <a:pt x="0" y="98"/>
                    </a:lnTo>
                    <a:lnTo>
                      <a:pt x="0" y="95"/>
                    </a:lnTo>
                    <a:lnTo>
                      <a:pt x="3" y="93"/>
                    </a:lnTo>
                    <a:lnTo>
                      <a:pt x="5" y="91"/>
                    </a:lnTo>
                    <a:lnTo>
                      <a:pt x="8" y="91"/>
                    </a:lnTo>
                    <a:lnTo>
                      <a:pt x="10" y="91"/>
                    </a:lnTo>
                    <a:lnTo>
                      <a:pt x="10" y="93"/>
                    </a:lnTo>
                    <a:lnTo>
                      <a:pt x="12" y="93"/>
                    </a:lnTo>
                    <a:lnTo>
                      <a:pt x="17" y="95"/>
                    </a:lnTo>
                    <a:lnTo>
                      <a:pt x="22" y="98"/>
                    </a:lnTo>
                    <a:lnTo>
                      <a:pt x="29" y="98"/>
                    </a:lnTo>
                    <a:lnTo>
                      <a:pt x="36" y="98"/>
                    </a:lnTo>
                    <a:lnTo>
                      <a:pt x="43" y="91"/>
                    </a:lnTo>
                    <a:lnTo>
                      <a:pt x="47" y="86"/>
                    </a:lnTo>
                    <a:lnTo>
                      <a:pt x="50" y="81"/>
                    </a:lnTo>
                    <a:lnTo>
                      <a:pt x="50" y="74"/>
                    </a:lnTo>
                    <a:lnTo>
                      <a:pt x="47" y="65"/>
                    </a:lnTo>
                    <a:lnTo>
                      <a:pt x="43" y="58"/>
                    </a:lnTo>
                    <a:lnTo>
                      <a:pt x="36" y="51"/>
                    </a:lnTo>
                    <a:lnTo>
                      <a:pt x="26" y="44"/>
                    </a:lnTo>
                    <a:lnTo>
                      <a:pt x="17" y="42"/>
                    </a:lnTo>
                    <a:lnTo>
                      <a:pt x="3" y="39"/>
                    </a:lnTo>
                    <a:lnTo>
                      <a:pt x="24" y="0"/>
                    </a:lnTo>
                    <a:lnTo>
                      <a:pt x="61" y="0"/>
                    </a:lnTo>
                    <a:close/>
                  </a:path>
                </a:pathLst>
              </a:custGeom>
              <a:solidFill>
                <a:srgbClr val="000000"/>
              </a:solidFill>
              <a:ln w="0">
                <a:solidFill>
                  <a:srgbClr val="000000"/>
                </a:solidFill>
                <a:round/>
                <a:headEnd/>
                <a:tailEnd/>
              </a:ln>
            </p:spPr>
            <p:txBody>
              <a:bodyPr/>
              <a:lstStyle/>
              <a:p>
                <a:endParaRPr lang="en-US"/>
              </a:p>
            </p:txBody>
          </p:sp>
          <p:sp>
            <p:nvSpPr>
              <p:cNvPr id="535217" name="Freeform 689"/>
              <p:cNvSpPr>
                <a:spLocks noEditPoints="1"/>
              </p:cNvSpPr>
              <p:nvPr/>
            </p:nvSpPr>
            <p:spPr bwMode="auto">
              <a:xfrm>
                <a:off x="1925" y="4622"/>
                <a:ext cx="66" cy="110"/>
              </a:xfrm>
              <a:custGeom>
                <a:avLst/>
                <a:gdLst/>
                <a:ahLst/>
                <a:cxnLst>
                  <a:cxn ang="0">
                    <a:pos x="66" y="0"/>
                  </a:cxn>
                  <a:cxn ang="0">
                    <a:pos x="66" y="3"/>
                  </a:cxn>
                  <a:cxn ang="0">
                    <a:pos x="56" y="5"/>
                  </a:cxn>
                  <a:cxn ang="0">
                    <a:pos x="47" y="7"/>
                  </a:cxn>
                  <a:cxn ang="0">
                    <a:pos x="42" y="12"/>
                  </a:cxn>
                  <a:cxn ang="0">
                    <a:pos x="35" y="17"/>
                  </a:cxn>
                  <a:cxn ang="0">
                    <a:pos x="28" y="24"/>
                  </a:cxn>
                  <a:cxn ang="0">
                    <a:pos x="24" y="31"/>
                  </a:cxn>
                  <a:cxn ang="0">
                    <a:pos x="21" y="40"/>
                  </a:cxn>
                  <a:cxn ang="0">
                    <a:pos x="17" y="49"/>
                  </a:cxn>
                  <a:cxn ang="0">
                    <a:pos x="28" y="45"/>
                  </a:cxn>
                  <a:cxn ang="0">
                    <a:pos x="40" y="42"/>
                  </a:cxn>
                  <a:cxn ang="0">
                    <a:pos x="47" y="42"/>
                  </a:cxn>
                  <a:cxn ang="0">
                    <a:pos x="54" y="45"/>
                  </a:cxn>
                  <a:cxn ang="0">
                    <a:pos x="59" y="49"/>
                  </a:cxn>
                  <a:cxn ang="0">
                    <a:pos x="63" y="56"/>
                  </a:cxn>
                  <a:cxn ang="0">
                    <a:pos x="66" y="63"/>
                  </a:cxn>
                  <a:cxn ang="0">
                    <a:pos x="66" y="73"/>
                  </a:cxn>
                  <a:cxn ang="0">
                    <a:pos x="66" y="82"/>
                  </a:cxn>
                  <a:cxn ang="0">
                    <a:pos x="63" y="89"/>
                  </a:cxn>
                  <a:cxn ang="0">
                    <a:pos x="59" y="96"/>
                  </a:cxn>
                  <a:cxn ang="0">
                    <a:pos x="52" y="103"/>
                  </a:cxn>
                  <a:cxn ang="0">
                    <a:pos x="42" y="108"/>
                  </a:cxn>
                  <a:cxn ang="0">
                    <a:pos x="33" y="110"/>
                  </a:cxn>
                  <a:cxn ang="0">
                    <a:pos x="26" y="110"/>
                  </a:cxn>
                  <a:cxn ang="0">
                    <a:pos x="19" y="108"/>
                  </a:cxn>
                  <a:cxn ang="0">
                    <a:pos x="14" y="103"/>
                  </a:cxn>
                  <a:cxn ang="0">
                    <a:pos x="7" y="96"/>
                  </a:cxn>
                  <a:cxn ang="0">
                    <a:pos x="2" y="87"/>
                  </a:cxn>
                  <a:cxn ang="0">
                    <a:pos x="0" y="77"/>
                  </a:cxn>
                  <a:cxn ang="0">
                    <a:pos x="0" y="66"/>
                  </a:cxn>
                  <a:cxn ang="0">
                    <a:pos x="0" y="52"/>
                  </a:cxn>
                  <a:cxn ang="0">
                    <a:pos x="5" y="40"/>
                  </a:cxn>
                  <a:cxn ang="0">
                    <a:pos x="12" y="28"/>
                  </a:cxn>
                  <a:cxn ang="0">
                    <a:pos x="21" y="17"/>
                  </a:cxn>
                  <a:cxn ang="0">
                    <a:pos x="33" y="10"/>
                  </a:cxn>
                  <a:cxn ang="0">
                    <a:pos x="42" y="3"/>
                  </a:cxn>
                  <a:cxn ang="0">
                    <a:pos x="52" y="0"/>
                  </a:cxn>
                  <a:cxn ang="0">
                    <a:pos x="61" y="0"/>
                  </a:cxn>
                  <a:cxn ang="0">
                    <a:pos x="66" y="0"/>
                  </a:cxn>
                  <a:cxn ang="0">
                    <a:pos x="17" y="54"/>
                  </a:cxn>
                  <a:cxn ang="0">
                    <a:pos x="14" y="63"/>
                  </a:cxn>
                  <a:cxn ang="0">
                    <a:pos x="14" y="73"/>
                  </a:cxn>
                  <a:cxn ang="0">
                    <a:pos x="14" y="80"/>
                  </a:cxn>
                  <a:cxn ang="0">
                    <a:pos x="17" y="87"/>
                  </a:cxn>
                  <a:cxn ang="0">
                    <a:pos x="21" y="96"/>
                  </a:cxn>
                  <a:cxn ang="0">
                    <a:pos x="26" y="101"/>
                  </a:cxn>
                  <a:cxn ang="0">
                    <a:pos x="31" y="103"/>
                  </a:cxn>
                  <a:cxn ang="0">
                    <a:pos x="35" y="105"/>
                  </a:cxn>
                  <a:cxn ang="0">
                    <a:pos x="40" y="103"/>
                  </a:cxn>
                  <a:cxn ang="0">
                    <a:pos x="47" y="98"/>
                  </a:cxn>
                  <a:cxn ang="0">
                    <a:pos x="49" y="94"/>
                  </a:cxn>
                  <a:cxn ang="0">
                    <a:pos x="52" y="89"/>
                  </a:cxn>
                  <a:cxn ang="0">
                    <a:pos x="52" y="80"/>
                  </a:cxn>
                  <a:cxn ang="0">
                    <a:pos x="49" y="68"/>
                  </a:cxn>
                  <a:cxn ang="0">
                    <a:pos x="47" y="59"/>
                  </a:cxn>
                  <a:cxn ang="0">
                    <a:pos x="42" y="52"/>
                  </a:cxn>
                  <a:cxn ang="0">
                    <a:pos x="38" y="49"/>
                  </a:cxn>
                  <a:cxn ang="0">
                    <a:pos x="33" y="49"/>
                  </a:cxn>
                  <a:cxn ang="0">
                    <a:pos x="28" y="49"/>
                  </a:cxn>
                  <a:cxn ang="0">
                    <a:pos x="26" y="49"/>
                  </a:cxn>
                  <a:cxn ang="0">
                    <a:pos x="21" y="52"/>
                  </a:cxn>
                  <a:cxn ang="0">
                    <a:pos x="17" y="54"/>
                  </a:cxn>
                </a:cxnLst>
                <a:rect l="0" t="0" r="r" b="b"/>
                <a:pathLst>
                  <a:path w="66" h="110">
                    <a:moveTo>
                      <a:pt x="66" y="0"/>
                    </a:moveTo>
                    <a:lnTo>
                      <a:pt x="66" y="3"/>
                    </a:lnTo>
                    <a:lnTo>
                      <a:pt x="56" y="5"/>
                    </a:lnTo>
                    <a:lnTo>
                      <a:pt x="47" y="7"/>
                    </a:lnTo>
                    <a:lnTo>
                      <a:pt x="42" y="12"/>
                    </a:lnTo>
                    <a:lnTo>
                      <a:pt x="35" y="17"/>
                    </a:lnTo>
                    <a:lnTo>
                      <a:pt x="28" y="24"/>
                    </a:lnTo>
                    <a:lnTo>
                      <a:pt x="24" y="31"/>
                    </a:lnTo>
                    <a:lnTo>
                      <a:pt x="21" y="40"/>
                    </a:lnTo>
                    <a:lnTo>
                      <a:pt x="17" y="49"/>
                    </a:lnTo>
                    <a:lnTo>
                      <a:pt x="28" y="45"/>
                    </a:lnTo>
                    <a:lnTo>
                      <a:pt x="40" y="42"/>
                    </a:lnTo>
                    <a:lnTo>
                      <a:pt x="47" y="42"/>
                    </a:lnTo>
                    <a:lnTo>
                      <a:pt x="54" y="45"/>
                    </a:lnTo>
                    <a:lnTo>
                      <a:pt x="59" y="49"/>
                    </a:lnTo>
                    <a:lnTo>
                      <a:pt x="63" y="56"/>
                    </a:lnTo>
                    <a:lnTo>
                      <a:pt x="66" y="63"/>
                    </a:lnTo>
                    <a:lnTo>
                      <a:pt x="66" y="73"/>
                    </a:lnTo>
                    <a:lnTo>
                      <a:pt x="66" y="82"/>
                    </a:lnTo>
                    <a:lnTo>
                      <a:pt x="63" y="89"/>
                    </a:lnTo>
                    <a:lnTo>
                      <a:pt x="59" y="96"/>
                    </a:lnTo>
                    <a:lnTo>
                      <a:pt x="52" y="103"/>
                    </a:lnTo>
                    <a:lnTo>
                      <a:pt x="42" y="108"/>
                    </a:lnTo>
                    <a:lnTo>
                      <a:pt x="33" y="110"/>
                    </a:lnTo>
                    <a:lnTo>
                      <a:pt x="26" y="110"/>
                    </a:lnTo>
                    <a:lnTo>
                      <a:pt x="19" y="108"/>
                    </a:lnTo>
                    <a:lnTo>
                      <a:pt x="14" y="103"/>
                    </a:lnTo>
                    <a:lnTo>
                      <a:pt x="7" y="96"/>
                    </a:lnTo>
                    <a:lnTo>
                      <a:pt x="2" y="87"/>
                    </a:lnTo>
                    <a:lnTo>
                      <a:pt x="0" y="77"/>
                    </a:lnTo>
                    <a:lnTo>
                      <a:pt x="0" y="66"/>
                    </a:lnTo>
                    <a:lnTo>
                      <a:pt x="0" y="52"/>
                    </a:lnTo>
                    <a:lnTo>
                      <a:pt x="5" y="40"/>
                    </a:lnTo>
                    <a:lnTo>
                      <a:pt x="12" y="28"/>
                    </a:lnTo>
                    <a:lnTo>
                      <a:pt x="21" y="17"/>
                    </a:lnTo>
                    <a:lnTo>
                      <a:pt x="33" y="10"/>
                    </a:lnTo>
                    <a:lnTo>
                      <a:pt x="42" y="3"/>
                    </a:lnTo>
                    <a:lnTo>
                      <a:pt x="52" y="0"/>
                    </a:lnTo>
                    <a:lnTo>
                      <a:pt x="61" y="0"/>
                    </a:lnTo>
                    <a:lnTo>
                      <a:pt x="66" y="0"/>
                    </a:lnTo>
                    <a:close/>
                    <a:moveTo>
                      <a:pt x="17" y="54"/>
                    </a:moveTo>
                    <a:lnTo>
                      <a:pt x="14" y="63"/>
                    </a:lnTo>
                    <a:lnTo>
                      <a:pt x="14" y="73"/>
                    </a:lnTo>
                    <a:lnTo>
                      <a:pt x="14" y="80"/>
                    </a:lnTo>
                    <a:lnTo>
                      <a:pt x="17" y="87"/>
                    </a:lnTo>
                    <a:lnTo>
                      <a:pt x="21" y="96"/>
                    </a:lnTo>
                    <a:lnTo>
                      <a:pt x="26" y="101"/>
                    </a:lnTo>
                    <a:lnTo>
                      <a:pt x="31" y="103"/>
                    </a:lnTo>
                    <a:lnTo>
                      <a:pt x="35" y="105"/>
                    </a:lnTo>
                    <a:lnTo>
                      <a:pt x="40" y="103"/>
                    </a:lnTo>
                    <a:lnTo>
                      <a:pt x="47" y="98"/>
                    </a:lnTo>
                    <a:lnTo>
                      <a:pt x="49" y="94"/>
                    </a:lnTo>
                    <a:lnTo>
                      <a:pt x="52" y="89"/>
                    </a:lnTo>
                    <a:lnTo>
                      <a:pt x="52" y="80"/>
                    </a:lnTo>
                    <a:lnTo>
                      <a:pt x="49" y="68"/>
                    </a:lnTo>
                    <a:lnTo>
                      <a:pt x="47" y="59"/>
                    </a:lnTo>
                    <a:lnTo>
                      <a:pt x="42" y="52"/>
                    </a:lnTo>
                    <a:lnTo>
                      <a:pt x="38" y="49"/>
                    </a:lnTo>
                    <a:lnTo>
                      <a:pt x="33" y="49"/>
                    </a:lnTo>
                    <a:lnTo>
                      <a:pt x="28" y="49"/>
                    </a:lnTo>
                    <a:lnTo>
                      <a:pt x="26" y="49"/>
                    </a:lnTo>
                    <a:lnTo>
                      <a:pt x="21" y="52"/>
                    </a:lnTo>
                    <a:lnTo>
                      <a:pt x="17" y="54"/>
                    </a:lnTo>
                    <a:close/>
                  </a:path>
                </a:pathLst>
              </a:custGeom>
              <a:solidFill>
                <a:srgbClr val="000000"/>
              </a:solidFill>
              <a:ln w="0">
                <a:solidFill>
                  <a:srgbClr val="000000"/>
                </a:solidFill>
                <a:round/>
                <a:headEnd/>
                <a:tailEnd/>
              </a:ln>
            </p:spPr>
            <p:txBody>
              <a:bodyPr/>
              <a:lstStyle/>
              <a:p>
                <a:endParaRPr lang="en-US"/>
              </a:p>
            </p:txBody>
          </p:sp>
          <p:sp>
            <p:nvSpPr>
              <p:cNvPr id="535216" name="Freeform 688"/>
              <p:cNvSpPr>
                <a:spLocks/>
              </p:cNvSpPr>
              <p:nvPr/>
            </p:nvSpPr>
            <p:spPr bwMode="auto">
              <a:xfrm>
                <a:off x="2340" y="4625"/>
                <a:ext cx="61" cy="107"/>
              </a:xfrm>
              <a:custGeom>
                <a:avLst/>
                <a:gdLst/>
                <a:ahLst/>
                <a:cxnLst>
                  <a:cxn ang="0">
                    <a:pos x="61" y="0"/>
                  </a:cxn>
                  <a:cxn ang="0">
                    <a:pos x="54" y="11"/>
                  </a:cxn>
                  <a:cxn ang="0">
                    <a:pos x="23" y="11"/>
                  </a:cxn>
                  <a:cxn ang="0">
                    <a:pos x="16" y="28"/>
                  </a:cxn>
                  <a:cxn ang="0">
                    <a:pos x="28" y="30"/>
                  </a:cxn>
                  <a:cxn ang="0">
                    <a:pos x="39" y="35"/>
                  </a:cxn>
                  <a:cxn ang="0">
                    <a:pos x="49" y="42"/>
                  </a:cxn>
                  <a:cxn ang="0">
                    <a:pos x="54" y="49"/>
                  </a:cxn>
                  <a:cxn ang="0">
                    <a:pos x="58" y="58"/>
                  </a:cxn>
                  <a:cxn ang="0">
                    <a:pos x="58" y="67"/>
                  </a:cxn>
                  <a:cxn ang="0">
                    <a:pos x="58" y="74"/>
                  </a:cxn>
                  <a:cxn ang="0">
                    <a:pos x="56" y="84"/>
                  </a:cxn>
                  <a:cxn ang="0">
                    <a:pos x="51" y="88"/>
                  </a:cxn>
                  <a:cxn ang="0">
                    <a:pos x="46" y="95"/>
                  </a:cxn>
                  <a:cxn ang="0">
                    <a:pos x="42" y="100"/>
                  </a:cxn>
                  <a:cxn ang="0">
                    <a:pos x="35" y="102"/>
                  </a:cxn>
                  <a:cxn ang="0">
                    <a:pos x="28" y="107"/>
                  </a:cxn>
                  <a:cxn ang="0">
                    <a:pos x="18" y="107"/>
                  </a:cxn>
                  <a:cxn ang="0">
                    <a:pos x="9" y="107"/>
                  </a:cxn>
                  <a:cxn ang="0">
                    <a:pos x="4" y="105"/>
                  </a:cxn>
                  <a:cxn ang="0">
                    <a:pos x="2" y="100"/>
                  </a:cxn>
                  <a:cxn ang="0">
                    <a:pos x="0" y="98"/>
                  </a:cxn>
                  <a:cxn ang="0">
                    <a:pos x="0" y="95"/>
                  </a:cxn>
                  <a:cxn ang="0">
                    <a:pos x="2" y="93"/>
                  </a:cxn>
                  <a:cxn ang="0">
                    <a:pos x="4" y="91"/>
                  </a:cxn>
                  <a:cxn ang="0">
                    <a:pos x="7" y="91"/>
                  </a:cxn>
                  <a:cxn ang="0">
                    <a:pos x="9" y="91"/>
                  </a:cxn>
                  <a:cxn ang="0">
                    <a:pos x="9" y="93"/>
                  </a:cxn>
                  <a:cxn ang="0">
                    <a:pos x="11" y="93"/>
                  </a:cxn>
                  <a:cxn ang="0">
                    <a:pos x="16" y="95"/>
                  </a:cxn>
                  <a:cxn ang="0">
                    <a:pos x="21" y="98"/>
                  </a:cxn>
                  <a:cxn ang="0">
                    <a:pos x="28" y="98"/>
                  </a:cxn>
                  <a:cxn ang="0">
                    <a:pos x="35" y="98"/>
                  </a:cxn>
                  <a:cxn ang="0">
                    <a:pos x="42" y="91"/>
                  </a:cxn>
                  <a:cxn ang="0">
                    <a:pos x="46" y="86"/>
                  </a:cxn>
                  <a:cxn ang="0">
                    <a:pos x="49" y="81"/>
                  </a:cxn>
                  <a:cxn ang="0">
                    <a:pos x="49" y="74"/>
                  </a:cxn>
                  <a:cxn ang="0">
                    <a:pos x="46" y="65"/>
                  </a:cxn>
                  <a:cxn ang="0">
                    <a:pos x="42" y="58"/>
                  </a:cxn>
                  <a:cxn ang="0">
                    <a:pos x="35" y="51"/>
                  </a:cxn>
                  <a:cxn ang="0">
                    <a:pos x="25" y="44"/>
                  </a:cxn>
                  <a:cxn ang="0">
                    <a:pos x="16" y="42"/>
                  </a:cxn>
                  <a:cxn ang="0">
                    <a:pos x="2" y="39"/>
                  </a:cxn>
                  <a:cxn ang="0">
                    <a:pos x="23" y="0"/>
                  </a:cxn>
                  <a:cxn ang="0">
                    <a:pos x="61" y="0"/>
                  </a:cxn>
                </a:cxnLst>
                <a:rect l="0" t="0" r="r" b="b"/>
                <a:pathLst>
                  <a:path w="61" h="107">
                    <a:moveTo>
                      <a:pt x="61" y="0"/>
                    </a:moveTo>
                    <a:lnTo>
                      <a:pt x="54" y="11"/>
                    </a:lnTo>
                    <a:lnTo>
                      <a:pt x="23" y="11"/>
                    </a:lnTo>
                    <a:lnTo>
                      <a:pt x="16" y="28"/>
                    </a:lnTo>
                    <a:lnTo>
                      <a:pt x="28" y="30"/>
                    </a:lnTo>
                    <a:lnTo>
                      <a:pt x="39" y="35"/>
                    </a:lnTo>
                    <a:lnTo>
                      <a:pt x="49" y="42"/>
                    </a:lnTo>
                    <a:lnTo>
                      <a:pt x="54" y="49"/>
                    </a:lnTo>
                    <a:lnTo>
                      <a:pt x="58" y="58"/>
                    </a:lnTo>
                    <a:lnTo>
                      <a:pt x="58" y="67"/>
                    </a:lnTo>
                    <a:lnTo>
                      <a:pt x="58" y="74"/>
                    </a:lnTo>
                    <a:lnTo>
                      <a:pt x="56" y="84"/>
                    </a:lnTo>
                    <a:lnTo>
                      <a:pt x="51" y="88"/>
                    </a:lnTo>
                    <a:lnTo>
                      <a:pt x="46" y="95"/>
                    </a:lnTo>
                    <a:lnTo>
                      <a:pt x="42" y="100"/>
                    </a:lnTo>
                    <a:lnTo>
                      <a:pt x="35" y="102"/>
                    </a:lnTo>
                    <a:lnTo>
                      <a:pt x="28" y="107"/>
                    </a:lnTo>
                    <a:lnTo>
                      <a:pt x="18" y="107"/>
                    </a:lnTo>
                    <a:lnTo>
                      <a:pt x="9" y="107"/>
                    </a:lnTo>
                    <a:lnTo>
                      <a:pt x="4" y="105"/>
                    </a:lnTo>
                    <a:lnTo>
                      <a:pt x="2" y="100"/>
                    </a:lnTo>
                    <a:lnTo>
                      <a:pt x="0" y="98"/>
                    </a:lnTo>
                    <a:lnTo>
                      <a:pt x="0" y="95"/>
                    </a:lnTo>
                    <a:lnTo>
                      <a:pt x="2" y="93"/>
                    </a:lnTo>
                    <a:lnTo>
                      <a:pt x="4" y="91"/>
                    </a:lnTo>
                    <a:lnTo>
                      <a:pt x="7" y="91"/>
                    </a:lnTo>
                    <a:lnTo>
                      <a:pt x="9" y="91"/>
                    </a:lnTo>
                    <a:lnTo>
                      <a:pt x="9" y="93"/>
                    </a:lnTo>
                    <a:lnTo>
                      <a:pt x="11" y="93"/>
                    </a:lnTo>
                    <a:lnTo>
                      <a:pt x="16" y="95"/>
                    </a:lnTo>
                    <a:lnTo>
                      <a:pt x="21" y="98"/>
                    </a:lnTo>
                    <a:lnTo>
                      <a:pt x="28" y="98"/>
                    </a:lnTo>
                    <a:lnTo>
                      <a:pt x="35" y="98"/>
                    </a:lnTo>
                    <a:lnTo>
                      <a:pt x="42" y="91"/>
                    </a:lnTo>
                    <a:lnTo>
                      <a:pt x="46" y="86"/>
                    </a:lnTo>
                    <a:lnTo>
                      <a:pt x="49" y="81"/>
                    </a:lnTo>
                    <a:lnTo>
                      <a:pt x="49" y="74"/>
                    </a:lnTo>
                    <a:lnTo>
                      <a:pt x="46" y="65"/>
                    </a:lnTo>
                    <a:lnTo>
                      <a:pt x="42" y="58"/>
                    </a:lnTo>
                    <a:lnTo>
                      <a:pt x="35" y="51"/>
                    </a:lnTo>
                    <a:lnTo>
                      <a:pt x="25" y="44"/>
                    </a:lnTo>
                    <a:lnTo>
                      <a:pt x="16" y="42"/>
                    </a:lnTo>
                    <a:lnTo>
                      <a:pt x="2" y="39"/>
                    </a:lnTo>
                    <a:lnTo>
                      <a:pt x="23" y="0"/>
                    </a:lnTo>
                    <a:lnTo>
                      <a:pt x="61" y="0"/>
                    </a:lnTo>
                    <a:close/>
                  </a:path>
                </a:pathLst>
              </a:custGeom>
              <a:solidFill>
                <a:srgbClr val="000000"/>
              </a:solidFill>
              <a:ln w="0">
                <a:solidFill>
                  <a:srgbClr val="000000"/>
                </a:solidFill>
                <a:round/>
                <a:headEnd/>
                <a:tailEnd/>
              </a:ln>
            </p:spPr>
            <p:txBody>
              <a:bodyPr/>
              <a:lstStyle/>
              <a:p>
                <a:endParaRPr lang="en-US"/>
              </a:p>
            </p:txBody>
          </p:sp>
          <p:sp>
            <p:nvSpPr>
              <p:cNvPr id="535215" name="Freeform 687"/>
              <p:cNvSpPr>
                <a:spLocks/>
              </p:cNvSpPr>
              <p:nvPr/>
            </p:nvSpPr>
            <p:spPr bwMode="auto">
              <a:xfrm>
                <a:off x="2431" y="4622"/>
                <a:ext cx="42" cy="108"/>
              </a:xfrm>
              <a:custGeom>
                <a:avLst/>
                <a:gdLst/>
                <a:ahLst/>
                <a:cxnLst>
                  <a:cxn ang="0">
                    <a:pos x="0" y="12"/>
                  </a:cxn>
                  <a:cxn ang="0">
                    <a:pos x="26" y="0"/>
                  </a:cxn>
                  <a:cxn ang="0">
                    <a:pos x="28" y="0"/>
                  </a:cxn>
                  <a:cxn ang="0">
                    <a:pos x="28" y="89"/>
                  </a:cxn>
                  <a:cxn ang="0">
                    <a:pos x="28" y="98"/>
                  </a:cxn>
                  <a:cxn ang="0">
                    <a:pos x="28" y="101"/>
                  </a:cxn>
                  <a:cxn ang="0">
                    <a:pos x="30" y="103"/>
                  </a:cxn>
                  <a:cxn ang="0">
                    <a:pos x="33" y="105"/>
                  </a:cxn>
                  <a:cxn ang="0">
                    <a:pos x="35" y="105"/>
                  </a:cxn>
                  <a:cxn ang="0">
                    <a:pos x="42" y="108"/>
                  </a:cxn>
                  <a:cxn ang="0">
                    <a:pos x="42" y="108"/>
                  </a:cxn>
                  <a:cxn ang="0">
                    <a:pos x="0" y="108"/>
                  </a:cxn>
                  <a:cxn ang="0">
                    <a:pos x="0" y="108"/>
                  </a:cxn>
                  <a:cxn ang="0">
                    <a:pos x="7" y="105"/>
                  </a:cxn>
                  <a:cxn ang="0">
                    <a:pos x="12" y="105"/>
                  </a:cxn>
                  <a:cxn ang="0">
                    <a:pos x="12" y="103"/>
                  </a:cxn>
                  <a:cxn ang="0">
                    <a:pos x="14" y="103"/>
                  </a:cxn>
                  <a:cxn ang="0">
                    <a:pos x="14" y="98"/>
                  </a:cxn>
                  <a:cxn ang="0">
                    <a:pos x="14" y="89"/>
                  </a:cxn>
                  <a:cxn ang="0">
                    <a:pos x="14" y="31"/>
                  </a:cxn>
                  <a:cxn ang="0">
                    <a:pos x="14" y="21"/>
                  </a:cxn>
                  <a:cxn ang="0">
                    <a:pos x="14" y="17"/>
                  </a:cxn>
                  <a:cxn ang="0">
                    <a:pos x="14" y="14"/>
                  </a:cxn>
                  <a:cxn ang="0">
                    <a:pos x="12" y="12"/>
                  </a:cxn>
                  <a:cxn ang="0">
                    <a:pos x="9" y="12"/>
                  </a:cxn>
                  <a:cxn ang="0">
                    <a:pos x="9" y="12"/>
                  </a:cxn>
                  <a:cxn ang="0">
                    <a:pos x="5" y="12"/>
                  </a:cxn>
                  <a:cxn ang="0">
                    <a:pos x="0" y="14"/>
                  </a:cxn>
                  <a:cxn ang="0">
                    <a:pos x="0" y="12"/>
                  </a:cxn>
                </a:cxnLst>
                <a:rect l="0" t="0" r="r" b="b"/>
                <a:pathLst>
                  <a:path w="42" h="108">
                    <a:moveTo>
                      <a:pt x="0" y="12"/>
                    </a:moveTo>
                    <a:lnTo>
                      <a:pt x="26" y="0"/>
                    </a:lnTo>
                    <a:lnTo>
                      <a:pt x="28" y="0"/>
                    </a:lnTo>
                    <a:lnTo>
                      <a:pt x="28" y="89"/>
                    </a:lnTo>
                    <a:lnTo>
                      <a:pt x="28" y="98"/>
                    </a:lnTo>
                    <a:lnTo>
                      <a:pt x="28" y="101"/>
                    </a:lnTo>
                    <a:lnTo>
                      <a:pt x="30" y="103"/>
                    </a:lnTo>
                    <a:lnTo>
                      <a:pt x="33" y="105"/>
                    </a:lnTo>
                    <a:lnTo>
                      <a:pt x="35" y="105"/>
                    </a:lnTo>
                    <a:lnTo>
                      <a:pt x="42" y="108"/>
                    </a:lnTo>
                    <a:lnTo>
                      <a:pt x="0" y="108"/>
                    </a:lnTo>
                    <a:lnTo>
                      <a:pt x="7" y="105"/>
                    </a:lnTo>
                    <a:lnTo>
                      <a:pt x="12" y="105"/>
                    </a:lnTo>
                    <a:lnTo>
                      <a:pt x="12" y="103"/>
                    </a:lnTo>
                    <a:lnTo>
                      <a:pt x="14" y="103"/>
                    </a:lnTo>
                    <a:lnTo>
                      <a:pt x="14" y="98"/>
                    </a:lnTo>
                    <a:lnTo>
                      <a:pt x="14" y="89"/>
                    </a:lnTo>
                    <a:lnTo>
                      <a:pt x="14" y="31"/>
                    </a:lnTo>
                    <a:lnTo>
                      <a:pt x="14" y="21"/>
                    </a:lnTo>
                    <a:lnTo>
                      <a:pt x="14" y="17"/>
                    </a:lnTo>
                    <a:lnTo>
                      <a:pt x="14" y="14"/>
                    </a:lnTo>
                    <a:lnTo>
                      <a:pt x="12" y="12"/>
                    </a:lnTo>
                    <a:lnTo>
                      <a:pt x="9" y="12"/>
                    </a:lnTo>
                    <a:lnTo>
                      <a:pt x="5" y="12"/>
                    </a:lnTo>
                    <a:lnTo>
                      <a:pt x="0" y="14"/>
                    </a:lnTo>
                    <a:lnTo>
                      <a:pt x="0" y="12"/>
                    </a:lnTo>
                    <a:close/>
                  </a:path>
                </a:pathLst>
              </a:custGeom>
              <a:solidFill>
                <a:srgbClr val="000000"/>
              </a:solidFill>
              <a:ln w="0">
                <a:solidFill>
                  <a:srgbClr val="000000"/>
                </a:solidFill>
                <a:round/>
                <a:headEnd/>
                <a:tailEnd/>
              </a:ln>
            </p:spPr>
            <p:txBody>
              <a:bodyPr/>
              <a:lstStyle/>
              <a:p>
                <a:endParaRPr lang="en-US"/>
              </a:p>
            </p:txBody>
          </p:sp>
          <p:sp>
            <p:nvSpPr>
              <p:cNvPr id="535214" name="Freeform 686"/>
              <p:cNvSpPr>
                <a:spLocks/>
              </p:cNvSpPr>
              <p:nvPr/>
            </p:nvSpPr>
            <p:spPr bwMode="auto">
              <a:xfrm>
                <a:off x="2497" y="4622"/>
                <a:ext cx="70" cy="108"/>
              </a:xfrm>
              <a:custGeom>
                <a:avLst/>
                <a:gdLst/>
                <a:ahLst/>
                <a:cxnLst>
                  <a:cxn ang="0">
                    <a:pos x="70" y="89"/>
                  </a:cxn>
                  <a:cxn ang="0">
                    <a:pos x="60" y="108"/>
                  </a:cxn>
                  <a:cxn ang="0">
                    <a:pos x="0" y="108"/>
                  </a:cxn>
                  <a:cxn ang="0">
                    <a:pos x="0" y="105"/>
                  </a:cxn>
                  <a:cxn ang="0">
                    <a:pos x="23" y="82"/>
                  </a:cxn>
                  <a:cxn ang="0">
                    <a:pos x="37" y="63"/>
                  </a:cxn>
                  <a:cxn ang="0">
                    <a:pos x="44" y="54"/>
                  </a:cxn>
                  <a:cxn ang="0">
                    <a:pos x="49" y="45"/>
                  </a:cxn>
                  <a:cxn ang="0">
                    <a:pos x="49" y="35"/>
                  </a:cxn>
                  <a:cxn ang="0">
                    <a:pos x="49" y="28"/>
                  </a:cxn>
                  <a:cxn ang="0">
                    <a:pos x="46" y="24"/>
                  </a:cxn>
                  <a:cxn ang="0">
                    <a:pos x="42" y="19"/>
                  </a:cxn>
                  <a:cxn ang="0">
                    <a:pos x="35" y="14"/>
                  </a:cxn>
                  <a:cxn ang="0">
                    <a:pos x="28" y="12"/>
                  </a:cxn>
                  <a:cxn ang="0">
                    <a:pos x="21" y="12"/>
                  </a:cxn>
                  <a:cxn ang="0">
                    <a:pos x="14" y="17"/>
                  </a:cxn>
                  <a:cxn ang="0">
                    <a:pos x="7" y="21"/>
                  </a:cxn>
                  <a:cxn ang="0">
                    <a:pos x="4" y="31"/>
                  </a:cxn>
                  <a:cxn ang="0">
                    <a:pos x="0" y="31"/>
                  </a:cxn>
                  <a:cxn ang="0">
                    <a:pos x="2" y="21"/>
                  </a:cxn>
                  <a:cxn ang="0">
                    <a:pos x="7" y="14"/>
                  </a:cxn>
                  <a:cxn ang="0">
                    <a:pos x="11" y="7"/>
                  </a:cxn>
                  <a:cxn ang="0">
                    <a:pos x="16" y="3"/>
                  </a:cxn>
                  <a:cxn ang="0">
                    <a:pos x="23" y="0"/>
                  </a:cxn>
                  <a:cxn ang="0">
                    <a:pos x="32" y="0"/>
                  </a:cxn>
                  <a:cxn ang="0">
                    <a:pos x="39" y="0"/>
                  </a:cxn>
                  <a:cxn ang="0">
                    <a:pos x="46" y="3"/>
                  </a:cxn>
                  <a:cxn ang="0">
                    <a:pos x="53" y="7"/>
                  </a:cxn>
                  <a:cxn ang="0">
                    <a:pos x="58" y="14"/>
                  </a:cxn>
                  <a:cxn ang="0">
                    <a:pos x="60" y="21"/>
                  </a:cxn>
                  <a:cxn ang="0">
                    <a:pos x="63" y="28"/>
                  </a:cxn>
                  <a:cxn ang="0">
                    <a:pos x="60" y="35"/>
                  </a:cxn>
                  <a:cxn ang="0">
                    <a:pos x="58" y="45"/>
                  </a:cxn>
                  <a:cxn ang="0">
                    <a:pos x="51" y="56"/>
                  </a:cxn>
                  <a:cxn ang="0">
                    <a:pos x="39" y="70"/>
                  </a:cxn>
                  <a:cxn ang="0">
                    <a:pos x="30" y="80"/>
                  </a:cxn>
                  <a:cxn ang="0">
                    <a:pos x="23" y="87"/>
                  </a:cxn>
                  <a:cxn ang="0">
                    <a:pos x="18" y="94"/>
                  </a:cxn>
                  <a:cxn ang="0">
                    <a:pos x="14" y="96"/>
                  </a:cxn>
                  <a:cxn ang="0">
                    <a:pos x="42" y="96"/>
                  </a:cxn>
                  <a:cxn ang="0">
                    <a:pos x="49" y="96"/>
                  </a:cxn>
                  <a:cxn ang="0">
                    <a:pos x="53" y="96"/>
                  </a:cxn>
                  <a:cxn ang="0">
                    <a:pos x="58" y="96"/>
                  </a:cxn>
                  <a:cxn ang="0">
                    <a:pos x="60" y="94"/>
                  </a:cxn>
                  <a:cxn ang="0">
                    <a:pos x="63" y="91"/>
                  </a:cxn>
                  <a:cxn ang="0">
                    <a:pos x="65" y="89"/>
                  </a:cxn>
                  <a:cxn ang="0">
                    <a:pos x="70" y="89"/>
                  </a:cxn>
                </a:cxnLst>
                <a:rect l="0" t="0" r="r" b="b"/>
                <a:pathLst>
                  <a:path w="70" h="108">
                    <a:moveTo>
                      <a:pt x="70" y="89"/>
                    </a:moveTo>
                    <a:lnTo>
                      <a:pt x="60" y="108"/>
                    </a:lnTo>
                    <a:lnTo>
                      <a:pt x="0" y="108"/>
                    </a:lnTo>
                    <a:lnTo>
                      <a:pt x="0" y="105"/>
                    </a:lnTo>
                    <a:lnTo>
                      <a:pt x="23" y="82"/>
                    </a:lnTo>
                    <a:lnTo>
                      <a:pt x="37" y="63"/>
                    </a:lnTo>
                    <a:lnTo>
                      <a:pt x="44" y="54"/>
                    </a:lnTo>
                    <a:lnTo>
                      <a:pt x="49" y="45"/>
                    </a:lnTo>
                    <a:lnTo>
                      <a:pt x="49" y="35"/>
                    </a:lnTo>
                    <a:lnTo>
                      <a:pt x="49" y="28"/>
                    </a:lnTo>
                    <a:lnTo>
                      <a:pt x="46" y="24"/>
                    </a:lnTo>
                    <a:lnTo>
                      <a:pt x="42" y="19"/>
                    </a:lnTo>
                    <a:lnTo>
                      <a:pt x="35" y="14"/>
                    </a:lnTo>
                    <a:lnTo>
                      <a:pt x="28" y="12"/>
                    </a:lnTo>
                    <a:lnTo>
                      <a:pt x="21" y="12"/>
                    </a:lnTo>
                    <a:lnTo>
                      <a:pt x="14" y="17"/>
                    </a:lnTo>
                    <a:lnTo>
                      <a:pt x="7" y="21"/>
                    </a:lnTo>
                    <a:lnTo>
                      <a:pt x="4" y="31"/>
                    </a:lnTo>
                    <a:lnTo>
                      <a:pt x="0" y="31"/>
                    </a:lnTo>
                    <a:lnTo>
                      <a:pt x="2" y="21"/>
                    </a:lnTo>
                    <a:lnTo>
                      <a:pt x="7" y="14"/>
                    </a:lnTo>
                    <a:lnTo>
                      <a:pt x="11" y="7"/>
                    </a:lnTo>
                    <a:lnTo>
                      <a:pt x="16" y="3"/>
                    </a:lnTo>
                    <a:lnTo>
                      <a:pt x="23" y="0"/>
                    </a:lnTo>
                    <a:lnTo>
                      <a:pt x="32" y="0"/>
                    </a:lnTo>
                    <a:lnTo>
                      <a:pt x="39" y="0"/>
                    </a:lnTo>
                    <a:lnTo>
                      <a:pt x="46" y="3"/>
                    </a:lnTo>
                    <a:lnTo>
                      <a:pt x="53" y="7"/>
                    </a:lnTo>
                    <a:lnTo>
                      <a:pt x="58" y="14"/>
                    </a:lnTo>
                    <a:lnTo>
                      <a:pt x="60" y="21"/>
                    </a:lnTo>
                    <a:lnTo>
                      <a:pt x="63" y="28"/>
                    </a:lnTo>
                    <a:lnTo>
                      <a:pt x="60" y="35"/>
                    </a:lnTo>
                    <a:lnTo>
                      <a:pt x="58" y="45"/>
                    </a:lnTo>
                    <a:lnTo>
                      <a:pt x="51" y="56"/>
                    </a:lnTo>
                    <a:lnTo>
                      <a:pt x="39" y="70"/>
                    </a:lnTo>
                    <a:lnTo>
                      <a:pt x="30" y="80"/>
                    </a:lnTo>
                    <a:lnTo>
                      <a:pt x="23" y="87"/>
                    </a:lnTo>
                    <a:lnTo>
                      <a:pt x="18" y="94"/>
                    </a:lnTo>
                    <a:lnTo>
                      <a:pt x="14" y="96"/>
                    </a:lnTo>
                    <a:lnTo>
                      <a:pt x="42" y="96"/>
                    </a:lnTo>
                    <a:lnTo>
                      <a:pt x="49" y="96"/>
                    </a:lnTo>
                    <a:lnTo>
                      <a:pt x="53" y="96"/>
                    </a:lnTo>
                    <a:lnTo>
                      <a:pt x="58" y="96"/>
                    </a:lnTo>
                    <a:lnTo>
                      <a:pt x="60" y="94"/>
                    </a:lnTo>
                    <a:lnTo>
                      <a:pt x="63" y="91"/>
                    </a:lnTo>
                    <a:lnTo>
                      <a:pt x="65" y="89"/>
                    </a:lnTo>
                    <a:lnTo>
                      <a:pt x="70" y="89"/>
                    </a:lnTo>
                    <a:close/>
                  </a:path>
                </a:pathLst>
              </a:custGeom>
              <a:solidFill>
                <a:srgbClr val="000000"/>
              </a:solidFill>
              <a:ln w="0">
                <a:solidFill>
                  <a:srgbClr val="000000"/>
                </a:solidFill>
                <a:round/>
                <a:headEnd/>
                <a:tailEnd/>
              </a:ln>
            </p:spPr>
            <p:txBody>
              <a:bodyPr/>
              <a:lstStyle/>
              <a:p>
                <a:endParaRPr lang="en-US"/>
              </a:p>
            </p:txBody>
          </p:sp>
          <p:sp>
            <p:nvSpPr>
              <p:cNvPr id="535213" name="Freeform 685"/>
              <p:cNvSpPr>
                <a:spLocks/>
              </p:cNvSpPr>
              <p:nvPr/>
            </p:nvSpPr>
            <p:spPr bwMode="auto">
              <a:xfrm>
                <a:off x="2885" y="4620"/>
                <a:ext cx="42" cy="107"/>
              </a:xfrm>
              <a:custGeom>
                <a:avLst/>
                <a:gdLst/>
                <a:ahLst/>
                <a:cxnLst>
                  <a:cxn ang="0">
                    <a:pos x="0" y="12"/>
                  </a:cxn>
                  <a:cxn ang="0">
                    <a:pos x="26" y="0"/>
                  </a:cxn>
                  <a:cxn ang="0">
                    <a:pos x="28" y="0"/>
                  </a:cxn>
                  <a:cxn ang="0">
                    <a:pos x="28" y="89"/>
                  </a:cxn>
                  <a:cxn ang="0">
                    <a:pos x="28" y="98"/>
                  </a:cxn>
                  <a:cxn ang="0">
                    <a:pos x="28" y="100"/>
                  </a:cxn>
                  <a:cxn ang="0">
                    <a:pos x="31" y="103"/>
                  </a:cxn>
                  <a:cxn ang="0">
                    <a:pos x="33" y="105"/>
                  </a:cxn>
                  <a:cxn ang="0">
                    <a:pos x="35" y="105"/>
                  </a:cxn>
                  <a:cxn ang="0">
                    <a:pos x="42" y="107"/>
                  </a:cxn>
                  <a:cxn ang="0">
                    <a:pos x="42" y="107"/>
                  </a:cxn>
                  <a:cxn ang="0">
                    <a:pos x="3" y="107"/>
                  </a:cxn>
                  <a:cxn ang="0">
                    <a:pos x="3" y="107"/>
                  </a:cxn>
                  <a:cxn ang="0">
                    <a:pos x="7" y="105"/>
                  </a:cxn>
                  <a:cxn ang="0">
                    <a:pos x="12" y="105"/>
                  </a:cxn>
                  <a:cxn ang="0">
                    <a:pos x="12" y="103"/>
                  </a:cxn>
                  <a:cxn ang="0">
                    <a:pos x="14" y="103"/>
                  </a:cxn>
                  <a:cxn ang="0">
                    <a:pos x="14" y="98"/>
                  </a:cxn>
                  <a:cxn ang="0">
                    <a:pos x="14" y="89"/>
                  </a:cxn>
                  <a:cxn ang="0">
                    <a:pos x="14" y="30"/>
                  </a:cxn>
                  <a:cxn ang="0">
                    <a:pos x="14" y="21"/>
                  </a:cxn>
                  <a:cxn ang="0">
                    <a:pos x="14" y="16"/>
                  </a:cxn>
                  <a:cxn ang="0">
                    <a:pos x="14" y="14"/>
                  </a:cxn>
                  <a:cxn ang="0">
                    <a:pos x="12" y="12"/>
                  </a:cxn>
                  <a:cxn ang="0">
                    <a:pos x="12" y="12"/>
                  </a:cxn>
                  <a:cxn ang="0">
                    <a:pos x="10" y="12"/>
                  </a:cxn>
                  <a:cxn ang="0">
                    <a:pos x="5" y="12"/>
                  </a:cxn>
                  <a:cxn ang="0">
                    <a:pos x="0" y="14"/>
                  </a:cxn>
                  <a:cxn ang="0">
                    <a:pos x="0" y="12"/>
                  </a:cxn>
                </a:cxnLst>
                <a:rect l="0" t="0" r="r" b="b"/>
                <a:pathLst>
                  <a:path w="42" h="107">
                    <a:moveTo>
                      <a:pt x="0" y="12"/>
                    </a:moveTo>
                    <a:lnTo>
                      <a:pt x="26" y="0"/>
                    </a:lnTo>
                    <a:lnTo>
                      <a:pt x="28" y="0"/>
                    </a:lnTo>
                    <a:lnTo>
                      <a:pt x="28" y="89"/>
                    </a:lnTo>
                    <a:lnTo>
                      <a:pt x="28" y="98"/>
                    </a:lnTo>
                    <a:lnTo>
                      <a:pt x="28" y="100"/>
                    </a:lnTo>
                    <a:lnTo>
                      <a:pt x="31" y="103"/>
                    </a:lnTo>
                    <a:lnTo>
                      <a:pt x="33" y="105"/>
                    </a:lnTo>
                    <a:lnTo>
                      <a:pt x="35" y="105"/>
                    </a:lnTo>
                    <a:lnTo>
                      <a:pt x="42" y="107"/>
                    </a:lnTo>
                    <a:lnTo>
                      <a:pt x="3" y="107"/>
                    </a:lnTo>
                    <a:lnTo>
                      <a:pt x="7" y="105"/>
                    </a:lnTo>
                    <a:lnTo>
                      <a:pt x="12" y="105"/>
                    </a:lnTo>
                    <a:lnTo>
                      <a:pt x="12" y="103"/>
                    </a:lnTo>
                    <a:lnTo>
                      <a:pt x="14" y="103"/>
                    </a:lnTo>
                    <a:lnTo>
                      <a:pt x="14" y="98"/>
                    </a:lnTo>
                    <a:lnTo>
                      <a:pt x="14" y="89"/>
                    </a:lnTo>
                    <a:lnTo>
                      <a:pt x="14" y="30"/>
                    </a:lnTo>
                    <a:lnTo>
                      <a:pt x="14" y="21"/>
                    </a:lnTo>
                    <a:lnTo>
                      <a:pt x="14" y="16"/>
                    </a:lnTo>
                    <a:lnTo>
                      <a:pt x="14" y="14"/>
                    </a:lnTo>
                    <a:lnTo>
                      <a:pt x="12" y="12"/>
                    </a:lnTo>
                    <a:lnTo>
                      <a:pt x="10" y="12"/>
                    </a:lnTo>
                    <a:lnTo>
                      <a:pt x="5" y="12"/>
                    </a:lnTo>
                    <a:lnTo>
                      <a:pt x="0" y="14"/>
                    </a:lnTo>
                    <a:lnTo>
                      <a:pt x="0" y="12"/>
                    </a:lnTo>
                    <a:close/>
                  </a:path>
                </a:pathLst>
              </a:custGeom>
              <a:solidFill>
                <a:srgbClr val="000000"/>
              </a:solidFill>
              <a:ln w="0">
                <a:solidFill>
                  <a:srgbClr val="000000"/>
                </a:solidFill>
                <a:round/>
                <a:headEnd/>
                <a:tailEnd/>
              </a:ln>
            </p:spPr>
            <p:txBody>
              <a:bodyPr/>
              <a:lstStyle/>
              <a:p>
                <a:endParaRPr lang="en-US"/>
              </a:p>
            </p:txBody>
          </p:sp>
          <p:sp>
            <p:nvSpPr>
              <p:cNvPr id="535212" name="Freeform 684"/>
              <p:cNvSpPr>
                <a:spLocks noEditPoints="1"/>
              </p:cNvSpPr>
              <p:nvPr/>
            </p:nvSpPr>
            <p:spPr bwMode="auto">
              <a:xfrm>
                <a:off x="2953" y="4620"/>
                <a:ext cx="68" cy="110"/>
              </a:xfrm>
              <a:custGeom>
                <a:avLst/>
                <a:gdLst/>
                <a:ahLst/>
                <a:cxnLst>
                  <a:cxn ang="0">
                    <a:pos x="0" y="56"/>
                  </a:cxn>
                  <a:cxn ang="0">
                    <a:pos x="0" y="44"/>
                  </a:cxn>
                  <a:cxn ang="0">
                    <a:pos x="3" y="33"/>
                  </a:cxn>
                  <a:cxn ang="0">
                    <a:pos x="5" y="23"/>
                  </a:cxn>
                  <a:cxn ang="0">
                    <a:pos x="10" y="16"/>
                  </a:cxn>
                  <a:cxn ang="0">
                    <a:pos x="14" y="9"/>
                  </a:cxn>
                  <a:cxn ang="0">
                    <a:pos x="21" y="5"/>
                  </a:cxn>
                  <a:cxn ang="0">
                    <a:pos x="26" y="0"/>
                  </a:cxn>
                  <a:cxn ang="0">
                    <a:pos x="35" y="0"/>
                  </a:cxn>
                  <a:cxn ang="0">
                    <a:pos x="42" y="0"/>
                  </a:cxn>
                  <a:cxn ang="0">
                    <a:pos x="49" y="5"/>
                  </a:cxn>
                  <a:cxn ang="0">
                    <a:pos x="56" y="12"/>
                  </a:cxn>
                  <a:cxn ang="0">
                    <a:pos x="63" y="30"/>
                  </a:cxn>
                  <a:cxn ang="0">
                    <a:pos x="68" y="54"/>
                  </a:cxn>
                  <a:cxn ang="0">
                    <a:pos x="66" y="65"/>
                  </a:cxn>
                  <a:cxn ang="0">
                    <a:pos x="66" y="77"/>
                  </a:cxn>
                  <a:cxn ang="0">
                    <a:pos x="63" y="86"/>
                  </a:cxn>
                  <a:cxn ang="0">
                    <a:pos x="59" y="93"/>
                  </a:cxn>
                  <a:cxn ang="0">
                    <a:pos x="54" y="100"/>
                  </a:cxn>
                  <a:cxn ang="0">
                    <a:pos x="49" y="105"/>
                  </a:cxn>
                  <a:cxn ang="0">
                    <a:pos x="42" y="107"/>
                  </a:cxn>
                  <a:cxn ang="0">
                    <a:pos x="33" y="110"/>
                  </a:cxn>
                  <a:cxn ang="0">
                    <a:pos x="26" y="110"/>
                  </a:cxn>
                  <a:cxn ang="0">
                    <a:pos x="19" y="105"/>
                  </a:cxn>
                  <a:cxn ang="0">
                    <a:pos x="14" y="100"/>
                  </a:cxn>
                  <a:cxn ang="0">
                    <a:pos x="10" y="91"/>
                  </a:cxn>
                  <a:cxn ang="0">
                    <a:pos x="5" y="82"/>
                  </a:cxn>
                  <a:cxn ang="0">
                    <a:pos x="3" y="70"/>
                  </a:cxn>
                  <a:cxn ang="0">
                    <a:pos x="0" y="56"/>
                  </a:cxn>
                  <a:cxn ang="0">
                    <a:pos x="17" y="58"/>
                  </a:cxn>
                  <a:cxn ang="0">
                    <a:pos x="17" y="70"/>
                  </a:cxn>
                  <a:cxn ang="0">
                    <a:pos x="19" y="84"/>
                  </a:cxn>
                  <a:cxn ang="0">
                    <a:pos x="21" y="93"/>
                  </a:cxn>
                  <a:cxn ang="0">
                    <a:pos x="24" y="100"/>
                  </a:cxn>
                  <a:cxn ang="0">
                    <a:pos x="28" y="103"/>
                  </a:cxn>
                  <a:cxn ang="0">
                    <a:pos x="33" y="105"/>
                  </a:cxn>
                  <a:cxn ang="0">
                    <a:pos x="38" y="103"/>
                  </a:cxn>
                  <a:cxn ang="0">
                    <a:pos x="42" y="100"/>
                  </a:cxn>
                  <a:cxn ang="0">
                    <a:pos x="47" y="96"/>
                  </a:cxn>
                  <a:cxn ang="0">
                    <a:pos x="49" y="89"/>
                  </a:cxn>
                  <a:cxn ang="0">
                    <a:pos x="52" y="72"/>
                  </a:cxn>
                  <a:cxn ang="0">
                    <a:pos x="52" y="51"/>
                  </a:cxn>
                  <a:cxn ang="0">
                    <a:pos x="52" y="40"/>
                  </a:cxn>
                  <a:cxn ang="0">
                    <a:pos x="52" y="28"/>
                  </a:cxn>
                  <a:cxn ang="0">
                    <a:pos x="49" y="21"/>
                  </a:cxn>
                  <a:cxn ang="0">
                    <a:pos x="45" y="12"/>
                  </a:cxn>
                  <a:cxn ang="0">
                    <a:pos x="42" y="7"/>
                  </a:cxn>
                  <a:cxn ang="0">
                    <a:pos x="38" y="5"/>
                  </a:cxn>
                  <a:cxn ang="0">
                    <a:pos x="35" y="5"/>
                  </a:cxn>
                  <a:cxn ang="0">
                    <a:pos x="28" y="7"/>
                  </a:cxn>
                  <a:cxn ang="0">
                    <a:pos x="26" y="9"/>
                  </a:cxn>
                  <a:cxn ang="0">
                    <a:pos x="21" y="14"/>
                  </a:cxn>
                  <a:cxn ang="0">
                    <a:pos x="19" y="21"/>
                  </a:cxn>
                  <a:cxn ang="0">
                    <a:pos x="17" y="30"/>
                  </a:cxn>
                  <a:cxn ang="0">
                    <a:pos x="17" y="44"/>
                  </a:cxn>
                  <a:cxn ang="0">
                    <a:pos x="17" y="58"/>
                  </a:cxn>
                </a:cxnLst>
                <a:rect l="0" t="0" r="r" b="b"/>
                <a:pathLst>
                  <a:path w="68" h="110">
                    <a:moveTo>
                      <a:pt x="0" y="56"/>
                    </a:moveTo>
                    <a:lnTo>
                      <a:pt x="0" y="44"/>
                    </a:lnTo>
                    <a:lnTo>
                      <a:pt x="3" y="33"/>
                    </a:lnTo>
                    <a:lnTo>
                      <a:pt x="5" y="23"/>
                    </a:lnTo>
                    <a:lnTo>
                      <a:pt x="10" y="16"/>
                    </a:lnTo>
                    <a:lnTo>
                      <a:pt x="14" y="9"/>
                    </a:lnTo>
                    <a:lnTo>
                      <a:pt x="21" y="5"/>
                    </a:lnTo>
                    <a:lnTo>
                      <a:pt x="26" y="0"/>
                    </a:lnTo>
                    <a:lnTo>
                      <a:pt x="35" y="0"/>
                    </a:lnTo>
                    <a:lnTo>
                      <a:pt x="42" y="0"/>
                    </a:lnTo>
                    <a:lnTo>
                      <a:pt x="49" y="5"/>
                    </a:lnTo>
                    <a:lnTo>
                      <a:pt x="56" y="12"/>
                    </a:lnTo>
                    <a:lnTo>
                      <a:pt x="63" y="30"/>
                    </a:lnTo>
                    <a:lnTo>
                      <a:pt x="68" y="54"/>
                    </a:lnTo>
                    <a:lnTo>
                      <a:pt x="66" y="65"/>
                    </a:lnTo>
                    <a:lnTo>
                      <a:pt x="66" y="77"/>
                    </a:lnTo>
                    <a:lnTo>
                      <a:pt x="63" y="86"/>
                    </a:lnTo>
                    <a:lnTo>
                      <a:pt x="59" y="93"/>
                    </a:lnTo>
                    <a:lnTo>
                      <a:pt x="54" y="100"/>
                    </a:lnTo>
                    <a:lnTo>
                      <a:pt x="49" y="105"/>
                    </a:lnTo>
                    <a:lnTo>
                      <a:pt x="42" y="107"/>
                    </a:lnTo>
                    <a:lnTo>
                      <a:pt x="33" y="110"/>
                    </a:lnTo>
                    <a:lnTo>
                      <a:pt x="26" y="110"/>
                    </a:lnTo>
                    <a:lnTo>
                      <a:pt x="19" y="105"/>
                    </a:lnTo>
                    <a:lnTo>
                      <a:pt x="14" y="100"/>
                    </a:lnTo>
                    <a:lnTo>
                      <a:pt x="10" y="91"/>
                    </a:lnTo>
                    <a:lnTo>
                      <a:pt x="5" y="82"/>
                    </a:lnTo>
                    <a:lnTo>
                      <a:pt x="3" y="70"/>
                    </a:lnTo>
                    <a:lnTo>
                      <a:pt x="0" y="56"/>
                    </a:lnTo>
                    <a:close/>
                    <a:moveTo>
                      <a:pt x="17" y="58"/>
                    </a:moveTo>
                    <a:lnTo>
                      <a:pt x="17" y="70"/>
                    </a:lnTo>
                    <a:lnTo>
                      <a:pt x="19" y="84"/>
                    </a:lnTo>
                    <a:lnTo>
                      <a:pt x="21" y="93"/>
                    </a:lnTo>
                    <a:lnTo>
                      <a:pt x="24" y="100"/>
                    </a:lnTo>
                    <a:lnTo>
                      <a:pt x="28" y="103"/>
                    </a:lnTo>
                    <a:lnTo>
                      <a:pt x="33" y="105"/>
                    </a:lnTo>
                    <a:lnTo>
                      <a:pt x="38" y="103"/>
                    </a:lnTo>
                    <a:lnTo>
                      <a:pt x="42" y="100"/>
                    </a:lnTo>
                    <a:lnTo>
                      <a:pt x="47" y="96"/>
                    </a:lnTo>
                    <a:lnTo>
                      <a:pt x="49" y="89"/>
                    </a:lnTo>
                    <a:lnTo>
                      <a:pt x="52" y="72"/>
                    </a:lnTo>
                    <a:lnTo>
                      <a:pt x="52" y="51"/>
                    </a:lnTo>
                    <a:lnTo>
                      <a:pt x="52" y="40"/>
                    </a:lnTo>
                    <a:lnTo>
                      <a:pt x="52" y="28"/>
                    </a:lnTo>
                    <a:lnTo>
                      <a:pt x="49" y="21"/>
                    </a:lnTo>
                    <a:lnTo>
                      <a:pt x="45" y="12"/>
                    </a:lnTo>
                    <a:lnTo>
                      <a:pt x="42" y="7"/>
                    </a:lnTo>
                    <a:lnTo>
                      <a:pt x="38" y="5"/>
                    </a:lnTo>
                    <a:lnTo>
                      <a:pt x="35" y="5"/>
                    </a:lnTo>
                    <a:lnTo>
                      <a:pt x="28" y="7"/>
                    </a:lnTo>
                    <a:lnTo>
                      <a:pt x="26" y="9"/>
                    </a:lnTo>
                    <a:lnTo>
                      <a:pt x="21" y="14"/>
                    </a:lnTo>
                    <a:lnTo>
                      <a:pt x="19" y="21"/>
                    </a:lnTo>
                    <a:lnTo>
                      <a:pt x="17" y="30"/>
                    </a:lnTo>
                    <a:lnTo>
                      <a:pt x="17" y="44"/>
                    </a:lnTo>
                    <a:lnTo>
                      <a:pt x="17" y="58"/>
                    </a:lnTo>
                    <a:close/>
                  </a:path>
                </a:pathLst>
              </a:custGeom>
              <a:solidFill>
                <a:srgbClr val="000000"/>
              </a:solidFill>
              <a:ln w="0">
                <a:solidFill>
                  <a:srgbClr val="000000"/>
                </a:solidFill>
                <a:round/>
                <a:headEnd/>
                <a:tailEnd/>
              </a:ln>
            </p:spPr>
            <p:txBody>
              <a:bodyPr/>
              <a:lstStyle/>
              <a:p>
                <a:endParaRPr lang="en-US"/>
              </a:p>
            </p:txBody>
          </p:sp>
          <p:sp>
            <p:nvSpPr>
              <p:cNvPr id="535211" name="Freeform 683"/>
              <p:cNvSpPr>
                <a:spLocks/>
              </p:cNvSpPr>
              <p:nvPr/>
            </p:nvSpPr>
            <p:spPr bwMode="auto">
              <a:xfrm>
                <a:off x="3031" y="4620"/>
                <a:ext cx="70" cy="107"/>
              </a:xfrm>
              <a:custGeom>
                <a:avLst/>
                <a:gdLst/>
                <a:ahLst/>
                <a:cxnLst>
                  <a:cxn ang="0">
                    <a:pos x="70" y="89"/>
                  </a:cxn>
                  <a:cxn ang="0">
                    <a:pos x="63" y="107"/>
                  </a:cxn>
                  <a:cxn ang="0">
                    <a:pos x="0" y="107"/>
                  </a:cxn>
                  <a:cxn ang="0">
                    <a:pos x="0" y="105"/>
                  </a:cxn>
                  <a:cxn ang="0">
                    <a:pos x="23" y="82"/>
                  </a:cxn>
                  <a:cxn ang="0">
                    <a:pos x="39" y="63"/>
                  </a:cxn>
                  <a:cxn ang="0">
                    <a:pos x="44" y="54"/>
                  </a:cxn>
                  <a:cxn ang="0">
                    <a:pos x="49" y="44"/>
                  </a:cxn>
                  <a:cxn ang="0">
                    <a:pos x="49" y="35"/>
                  </a:cxn>
                  <a:cxn ang="0">
                    <a:pos x="49" y="28"/>
                  </a:cxn>
                  <a:cxn ang="0">
                    <a:pos x="46" y="23"/>
                  </a:cxn>
                  <a:cxn ang="0">
                    <a:pos x="44" y="19"/>
                  </a:cxn>
                  <a:cxn ang="0">
                    <a:pos x="37" y="14"/>
                  </a:cxn>
                  <a:cxn ang="0">
                    <a:pos x="28" y="12"/>
                  </a:cxn>
                  <a:cxn ang="0">
                    <a:pos x="21" y="12"/>
                  </a:cxn>
                  <a:cxn ang="0">
                    <a:pos x="14" y="16"/>
                  </a:cxn>
                  <a:cxn ang="0">
                    <a:pos x="9" y="21"/>
                  </a:cxn>
                  <a:cxn ang="0">
                    <a:pos x="4" y="30"/>
                  </a:cxn>
                  <a:cxn ang="0">
                    <a:pos x="2" y="30"/>
                  </a:cxn>
                  <a:cxn ang="0">
                    <a:pos x="4" y="21"/>
                  </a:cxn>
                  <a:cxn ang="0">
                    <a:pos x="7" y="14"/>
                  </a:cxn>
                  <a:cxn ang="0">
                    <a:pos x="11" y="7"/>
                  </a:cxn>
                  <a:cxn ang="0">
                    <a:pos x="18" y="2"/>
                  </a:cxn>
                  <a:cxn ang="0">
                    <a:pos x="25" y="0"/>
                  </a:cxn>
                  <a:cxn ang="0">
                    <a:pos x="32" y="0"/>
                  </a:cxn>
                  <a:cxn ang="0">
                    <a:pos x="42" y="0"/>
                  </a:cxn>
                  <a:cxn ang="0">
                    <a:pos x="49" y="2"/>
                  </a:cxn>
                  <a:cxn ang="0">
                    <a:pos x="53" y="7"/>
                  </a:cxn>
                  <a:cxn ang="0">
                    <a:pos x="58" y="14"/>
                  </a:cxn>
                  <a:cxn ang="0">
                    <a:pos x="63" y="21"/>
                  </a:cxn>
                  <a:cxn ang="0">
                    <a:pos x="63" y="28"/>
                  </a:cxn>
                  <a:cxn ang="0">
                    <a:pos x="63" y="35"/>
                  </a:cxn>
                  <a:cxn ang="0">
                    <a:pos x="60" y="44"/>
                  </a:cxn>
                  <a:cxn ang="0">
                    <a:pos x="51" y="56"/>
                  </a:cxn>
                  <a:cxn ang="0">
                    <a:pos x="39" y="70"/>
                  </a:cxn>
                  <a:cxn ang="0">
                    <a:pos x="32" y="79"/>
                  </a:cxn>
                  <a:cxn ang="0">
                    <a:pos x="25" y="86"/>
                  </a:cxn>
                  <a:cxn ang="0">
                    <a:pos x="18" y="93"/>
                  </a:cxn>
                  <a:cxn ang="0">
                    <a:pos x="16" y="96"/>
                  </a:cxn>
                  <a:cxn ang="0">
                    <a:pos x="44" y="96"/>
                  </a:cxn>
                  <a:cxn ang="0">
                    <a:pos x="51" y="96"/>
                  </a:cxn>
                  <a:cxn ang="0">
                    <a:pos x="56" y="96"/>
                  </a:cxn>
                  <a:cxn ang="0">
                    <a:pos x="58" y="96"/>
                  </a:cxn>
                  <a:cxn ang="0">
                    <a:pos x="63" y="93"/>
                  </a:cxn>
                  <a:cxn ang="0">
                    <a:pos x="65" y="91"/>
                  </a:cxn>
                  <a:cxn ang="0">
                    <a:pos x="67" y="89"/>
                  </a:cxn>
                  <a:cxn ang="0">
                    <a:pos x="70" y="89"/>
                  </a:cxn>
                </a:cxnLst>
                <a:rect l="0" t="0" r="r" b="b"/>
                <a:pathLst>
                  <a:path w="70" h="107">
                    <a:moveTo>
                      <a:pt x="70" y="89"/>
                    </a:moveTo>
                    <a:lnTo>
                      <a:pt x="63" y="107"/>
                    </a:lnTo>
                    <a:lnTo>
                      <a:pt x="0" y="107"/>
                    </a:lnTo>
                    <a:lnTo>
                      <a:pt x="0" y="105"/>
                    </a:lnTo>
                    <a:lnTo>
                      <a:pt x="23" y="82"/>
                    </a:lnTo>
                    <a:lnTo>
                      <a:pt x="39" y="63"/>
                    </a:lnTo>
                    <a:lnTo>
                      <a:pt x="44" y="54"/>
                    </a:lnTo>
                    <a:lnTo>
                      <a:pt x="49" y="44"/>
                    </a:lnTo>
                    <a:lnTo>
                      <a:pt x="49" y="35"/>
                    </a:lnTo>
                    <a:lnTo>
                      <a:pt x="49" y="28"/>
                    </a:lnTo>
                    <a:lnTo>
                      <a:pt x="46" y="23"/>
                    </a:lnTo>
                    <a:lnTo>
                      <a:pt x="44" y="19"/>
                    </a:lnTo>
                    <a:lnTo>
                      <a:pt x="37" y="14"/>
                    </a:lnTo>
                    <a:lnTo>
                      <a:pt x="28" y="12"/>
                    </a:lnTo>
                    <a:lnTo>
                      <a:pt x="21" y="12"/>
                    </a:lnTo>
                    <a:lnTo>
                      <a:pt x="14" y="16"/>
                    </a:lnTo>
                    <a:lnTo>
                      <a:pt x="9" y="21"/>
                    </a:lnTo>
                    <a:lnTo>
                      <a:pt x="4" y="30"/>
                    </a:lnTo>
                    <a:lnTo>
                      <a:pt x="2" y="30"/>
                    </a:lnTo>
                    <a:lnTo>
                      <a:pt x="4" y="21"/>
                    </a:lnTo>
                    <a:lnTo>
                      <a:pt x="7" y="14"/>
                    </a:lnTo>
                    <a:lnTo>
                      <a:pt x="11" y="7"/>
                    </a:lnTo>
                    <a:lnTo>
                      <a:pt x="18" y="2"/>
                    </a:lnTo>
                    <a:lnTo>
                      <a:pt x="25" y="0"/>
                    </a:lnTo>
                    <a:lnTo>
                      <a:pt x="32" y="0"/>
                    </a:lnTo>
                    <a:lnTo>
                      <a:pt x="42" y="0"/>
                    </a:lnTo>
                    <a:lnTo>
                      <a:pt x="49" y="2"/>
                    </a:lnTo>
                    <a:lnTo>
                      <a:pt x="53" y="7"/>
                    </a:lnTo>
                    <a:lnTo>
                      <a:pt x="58" y="14"/>
                    </a:lnTo>
                    <a:lnTo>
                      <a:pt x="63" y="21"/>
                    </a:lnTo>
                    <a:lnTo>
                      <a:pt x="63" y="28"/>
                    </a:lnTo>
                    <a:lnTo>
                      <a:pt x="63" y="35"/>
                    </a:lnTo>
                    <a:lnTo>
                      <a:pt x="60" y="44"/>
                    </a:lnTo>
                    <a:lnTo>
                      <a:pt x="51" y="56"/>
                    </a:lnTo>
                    <a:lnTo>
                      <a:pt x="39" y="70"/>
                    </a:lnTo>
                    <a:lnTo>
                      <a:pt x="32" y="79"/>
                    </a:lnTo>
                    <a:lnTo>
                      <a:pt x="25" y="86"/>
                    </a:lnTo>
                    <a:lnTo>
                      <a:pt x="18" y="93"/>
                    </a:lnTo>
                    <a:lnTo>
                      <a:pt x="16" y="96"/>
                    </a:lnTo>
                    <a:lnTo>
                      <a:pt x="44" y="96"/>
                    </a:lnTo>
                    <a:lnTo>
                      <a:pt x="51" y="96"/>
                    </a:lnTo>
                    <a:lnTo>
                      <a:pt x="56" y="96"/>
                    </a:lnTo>
                    <a:lnTo>
                      <a:pt x="58" y="96"/>
                    </a:lnTo>
                    <a:lnTo>
                      <a:pt x="63" y="93"/>
                    </a:lnTo>
                    <a:lnTo>
                      <a:pt x="65" y="91"/>
                    </a:lnTo>
                    <a:lnTo>
                      <a:pt x="67" y="89"/>
                    </a:lnTo>
                    <a:lnTo>
                      <a:pt x="70" y="89"/>
                    </a:lnTo>
                    <a:close/>
                  </a:path>
                </a:pathLst>
              </a:custGeom>
              <a:solidFill>
                <a:srgbClr val="000000"/>
              </a:solidFill>
              <a:ln w="0">
                <a:solidFill>
                  <a:srgbClr val="000000"/>
                </a:solidFill>
                <a:round/>
                <a:headEnd/>
                <a:tailEnd/>
              </a:ln>
            </p:spPr>
            <p:txBody>
              <a:bodyPr/>
              <a:lstStyle/>
              <a:p>
                <a:endParaRPr lang="en-US"/>
              </a:p>
            </p:txBody>
          </p:sp>
          <p:sp>
            <p:nvSpPr>
              <p:cNvPr id="535210" name="Freeform 682"/>
              <p:cNvSpPr>
                <a:spLocks noEditPoints="1"/>
              </p:cNvSpPr>
              <p:nvPr/>
            </p:nvSpPr>
            <p:spPr bwMode="auto">
              <a:xfrm>
                <a:off x="3110" y="4620"/>
                <a:ext cx="70" cy="107"/>
              </a:xfrm>
              <a:custGeom>
                <a:avLst/>
                <a:gdLst/>
                <a:ahLst/>
                <a:cxnLst>
                  <a:cxn ang="0">
                    <a:pos x="70" y="70"/>
                  </a:cxn>
                  <a:cxn ang="0">
                    <a:pos x="70" y="79"/>
                  </a:cxn>
                  <a:cxn ang="0">
                    <a:pos x="56" y="79"/>
                  </a:cxn>
                  <a:cxn ang="0">
                    <a:pos x="56" y="107"/>
                  </a:cxn>
                  <a:cxn ang="0">
                    <a:pos x="42" y="107"/>
                  </a:cxn>
                  <a:cxn ang="0">
                    <a:pos x="42" y="79"/>
                  </a:cxn>
                  <a:cxn ang="0">
                    <a:pos x="0" y="79"/>
                  </a:cxn>
                  <a:cxn ang="0">
                    <a:pos x="0" y="70"/>
                  </a:cxn>
                  <a:cxn ang="0">
                    <a:pos x="47" y="0"/>
                  </a:cxn>
                  <a:cxn ang="0">
                    <a:pos x="56" y="0"/>
                  </a:cxn>
                  <a:cxn ang="0">
                    <a:pos x="56" y="70"/>
                  </a:cxn>
                  <a:cxn ang="0">
                    <a:pos x="70" y="70"/>
                  </a:cxn>
                  <a:cxn ang="0">
                    <a:pos x="42" y="70"/>
                  </a:cxn>
                  <a:cxn ang="0">
                    <a:pos x="42" y="16"/>
                  </a:cxn>
                  <a:cxn ang="0">
                    <a:pos x="7" y="70"/>
                  </a:cxn>
                  <a:cxn ang="0">
                    <a:pos x="42" y="70"/>
                  </a:cxn>
                </a:cxnLst>
                <a:rect l="0" t="0" r="r" b="b"/>
                <a:pathLst>
                  <a:path w="70" h="107">
                    <a:moveTo>
                      <a:pt x="70" y="70"/>
                    </a:moveTo>
                    <a:lnTo>
                      <a:pt x="70" y="79"/>
                    </a:lnTo>
                    <a:lnTo>
                      <a:pt x="56" y="79"/>
                    </a:lnTo>
                    <a:lnTo>
                      <a:pt x="56" y="107"/>
                    </a:lnTo>
                    <a:lnTo>
                      <a:pt x="42" y="107"/>
                    </a:lnTo>
                    <a:lnTo>
                      <a:pt x="42" y="79"/>
                    </a:lnTo>
                    <a:lnTo>
                      <a:pt x="0" y="79"/>
                    </a:lnTo>
                    <a:lnTo>
                      <a:pt x="0" y="70"/>
                    </a:lnTo>
                    <a:lnTo>
                      <a:pt x="47" y="0"/>
                    </a:lnTo>
                    <a:lnTo>
                      <a:pt x="56" y="0"/>
                    </a:lnTo>
                    <a:lnTo>
                      <a:pt x="56" y="70"/>
                    </a:lnTo>
                    <a:lnTo>
                      <a:pt x="70" y="70"/>
                    </a:lnTo>
                    <a:close/>
                    <a:moveTo>
                      <a:pt x="42" y="70"/>
                    </a:moveTo>
                    <a:lnTo>
                      <a:pt x="42" y="16"/>
                    </a:lnTo>
                    <a:lnTo>
                      <a:pt x="7" y="70"/>
                    </a:lnTo>
                    <a:lnTo>
                      <a:pt x="42" y="70"/>
                    </a:lnTo>
                    <a:close/>
                  </a:path>
                </a:pathLst>
              </a:custGeom>
              <a:solidFill>
                <a:srgbClr val="000000"/>
              </a:solidFill>
              <a:ln w="0">
                <a:solidFill>
                  <a:srgbClr val="000000"/>
                </a:solidFill>
                <a:round/>
                <a:headEnd/>
                <a:tailEnd/>
              </a:ln>
            </p:spPr>
            <p:txBody>
              <a:bodyPr/>
              <a:lstStyle/>
              <a:p>
                <a:endParaRPr lang="en-US"/>
              </a:p>
            </p:txBody>
          </p:sp>
          <p:sp>
            <p:nvSpPr>
              <p:cNvPr id="535209" name="Freeform 681"/>
              <p:cNvSpPr>
                <a:spLocks/>
              </p:cNvSpPr>
              <p:nvPr/>
            </p:nvSpPr>
            <p:spPr bwMode="auto">
              <a:xfrm>
                <a:off x="3447" y="4620"/>
                <a:ext cx="71" cy="107"/>
              </a:xfrm>
              <a:custGeom>
                <a:avLst/>
                <a:gdLst/>
                <a:ahLst/>
                <a:cxnLst>
                  <a:cxn ang="0">
                    <a:pos x="71" y="89"/>
                  </a:cxn>
                  <a:cxn ang="0">
                    <a:pos x="64" y="107"/>
                  </a:cxn>
                  <a:cxn ang="0">
                    <a:pos x="0" y="107"/>
                  </a:cxn>
                  <a:cxn ang="0">
                    <a:pos x="0" y="105"/>
                  </a:cxn>
                  <a:cxn ang="0">
                    <a:pos x="24" y="82"/>
                  </a:cxn>
                  <a:cxn ang="0">
                    <a:pos x="40" y="63"/>
                  </a:cxn>
                  <a:cxn ang="0">
                    <a:pos x="45" y="54"/>
                  </a:cxn>
                  <a:cxn ang="0">
                    <a:pos x="50" y="44"/>
                  </a:cxn>
                  <a:cxn ang="0">
                    <a:pos x="50" y="35"/>
                  </a:cxn>
                  <a:cxn ang="0">
                    <a:pos x="50" y="28"/>
                  </a:cxn>
                  <a:cxn ang="0">
                    <a:pos x="47" y="23"/>
                  </a:cxn>
                  <a:cxn ang="0">
                    <a:pos x="45" y="19"/>
                  </a:cxn>
                  <a:cxn ang="0">
                    <a:pos x="38" y="14"/>
                  </a:cxn>
                  <a:cxn ang="0">
                    <a:pos x="29" y="12"/>
                  </a:cxn>
                  <a:cxn ang="0">
                    <a:pos x="21" y="12"/>
                  </a:cxn>
                  <a:cxn ang="0">
                    <a:pos x="14" y="16"/>
                  </a:cxn>
                  <a:cxn ang="0">
                    <a:pos x="10" y="21"/>
                  </a:cxn>
                  <a:cxn ang="0">
                    <a:pos x="5" y="30"/>
                  </a:cxn>
                  <a:cxn ang="0">
                    <a:pos x="3" y="30"/>
                  </a:cxn>
                  <a:cxn ang="0">
                    <a:pos x="5" y="21"/>
                  </a:cxn>
                  <a:cxn ang="0">
                    <a:pos x="7" y="14"/>
                  </a:cxn>
                  <a:cxn ang="0">
                    <a:pos x="12" y="7"/>
                  </a:cxn>
                  <a:cxn ang="0">
                    <a:pos x="19" y="2"/>
                  </a:cxn>
                  <a:cxn ang="0">
                    <a:pos x="26" y="0"/>
                  </a:cxn>
                  <a:cxn ang="0">
                    <a:pos x="33" y="0"/>
                  </a:cxn>
                  <a:cxn ang="0">
                    <a:pos x="40" y="0"/>
                  </a:cxn>
                  <a:cxn ang="0">
                    <a:pos x="50" y="2"/>
                  </a:cxn>
                  <a:cxn ang="0">
                    <a:pos x="54" y="7"/>
                  </a:cxn>
                  <a:cxn ang="0">
                    <a:pos x="59" y="14"/>
                  </a:cxn>
                  <a:cxn ang="0">
                    <a:pos x="64" y="21"/>
                  </a:cxn>
                  <a:cxn ang="0">
                    <a:pos x="64" y="28"/>
                  </a:cxn>
                  <a:cxn ang="0">
                    <a:pos x="64" y="35"/>
                  </a:cxn>
                  <a:cxn ang="0">
                    <a:pos x="61" y="44"/>
                  </a:cxn>
                  <a:cxn ang="0">
                    <a:pos x="52" y="56"/>
                  </a:cxn>
                  <a:cxn ang="0">
                    <a:pos x="40" y="70"/>
                  </a:cxn>
                  <a:cxn ang="0">
                    <a:pos x="33" y="79"/>
                  </a:cxn>
                  <a:cxn ang="0">
                    <a:pos x="24" y="86"/>
                  </a:cxn>
                  <a:cxn ang="0">
                    <a:pos x="19" y="93"/>
                  </a:cxn>
                  <a:cxn ang="0">
                    <a:pos x="17" y="96"/>
                  </a:cxn>
                  <a:cxn ang="0">
                    <a:pos x="45" y="96"/>
                  </a:cxn>
                  <a:cxn ang="0">
                    <a:pos x="52" y="96"/>
                  </a:cxn>
                  <a:cxn ang="0">
                    <a:pos x="57" y="96"/>
                  </a:cxn>
                  <a:cxn ang="0">
                    <a:pos x="59" y="96"/>
                  </a:cxn>
                  <a:cxn ang="0">
                    <a:pos x="61" y="93"/>
                  </a:cxn>
                  <a:cxn ang="0">
                    <a:pos x="66" y="91"/>
                  </a:cxn>
                  <a:cxn ang="0">
                    <a:pos x="68" y="89"/>
                  </a:cxn>
                  <a:cxn ang="0">
                    <a:pos x="71" y="89"/>
                  </a:cxn>
                </a:cxnLst>
                <a:rect l="0" t="0" r="r" b="b"/>
                <a:pathLst>
                  <a:path w="71" h="107">
                    <a:moveTo>
                      <a:pt x="71" y="89"/>
                    </a:moveTo>
                    <a:lnTo>
                      <a:pt x="64" y="107"/>
                    </a:lnTo>
                    <a:lnTo>
                      <a:pt x="0" y="107"/>
                    </a:lnTo>
                    <a:lnTo>
                      <a:pt x="0" y="105"/>
                    </a:lnTo>
                    <a:lnTo>
                      <a:pt x="24" y="82"/>
                    </a:lnTo>
                    <a:lnTo>
                      <a:pt x="40" y="63"/>
                    </a:lnTo>
                    <a:lnTo>
                      <a:pt x="45" y="54"/>
                    </a:lnTo>
                    <a:lnTo>
                      <a:pt x="50" y="44"/>
                    </a:lnTo>
                    <a:lnTo>
                      <a:pt x="50" y="35"/>
                    </a:lnTo>
                    <a:lnTo>
                      <a:pt x="50" y="28"/>
                    </a:lnTo>
                    <a:lnTo>
                      <a:pt x="47" y="23"/>
                    </a:lnTo>
                    <a:lnTo>
                      <a:pt x="45" y="19"/>
                    </a:lnTo>
                    <a:lnTo>
                      <a:pt x="38" y="14"/>
                    </a:lnTo>
                    <a:lnTo>
                      <a:pt x="29" y="12"/>
                    </a:lnTo>
                    <a:lnTo>
                      <a:pt x="21" y="12"/>
                    </a:lnTo>
                    <a:lnTo>
                      <a:pt x="14" y="16"/>
                    </a:lnTo>
                    <a:lnTo>
                      <a:pt x="10" y="21"/>
                    </a:lnTo>
                    <a:lnTo>
                      <a:pt x="5" y="30"/>
                    </a:lnTo>
                    <a:lnTo>
                      <a:pt x="3" y="30"/>
                    </a:lnTo>
                    <a:lnTo>
                      <a:pt x="5" y="21"/>
                    </a:lnTo>
                    <a:lnTo>
                      <a:pt x="7" y="14"/>
                    </a:lnTo>
                    <a:lnTo>
                      <a:pt x="12" y="7"/>
                    </a:lnTo>
                    <a:lnTo>
                      <a:pt x="19" y="2"/>
                    </a:lnTo>
                    <a:lnTo>
                      <a:pt x="26" y="0"/>
                    </a:lnTo>
                    <a:lnTo>
                      <a:pt x="33" y="0"/>
                    </a:lnTo>
                    <a:lnTo>
                      <a:pt x="40" y="0"/>
                    </a:lnTo>
                    <a:lnTo>
                      <a:pt x="50" y="2"/>
                    </a:lnTo>
                    <a:lnTo>
                      <a:pt x="54" y="7"/>
                    </a:lnTo>
                    <a:lnTo>
                      <a:pt x="59" y="14"/>
                    </a:lnTo>
                    <a:lnTo>
                      <a:pt x="64" y="21"/>
                    </a:lnTo>
                    <a:lnTo>
                      <a:pt x="64" y="28"/>
                    </a:lnTo>
                    <a:lnTo>
                      <a:pt x="64" y="35"/>
                    </a:lnTo>
                    <a:lnTo>
                      <a:pt x="61" y="44"/>
                    </a:lnTo>
                    <a:lnTo>
                      <a:pt x="52" y="56"/>
                    </a:lnTo>
                    <a:lnTo>
                      <a:pt x="40" y="70"/>
                    </a:lnTo>
                    <a:lnTo>
                      <a:pt x="33" y="79"/>
                    </a:lnTo>
                    <a:lnTo>
                      <a:pt x="24" y="86"/>
                    </a:lnTo>
                    <a:lnTo>
                      <a:pt x="19" y="93"/>
                    </a:lnTo>
                    <a:lnTo>
                      <a:pt x="17" y="96"/>
                    </a:lnTo>
                    <a:lnTo>
                      <a:pt x="45" y="96"/>
                    </a:lnTo>
                    <a:lnTo>
                      <a:pt x="52" y="96"/>
                    </a:lnTo>
                    <a:lnTo>
                      <a:pt x="57" y="96"/>
                    </a:lnTo>
                    <a:lnTo>
                      <a:pt x="59" y="96"/>
                    </a:lnTo>
                    <a:lnTo>
                      <a:pt x="61" y="93"/>
                    </a:lnTo>
                    <a:lnTo>
                      <a:pt x="66" y="91"/>
                    </a:lnTo>
                    <a:lnTo>
                      <a:pt x="68" y="89"/>
                    </a:lnTo>
                    <a:lnTo>
                      <a:pt x="71" y="89"/>
                    </a:lnTo>
                    <a:close/>
                  </a:path>
                </a:pathLst>
              </a:custGeom>
              <a:solidFill>
                <a:srgbClr val="000000"/>
              </a:solidFill>
              <a:ln w="0">
                <a:solidFill>
                  <a:srgbClr val="000000"/>
                </a:solidFill>
                <a:round/>
                <a:headEnd/>
                <a:tailEnd/>
              </a:ln>
            </p:spPr>
            <p:txBody>
              <a:bodyPr/>
              <a:lstStyle/>
              <a:p>
                <a:endParaRPr lang="en-US"/>
              </a:p>
            </p:txBody>
          </p:sp>
          <p:sp>
            <p:nvSpPr>
              <p:cNvPr id="535208" name="Freeform 680"/>
              <p:cNvSpPr>
                <a:spLocks noEditPoints="1"/>
              </p:cNvSpPr>
              <p:nvPr/>
            </p:nvSpPr>
            <p:spPr bwMode="auto">
              <a:xfrm>
                <a:off x="3532" y="4620"/>
                <a:ext cx="65" cy="110"/>
              </a:xfrm>
              <a:custGeom>
                <a:avLst/>
                <a:gdLst/>
                <a:ahLst/>
                <a:cxnLst>
                  <a:cxn ang="0">
                    <a:pos x="0" y="56"/>
                  </a:cxn>
                  <a:cxn ang="0">
                    <a:pos x="0" y="44"/>
                  </a:cxn>
                  <a:cxn ang="0">
                    <a:pos x="2" y="33"/>
                  </a:cxn>
                  <a:cxn ang="0">
                    <a:pos x="4" y="23"/>
                  </a:cxn>
                  <a:cxn ang="0">
                    <a:pos x="9" y="16"/>
                  </a:cxn>
                  <a:cxn ang="0">
                    <a:pos x="14" y="9"/>
                  </a:cxn>
                  <a:cxn ang="0">
                    <a:pos x="18" y="5"/>
                  </a:cxn>
                  <a:cxn ang="0">
                    <a:pos x="25" y="0"/>
                  </a:cxn>
                  <a:cxn ang="0">
                    <a:pos x="33" y="0"/>
                  </a:cxn>
                  <a:cxn ang="0">
                    <a:pos x="40" y="0"/>
                  </a:cxn>
                  <a:cxn ang="0">
                    <a:pos x="47" y="5"/>
                  </a:cxn>
                  <a:cxn ang="0">
                    <a:pos x="54" y="12"/>
                  </a:cxn>
                  <a:cxn ang="0">
                    <a:pos x="63" y="30"/>
                  </a:cxn>
                  <a:cxn ang="0">
                    <a:pos x="65" y="54"/>
                  </a:cxn>
                  <a:cxn ang="0">
                    <a:pos x="65" y="65"/>
                  </a:cxn>
                  <a:cxn ang="0">
                    <a:pos x="63" y="77"/>
                  </a:cxn>
                  <a:cxn ang="0">
                    <a:pos x="61" y="86"/>
                  </a:cxn>
                  <a:cxn ang="0">
                    <a:pos x="56" y="93"/>
                  </a:cxn>
                  <a:cxn ang="0">
                    <a:pos x="54" y="100"/>
                  </a:cxn>
                  <a:cxn ang="0">
                    <a:pos x="47" y="105"/>
                  </a:cxn>
                  <a:cxn ang="0">
                    <a:pos x="40" y="107"/>
                  </a:cxn>
                  <a:cxn ang="0">
                    <a:pos x="33" y="110"/>
                  </a:cxn>
                  <a:cxn ang="0">
                    <a:pos x="25" y="110"/>
                  </a:cxn>
                  <a:cxn ang="0">
                    <a:pos x="18" y="105"/>
                  </a:cxn>
                  <a:cxn ang="0">
                    <a:pos x="11" y="100"/>
                  </a:cxn>
                  <a:cxn ang="0">
                    <a:pos x="7" y="91"/>
                  </a:cxn>
                  <a:cxn ang="0">
                    <a:pos x="2" y="82"/>
                  </a:cxn>
                  <a:cxn ang="0">
                    <a:pos x="0" y="70"/>
                  </a:cxn>
                  <a:cxn ang="0">
                    <a:pos x="0" y="56"/>
                  </a:cxn>
                  <a:cxn ang="0">
                    <a:pos x="14" y="58"/>
                  </a:cxn>
                  <a:cxn ang="0">
                    <a:pos x="14" y="70"/>
                  </a:cxn>
                  <a:cxn ang="0">
                    <a:pos x="16" y="84"/>
                  </a:cxn>
                  <a:cxn ang="0">
                    <a:pos x="18" y="93"/>
                  </a:cxn>
                  <a:cxn ang="0">
                    <a:pos x="23" y="100"/>
                  </a:cxn>
                  <a:cxn ang="0">
                    <a:pos x="28" y="103"/>
                  </a:cxn>
                  <a:cxn ang="0">
                    <a:pos x="33" y="105"/>
                  </a:cxn>
                  <a:cxn ang="0">
                    <a:pos x="37" y="103"/>
                  </a:cxn>
                  <a:cxn ang="0">
                    <a:pos x="40" y="100"/>
                  </a:cxn>
                  <a:cxn ang="0">
                    <a:pos x="44" y="96"/>
                  </a:cxn>
                  <a:cxn ang="0">
                    <a:pos x="47" y="89"/>
                  </a:cxn>
                  <a:cxn ang="0">
                    <a:pos x="49" y="72"/>
                  </a:cxn>
                  <a:cxn ang="0">
                    <a:pos x="51" y="51"/>
                  </a:cxn>
                  <a:cxn ang="0">
                    <a:pos x="51" y="40"/>
                  </a:cxn>
                  <a:cxn ang="0">
                    <a:pos x="49" y="28"/>
                  </a:cxn>
                  <a:cxn ang="0">
                    <a:pos x="47" y="21"/>
                  </a:cxn>
                  <a:cxn ang="0">
                    <a:pos x="44" y="12"/>
                  </a:cxn>
                  <a:cxn ang="0">
                    <a:pos x="40" y="7"/>
                  </a:cxn>
                  <a:cxn ang="0">
                    <a:pos x="37" y="5"/>
                  </a:cxn>
                  <a:cxn ang="0">
                    <a:pos x="33" y="5"/>
                  </a:cxn>
                  <a:cxn ang="0">
                    <a:pos x="28" y="7"/>
                  </a:cxn>
                  <a:cxn ang="0">
                    <a:pos x="23" y="9"/>
                  </a:cxn>
                  <a:cxn ang="0">
                    <a:pos x="21" y="14"/>
                  </a:cxn>
                  <a:cxn ang="0">
                    <a:pos x="18" y="21"/>
                  </a:cxn>
                  <a:cxn ang="0">
                    <a:pos x="16" y="30"/>
                  </a:cxn>
                  <a:cxn ang="0">
                    <a:pos x="14" y="44"/>
                  </a:cxn>
                  <a:cxn ang="0">
                    <a:pos x="14" y="58"/>
                  </a:cxn>
                </a:cxnLst>
                <a:rect l="0" t="0" r="r" b="b"/>
                <a:pathLst>
                  <a:path w="65" h="110">
                    <a:moveTo>
                      <a:pt x="0" y="56"/>
                    </a:moveTo>
                    <a:lnTo>
                      <a:pt x="0" y="44"/>
                    </a:lnTo>
                    <a:lnTo>
                      <a:pt x="2" y="33"/>
                    </a:lnTo>
                    <a:lnTo>
                      <a:pt x="4" y="23"/>
                    </a:lnTo>
                    <a:lnTo>
                      <a:pt x="9" y="16"/>
                    </a:lnTo>
                    <a:lnTo>
                      <a:pt x="14" y="9"/>
                    </a:lnTo>
                    <a:lnTo>
                      <a:pt x="18" y="5"/>
                    </a:lnTo>
                    <a:lnTo>
                      <a:pt x="25" y="0"/>
                    </a:lnTo>
                    <a:lnTo>
                      <a:pt x="33" y="0"/>
                    </a:lnTo>
                    <a:lnTo>
                      <a:pt x="40" y="0"/>
                    </a:lnTo>
                    <a:lnTo>
                      <a:pt x="47" y="5"/>
                    </a:lnTo>
                    <a:lnTo>
                      <a:pt x="54" y="12"/>
                    </a:lnTo>
                    <a:lnTo>
                      <a:pt x="63" y="30"/>
                    </a:lnTo>
                    <a:lnTo>
                      <a:pt x="65" y="54"/>
                    </a:lnTo>
                    <a:lnTo>
                      <a:pt x="65" y="65"/>
                    </a:lnTo>
                    <a:lnTo>
                      <a:pt x="63" y="77"/>
                    </a:lnTo>
                    <a:lnTo>
                      <a:pt x="61" y="86"/>
                    </a:lnTo>
                    <a:lnTo>
                      <a:pt x="56" y="93"/>
                    </a:lnTo>
                    <a:lnTo>
                      <a:pt x="54" y="100"/>
                    </a:lnTo>
                    <a:lnTo>
                      <a:pt x="47" y="105"/>
                    </a:lnTo>
                    <a:lnTo>
                      <a:pt x="40" y="107"/>
                    </a:lnTo>
                    <a:lnTo>
                      <a:pt x="33" y="110"/>
                    </a:lnTo>
                    <a:lnTo>
                      <a:pt x="25" y="110"/>
                    </a:lnTo>
                    <a:lnTo>
                      <a:pt x="18" y="105"/>
                    </a:lnTo>
                    <a:lnTo>
                      <a:pt x="11" y="100"/>
                    </a:lnTo>
                    <a:lnTo>
                      <a:pt x="7" y="91"/>
                    </a:lnTo>
                    <a:lnTo>
                      <a:pt x="2" y="82"/>
                    </a:lnTo>
                    <a:lnTo>
                      <a:pt x="0" y="70"/>
                    </a:lnTo>
                    <a:lnTo>
                      <a:pt x="0" y="56"/>
                    </a:lnTo>
                    <a:close/>
                    <a:moveTo>
                      <a:pt x="14" y="58"/>
                    </a:moveTo>
                    <a:lnTo>
                      <a:pt x="14" y="70"/>
                    </a:lnTo>
                    <a:lnTo>
                      <a:pt x="16" y="84"/>
                    </a:lnTo>
                    <a:lnTo>
                      <a:pt x="18" y="93"/>
                    </a:lnTo>
                    <a:lnTo>
                      <a:pt x="23" y="100"/>
                    </a:lnTo>
                    <a:lnTo>
                      <a:pt x="28" y="103"/>
                    </a:lnTo>
                    <a:lnTo>
                      <a:pt x="33" y="105"/>
                    </a:lnTo>
                    <a:lnTo>
                      <a:pt x="37" y="103"/>
                    </a:lnTo>
                    <a:lnTo>
                      <a:pt x="40" y="100"/>
                    </a:lnTo>
                    <a:lnTo>
                      <a:pt x="44" y="96"/>
                    </a:lnTo>
                    <a:lnTo>
                      <a:pt x="47" y="89"/>
                    </a:lnTo>
                    <a:lnTo>
                      <a:pt x="49" y="72"/>
                    </a:lnTo>
                    <a:lnTo>
                      <a:pt x="51" y="51"/>
                    </a:lnTo>
                    <a:lnTo>
                      <a:pt x="51" y="40"/>
                    </a:lnTo>
                    <a:lnTo>
                      <a:pt x="49" y="28"/>
                    </a:lnTo>
                    <a:lnTo>
                      <a:pt x="47" y="21"/>
                    </a:lnTo>
                    <a:lnTo>
                      <a:pt x="44" y="12"/>
                    </a:lnTo>
                    <a:lnTo>
                      <a:pt x="40" y="7"/>
                    </a:lnTo>
                    <a:lnTo>
                      <a:pt x="37" y="5"/>
                    </a:lnTo>
                    <a:lnTo>
                      <a:pt x="33" y="5"/>
                    </a:lnTo>
                    <a:lnTo>
                      <a:pt x="28" y="7"/>
                    </a:lnTo>
                    <a:lnTo>
                      <a:pt x="23" y="9"/>
                    </a:lnTo>
                    <a:lnTo>
                      <a:pt x="21" y="14"/>
                    </a:lnTo>
                    <a:lnTo>
                      <a:pt x="18" y="21"/>
                    </a:lnTo>
                    <a:lnTo>
                      <a:pt x="16" y="30"/>
                    </a:lnTo>
                    <a:lnTo>
                      <a:pt x="14" y="44"/>
                    </a:lnTo>
                    <a:lnTo>
                      <a:pt x="14" y="58"/>
                    </a:lnTo>
                    <a:close/>
                  </a:path>
                </a:pathLst>
              </a:custGeom>
              <a:solidFill>
                <a:srgbClr val="000000"/>
              </a:solidFill>
              <a:ln w="0">
                <a:solidFill>
                  <a:srgbClr val="000000"/>
                </a:solidFill>
                <a:round/>
                <a:headEnd/>
                <a:tailEnd/>
              </a:ln>
            </p:spPr>
            <p:txBody>
              <a:bodyPr/>
              <a:lstStyle/>
              <a:p>
                <a:endParaRPr lang="en-US"/>
              </a:p>
            </p:txBody>
          </p:sp>
          <p:sp>
            <p:nvSpPr>
              <p:cNvPr id="535207" name="Freeform 679"/>
              <p:cNvSpPr>
                <a:spLocks noEditPoints="1"/>
              </p:cNvSpPr>
              <p:nvPr/>
            </p:nvSpPr>
            <p:spPr bwMode="auto">
              <a:xfrm>
                <a:off x="3609" y="4620"/>
                <a:ext cx="70" cy="107"/>
              </a:xfrm>
              <a:custGeom>
                <a:avLst/>
                <a:gdLst/>
                <a:ahLst/>
                <a:cxnLst>
                  <a:cxn ang="0">
                    <a:pos x="70" y="70"/>
                  </a:cxn>
                  <a:cxn ang="0">
                    <a:pos x="70" y="79"/>
                  </a:cxn>
                  <a:cxn ang="0">
                    <a:pos x="54" y="79"/>
                  </a:cxn>
                  <a:cxn ang="0">
                    <a:pos x="54" y="107"/>
                  </a:cxn>
                  <a:cxn ang="0">
                    <a:pos x="40" y="107"/>
                  </a:cxn>
                  <a:cxn ang="0">
                    <a:pos x="40" y="79"/>
                  </a:cxn>
                  <a:cxn ang="0">
                    <a:pos x="0" y="79"/>
                  </a:cxn>
                  <a:cxn ang="0">
                    <a:pos x="0" y="70"/>
                  </a:cxn>
                  <a:cxn ang="0">
                    <a:pos x="45" y="0"/>
                  </a:cxn>
                  <a:cxn ang="0">
                    <a:pos x="54" y="0"/>
                  </a:cxn>
                  <a:cxn ang="0">
                    <a:pos x="54" y="70"/>
                  </a:cxn>
                  <a:cxn ang="0">
                    <a:pos x="70" y="70"/>
                  </a:cxn>
                  <a:cxn ang="0">
                    <a:pos x="40" y="70"/>
                  </a:cxn>
                  <a:cxn ang="0">
                    <a:pos x="40" y="16"/>
                  </a:cxn>
                  <a:cxn ang="0">
                    <a:pos x="7" y="70"/>
                  </a:cxn>
                  <a:cxn ang="0">
                    <a:pos x="40" y="70"/>
                  </a:cxn>
                </a:cxnLst>
                <a:rect l="0" t="0" r="r" b="b"/>
                <a:pathLst>
                  <a:path w="70" h="107">
                    <a:moveTo>
                      <a:pt x="70" y="70"/>
                    </a:moveTo>
                    <a:lnTo>
                      <a:pt x="70" y="79"/>
                    </a:lnTo>
                    <a:lnTo>
                      <a:pt x="54" y="79"/>
                    </a:lnTo>
                    <a:lnTo>
                      <a:pt x="54" y="107"/>
                    </a:lnTo>
                    <a:lnTo>
                      <a:pt x="40" y="107"/>
                    </a:lnTo>
                    <a:lnTo>
                      <a:pt x="40" y="79"/>
                    </a:lnTo>
                    <a:lnTo>
                      <a:pt x="0" y="79"/>
                    </a:lnTo>
                    <a:lnTo>
                      <a:pt x="0" y="70"/>
                    </a:lnTo>
                    <a:lnTo>
                      <a:pt x="45" y="0"/>
                    </a:lnTo>
                    <a:lnTo>
                      <a:pt x="54" y="0"/>
                    </a:lnTo>
                    <a:lnTo>
                      <a:pt x="54" y="70"/>
                    </a:lnTo>
                    <a:lnTo>
                      <a:pt x="70" y="70"/>
                    </a:lnTo>
                    <a:close/>
                    <a:moveTo>
                      <a:pt x="40" y="70"/>
                    </a:moveTo>
                    <a:lnTo>
                      <a:pt x="40" y="16"/>
                    </a:lnTo>
                    <a:lnTo>
                      <a:pt x="7" y="70"/>
                    </a:lnTo>
                    <a:lnTo>
                      <a:pt x="40" y="70"/>
                    </a:lnTo>
                    <a:close/>
                  </a:path>
                </a:pathLst>
              </a:custGeom>
              <a:solidFill>
                <a:srgbClr val="000000"/>
              </a:solidFill>
              <a:ln w="0">
                <a:solidFill>
                  <a:srgbClr val="000000"/>
                </a:solidFill>
                <a:round/>
                <a:headEnd/>
                <a:tailEnd/>
              </a:ln>
            </p:spPr>
            <p:txBody>
              <a:bodyPr/>
              <a:lstStyle/>
              <a:p>
                <a:endParaRPr lang="en-US"/>
              </a:p>
            </p:txBody>
          </p:sp>
          <p:sp>
            <p:nvSpPr>
              <p:cNvPr id="535206" name="Freeform 678"/>
              <p:cNvSpPr>
                <a:spLocks noEditPoints="1"/>
              </p:cNvSpPr>
              <p:nvPr/>
            </p:nvSpPr>
            <p:spPr bwMode="auto">
              <a:xfrm>
                <a:off x="3696" y="4620"/>
                <a:ext cx="61" cy="110"/>
              </a:xfrm>
              <a:custGeom>
                <a:avLst/>
                <a:gdLst/>
                <a:ahLst/>
                <a:cxnLst>
                  <a:cxn ang="0">
                    <a:pos x="14" y="49"/>
                  </a:cxn>
                  <a:cxn ang="0">
                    <a:pos x="4" y="37"/>
                  </a:cxn>
                  <a:cxn ang="0">
                    <a:pos x="0" y="26"/>
                  </a:cxn>
                  <a:cxn ang="0">
                    <a:pos x="4" y="12"/>
                  </a:cxn>
                  <a:cxn ang="0">
                    <a:pos x="14" y="2"/>
                  </a:cxn>
                  <a:cxn ang="0">
                    <a:pos x="30" y="0"/>
                  </a:cxn>
                  <a:cxn ang="0">
                    <a:pos x="44" y="2"/>
                  </a:cxn>
                  <a:cxn ang="0">
                    <a:pos x="56" y="12"/>
                  </a:cxn>
                  <a:cxn ang="0">
                    <a:pos x="58" y="23"/>
                  </a:cxn>
                  <a:cxn ang="0">
                    <a:pos x="54" y="35"/>
                  </a:cxn>
                  <a:cxn ang="0">
                    <a:pos x="44" y="44"/>
                  </a:cxn>
                  <a:cxn ang="0">
                    <a:pos x="44" y="56"/>
                  </a:cxn>
                  <a:cxn ang="0">
                    <a:pos x="56" y="65"/>
                  </a:cxn>
                  <a:cxn ang="0">
                    <a:pos x="61" y="82"/>
                  </a:cxn>
                  <a:cxn ang="0">
                    <a:pos x="56" y="96"/>
                  </a:cxn>
                  <a:cxn ang="0">
                    <a:pos x="47" y="107"/>
                  </a:cxn>
                  <a:cxn ang="0">
                    <a:pos x="30" y="110"/>
                  </a:cxn>
                  <a:cxn ang="0">
                    <a:pos x="11" y="105"/>
                  </a:cxn>
                  <a:cxn ang="0">
                    <a:pos x="0" y="93"/>
                  </a:cxn>
                  <a:cxn ang="0">
                    <a:pos x="0" y="77"/>
                  </a:cxn>
                  <a:cxn ang="0">
                    <a:pos x="11" y="63"/>
                  </a:cxn>
                  <a:cxn ang="0">
                    <a:pos x="32" y="47"/>
                  </a:cxn>
                  <a:cxn ang="0">
                    <a:pos x="42" y="33"/>
                  </a:cxn>
                  <a:cxn ang="0">
                    <a:pos x="44" y="21"/>
                  </a:cxn>
                  <a:cxn ang="0">
                    <a:pos x="39" y="9"/>
                  </a:cxn>
                  <a:cxn ang="0">
                    <a:pos x="30" y="5"/>
                  </a:cxn>
                  <a:cxn ang="0">
                    <a:pos x="21" y="9"/>
                  </a:cxn>
                  <a:cxn ang="0">
                    <a:pos x="16" y="21"/>
                  </a:cxn>
                  <a:cxn ang="0">
                    <a:pos x="18" y="28"/>
                  </a:cxn>
                  <a:cxn ang="0">
                    <a:pos x="23" y="35"/>
                  </a:cxn>
                  <a:cxn ang="0">
                    <a:pos x="23" y="58"/>
                  </a:cxn>
                  <a:cxn ang="0">
                    <a:pos x="16" y="70"/>
                  </a:cxn>
                  <a:cxn ang="0">
                    <a:pos x="14" y="84"/>
                  </a:cxn>
                  <a:cxn ang="0">
                    <a:pos x="18" y="98"/>
                  </a:cxn>
                  <a:cxn ang="0">
                    <a:pos x="30" y="105"/>
                  </a:cxn>
                  <a:cxn ang="0">
                    <a:pos x="42" y="100"/>
                  </a:cxn>
                  <a:cxn ang="0">
                    <a:pos x="47" y="89"/>
                  </a:cxn>
                  <a:cxn ang="0">
                    <a:pos x="44" y="79"/>
                  </a:cxn>
                  <a:cxn ang="0">
                    <a:pos x="32" y="65"/>
                  </a:cxn>
                </a:cxnLst>
                <a:rect l="0" t="0" r="r" b="b"/>
                <a:pathLst>
                  <a:path w="61" h="110">
                    <a:moveTo>
                      <a:pt x="21" y="54"/>
                    </a:moveTo>
                    <a:lnTo>
                      <a:pt x="14" y="49"/>
                    </a:lnTo>
                    <a:lnTo>
                      <a:pt x="7" y="42"/>
                    </a:lnTo>
                    <a:lnTo>
                      <a:pt x="4" y="37"/>
                    </a:lnTo>
                    <a:lnTo>
                      <a:pt x="2" y="33"/>
                    </a:lnTo>
                    <a:lnTo>
                      <a:pt x="0" y="26"/>
                    </a:lnTo>
                    <a:lnTo>
                      <a:pt x="2" y="19"/>
                    </a:lnTo>
                    <a:lnTo>
                      <a:pt x="4" y="12"/>
                    </a:lnTo>
                    <a:lnTo>
                      <a:pt x="9" y="7"/>
                    </a:lnTo>
                    <a:lnTo>
                      <a:pt x="14" y="2"/>
                    </a:lnTo>
                    <a:lnTo>
                      <a:pt x="21" y="0"/>
                    </a:lnTo>
                    <a:lnTo>
                      <a:pt x="30" y="0"/>
                    </a:lnTo>
                    <a:lnTo>
                      <a:pt x="37" y="0"/>
                    </a:lnTo>
                    <a:lnTo>
                      <a:pt x="44" y="2"/>
                    </a:lnTo>
                    <a:lnTo>
                      <a:pt x="51" y="7"/>
                    </a:lnTo>
                    <a:lnTo>
                      <a:pt x="56" y="12"/>
                    </a:lnTo>
                    <a:lnTo>
                      <a:pt x="58" y="16"/>
                    </a:lnTo>
                    <a:lnTo>
                      <a:pt x="58" y="23"/>
                    </a:lnTo>
                    <a:lnTo>
                      <a:pt x="58" y="28"/>
                    </a:lnTo>
                    <a:lnTo>
                      <a:pt x="54" y="35"/>
                    </a:lnTo>
                    <a:lnTo>
                      <a:pt x="51" y="40"/>
                    </a:lnTo>
                    <a:lnTo>
                      <a:pt x="44" y="44"/>
                    </a:lnTo>
                    <a:lnTo>
                      <a:pt x="37" y="49"/>
                    </a:lnTo>
                    <a:lnTo>
                      <a:pt x="44" y="56"/>
                    </a:lnTo>
                    <a:lnTo>
                      <a:pt x="51" y="61"/>
                    </a:lnTo>
                    <a:lnTo>
                      <a:pt x="56" y="65"/>
                    </a:lnTo>
                    <a:lnTo>
                      <a:pt x="58" y="75"/>
                    </a:lnTo>
                    <a:lnTo>
                      <a:pt x="61" y="82"/>
                    </a:lnTo>
                    <a:lnTo>
                      <a:pt x="61" y="91"/>
                    </a:lnTo>
                    <a:lnTo>
                      <a:pt x="56" y="96"/>
                    </a:lnTo>
                    <a:lnTo>
                      <a:pt x="51" y="103"/>
                    </a:lnTo>
                    <a:lnTo>
                      <a:pt x="47" y="107"/>
                    </a:lnTo>
                    <a:lnTo>
                      <a:pt x="37" y="110"/>
                    </a:lnTo>
                    <a:lnTo>
                      <a:pt x="30" y="110"/>
                    </a:lnTo>
                    <a:lnTo>
                      <a:pt x="21" y="110"/>
                    </a:lnTo>
                    <a:lnTo>
                      <a:pt x="11" y="105"/>
                    </a:lnTo>
                    <a:lnTo>
                      <a:pt x="7" y="100"/>
                    </a:lnTo>
                    <a:lnTo>
                      <a:pt x="0" y="93"/>
                    </a:lnTo>
                    <a:lnTo>
                      <a:pt x="0" y="84"/>
                    </a:lnTo>
                    <a:lnTo>
                      <a:pt x="0" y="77"/>
                    </a:lnTo>
                    <a:lnTo>
                      <a:pt x="4" y="70"/>
                    </a:lnTo>
                    <a:lnTo>
                      <a:pt x="11" y="63"/>
                    </a:lnTo>
                    <a:lnTo>
                      <a:pt x="21" y="54"/>
                    </a:lnTo>
                    <a:close/>
                    <a:moveTo>
                      <a:pt x="32" y="47"/>
                    </a:moveTo>
                    <a:lnTo>
                      <a:pt x="39" y="40"/>
                    </a:lnTo>
                    <a:lnTo>
                      <a:pt x="42" y="33"/>
                    </a:lnTo>
                    <a:lnTo>
                      <a:pt x="44" y="28"/>
                    </a:lnTo>
                    <a:lnTo>
                      <a:pt x="44" y="21"/>
                    </a:lnTo>
                    <a:lnTo>
                      <a:pt x="44" y="14"/>
                    </a:lnTo>
                    <a:lnTo>
                      <a:pt x="39" y="9"/>
                    </a:lnTo>
                    <a:lnTo>
                      <a:pt x="35" y="7"/>
                    </a:lnTo>
                    <a:lnTo>
                      <a:pt x="30" y="5"/>
                    </a:lnTo>
                    <a:lnTo>
                      <a:pt x="25" y="7"/>
                    </a:lnTo>
                    <a:lnTo>
                      <a:pt x="21" y="9"/>
                    </a:lnTo>
                    <a:lnTo>
                      <a:pt x="16" y="14"/>
                    </a:lnTo>
                    <a:lnTo>
                      <a:pt x="16" y="21"/>
                    </a:lnTo>
                    <a:lnTo>
                      <a:pt x="16" y="23"/>
                    </a:lnTo>
                    <a:lnTo>
                      <a:pt x="18" y="28"/>
                    </a:lnTo>
                    <a:lnTo>
                      <a:pt x="18" y="33"/>
                    </a:lnTo>
                    <a:lnTo>
                      <a:pt x="23" y="35"/>
                    </a:lnTo>
                    <a:lnTo>
                      <a:pt x="32" y="47"/>
                    </a:lnTo>
                    <a:close/>
                    <a:moveTo>
                      <a:pt x="23" y="58"/>
                    </a:moveTo>
                    <a:lnTo>
                      <a:pt x="18" y="63"/>
                    </a:lnTo>
                    <a:lnTo>
                      <a:pt x="16" y="70"/>
                    </a:lnTo>
                    <a:lnTo>
                      <a:pt x="14" y="77"/>
                    </a:lnTo>
                    <a:lnTo>
                      <a:pt x="14" y="84"/>
                    </a:lnTo>
                    <a:lnTo>
                      <a:pt x="16" y="91"/>
                    </a:lnTo>
                    <a:lnTo>
                      <a:pt x="18" y="98"/>
                    </a:lnTo>
                    <a:lnTo>
                      <a:pt x="23" y="103"/>
                    </a:lnTo>
                    <a:lnTo>
                      <a:pt x="30" y="105"/>
                    </a:lnTo>
                    <a:lnTo>
                      <a:pt x="37" y="103"/>
                    </a:lnTo>
                    <a:lnTo>
                      <a:pt x="42" y="100"/>
                    </a:lnTo>
                    <a:lnTo>
                      <a:pt x="44" y="96"/>
                    </a:lnTo>
                    <a:lnTo>
                      <a:pt x="47" y="89"/>
                    </a:lnTo>
                    <a:lnTo>
                      <a:pt x="44" y="84"/>
                    </a:lnTo>
                    <a:lnTo>
                      <a:pt x="44" y="79"/>
                    </a:lnTo>
                    <a:lnTo>
                      <a:pt x="39" y="72"/>
                    </a:lnTo>
                    <a:lnTo>
                      <a:pt x="32" y="65"/>
                    </a:lnTo>
                    <a:lnTo>
                      <a:pt x="23" y="58"/>
                    </a:lnTo>
                    <a:close/>
                  </a:path>
                </a:pathLst>
              </a:custGeom>
              <a:solidFill>
                <a:srgbClr val="000000"/>
              </a:solidFill>
              <a:ln w="0">
                <a:solidFill>
                  <a:srgbClr val="000000"/>
                </a:solidFill>
                <a:round/>
                <a:headEnd/>
                <a:tailEnd/>
              </a:ln>
            </p:spPr>
            <p:txBody>
              <a:bodyPr/>
              <a:lstStyle/>
              <a:p>
                <a:endParaRPr lang="en-US"/>
              </a:p>
            </p:txBody>
          </p:sp>
          <p:sp>
            <p:nvSpPr>
              <p:cNvPr id="535205" name="Freeform 677"/>
              <p:cNvSpPr>
                <a:spLocks noEditPoints="1"/>
              </p:cNvSpPr>
              <p:nvPr/>
            </p:nvSpPr>
            <p:spPr bwMode="auto">
              <a:xfrm>
                <a:off x="4021" y="4622"/>
                <a:ext cx="70" cy="108"/>
              </a:xfrm>
              <a:custGeom>
                <a:avLst/>
                <a:gdLst/>
                <a:ahLst/>
                <a:cxnLst>
                  <a:cxn ang="0">
                    <a:pos x="70" y="70"/>
                  </a:cxn>
                  <a:cxn ang="0">
                    <a:pos x="70" y="80"/>
                  </a:cxn>
                  <a:cxn ang="0">
                    <a:pos x="56" y="80"/>
                  </a:cxn>
                  <a:cxn ang="0">
                    <a:pos x="56" y="108"/>
                  </a:cxn>
                  <a:cxn ang="0">
                    <a:pos x="42" y="108"/>
                  </a:cxn>
                  <a:cxn ang="0">
                    <a:pos x="42" y="80"/>
                  </a:cxn>
                  <a:cxn ang="0">
                    <a:pos x="0" y="80"/>
                  </a:cxn>
                  <a:cxn ang="0">
                    <a:pos x="0" y="70"/>
                  </a:cxn>
                  <a:cxn ang="0">
                    <a:pos x="47" y="0"/>
                  </a:cxn>
                  <a:cxn ang="0">
                    <a:pos x="56" y="0"/>
                  </a:cxn>
                  <a:cxn ang="0">
                    <a:pos x="56" y="70"/>
                  </a:cxn>
                  <a:cxn ang="0">
                    <a:pos x="70" y="70"/>
                  </a:cxn>
                  <a:cxn ang="0">
                    <a:pos x="42" y="70"/>
                  </a:cxn>
                  <a:cxn ang="0">
                    <a:pos x="42" y="17"/>
                  </a:cxn>
                  <a:cxn ang="0">
                    <a:pos x="7" y="70"/>
                  </a:cxn>
                  <a:cxn ang="0">
                    <a:pos x="42" y="70"/>
                  </a:cxn>
                </a:cxnLst>
                <a:rect l="0" t="0" r="r" b="b"/>
                <a:pathLst>
                  <a:path w="70" h="108">
                    <a:moveTo>
                      <a:pt x="70" y="70"/>
                    </a:moveTo>
                    <a:lnTo>
                      <a:pt x="70" y="80"/>
                    </a:lnTo>
                    <a:lnTo>
                      <a:pt x="56" y="80"/>
                    </a:lnTo>
                    <a:lnTo>
                      <a:pt x="56" y="108"/>
                    </a:lnTo>
                    <a:lnTo>
                      <a:pt x="42" y="108"/>
                    </a:lnTo>
                    <a:lnTo>
                      <a:pt x="42" y="80"/>
                    </a:lnTo>
                    <a:lnTo>
                      <a:pt x="0" y="80"/>
                    </a:lnTo>
                    <a:lnTo>
                      <a:pt x="0" y="70"/>
                    </a:lnTo>
                    <a:lnTo>
                      <a:pt x="47" y="0"/>
                    </a:lnTo>
                    <a:lnTo>
                      <a:pt x="56" y="0"/>
                    </a:lnTo>
                    <a:lnTo>
                      <a:pt x="56" y="70"/>
                    </a:lnTo>
                    <a:lnTo>
                      <a:pt x="70" y="70"/>
                    </a:lnTo>
                    <a:close/>
                    <a:moveTo>
                      <a:pt x="42" y="70"/>
                    </a:moveTo>
                    <a:lnTo>
                      <a:pt x="42" y="17"/>
                    </a:lnTo>
                    <a:lnTo>
                      <a:pt x="7" y="70"/>
                    </a:lnTo>
                    <a:lnTo>
                      <a:pt x="42" y="70"/>
                    </a:lnTo>
                    <a:close/>
                  </a:path>
                </a:pathLst>
              </a:custGeom>
              <a:solidFill>
                <a:srgbClr val="000000"/>
              </a:solidFill>
              <a:ln w="0">
                <a:solidFill>
                  <a:srgbClr val="000000"/>
                </a:solidFill>
                <a:round/>
                <a:headEnd/>
                <a:tailEnd/>
              </a:ln>
            </p:spPr>
            <p:txBody>
              <a:bodyPr/>
              <a:lstStyle/>
              <a:p>
                <a:endParaRPr lang="en-US"/>
              </a:p>
            </p:txBody>
          </p:sp>
          <p:sp>
            <p:nvSpPr>
              <p:cNvPr id="535204" name="Freeform 676"/>
              <p:cNvSpPr>
                <a:spLocks noEditPoints="1"/>
              </p:cNvSpPr>
              <p:nvPr/>
            </p:nvSpPr>
            <p:spPr bwMode="auto">
              <a:xfrm>
                <a:off x="4106" y="4622"/>
                <a:ext cx="65" cy="110"/>
              </a:xfrm>
              <a:custGeom>
                <a:avLst/>
                <a:gdLst/>
                <a:ahLst/>
                <a:cxnLst>
                  <a:cxn ang="0">
                    <a:pos x="0" y="56"/>
                  </a:cxn>
                  <a:cxn ang="0">
                    <a:pos x="0" y="45"/>
                  </a:cxn>
                  <a:cxn ang="0">
                    <a:pos x="2" y="33"/>
                  </a:cxn>
                  <a:cxn ang="0">
                    <a:pos x="4" y="24"/>
                  </a:cxn>
                  <a:cxn ang="0">
                    <a:pos x="9" y="17"/>
                  </a:cxn>
                  <a:cxn ang="0">
                    <a:pos x="14" y="10"/>
                  </a:cxn>
                  <a:cxn ang="0">
                    <a:pos x="18" y="5"/>
                  </a:cxn>
                  <a:cxn ang="0">
                    <a:pos x="25" y="0"/>
                  </a:cxn>
                  <a:cxn ang="0">
                    <a:pos x="32" y="0"/>
                  </a:cxn>
                  <a:cxn ang="0">
                    <a:pos x="39" y="0"/>
                  </a:cxn>
                  <a:cxn ang="0">
                    <a:pos x="46" y="5"/>
                  </a:cxn>
                  <a:cxn ang="0">
                    <a:pos x="53" y="12"/>
                  </a:cxn>
                  <a:cxn ang="0">
                    <a:pos x="63" y="31"/>
                  </a:cxn>
                  <a:cxn ang="0">
                    <a:pos x="65" y="54"/>
                  </a:cxn>
                  <a:cxn ang="0">
                    <a:pos x="65" y="66"/>
                  </a:cxn>
                  <a:cxn ang="0">
                    <a:pos x="63" y="77"/>
                  </a:cxn>
                  <a:cxn ang="0">
                    <a:pos x="60" y="84"/>
                  </a:cxn>
                  <a:cxn ang="0">
                    <a:pos x="56" y="94"/>
                  </a:cxn>
                  <a:cxn ang="0">
                    <a:pos x="53" y="101"/>
                  </a:cxn>
                  <a:cxn ang="0">
                    <a:pos x="46" y="105"/>
                  </a:cxn>
                  <a:cxn ang="0">
                    <a:pos x="39" y="108"/>
                  </a:cxn>
                  <a:cxn ang="0">
                    <a:pos x="32" y="110"/>
                  </a:cxn>
                  <a:cxn ang="0">
                    <a:pos x="25" y="110"/>
                  </a:cxn>
                  <a:cxn ang="0">
                    <a:pos x="18" y="105"/>
                  </a:cxn>
                  <a:cxn ang="0">
                    <a:pos x="14" y="101"/>
                  </a:cxn>
                  <a:cxn ang="0">
                    <a:pos x="7" y="91"/>
                  </a:cxn>
                  <a:cxn ang="0">
                    <a:pos x="2" y="82"/>
                  </a:cxn>
                  <a:cxn ang="0">
                    <a:pos x="0" y="70"/>
                  </a:cxn>
                  <a:cxn ang="0">
                    <a:pos x="0" y="56"/>
                  </a:cxn>
                  <a:cxn ang="0">
                    <a:pos x="14" y="59"/>
                  </a:cxn>
                  <a:cxn ang="0">
                    <a:pos x="14" y="70"/>
                  </a:cxn>
                  <a:cxn ang="0">
                    <a:pos x="16" y="84"/>
                  </a:cxn>
                  <a:cxn ang="0">
                    <a:pos x="18" y="94"/>
                  </a:cxn>
                  <a:cxn ang="0">
                    <a:pos x="23" y="101"/>
                  </a:cxn>
                  <a:cxn ang="0">
                    <a:pos x="28" y="103"/>
                  </a:cxn>
                  <a:cxn ang="0">
                    <a:pos x="32" y="105"/>
                  </a:cxn>
                  <a:cxn ang="0">
                    <a:pos x="37" y="103"/>
                  </a:cxn>
                  <a:cxn ang="0">
                    <a:pos x="42" y="101"/>
                  </a:cxn>
                  <a:cxn ang="0">
                    <a:pos x="44" y="96"/>
                  </a:cxn>
                  <a:cxn ang="0">
                    <a:pos x="46" y="89"/>
                  </a:cxn>
                  <a:cxn ang="0">
                    <a:pos x="51" y="73"/>
                  </a:cxn>
                  <a:cxn ang="0">
                    <a:pos x="51" y="52"/>
                  </a:cxn>
                  <a:cxn ang="0">
                    <a:pos x="51" y="40"/>
                  </a:cxn>
                  <a:cxn ang="0">
                    <a:pos x="49" y="28"/>
                  </a:cxn>
                  <a:cxn ang="0">
                    <a:pos x="46" y="21"/>
                  </a:cxn>
                  <a:cxn ang="0">
                    <a:pos x="44" y="12"/>
                  </a:cxn>
                  <a:cxn ang="0">
                    <a:pos x="39" y="7"/>
                  </a:cxn>
                  <a:cxn ang="0">
                    <a:pos x="37" y="5"/>
                  </a:cxn>
                  <a:cxn ang="0">
                    <a:pos x="32" y="5"/>
                  </a:cxn>
                  <a:cxn ang="0">
                    <a:pos x="28" y="7"/>
                  </a:cxn>
                  <a:cxn ang="0">
                    <a:pos x="23" y="10"/>
                  </a:cxn>
                  <a:cxn ang="0">
                    <a:pos x="21" y="14"/>
                  </a:cxn>
                  <a:cxn ang="0">
                    <a:pos x="18" y="21"/>
                  </a:cxn>
                  <a:cxn ang="0">
                    <a:pos x="16" y="31"/>
                  </a:cxn>
                  <a:cxn ang="0">
                    <a:pos x="14" y="45"/>
                  </a:cxn>
                  <a:cxn ang="0">
                    <a:pos x="14" y="59"/>
                  </a:cxn>
                </a:cxnLst>
                <a:rect l="0" t="0" r="r" b="b"/>
                <a:pathLst>
                  <a:path w="65" h="110">
                    <a:moveTo>
                      <a:pt x="0" y="56"/>
                    </a:moveTo>
                    <a:lnTo>
                      <a:pt x="0" y="45"/>
                    </a:lnTo>
                    <a:lnTo>
                      <a:pt x="2" y="33"/>
                    </a:lnTo>
                    <a:lnTo>
                      <a:pt x="4" y="24"/>
                    </a:lnTo>
                    <a:lnTo>
                      <a:pt x="9" y="17"/>
                    </a:lnTo>
                    <a:lnTo>
                      <a:pt x="14" y="10"/>
                    </a:lnTo>
                    <a:lnTo>
                      <a:pt x="18" y="5"/>
                    </a:lnTo>
                    <a:lnTo>
                      <a:pt x="25" y="0"/>
                    </a:lnTo>
                    <a:lnTo>
                      <a:pt x="32" y="0"/>
                    </a:lnTo>
                    <a:lnTo>
                      <a:pt x="39" y="0"/>
                    </a:lnTo>
                    <a:lnTo>
                      <a:pt x="46" y="5"/>
                    </a:lnTo>
                    <a:lnTo>
                      <a:pt x="53" y="12"/>
                    </a:lnTo>
                    <a:lnTo>
                      <a:pt x="63" y="31"/>
                    </a:lnTo>
                    <a:lnTo>
                      <a:pt x="65" y="54"/>
                    </a:lnTo>
                    <a:lnTo>
                      <a:pt x="65" y="66"/>
                    </a:lnTo>
                    <a:lnTo>
                      <a:pt x="63" y="77"/>
                    </a:lnTo>
                    <a:lnTo>
                      <a:pt x="60" y="84"/>
                    </a:lnTo>
                    <a:lnTo>
                      <a:pt x="56" y="94"/>
                    </a:lnTo>
                    <a:lnTo>
                      <a:pt x="53" y="101"/>
                    </a:lnTo>
                    <a:lnTo>
                      <a:pt x="46" y="105"/>
                    </a:lnTo>
                    <a:lnTo>
                      <a:pt x="39" y="108"/>
                    </a:lnTo>
                    <a:lnTo>
                      <a:pt x="32" y="110"/>
                    </a:lnTo>
                    <a:lnTo>
                      <a:pt x="25" y="110"/>
                    </a:lnTo>
                    <a:lnTo>
                      <a:pt x="18" y="105"/>
                    </a:lnTo>
                    <a:lnTo>
                      <a:pt x="14" y="101"/>
                    </a:lnTo>
                    <a:lnTo>
                      <a:pt x="7" y="91"/>
                    </a:lnTo>
                    <a:lnTo>
                      <a:pt x="2" y="82"/>
                    </a:lnTo>
                    <a:lnTo>
                      <a:pt x="0" y="70"/>
                    </a:lnTo>
                    <a:lnTo>
                      <a:pt x="0" y="56"/>
                    </a:lnTo>
                    <a:close/>
                    <a:moveTo>
                      <a:pt x="14" y="59"/>
                    </a:moveTo>
                    <a:lnTo>
                      <a:pt x="14" y="70"/>
                    </a:lnTo>
                    <a:lnTo>
                      <a:pt x="16" y="84"/>
                    </a:lnTo>
                    <a:lnTo>
                      <a:pt x="18" y="94"/>
                    </a:lnTo>
                    <a:lnTo>
                      <a:pt x="23" y="101"/>
                    </a:lnTo>
                    <a:lnTo>
                      <a:pt x="28" y="103"/>
                    </a:lnTo>
                    <a:lnTo>
                      <a:pt x="32" y="105"/>
                    </a:lnTo>
                    <a:lnTo>
                      <a:pt x="37" y="103"/>
                    </a:lnTo>
                    <a:lnTo>
                      <a:pt x="42" y="101"/>
                    </a:lnTo>
                    <a:lnTo>
                      <a:pt x="44" y="96"/>
                    </a:lnTo>
                    <a:lnTo>
                      <a:pt x="46" y="89"/>
                    </a:lnTo>
                    <a:lnTo>
                      <a:pt x="51" y="73"/>
                    </a:lnTo>
                    <a:lnTo>
                      <a:pt x="51" y="52"/>
                    </a:lnTo>
                    <a:lnTo>
                      <a:pt x="51" y="40"/>
                    </a:lnTo>
                    <a:lnTo>
                      <a:pt x="49" y="28"/>
                    </a:lnTo>
                    <a:lnTo>
                      <a:pt x="46" y="21"/>
                    </a:lnTo>
                    <a:lnTo>
                      <a:pt x="44" y="12"/>
                    </a:lnTo>
                    <a:lnTo>
                      <a:pt x="39" y="7"/>
                    </a:lnTo>
                    <a:lnTo>
                      <a:pt x="37" y="5"/>
                    </a:lnTo>
                    <a:lnTo>
                      <a:pt x="32" y="5"/>
                    </a:lnTo>
                    <a:lnTo>
                      <a:pt x="28" y="7"/>
                    </a:lnTo>
                    <a:lnTo>
                      <a:pt x="23" y="10"/>
                    </a:lnTo>
                    <a:lnTo>
                      <a:pt x="21" y="14"/>
                    </a:lnTo>
                    <a:lnTo>
                      <a:pt x="18" y="21"/>
                    </a:lnTo>
                    <a:lnTo>
                      <a:pt x="16" y="31"/>
                    </a:lnTo>
                    <a:lnTo>
                      <a:pt x="14" y="45"/>
                    </a:lnTo>
                    <a:lnTo>
                      <a:pt x="14" y="59"/>
                    </a:lnTo>
                    <a:close/>
                  </a:path>
                </a:pathLst>
              </a:custGeom>
              <a:solidFill>
                <a:srgbClr val="000000"/>
              </a:solidFill>
              <a:ln w="0">
                <a:solidFill>
                  <a:srgbClr val="000000"/>
                </a:solidFill>
                <a:round/>
                <a:headEnd/>
                <a:tailEnd/>
              </a:ln>
            </p:spPr>
            <p:txBody>
              <a:bodyPr/>
              <a:lstStyle/>
              <a:p>
                <a:endParaRPr lang="en-US"/>
              </a:p>
            </p:txBody>
          </p:sp>
          <p:sp>
            <p:nvSpPr>
              <p:cNvPr id="535203" name="Freeform 675"/>
              <p:cNvSpPr>
                <a:spLocks noEditPoints="1"/>
              </p:cNvSpPr>
              <p:nvPr/>
            </p:nvSpPr>
            <p:spPr bwMode="auto">
              <a:xfrm>
                <a:off x="4185" y="4622"/>
                <a:ext cx="68" cy="110"/>
              </a:xfrm>
              <a:custGeom>
                <a:avLst/>
                <a:gdLst/>
                <a:ahLst/>
                <a:cxnLst>
                  <a:cxn ang="0">
                    <a:pos x="2" y="110"/>
                  </a:cxn>
                  <a:cxn ang="0">
                    <a:pos x="2" y="108"/>
                  </a:cxn>
                  <a:cxn ang="0">
                    <a:pos x="12" y="108"/>
                  </a:cxn>
                  <a:cxn ang="0">
                    <a:pos x="21" y="103"/>
                  </a:cxn>
                  <a:cxn ang="0">
                    <a:pos x="31" y="96"/>
                  </a:cxn>
                  <a:cxn ang="0">
                    <a:pos x="38" y="87"/>
                  </a:cxn>
                  <a:cxn ang="0">
                    <a:pos x="45" y="75"/>
                  </a:cxn>
                  <a:cxn ang="0">
                    <a:pos x="49" y="61"/>
                  </a:cxn>
                  <a:cxn ang="0">
                    <a:pos x="42" y="66"/>
                  </a:cxn>
                  <a:cxn ang="0">
                    <a:pos x="33" y="68"/>
                  </a:cxn>
                  <a:cxn ang="0">
                    <a:pos x="28" y="68"/>
                  </a:cxn>
                  <a:cxn ang="0">
                    <a:pos x="21" y="68"/>
                  </a:cxn>
                  <a:cxn ang="0">
                    <a:pos x="14" y="66"/>
                  </a:cxn>
                  <a:cxn ang="0">
                    <a:pos x="7" y="61"/>
                  </a:cxn>
                  <a:cxn ang="0">
                    <a:pos x="5" y="54"/>
                  </a:cxn>
                  <a:cxn ang="0">
                    <a:pos x="0" y="47"/>
                  </a:cxn>
                  <a:cxn ang="0">
                    <a:pos x="0" y="38"/>
                  </a:cxn>
                  <a:cxn ang="0">
                    <a:pos x="0" y="28"/>
                  </a:cxn>
                  <a:cxn ang="0">
                    <a:pos x="5" y="21"/>
                  </a:cxn>
                  <a:cxn ang="0">
                    <a:pos x="7" y="12"/>
                  </a:cxn>
                  <a:cxn ang="0">
                    <a:pos x="14" y="5"/>
                  </a:cxn>
                  <a:cxn ang="0">
                    <a:pos x="24" y="0"/>
                  </a:cxn>
                  <a:cxn ang="0">
                    <a:pos x="33" y="0"/>
                  </a:cxn>
                  <a:cxn ang="0">
                    <a:pos x="42" y="0"/>
                  </a:cxn>
                  <a:cxn ang="0">
                    <a:pos x="49" y="5"/>
                  </a:cxn>
                  <a:cxn ang="0">
                    <a:pos x="56" y="10"/>
                  </a:cxn>
                  <a:cxn ang="0">
                    <a:pos x="61" y="21"/>
                  </a:cxn>
                  <a:cxn ang="0">
                    <a:pos x="66" y="31"/>
                  </a:cxn>
                  <a:cxn ang="0">
                    <a:pos x="68" y="45"/>
                  </a:cxn>
                  <a:cxn ang="0">
                    <a:pos x="66" y="54"/>
                  </a:cxn>
                  <a:cxn ang="0">
                    <a:pos x="63" y="66"/>
                  </a:cxn>
                  <a:cxn ang="0">
                    <a:pos x="59" y="77"/>
                  </a:cxn>
                  <a:cxn ang="0">
                    <a:pos x="52" y="87"/>
                  </a:cxn>
                  <a:cxn ang="0">
                    <a:pos x="45" y="94"/>
                  </a:cxn>
                  <a:cxn ang="0">
                    <a:pos x="33" y="101"/>
                  </a:cxn>
                  <a:cxn ang="0">
                    <a:pos x="26" y="105"/>
                  </a:cxn>
                  <a:cxn ang="0">
                    <a:pos x="17" y="110"/>
                  </a:cxn>
                  <a:cxn ang="0">
                    <a:pos x="7" y="110"/>
                  </a:cxn>
                  <a:cxn ang="0">
                    <a:pos x="2" y="110"/>
                  </a:cxn>
                  <a:cxn ang="0">
                    <a:pos x="49" y="56"/>
                  </a:cxn>
                  <a:cxn ang="0">
                    <a:pos x="52" y="47"/>
                  </a:cxn>
                  <a:cxn ang="0">
                    <a:pos x="52" y="40"/>
                  </a:cxn>
                  <a:cxn ang="0">
                    <a:pos x="52" y="31"/>
                  </a:cxn>
                  <a:cxn ang="0">
                    <a:pos x="49" y="24"/>
                  </a:cxn>
                  <a:cxn ang="0">
                    <a:pos x="47" y="14"/>
                  </a:cxn>
                  <a:cxn ang="0">
                    <a:pos x="42" y="10"/>
                  </a:cxn>
                  <a:cxn ang="0">
                    <a:pos x="38" y="7"/>
                  </a:cxn>
                  <a:cxn ang="0">
                    <a:pos x="33" y="5"/>
                  </a:cxn>
                  <a:cxn ang="0">
                    <a:pos x="26" y="7"/>
                  </a:cxn>
                  <a:cxn ang="0">
                    <a:pos x="21" y="12"/>
                  </a:cxn>
                  <a:cxn ang="0">
                    <a:pos x="17" y="17"/>
                  </a:cxn>
                  <a:cxn ang="0">
                    <a:pos x="17" y="21"/>
                  </a:cxn>
                  <a:cxn ang="0">
                    <a:pos x="14" y="31"/>
                  </a:cxn>
                  <a:cxn ang="0">
                    <a:pos x="17" y="40"/>
                  </a:cxn>
                  <a:cxn ang="0">
                    <a:pos x="19" y="47"/>
                  </a:cxn>
                  <a:cxn ang="0">
                    <a:pos x="21" y="54"/>
                  </a:cxn>
                  <a:cxn ang="0">
                    <a:pos x="28" y="61"/>
                  </a:cxn>
                  <a:cxn ang="0">
                    <a:pos x="33" y="61"/>
                  </a:cxn>
                  <a:cxn ang="0">
                    <a:pos x="38" y="61"/>
                  </a:cxn>
                  <a:cxn ang="0">
                    <a:pos x="42" y="61"/>
                  </a:cxn>
                  <a:cxn ang="0">
                    <a:pos x="47" y="59"/>
                  </a:cxn>
                  <a:cxn ang="0">
                    <a:pos x="49" y="56"/>
                  </a:cxn>
                </a:cxnLst>
                <a:rect l="0" t="0" r="r" b="b"/>
                <a:pathLst>
                  <a:path w="68" h="110">
                    <a:moveTo>
                      <a:pt x="2" y="110"/>
                    </a:moveTo>
                    <a:lnTo>
                      <a:pt x="2" y="108"/>
                    </a:lnTo>
                    <a:lnTo>
                      <a:pt x="12" y="108"/>
                    </a:lnTo>
                    <a:lnTo>
                      <a:pt x="21" y="103"/>
                    </a:lnTo>
                    <a:lnTo>
                      <a:pt x="31" y="96"/>
                    </a:lnTo>
                    <a:lnTo>
                      <a:pt x="38" y="87"/>
                    </a:lnTo>
                    <a:lnTo>
                      <a:pt x="45" y="75"/>
                    </a:lnTo>
                    <a:lnTo>
                      <a:pt x="49" y="61"/>
                    </a:lnTo>
                    <a:lnTo>
                      <a:pt x="42" y="66"/>
                    </a:lnTo>
                    <a:lnTo>
                      <a:pt x="33" y="68"/>
                    </a:lnTo>
                    <a:lnTo>
                      <a:pt x="28" y="68"/>
                    </a:lnTo>
                    <a:lnTo>
                      <a:pt x="21" y="68"/>
                    </a:lnTo>
                    <a:lnTo>
                      <a:pt x="14" y="66"/>
                    </a:lnTo>
                    <a:lnTo>
                      <a:pt x="7" y="61"/>
                    </a:lnTo>
                    <a:lnTo>
                      <a:pt x="5" y="54"/>
                    </a:lnTo>
                    <a:lnTo>
                      <a:pt x="0" y="47"/>
                    </a:lnTo>
                    <a:lnTo>
                      <a:pt x="0" y="38"/>
                    </a:lnTo>
                    <a:lnTo>
                      <a:pt x="0" y="28"/>
                    </a:lnTo>
                    <a:lnTo>
                      <a:pt x="5" y="21"/>
                    </a:lnTo>
                    <a:lnTo>
                      <a:pt x="7" y="12"/>
                    </a:lnTo>
                    <a:lnTo>
                      <a:pt x="14" y="5"/>
                    </a:lnTo>
                    <a:lnTo>
                      <a:pt x="24" y="0"/>
                    </a:lnTo>
                    <a:lnTo>
                      <a:pt x="33" y="0"/>
                    </a:lnTo>
                    <a:lnTo>
                      <a:pt x="42" y="0"/>
                    </a:lnTo>
                    <a:lnTo>
                      <a:pt x="49" y="5"/>
                    </a:lnTo>
                    <a:lnTo>
                      <a:pt x="56" y="10"/>
                    </a:lnTo>
                    <a:lnTo>
                      <a:pt x="61" y="21"/>
                    </a:lnTo>
                    <a:lnTo>
                      <a:pt x="66" y="31"/>
                    </a:lnTo>
                    <a:lnTo>
                      <a:pt x="68" y="45"/>
                    </a:lnTo>
                    <a:lnTo>
                      <a:pt x="66" y="54"/>
                    </a:lnTo>
                    <a:lnTo>
                      <a:pt x="63" y="66"/>
                    </a:lnTo>
                    <a:lnTo>
                      <a:pt x="59" y="77"/>
                    </a:lnTo>
                    <a:lnTo>
                      <a:pt x="52" y="87"/>
                    </a:lnTo>
                    <a:lnTo>
                      <a:pt x="45" y="94"/>
                    </a:lnTo>
                    <a:lnTo>
                      <a:pt x="33" y="101"/>
                    </a:lnTo>
                    <a:lnTo>
                      <a:pt x="26" y="105"/>
                    </a:lnTo>
                    <a:lnTo>
                      <a:pt x="17" y="110"/>
                    </a:lnTo>
                    <a:lnTo>
                      <a:pt x="7" y="110"/>
                    </a:lnTo>
                    <a:lnTo>
                      <a:pt x="2" y="110"/>
                    </a:lnTo>
                    <a:close/>
                    <a:moveTo>
                      <a:pt x="49" y="56"/>
                    </a:moveTo>
                    <a:lnTo>
                      <a:pt x="52" y="47"/>
                    </a:lnTo>
                    <a:lnTo>
                      <a:pt x="52" y="40"/>
                    </a:lnTo>
                    <a:lnTo>
                      <a:pt x="52" y="31"/>
                    </a:lnTo>
                    <a:lnTo>
                      <a:pt x="49" y="24"/>
                    </a:lnTo>
                    <a:lnTo>
                      <a:pt x="47" y="14"/>
                    </a:lnTo>
                    <a:lnTo>
                      <a:pt x="42" y="10"/>
                    </a:lnTo>
                    <a:lnTo>
                      <a:pt x="38" y="7"/>
                    </a:lnTo>
                    <a:lnTo>
                      <a:pt x="33" y="5"/>
                    </a:lnTo>
                    <a:lnTo>
                      <a:pt x="26" y="7"/>
                    </a:lnTo>
                    <a:lnTo>
                      <a:pt x="21" y="12"/>
                    </a:lnTo>
                    <a:lnTo>
                      <a:pt x="17" y="17"/>
                    </a:lnTo>
                    <a:lnTo>
                      <a:pt x="17" y="21"/>
                    </a:lnTo>
                    <a:lnTo>
                      <a:pt x="14" y="31"/>
                    </a:lnTo>
                    <a:lnTo>
                      <a:pt x="17" y="40"/>
                    </a:lnTo>
                    <a:lnTo>
                      <a:pt x="19" y="47"/>
                    </a:lnTo>
                    <a:lnTo>
                      <a:pt x="21" y="54"/>
                    </a:lnTo>
                    <a:lnTo>
                      <a:pt x="28" y="61"/>
                    </a:lnTo>
                    <a:lnTo>
                      <a:pt x="33" y="61"/>
                    </a:lnTo>
                    <a:lnTo>
                      <a:pt x="38" y="61"/>
                    </a:lnTo>
                    <a:lnTo>
                      <a:pt x="42" y="61"/>
                    </a:lnTo>
                    <a:lnTo>
                      <a:pt x="47" y="59"/>
                    </a:lnTo>
                    <a:lnTo>
                      <a:pt x="49" y="56"/>
                    </a:lnTo>
                    <a:close/>
                  </a:path>
                </a:pathLst>
              </a:custGeom>
              <a:solidFill>
                <a:srgbClr val="000000"/>
              </a:solidFill>
              <a:ln w="0">
                <a:solidFill>
                  <a:srgbClr val="000000"/>
                </a:solidFill>
                <a:round/>
                <a:headEnd/>
                <a:tailEnd/>
              </a:ln>
            </p:spPr>
            <p:txBody>
              <a:bodyPr/>
              <a:lstStyle/>
              <a:p>
                <a:endParaRPr lang="en-US"/>
              </a:p>
            </p:txBody>
          </p:sp>
          <p:sp>
            <p:nvSpPr>
              <p:cNvPr id="535202" name="Freeform 674"/>
              <p:cNvSpPr>
                <a:spLocks noEditPoints="1"/>
              </p:cNvSpPr>
              <p:nvPr/>
            </p:nvSpPr>
            <p:spPr bwMode="auto">
              <a:xfrm>
                <a:off x="4265" y="4622"/>
                <a:ext cx="68" cy="110"/>
              </a:xfrm>
              <a:custGeom>
                <a:avLst/>
                <a:gdLst/>
                <a:ahLst/>
                <a:cxnLst>
                  <a:cxn ang="0">
                    <a:pos x="65" y="0"/>
                  </a:cxn>
                  <a:cxn ang="0">
                    <a:pos x="65" y="3"/>
                  </a:cxn>
                  <a:cxn ang="0">
                    <a:pos x="56" y="5"/>
                  </a:cxn>
                  <a:cxn ang="0">
                    <a:pos x="49" y="7"/>
                  </a:cxn>
                  <a:cxn ang="0">
                    <a:pos x="42" y="12"/>
                  </a:cxn>
                  <a:cxn ang="0">
                    <a:pos x="35" y="17"/>
                  </a:cxn>
                  <a:cxn ang="0">
                    <a:pos x="30" y="24"/>
                  </a:cxn>
                  <a:cxn ang="0">
                    <a:pos x="26" y="31"/>
                  </a:cxn>
                  <a:cxn ang="0">
                    <a:pos x="21" y="40"/>
                  </a:cxn>
                  <a:cxn ang="0">
                    <a:pos x="19" y="49"/>
                  </a:cxn>
                  <a:cxn ang="0">
                    <a:pos x="30" y="45"/>
                  </a:cxn>
                  <a:cxn ang="0">
                    <a:pos x="42" y="42"/>
                  </a:cxn>
                  <a:cxn ang="0">
                    <a:pos x="47" y="42"/>
                  </a:cxn>
                  <a:cxn ang="0">
                    <a:pos x="54" y="45"/>
                  </a:cxn>
                  <a:cxn ang="0">
                    <a:pos x="58" y="49"/>
                  </a:cxn>
                  <a:cxn ang="0">
                    <a:pos x="63" y="56"/>
                  </a:cxn>
                  <a:cxn ang="0">
                    <a:pos x="65" y="63"/>
                  </a:cxn>
                  <a:cxn ang="0">
                    <a:pos x="68" y="73"/>
                  </a:cxn>
                  <a:cxn ang="0">
                    <a:pos x="65" y="82"/>
                  </a:cxn>
                  <a:cxn ang="0">
                    <a:pos x="63" y="89"/>
                  </a:cxn>
                  <a:cxn ang="0">
                    <a:pos x="58" y="96"/>
                  </a:cxn>
                  <a:cxn ang="0">
                    <a:pos x="51" y="103"/>
                  </a:cxn>
                  <a:cxn ang="0">
                    <a:pos x="44" y="108"/>
                  </a:cxn>
                  <a:cxn ang="0">
                    <a:pos x="33" y="110"/>
                  </a:cxn>
                  <a:cxn ang="0">
                    <a:pos x="28" y="110"/>
                  </a:cxn>
                  <a:cxn ang="0">
                    <a:pos x="21" y="108"/>
                  </a:cxn>
                  <a:cxn ang="0">
                    <a:pos x="16" y="103"/>
                  </a:cxn>
                  <a:cxn ang="0">
                    <a:pos x="9" y="96"/>
                  </a:cxn>
                  <a:cxn ang="0">
                    <a:pos x="4" y="87"/>
                  </a:cxn>
                  <a:cxn ang="0">
                    <a:pos x="2" y="77"/>
                  </a:cxn>
                  <a:cxn ang="0">
                    <a:pos x="0" y="66"/>
                  </a:cxn>
                  <a:cxn ang="0">
                    <a:pos x="2" y="52"/>
                  </a:cxn>
                  <a:cxn ang="0">
                    <a:pos x="7" y="40"/>
                  </a:cxn>
                  <a:cxn ang="0">
                    <a:pos x="14" y="28"/>
                  </a:cxn>
                  <a:cxn ang="0">
                    <a:pos x="23" y="17"/>
                  </a:cxn>
                  <a:cxn ang="0">
                    <a:pos x="33" y="10"/>
                  </a:cxn>
                  <a:cxn ang="0">
                    <a:pos x="42" y="3"/>
                  </a:cxn>
                  <a:cxn ang="0">
                    <a:pos x="51" y="0"/>
                  </a:cxn>
                  <a:cxn ang="0">
                    <a:pos x="61" y="0"/>
                  </a:cxn>
                  <a:cxn ang="0">
                    <a:pos x="65" y="0"/>
                  </a:cxn>
                  <a:cxn ang="0">
                    <a:pos x="16" y="54"/>
                  </a:cxn>
                  <a:cxn ang="0">
                    <a:pos x="16" y="63"/>
                  </a:cxn>
                  <a:cxn ang="0">
                    <a:pos x="16" y="73"/>
                  </a:cxn>
                  <a:cxn ang="0">
                    <a:pos x="16" y="80"/>
                  </a:cxn>
                  <a:cxn ang="0">
                    <a:pos x="19" y="87"/>
                  </a:cxn>
                  <a:cxn ang="0">
                    <a:pos x="21" y="96"/>
                  </a:cxn>
                  <a:cxn ang="0">
                    <a:pos x="26" y="101"/>
                  </a:cxn>
                  <a:cxn ang="0">
                    <a:pos x="30" y="103"/>
                  </a:cxn>
                  <a:cxn ang="0">
                    <a:pos x="35" y="105"/>
                  </a:cxn>
                  <a:cxn ang="0">
                    <a:pos x="42" y="103"/>
                  </a:cxn>
                  <a:cxn ang="0">
                    <a:pos x="47" y="98"/>
                  </a:cxn>
                  <a:cxn ang="0">
                    <a:pos x="49" y="94"/>
                  </a:cxn>
                  <a:cxn ang="0">
                    <a:pos x="51" y="89"/>
                  </a:cxn>
                  <a:cxn ang="0">
                    <a:pos x="51" y="80"/>
                  </a:cxn>
                  <a:cxn ang="0">
                    <a:pos x="51" y="68"/>
                  </a:cxn>
                  <a:cxn ang="0">
                    <a:pos x="47" y="59"/>
                  </a:cxn>
                  <a:cxn ang="0">
                    <a:pos x="44" y="52"/>
                  </a:cxn>
                  <a:cxn ang="0">
                    <a:pos x="40" y="49"/>
                  </a:cxn>
                  <a:cxn ang="0">
                    <a:pos x="33" y="49"/>
                  </a:cxn>
                  <a:cxn ang="0">
                    <a:pos x="30" y="49"/>
                  </a:cxn>
                  <a:cxn ang="0">
                    <a:pos x="28" y="49"/>
                  </a:cxn>
                  <a:cxn ang="0">
                    <a:pos x="23" y="52"/>
                  </a:cxn>
                  <a:cxn ang="0">
                    <a:pos x="16" y="54"/>
                  </a:cxn>
                </a:cxnLst>
                <a:rect l="0" t="0" r="r" b="b"/>
                <a:pathLst>
                  <a:path w="68" h="110">
                    <a:moveTo>
                      <a:pt x="65" y="0"/>
                    </a:moveTo>
                    <a:lnTo>
                      <a:pt x="65" y="3"/>
                    </a:lnTo>
                    <a:lnTo>
                      <a:pt x="56" y="5"/>
                    </a:lnTo>
                    <a:lnTo>
                      <a:pt x="49" y="7"/>
                    </a:lnTo>
                    <a:lnTo>
                      <a:pt x="42" y="12"/>
                    </a:lnTo>
                    <a:lnTo>
                      <a:pt x="35" y="17"/>
                    </a:lnTo>
                    <a:lnTo>
                      <a:pt x="30" y="24"/>
                    </a:lnTo>
                    <a:lnTo>
                      <a:pt x="26" y="31"/>
                    </a:lnTo>
                    <a:lnTo>
                      <a:pt x="21" y="40"/>
                    </a:lnTo>
                    <a:lnTo>
                      <a:pt x="19" y="49"/>
                    </a:lnTo>
                    <a:lnTo>
                      <a:pt x="30" y="45"/>
                    </a:lnTo>
                    <a:lnTo>
                      <a:pt x="42" y="42"/>
                    </a:lnTo>
                    <a:lnTo>
                      <a:pt x="47" y="42"/>
                    </a:lnTo>
                    <a:lnTo>
                      <a:pt x="54" y="45"/>
                    </a:lnTo>
                    <a:lnTo>
                      <a:pt x="58" y="49"/>
                    </a:lnTo>
                    <a:lnTo>
                      <a:pt x="63" y="56"/>
                    </a:lnTo>
                    <a:lnTo>
                      <a:pt x="65" y="63"/>
                    </a:lnTo>
                    <a:lnTo>
                      <a:pt x="68" y="73"/>
                    </a:lnTo>
                    <a:lnTo>
                      <a:pt x="65" y="82"/>
                    </a:lnTo>
                    <a:lnTo>
                      <a:pt x="63" y="89"/>
                    </a:lnTo>
                    <a:lnTo>
                      <a:pt x="58" y="96"/>
                    </a:lnTo>
                    <a:lnTo>
                      <a:pt x="51" y="103"/>
                    </a:lnTo>
                    <a:lnTo>
                      <a:pt x="44" y="108"/>
                    </a:lnTo>
                    <a:lnTo>
                      <a:pt x="33" y="110"/>
                    </a:lnTo>
                    <a:lnTo>
                      <a:pt x="28" y="110"/>
                    </a:lnTo>
                    <a:lnTo>
                      <a:pt x="21" y="108"/>
                    </a:lnTo>
                    <a:lnTo>
                      <a:pt x="16" y="103"/>
                    </a:lnTo>
                    <a:lnTo>
                      <a:pt x="9" y="96"/>
                    </a:lnTo>
                    <a:lnTo>
                      <a:pt x="4" y="87"/>
                    </a:lnTo>
                    <a:lnTo>
                      <a:pt x="2" y="77"/>
                    </a:lnTo>
                    <a:lnTo>
                      <a:pt x="0" y="66"/>
                    </a:lnTo>
                    <a:lnTo>
                      <a:pt x="2" y="52"/>
                    </a:lnTo>
                    <a:lnTo>
                      <a:pt x="7" y="40"/>
                    </a:lnTo>
                    <a:lnTo>
                      <a:pt x="14" y="28"/>
                    </a:lnTo>
                    <a:lnTo>
                      <a:pt x="23" y="17"/>
                    </a:lnTo>
                    <a:lnTo>
                      <a:pt x="33" y="10"/>
                    </a:lnTo>
                    <a:lnTo>
                      <a:pt x="42" y="3"/>
                    </a:lnTo>
                    <a:lnTo>
                      <a:pt x="51" y="0"/>
                    </a:lnTo>
                    <a:lnTo>
                      <a:pt x="61" y="0"/>
                    </a:lnTo>
                    <a:lnTo>
                      <a:pt x="65" y="0"/>
                    </a:lnTo>
                    <a:close/>
                    <a:moveTo>
                      <a:pt x="16" y="54"/>
                    </a:moveTo>
                    <a:lnTo>
                      <a:pt x="16" y="63"/>
                    </a:lnTo>
                    <a:lnTo>
                      <a:pt x="16" y="73"/>
                    </a:lnTo>
                    <a:lnTo>
                      <a:pt x="16" y="80"/>
                    </a:lnTo>
                    <a:lnTo>
                      <a:pt x="19" y="87"/>
                    </a:lnTo>
                    <a:lnTo>
                      <a:pt x="21" y="96"/>
                    </a:lnTo>
                    <a:lnTo>
                      <a:pt x="26" y="101"/>
                    </a:lnTo>
                    <a:lnTo>
                      <a:pt x="30" y="103"/>
                    </a:lnTo>
                    <a:lnTo>
                      <a:pt x="35" y="105"/>
                    </a:lnTo>
                    <a:lnTo>
                      <a:pt x="42" y="103"/>
                    </a:lnTo>
                    <a:lnTo>
                      <a:pt x="47" y="98"/>
                    </a:lnTo>
                    <a:lnTo>
                      <a:pt x="49" y="94"/>
                    </a:lnTo>
                    <a:lnTo>
                      <a:pt x="51" y="89"/>
                    </a:lnTo>
                    <a:lnTo>
                      <a:pt x="51" y="80"/>
                    </a:lnTo>
                    <a:lnTo>
                      <a:pt x="51" y="68"/>
                    </a:lnTo>
                    <a:lnTo>
                      <a:pt x="47" y="59"/>
                    </a:lnTo>
                    <a:lnTo>
                      <a:pt x="44" y="52"/>
                    </a:lnTo>
                    <a:lnTo>
                      <a:pt x="40" y="49"/>
                    </a:lnTo>
                    <a:lnTo>
                      <a:pt x="33" y="49"/>
                    </a:lnTo>
                    <a:lnTo>
                      <a:pt x="30" y="49"/>
                    </a:lnTo>
                    <a:lnTo>
                      <a:pt x="28" y="49"/>
                    </a:lnTo>
                    <a:lnTo>
                      <a:pt x="23" y="52"/>
                    </a:lnTo>
                    <a:lnTo>
                      <a:pt x="16" y="54"/>
                    </a:lnTo>
                    <a:close/>
                  </a:path>
                </a:pathLst>
              </a:custGeom>
              <a:solidFill>
                <a:srgbClr val="000000"/>
              </a:solidFill>
              <a:ln w="0">
                <a:solidFill>
                  <a:srgbClr val="000000"/>
                </a:solidFill>
                <a:round/>
                <a:headEnd/>
                <a:tailEnd/>
              </a:ln>
            </p:spPr>
            <p:txBody>
              <a:bodyPr/>
              <a:lstStyle/>
              <a:p>
                <a:endParaRPr lang="en-US"/>
              </a:p>
            </p:txBody>
          </p:sp>
          <p:sp>
            <p:nvSpPr>
              <p:cNvPr id="535201" name="Freeform 673"/>
              <p:cNvSpPr>
                <a:spLocks noEditPoints="1"/>
              </p:cNvSpPr>
              <p:nvPr/>
            </p:nvSpPr>
            <p:spPr bwMode="auto">
              <a:xfrm>
                <a:off x="4602" y="4620"/>
                <a:ext cx="63" cy="110"/>
              </a:xfrm>
              <a:custGeom>
                <a:avLst/>
                <a:gdLst/>
                <a:ahLst/>
                <a:cxnLst>
                  <a:cxn ang="0">
                    <a:pos x="14" y="49"/>
                  </a:cxn>
                  <a:cxn ang="0">
                    <a:pos x="5" y="37"/>
                  </a:cxn>
                  <a:cxn ang="0">
                    <a:pos x="2" y="26"/>
                  </a:cxn>
                  <a:cxn ang="0">
                    <a:pos x="5" y="12"/>
                  </a:cxn>
                  <a:cxn ang="0">
                    <a:pos x="16" y="2"/>
                  </a:cxn>
                  <a:cxn ang="0">
                    <a:pos x="33" y="0"/>
                  </a:cxn>
                  <a:cxn ang="0">
                    <a:pos x="47" y="2"/>
                  </a:cxn>
                  <a:cxn ang="0">
                    <a:pos x="56" y="12"/>
                  </a:cxn>
                  <a:cxn ang="0">
                    <a:pos x="61" y="23"/>
                  </a:cxn>
                  <a:cxn ang="0">
                    <a:pos x="56" y="35"/>
                  </a:cxn>
                  <a:cxn ang="0">
                    <a:pos x="47" y="44"/>
                  </a:cxn>
                  <a:cxn ang="0">
                    <a:pos x="47" y="56"/>
                  </a:cxn>
                  <a:cxn ang="0">
                    <a:pos x="56" y="65"/>
                  </a:cxn>
                  <a:cxn ang="0">
                    <a:pos x="63" y="82"/>
                  </a:cxn>
                  <a:cxn ang="0">
                    <a:pos x="59" y="96"/>
                  </a:cxn>
                  <a:cxn ang="0">
                    <a:pos x="47" y="107"/>
                  </a:cxn>
                  <a:cxn ang="0">
                    <a:pos x="30" y="110"/>
                  </a:cxn>
                  <a:cxn ang="0">
                    <a:pos x="14" y="105"/>
                  </a:cxn>
                  <a:cxn ang="0">
                    <a:pos x="2" y="93"/>
                  </a:cxn>
                  <a:cxn ang="0">
                    <a:pos x="2" y="77"/>
                  </a:cxn>
                  <a:cxn ang="0">
                    <a:pos x="12" y="63"/>
                  </a:cxn>
                  <a:cxn ang="0">
                    <a:pos x="35" y="47"/>
                  </a:cxn>
                  <a:cxn ang="0">
                    <a:pos x="45" y="33"/>
                  </a:cxn>
                  <a:cxn ang="0">
                    <a:pos x="45" y="21"/>
                  </a:cxn>
                  <a:cxn ang="0">
                    <a:pos x="42" y="9"/>
                  </a:cxn>
                  <a:cxn ang="0">
                    <a:pos x="33" y="5"/>
                  </a:cxn>
                  <a:cxn ang="0">
                    <a:pos x="21" y="9"/>
                  </a:cxn>
                  <a:cxn ang="0">
                    <a:pos x="16" y="21"/>
                  </a:cxn>
                  <a:cxn ang="0">
                    <a:pos x="19" y="28"/>
                  </a:cxn>
                  <a:cxn ang="0">
                    <a:pos x="23" y="35"/>
                  </a:cxn>
                  <a:cxn ang="0">
                    <a:pos x="26" y="58"/>
                  </a:cxn>
                  <a:cxn ang="0">
                    <a:pos x="19" y="70"/>
                  </a:cxn>
                  <a:cxn ang="0">
                    <a:pos x="16" y="84"/>
                  </a:cxn>
                  <a:cxn ang="0">
                    <a:pos x="21" y="98"/>
                  </a:cxn>
                  <a:cxn ang="0">
                    <a:pos x="33" y="105"/>
                  </a:cxn>
                  <a:cxn ang="0">
                    <a:pos x="42" y="100"/>
                  </a:cxn>
                  <a:cxn ang="0">
                    <a:pos x="47" y="89"/>
                  </a:cxn>
                  <a:cxn ang="0">
                    <a:pos x="45" y="79"/>
                  </a:cxn>
                  <a:cxn ang="0">
                    <a:pos x="35" y="65"/>
                  </a:cxn>
                </a:cxnLst>
                <a:rect l="0" t="0" r="r" b="b"/>
                <a:pathLst>
                  <a:path w="63" h="110">
                    <a:moveTo>
                      <a:pt x="21" y="54"/>
                    </a:moveTo>
                    <a:lnTo>
                      <a:pt x="14" y="49"/>
                    </a:lnTo>
                    <a:lnTo>
                      <a:pt x="9" y="42"/>
                    </a:lnTo>
                    <a:lnTo>
                      <a:pt x="5" y="37"/>
                    </a:lnTo>
                    <a:lnTo>
                      <a:pt x="2" y="33"/>
                    </a:lnTo>
                    <a:lnTo>
                      <a:pt x="2" y="26"/>
                    </a:lnTo>
                    <a:lnTo>
                      <a:pt x="2" y="19"/>
                    </a:lnTo>
                    <a:lnTo>
                      <a:pt x="5" y="12"/>
                    </a:lnTo>
                    <a:lnTo>
                      <a:pt x="9" y="7"/>
                    </a:lnTo>
                    <a:lnTo>
                      <a:pt x="16" y="2"/>
                    </a:lnTo>
                    <a:lnTo>
                      <a:pt x="23" y="0"/>
                    </a:lnTo>
                    <a:lnTo>
                      <a:pt x="33" y="0"/>
                    </a:lnTo>
                    <a:lnTo>
                      <a:pt x="40" y="0"/>
                    </a:lnTo>
                    <a:lnTo>
                      <a:pt x="47" y="2"/>
                    </a:lnTo>
                    <a:lnTo>
                      <a:pt x="54" y="7"/>
                    </a:lnTo>
                    <a:lnTo>
                      <a:pt x="56" y="12"/>
                    </a:lnTo>
                    <a:lnTo>
                      <a:pt x="61" y="16"/>
                    </a:lnTo>
                    <a:lnTo>
                      <a:pt x="61" y="23"/>
                    </a:lnTo>
                    <a:lnTo>
                      <a:pt x="59" y="28"/>
                    </a:lnTo>
                    <a:lnTo>
                      <a:pt x="56" y="35"/>
                    </a:lnTo>
                    <a:lnTo>
                      <a:pt x="52" y="40"/>
                    </a:lnTo>
                    <a:lnTo>
                      <a:pt x="47" y="44"/>
                    </a:lnTo>
                    <a:lnTo>
                      <a:pt x="37" y="49"/>
                    </a:lnTo>
                    <a:lnTo>
                      <a:pt x="47" y="56"/>
                    </a:lnTo>
                    <a:lnTo>
                      <a:pt x="52" y="61"/>
                    </a:lnTo>
                    <a:lnTo>
                      <a:pt x="56" y="65"/>
                    </a:lnTo>
                    <a:lnTo>
                      <a:pt x="61" y="75"/>
                    </a:lnTo>
                    <a:lnTo>
                      <a:pt x="63" y="82"/>
                    </a:lnTo>
                    <a:lnTo>
                      <a:pt x="61" y="91"/>
                    </a:lnTo>
                    <a:lnTo>
                      <a:pt x="59" y="96"/>
                    </a:lnTo>
                    <a:lnTo>
                      <a:pt x="54" y="103"/>
                    </a:lnTo>
                    <a:lnTo>
                      <a:pt x="47" y="107"/>
                    </a:lnTo>
                    <a:lnTo>
                      <a:pt x="40" y="110"/>
                    </a:lnTo>
                    <a:lnTo>
                      <a:pt x="30" y="110"/>
                    </a:lnTo>
                    <a:lnTo>
                      <a:pt x="21" y="110"/>
                    </a:lnTo>
                    <a:lnTo>
                      <a:pt x="14" y="105"/>
                    </a:lnTo>
                    <a:lnTo>
                      <a:pt x="7" y="100"/>
                    </a:lnTo>
                    <a:lnTo>
                      <a:pt x="2" y="93"/>
                    </a:lnTo>
                    <a:lnTo>
                      <a:pt x="0" y="84"/>
                    </a:lnTo>
                    <a:lnTo>
                      <a:pt x="2" y="77"/>
                    </a:lnTo>
                    <a:lnTo>
                      <a:pt x="5" y="70"/>
                    </a:lnTo>
                    <a:lnTo>
                      <a:pt x="12" y="63"/>
                    </a:lnTo>
                    <a:lnTo>
                      <a:pt x="21" y="54"/>
                    </a:lnTo>
                    <a:close/>
                    <a:moveTo>
                      <a:pt x="35" y="47"/>
                    </a:moveTo>
                    <a:lnTo>
                      <a:pt x="40" y="40"/>
                    </a:lnTo>
                    <a:lnTo>
                      <a:pt x="45" y="33"/>
                    </a:lnTo>
                    <a:lnTo>
                      <a:pt x="45" y="28"/>
                    </a:lnTo>
                    <a:lnTo>
                      <a:pt x="45" y="21"/>
                    </a:lnTo>
                    <a:lnTo>
                      <a:pt x="45" y="14"/>
                    </a:lnTo>
                    <a:lnTo>
                      <a:pt x="42" y="9"/>
                    </a:lnTo>
                    <a:lnTo>
                      <a:pt x="37" y="7"/>
                    </a:lnTo>
                    <a:lnTo>
                      <a:pt x="33" y="5"/>
                    </a:lnTo>
                    <a:lnTo>
                      <a:pt x="26" y="7"/>
                    </a:lnTo>
                    <a:lnTo>
                      <a:pt x="21" y="9"/>
                    </a:lnTo>
                    <a:lnTo>
                      <a:pt x="19" y="14"/>
                    </a:lnTo>
                    <a:lnTo>
                      <a:pt x="16" y="21"/>
                    </a:lnTo>
                    <a:lnTo>
                      <a:pt x="19" y="23"/>
                    </a:lnTo>
                    <a:lnTo>
                      <a:pt x="19" y="28"/>
                    </a:lnTo>
                    <a:lnTo>
                      <a:pt x="21" y="33"/>
                    </a:lnTo>
                    <a:lnTo>
                      <a:pt x="23" y="35"/>
                    </a:lnTo>
                    <a:lnTo>
                      <a:pt x="35" y="47"/>
                    </a:lnTo>
                    <a:close/>
                    <a:moveTo>
                      <a:pt x="26" y="58"/>
                    </a:moveTo>
                    <a:lnTo>
                      <a:pt x="21" y="63"/>
                    </a:lnTo>
                    <a:lnTo>
                      <a:pt x="19" y="70"/>
                    </a:lnTo>
                    <a:lnTo>
                      <a:pt x="16" y="77"/>
                    </a:lnTo>
                    <a:lnTo>
                      <a:pt x="16" y="84"/>
                    </a:lnTo>
                    <a:lnTo>
                      <a:pt x="16" y="91"/>
                    </a:lnTo>
                    <a:lnTo>
                      <a:pt x="21" y="98"/>
                    </a:lnTo>
                    <a:lnTo>
                      <a:pt x="26" y="103"/>
                    </a:lnTo>
                    <a:lnTo>
                      <a:pt x="33" y="105"/>
                    </a:lnTo>
                    <a:lnTo>
                      <a:pt x="37" y="103"/>
                    </a:lnTo>
                    <a:lnTo>
                      <a:pt x="42" y="100"/>
                    </a:lnTo>
                    <a:lnTo>
                      <a:pt x="47" y="96"/>
                    </a:lnTo>
                    <a:lnTo>
                      <a:pt x="47" y="89"/>
                    </a:lnTo>
                    <a:lnTo>
                      <a:pt x="47" y="84"/>
                    </a:lnTo>
                    <a:lnTo>
                      <a:pt x="45" y="79"/>
                    </a:lnTo>
                    <a:lnTo>
                      <a:pt x="40" y="72"/>
                    </a:lnTo>
                    <a:lnTo>
                      <a:pt x="35" y="65"/>
                    </a:lnTo>
                    <a:lnTo>
                      <a:pt x="26" y="58"/>
                    </a:lnTo>
                    <a:close/>
                  </a:path>
                </a:pathLst>
              </a:custGeom>
              <a:solidFill>
                <a:srgbClr val="000000"/>
              </a:solidFill>
              <a:ln w="0">
                <a:solidFill>
                  <a:srgbClr val="000000"/>
                </a:solidFill>
                <a:round/>
                <a:headEnd/>
                <a:tailEnd/>
              </a:ln>
            </p:spPr>
            <p:txBody>
              <a:bodyPr/>
              <a:lstStyle/>
              <a:p>
                <a:endParaRPr lang="en-US"/>
              </a:p>
            </p:txBody>
          </p:sp>
          <p:sp>
            <p:nvSpPr>
              <p:cNvPr id="535200" name="Freeform 672"/>
              <p:cNvSpPr>
                <a:spLocks/>
              </p:cNvSpPr>
              <p:nvPr/>
            </p:nvSpPr>
            <p:spPr bwMode="auto">
              <a:xfrm>
                <a:off x="4691" y="4620"/>
                <a:ext cx="42" cy="107"/>
              </a:xfrm>
              <a:custGeom>
                <a:avLst/>
                <a:gdLst/>
                <a:ahLst/>
                <a:cxnLst>
                  <a:cxn ang="0">
                    <a:pos x="0" y="12"/>
                  </a:cxn>
                  <a:cxn ang="0">
                    <a:pos x="26" y="0"/>
                  </a:cxn>
                  <a:cxn ang="0">
                    <a:pos x="28" y="0"/>
                  </a:cxn>
                  <a:cxn ang="0">
                    <a:pos x="28" y="89"/>
                  </a:cxn>
                  <a:cxn ang="0">
                    <a:pos x="28" y="98"/>
                  </a:cxn>
                  <a:cxn ang="0">
                    <a:pos x="28" y="100"/>
                  </a:cxn>
                  <a:cxn ang="0">
                    <a:pos x="30" y="103"/>
                  </a:cxn>
                  <a:cxn ang="0">
                    <a:pos x="33" y="105"/>
                  </a:cxn>
                  <a:cxn ang="0">
                    <a:pos x="35" y="105"/>
                  </a:cxn>
                  <a:cxn ang="0">
                    <a:pos x="42" y="107"/>
                  </a:cxn>
                  <a:cxn ang="0">
                    <a:pos x="42" y="107"/>
                  </a:cxn>
                  <a:cxn ang="0">
                    <a:pos x="2" y="107"/>
                  </a:cxn>
                  <a:cxn ang="0">
                    <a:pos x="2" y="107"/>
                  </a:cxn>
                  <a:cxn ang="0">
                    <a:pos x="7" y="105"/>
                  </a:cxn>
                  <a:cxn ang="0">
                    <a:pos x="12" y="105"/>
                  </a:cxn>
                  <a:cxn ang="0">
                    <a:pos x="14" y="103"/>
                  </a:cxn>
                  <a:cxn ang="0">
                    <a:pos x="14" y="103"/>
                  </a:cxn>
                  <a:cxn ang="0">
                    <a:pos x="14" y="98"/>
                  </a:cxn>
                  <a:cxn ang="0">
                    <a:pos x="14" y="89"/>
                  </a:cxn>
                  <a:cxn ang="0">
                    <a:pos x="14" y="30"/>
                  </a:cxn>
                  <a:cxn ang="0">
                    <a:pos x="14" y="21"/>
                  </a:cxn>
                  <a:cxn ang="0">
                    <a:pos x="14" y="16"/>
                  </a:cxn>
                  <a:cxn ang="0">
                    <a:pos x="14" y="14"/>
                  </a:cxn>
                  <a:cxn ang="0">
                    <a:pos x="12" y="12"/>
                  </a:cxn>
                  <a:cxn ang="0">
                    <a:pos x="12" y="12"/>
                  </a:cxn>
                  <a:cxn ang="0">
                    <a:pos x="9" y="12"/>
                  </a:cxn>
                  <a:cxn ang="0">
                    <a:pos x="5" y="12"/>
                  </a:cxn>
                  <a:cxn ang="0">
                    <a:pos x="2" y="14"/>
                  </a:cxn>
                  <a:cxn ang="0">
                    <a:pos x="0" y="12"/>
                  </a:cxn>
                </a:cxnLst>
                <a:rect l="0" t="0" r="r" b="b"/>
                <a:pathLst>
                  <a:path w="42" h="107">
                    <a:moveTo>
                      <a:pt x="0" y="12"/>
                    </a:moveTo>
                    <a:lnTo>
                      <a:pt x="26" y="0"/>
                    </a:lnTo>
                    <a:lnTo>
                      <a:pt x="28" y="0"/>
                    </a:lnTo>
                    <a:lnTo>
                      <a:pt x="28" y="89"/>
                    </a:lnTo>
                    <a:lnTo>
                      <a:pt x="28" y="98"/>
                    </a:lnTo>
                    <a:lnTo>
                      <a:pt x="28" y="100"/>
                    </a:lnTo>
                    <a:lnTo>
                      <a:pt x="30" y="103"/>
                    </a:lnTo>
                    <a:lnTo>
                      <a:pt x="33" y="105"/>
                    </a:lnTo>
                    <a:lnTo>
                      <a:pt x="35" y="105"/>
                    </a:lnTo>
                    <a:lnTo>
                      <a:pt x="42" y="107"/>
                    </a:lnTo>
                    <a:lnTo>
                      <a:pt x="2" y="107"/>
                    </a:lnTo>
                    <a:lnTo>
                      <a:pt x="7" y="105"/>
                    </a:lnTo>
                    <a:lnTo>
                      <a:pt x="12" y="105"/>
                    </a:lnTo>
                    <a:lnTo>
                      <a:pt x="14" y="103"/>
                    </a:lnTo>
                    <a:lnTo>
                      <a:pt x="14" y="98"/>
                    </a:lnTo>
                    <a:lnTo>
                      <a:pt x="14" y="89"/>
                    </a:lnTo>
                    <a:lnTo>
                      <a:pt x="14" y="30"/>
                    </a:lnTo>
                    <a:lnTo>
                      <a:pt x="14" y="21"/>
                    </a:lnTo>
                    <a:lnTo>
                      <a:pt x="14" y="16"/>
                    </a:lnTo>
                    <a:lnTo>
                      <a:pt x="14" y="14"/>
                    </a:lnTo>
                    <a:lnTo>
                      <a:pt x="12" y="12"/>
                    </a:lnTo>
                    <a:lnTo>
                      <a:pt x="9" y="12"/>
                    </a:lnTo>
                    <a:lnTo>
                      <a:pt x="5" y="12"/>
                    </a:lnTo>
                    <a:lnTo>
                      <a:pt x="2" y="14"/>
                    </a:lnTo>
                    <a:lnTo>
                      <a:pt x="0" y="12"/>
                    </a:lnTo>
                    <a:close/>
                  </a:path>
                </a:pathLst>
              </a:custGeom>
              <a:solidFill>
                <a:srgbClr val="000000"/>
              </a:solidFill>
              <a:ln w="0">
                <a:solidFill>
                  <a:srgbClr val="000000"/>
                </a:solidFill>
                <a:round/>
                <a:headEnd/>
                <a:tailEnd/>
              </a:ln>
            </p:spPr>
            <p:txBody>
              <a:bodyPr/>
              <a:lstStyle/>
              <a:p>
                <a:endParaRPr lang="en-US"/>
              </a:p>
            </p:txBody>
          </p:sp>
          <p:sp>
            <p:nvSpPr>
              <p:cNvPr id="535199" name="Freeform 671"/>
              <p:cNvSpPr>
                <a:spLocks noEditPoints="1"/>
              </p:cNvSpPr>
              <p:nvPr/>
            </p:nvSpPr>
            <p:spPr bwMode="auto">
              <a:xfrm>
                <a:off x="4759" y="4620"/>
                <a:ext cx="68" cy="110"/>
              </a:xfrm>
              <a:custGeom>
                <a:avLst/>
                <a:gdLst/>
                <a:ahLst/>
                <a:cxnLst>
                  <a:cxn ang="0">
                    <a:pos x="2" y="110"/>
                  </a:cxn>
                  <a:cxn ang="0">
                    <a:pos x="2" y="107"/>
                  </a:cxn>
                  <a:cxn ang="0">
                    <a:pos x="12" y="107"/>
                  </a:cxn>
                  <a:cxn ang="0">
                    <a:pos x="21" y="103"/>
                  </a:cxn>
                  <a:cxn ang="0">
                    <a:pos x="30" y="96"/>
                  </a:cxn>
                  <a:cxn ang="0">
                    <a:pos x="37" y="86"/>
                  </a:cxn>
                  <a:cxn ang="0">
                    <a:pos x="44" y="75"/>
                  </a:cxn>
                  <a:cxn ang="0">
                    <a:pos x="49" y="61"/>
                  </a:cxn>
                  <a:cxn ang="0">
                    <a:pos x="42" y="65"/>
                  </a:cxn>
                  <a:cxn ang="0">
                    <a:pos x="35" y="68"/>
                  </a:cxn>
                  <a:cxn ang="0">
                    <a:pos x="28" y="68"/>
                  </a:cxn>
                  <a:cxn ang="0">
                    <a:pos x="21" y="68"/>
                  </a:cxn>
                  <a:cxn ang="0">
                    <a:pos x="14" y="65"/>
                  </a:cxn>
                  <a:cxn ang="0">
                    <a:pos x="9" y="61"/>
                  </a:cxn>
                  <a:cxn ang="0">
                    <a:pos x="5" y="54"/>
                  </a:cxn>
                  <a:cxn ang="0">
                    <a:pos x="2" y="47"/>
                  </a:cxn>
                  <a:cxn ang="0">
                    <a:pos x="0" y="37"/>
                  </a:cxn>
                  <a:cxn ang="0">
                    <a:pos x="2" y="28"/>
                  </a:cxn>
                  <a:cxn ang="0">
                    <a:pos x="5" y="21"/>
                  </a:cxn>
                  <a:cxn ang="0">
                    <a:pos x="9" y="12"/>
                  </a:cxn>
                  <a:cxn ang="0">
                    <a:pos x="16" y="5"/>
                  </a:cxn>
                  <a:cxn ang="0">
                    <a:pos x="23" y="2"/>
                  </a:cxn>
                  <a:cxn ang="0">
                    <a:pos x="33" y="0"/>
                  </a:cxn>
                  <a:cxn ang="0">
                    <a:pos x="42" y="0"/>
                  </a:cxn>
                  <a:cxn ang="0">
                    <a:pos x="49" y="5"/>
                  </a:cxn>
                  <a:cxn ang="0">
                    <a:pos x="56" y="9"/>
                  </a:cxn>
                  <a:cxn ang="0">
                    <a:pos x="63" y="21"/>
                  </a:cxn>
                  <a:cxn ang="0">
                    <a:pos x="66" y="30"/>
                  </a:cxn>
                  <a:cxn ang="0">
                    <a:pos x="68" y="44"/>
                  </a:cxn>
                  <a:cxn ang="0">
                    <a:pos x="66" y="54"/>
                  </a:cxn>
                  <a:cxn ang="0">
                    <a:pos x="63" y="65"/>
                  </a:cxn>
                  <a:cxn ang="0">
                    <a:pos x="58" y="77"/>
                  </a:cxn>
                  <a:cxn ang="0">
                    <a:pos x="51" y="86"/>
                  </a:cxn>
                  <a:cxn ang="0">
                    <a:pos x="44" y="93"/>
                  </a:cxn>
                  <a:cxn ang="0">
                    <a:pos x="35" y="100"/>
                  </a:cxn>
                  <a:cxn ang="0">
                    <a:pos x="26" y="105"/>
                  </a:cxn>
                  <a:cxn ang="0">
                    <a:pos x="16" y="110"/>
                  </a:cxn>
                  <a:cxn ang="0">
                    <a:pos x="7" y="110"/>
                  </a:cxn>
                  <a:cxn ang="0">
                    <a:pos x="2" y="110"/>
                  </a:cxn>
                  <a:cxn ang="0">
                    <a:pos x="51" y="56"/>
                  </a:cxn>
                  <a:cxn ang="0">
                    <a:pos x="51" y="47"/>
                  </a:cxn>
                  <a:cxn ang="0">
                    <a:pos x="51" y="40"/>
                  </a:cxn>
                  <a:cxn ang="0">
                    <a:pos x="51" y="30"/>
                  </a:cxn>
                  <a:cxn ang="0">
                    <a:pos x="49" y="23"/>
                  </a:cxn>
                  <a:cxn ang="0">
                    <a:pos x="47" y="14"/>
                  </a:cxn>
                  <a:cxn ang="0">
                    <a:pos x="42" y="9"/>
                  </a:cxn>
                  <a:cxn ang="0">
                    <a:pos x="37" y="7"/>
                  </a:cxn>
                  <a:cxn ang="0">
                    <a:pos x="33" y="5"/>
                  </a:cxn>
                  <a:cxn ang="0">
                    <a:pos x="26" y="7"/>
                  </a:cxn>
                  <a:cxn ang="0">
                    <a:pos x="21" y="12"/>
                  </a:cxn>
                  <a:cxn ang="0">
                    <a:pos x="19" y="16"/>
                  </a:cxn>
                  <a:cxn ang="0">
                    <a:pos x="16" y="21"/>
                  </a:cxn>
                  <a:cxn ang="0">
                    <a:pos x="16" y="30"/>
                  </a:cxn>
                  <a:cxn ang="0">
                    <a:pos x="16" y="40"/>
                  </a:cxn>
                  <a:cxn ang="0">
                    <a:pos x="19" y="49"/>
                  </a:cxn>
                  <a:cxn ang="0">
                    <a:pos x="23" y="54"/>
                  </a:cxn>
                  <a:cxn ang="0">
                    <a:pos x="28" y="61"/>
                  </a:cxn>
                  <a:cxn ang="0">
                    <a:pos x="35" y="61"/>
                  </a:cxn>
                  <a:cxn ang="0">
                    <a:pos x="37" y="61"/>
                  </a:cxn>
                  <a:cxn ang="0">
                    <a:pos x="42" y="61"/>
                  </a:cxn>
                  <a:cxn ang="0">
                    <a:pos x="47" y="58"/>
                  </a:cxn>
                  <a:cxn ang="0">
                    <a:pos x="51" y="56"/>
                  </a:cxn>
                </a:cxnLst>
                <a:rect l="0" t="0" r="r" b="b"/>
                <a:pathLst>
                  <a:path w="68" h="110">
                    <a:moveTo>
                      <a:pt x="2" y="110"/>
                    </a:moveTo>
                    <a:lnTo>
                      <a:pt x="2" y="107"/>
                    </a:lnTo>
                    <a:lnTo>
                      <a:pt x="12" y="107"/>
                    </a:lnTo>
                    <a:lnTo>
                      <a:pt x="21" y="103"/>
                    </a:lnTo>
                    <a:lnTo>
                      <a:pt x="30" y="96"/>
                    </a:lnTo>
                    <a:lnTo>
                      <a:pt x="37" y="86"/>
                    </a:lnTo>
                    <a:lnTo>
                      <a:pt x="44" y="75"/>
                    </a:lnTo>
                    <a:lnTo>
                      <a:pt x="49" y="61"/>
                    </a:lnTo>
                    <a:lnTo>
                      <a:pt x="42" y="65"/>
                    </a:lnTo>
                    <a:lnTo>
                      <a:pt x="35" y="68"/>
                    </a:lnTo>
                    <a:lnTo>
                      <a:pt x="28" y="68"/>
                    </a:lnTo>
                    <a:lnTo>
                      <a:pt x="21" y="68"/>
                    </a:lnTo>
                    <a:lnTo>
                      <a:pt x="14" y="65"/>
                    </a:lnTo>
                    <a:lnTo>
                      <a:pt x="9" y="61"/>
                    </a:lnTo>
                    <a:lnTo>
                      <a:pt x="5" y="54"/>
                    </a:lnTo>
                    <a:lnTo>
                      <a:pt x="2" y="47"/>
                    </a:lnTo>
                    <a:lnTo>
                      <a:pt x="0" y="37"/>
                    </a:lnTo>
                    <a:lnTo>
                      <a:pt x="2" y="28"/>
                    </a:lnTo>
                    <a:lnTo>
                      <a:pt x="5" y="21"/>
                    </a:lnTo>
                    <a:lnTo>
                      <a:pt x="9" y="12"/>
                    </a:lnTo>
                    <a:lnTo>
                      <a:pt x="16" y="5"/>
                    </a:lnTo>
                    <a:lnTo>
                      <a:pt x="23" y="2"/>
                    </a:lnTo>
                    <a:lnTo>
                      <a:pt x="33" y="0"/>
                    </a:lnTo>
                    <a:lnTo>
                      <a:pt x="42" y="0"/>
                    </a:lnTo>
                    <a:lnTo>
                      <a:pt x="49" y="5"/>
                    </a:lnTo>
                    <a:lnTo>
                      <a:pt x="56" y="9"/>
                    </a:lnTo>
                    <a:lnTo>
                      <a:pt x="63" y="21"/>
                    </a:lnTo>
                    <a:lnTo>
                      <a:pt x="66" y="30"/>
                    </a:lnTo>
                    <a:lnTo>
                      <a:pt x="68" y="44"/>
                    </a:lnTo>
                    <a:lnTo>
                      <a:pt x="66" y="54"/>
                    </a:lnTo>
                    <a:lnTo>
                      <a:pt x="63" y="65"/>
                    </a:lnTo>
                    <a:lnTo>
                      <a:pt x="58" y="77"/>
                    </a:lnTo>
                    <a:lnTo>
                      <a:pt x="51" y="86"/>
                    </a:lnTo>
                    <a:lnTo>
                      <a:pt x="44" y="93"/>
                    </a:lnTo>
                    <a:lnTo>
                      <a:pt x="35" y="100"/>
                    </a:lnTo>
                    <a:lnTo>
                      <a:pt x="26" y="105"/>
                    </a:lnTo>
                    <a:lnTo>
                      <a:pt x="16" y="110"/>
                    </a:lnTo>
                    <a:lnTo>
                      <a:pt x="7" y="110"/>
                    </a:lnTo>
                    <a:lnTo>
                      <a:pt x="2" y="110"/>
                    </a:lnTo>
                    <a:close/>
                    <a:moveTo>
                      <a:pt x="51" y="56"/>
                    </a:moveTo>
                    <a:lnTo>
                      <a:pt x="51" y="47"/>
                    </a:lnTo>
                    <a:lnTo>
                      <a:pt x="51" y="40"/>
                    </a:lnTo>
                    <a:lnTo>
                      <a:pt x="51" y="30"/>
                    </a:lnTo>
                    <a:lnTo>
                      <a:pt x="49" y="23"/>
                    </a:lnTo>
                    <a:lnTo>
                      <a:pt x="47" y="14"/>
                    </a:lnTo>
                    <a:lnTo>
                      <a:pt x="42" y="9"/>
                    </a:lnTo>
                    <a:lnTo>
                      <a:pt x="37" y="7"/>
                    </a:lnTo>
                    <a:lnTo>
                      <a:pt x="33" y="5"/>
                    </a:lnTo>
                    <a:lnTo>
                      <a:pt x="26" y="7"/>
                    </a:lnTo>
                    <a:lnTo>
                      <a:pt x="21" y="12"/>
                    </a:lnTo>
                    <a:lnTo>
                      <a:pt x="19" y="16"/>
                    </a:lnTo>
                    <a:lnTo>
                      <a:pt x="16" y="21"/>
                    </a:lnTo>
                    <a:lnTo>
                      <a:pt x="16" y="30"/>
                    </a:lnTo>
                    <a:lnTo>
                      <a:pt x="16" y="40"/>
                    </a:lnTo>
                    <a:lnTo>
                      <a:pt x="19" y="49"/>
                    </a:lnTo>
                    <a:lnTo>
                      <a:pt x="23" y="54"/>
                    </a:lnTo>
                    <a:lnTo>
                      <a:pt x="28" y="61"/>
                    </a:lnTo>
                    <a:lnTo>
                      <a:pt x="35" y="61"/>
                    </a:lnTo>
                    <a:lnTo>
                      <a:pt x="37" y="61"/>
                    </a:lnTo>
                    <a:lnTo>
                      <a:pt x="42" y="61"/>
                    </a:lnTo>
                    <a:lnTo>
                      <a:pt x="47" y="58"/>
                    </a:lnTo>
                    <a:lnTo>
                      <a:pt x="51" y="56"/>
                    </a:lnTo>
                    <a:close/>
                  </a:path>
                </a:pathLst>
              </a:custGeom>
              <a:solidFill>
                <a:srgbClr val="000000"/>
              </a:solidFill>
              <a:ln w="0">
                <a:solidFill>
                  <a:srgbClr val="000000"/>
                </a:solidFill>
                <a:round/>
                <a:headEnd/>
                <a:tailEnd/>
              </a:ln>
            </p:spPr>
            <p:txBody>
              <a:bodyPr/>
              <a:lstStyle/>
              <a:p>
                <a:endParaRPr lang="en-US"/>
              </a:p>
            </p:txBody>
          </p:sp>
          <p:sp>
            <p:nvSpPr>
              <p:cNvPr id="535198" name="Freeform 670"/>
              <p:cNvSpPr>
                <a:spLocks/>
              </p:cNvSpPr>
              <p:nvPr/>
            </p:nvSpPr>
            <p:spPr bwMode="auto">
              <a:xfrm>
                <a:off x="4836" y="4620"/>
                <a:ext cx="70" cy="107"/>
              </a:xfrm>
              <a:custGeom>
                <a:avLst/>
                <a:gdLst/>
                <a:ahLst/>
                <a:cxnLst>
                  <a:cxn ang="0">
                    <a:pos x="70" y="89"/>
                  </a:cxn>
                  <a:cxn ang="0">
                    <a:pos x="63" y="107"/>
                  </a:cxn>
                  <a:cxn ang="0">
                    <a:pos x="0" y="107"/>
                  </a:cxn>
                  <a:cxn ang="0">
                    <a:pos x="0" y="105"/>
                  </a:cxn>
                  <a:cxn ang="0">
                    <a:pos x="24" y="82"/>
                  </a:cxn>
                  <a:cxn ang="0">
                    <a:pos x="40" y="63"/>
                  </a:cxn>
                  <a:cxn ang="0">
                    <a:pos x="45" y="54"/>
                  </a:cxn>
                  <a:cxn ang="0">
                    <a:pos x="49" y="44"/>
                  </a:cxn>
                  <a:cxn ang="0">
                    <a:pos x="52" y="35"/>
                  </a:cxn>
                  <a:cxn ang="0">
                    <a:pos x="49" y="28"/>
                  </a:cxn>
                  <a:cxn ang="0">
                    <a:pos x="47" y="23"/>
                  </a:cxn>
                  <a:cxn ang="0">
                    <a:pos x="45" y="19"/>
                  </a:cxn>
                  <a:cxn ang="0">
                    <a:pos x="38" y="14"/>
                  </a:cxn>
                  <a:cxn ang="0">
                    <a:pos x="28" y="12"/>
                  </a:cxn>
                  <a:cxn ang="0">
                    <a:pos x="21" y="12"/>
                  </a:cxn>
                  <a:cxn ang="0">
                    <a:pos x="14" y="16"/>
                  </a:cxn>
                  <a:cxn ang="0">
                    <a:pos x="10" y="21"/>
                  </a:cxn>
                  <a:cxn ang="0">
                    <a:pos x="5" y="30"/>
                  </a:cxn>
                  <a:cxn ang="0">
                    <a:pos x="3" y="30"/>
                  </a:cxn>
                  <a:cxn ang="0">
                    <a:pos x="5" y="21"/>
                  </a:cxn>
                  <a:cxn ang="0">
                    <a:pos x="7" y="14"/>
                  </a:cxn>
                  <a:cxn ang="0">
                    <a:pos x="12" y="7"/>
                  </a:cxn>
                  <a:cxn ang="0">
                    <a:pos x="19" y="2"/>
                  </a:cxn>
                  <a:cxn ang="0">
                    <a:pos x="26" y="0"/>
                  </a:cxn>
                  <a:cxn ang="0">
                    <a:pos x="33" y="0"/>
                  </a:cxn>
                  <a:cxn ang="0">
                    <a:pos x="42" y="0"/>
                  </a:cxn>
                  <a:cxn ang="0">
                    <a:pos x="49" y="2"/>
                  </a:cxn>
                  <a:cxn ang="0">
                    <a:pos x="56" y="7"/>
                  </a:cxn>
                  <a:cxn ang="0">
                    <a:pos x="61" y="14"/>
                  </a:cxn>
                  <a:cxn ang="0">
                    <a:pos x="63" y="21"/>
                  </a:cxn>
                  <a:cxn ang="0">
                    <a:pos x="63" y="28"/>
                  </a:cxn>
                  <a:cxn ang="0">
                    <a:pos x="63" y="35"/>
                  </a:cxn>
                  <a:cxn ang="0">
                    <a:pos x="61" y="44"/>
                  </a:cxn>
                  <a:cxn ang="0">
                    <a:pos x="52" y="56"/>
                  </a:cxn>
                  <a:cxn ang="0">
                    <a:pos x="42" y="70"/>
                  </a:cxn>
                  <a:cxn ang="0">
                    <a:pos x="33" y="79"/>
                  </a:cxn>
                  <a:cxn ang="0">
                    <a:pos x="26" y="86"/>
                  </a:cxn>
                  <a:cxn ang="0">
                    <a:pos x="19" y="93"/>
                  </a:cxn>
                  <a:cxn ang="0">
                    <a:pos x="17" y="96"/>
                  </a:cxn>
                  <a:cxn ang="0">
                    <a:pos x="45" y="96"/>
                  </a:cxn>
                  <a:cxn ang="0">
                    <a:pos x="52" y="96"/>
                  </a:cxn>
                  <a:cxn ang="0">
                    <a:pos x="56" y="96"/>
                  </a:cxn>
                  <a:cxn ang="0">
                    <a:pos x="59" y="96"/>
                  </a:cxn>
                  <a:cxn ang="0">
                    <a:pos x="63" y="93"/>
                  </a:cxn>
                  <a:cxn ang="0">
                    <a:pos x="66" y="91"/>
                  </a:cxn>
                  <a:cxn ang="0">
                    <a:pos x="68" y="89"/>
                  </a:cxn>
                  <a:cxn ang="0">
                    <a:pos x="70" y="89"/>
                  </a:cxn>
                </a:cxnLst>
                <a:rect l="0" t="0" r="r" b="b"/>
                <a:pathLst>
                  <a:path w="70" h="107">
                    <a:moveTo>
                      <a:pt x="70" y="89"/>
                    </a:moveTo>
                    <a:lnTo>
                      <a:pt x="63" y="107"/>
                    </a:lnTo>
                    <a:lnTo>
                      <a:pt x="0" y="107"/>
                    </a:lnTo>
                    <a:lnTo>
                      <a:pt x="0" y="105"/>
                    </a:lnTo>
                    <a:lnTo>
                      <a:pt x="24" y="82"/>
                    </a:lnTo>
                    <a:lnTo>
                      <a:pt x="40" y="63"/>
                    </a:lnTo>
                    <a:lnTo>
                      <a:pt x="45" y="54"/>
                    </a:lnTo>
                    <a:lnTo>
                      <a:pt x="49" y="44"/>
                    </a:lnTo>
                    <a:lnTo>
                      <a:pt x="52" y="35"/>
                    </a:lnTo>
                    <a:lnTo>
                      <a:pt x="49" y="28"/>
                    </a:lnTo>
                    <a:lnTo>
                      <a:pt x="47" y="23"/>
                    </a:lnTo>
                    <a:lnTo>
                      <a:pt x="45" y="19"/>
                    </a:lnTo>
                    <a:lnTo>
                      <a:pt x="38" y="14"/>
                    </a:lnTo>
                    <a:lnTo>
                      <a:pt x="28" y="12"/>
                    </a:lnTo>
                    <a:lnTo>
                      <a:pt x="21" y="12"/>
                    </a:lnTo>
                    <a:lnTo>
                      <a:pt x="14" y="16"/>
                    </a:lnTo>
                    <a:lnTo>
                      <a:pt x="10" y="21"/>
                    </a:lnTo>
                    <a:lnTo>
                      <a:pt x="5" y="30"/>
                    </a:lnTo>
                    <a:lnTo>
                      <a:pt x="3" y="30"/>
                    </a:lnTo>
                    <a:lnTo>
                      <a:pt x="5" y="21"/>
                    </a:lnTo>
                    <a:lnTo>
                      <a:pt x="7" y="14"/>
                    </a:lnTo>
                    <a:lnTo>
                      <a:pt x="12" y="7"/>
                    </a:lnTo>
                    <a:lnTo>
                      <a:pt x="19" y="2"/>
                    </a:lnTo>
                    <a:lnTo>
                      <a:pt x="26" y="0"/>
                    </a:lnTo>
                    <a:lnTo>
                      <a:pt x="33" y="0"/>
                    </a:lnTo>
                    <a:lnTo>
                      <a:pt x="42" y="0"/>
                    </a:lnTo>
                    <a:lnTo>
                      <a:pt x="49" y="2"/>
                    </a:lnTo>
                    <a:lnTo>
                      <a:pt x="56" y="7"/>
                    </a:lnTo>
                    <a:lnTo>
                      <a:pt x="61" y="14"/>
                    </a:lnTo>
                    <a:lnTo>
                      <a:pt x="63" y="21"/>
                    </a:lnTo>
                    <a:lnTo>
                      <a:pt x="63" y="28"/>
                    </a:lnTo>
                    <a:lnTo>
                      <a:pt x="63" y="35"/>
                    </a:lnTo>
                    <a:lnTo>
                      <a:pt x="61" y="44"/>
                    </a:lnTo>
                    <a:lnTo>
                      <a:pt x="52" y="56"/>
                    </a:lnTo>
                    <a:lnTo>
                      <a:pt x="42" y="70"/>
                    </a:lnTo>
                    <a:lnTo>
                      <a:pt x="33" y="79"/>
                    </a:lnTo>
                    <a:lnTo>
                      <a:pt x="26" y="86"/>
                    </a:lnTo>
                    <a:lnTo>
                      <a:pt x="19" y="93"/>
                    </a:lnTo>
                    <a:lnTo>
                      <a:pt x="17" y="96"/>
                    </a:lnTo>
                    <a:lnTo>
                      <a:pt x="45" y="96"/>
                    </a:lnTo>
                    <a:lnTo>
                      <a:pt x="52" y="96"/>
                    </a:lnTo>
                    <a:lnTo>
                      <a:pt x="56" y="96"/>
                    </a:lnTo>
                    <a:lnTo>
                      <a:pt x="59" y="96"/>
                    </a:lnTo>
                    <a:lnTo>
                      <a:pt x="63" y="93"/>
                    </a:lnTo>
                    <a:lnTo>
                      <a:pt x="66" y="91"/>
                    </a:lnTo>
                    <a:lnTo>
                      <a:pt x="68" y="89"/>
                    </a:lnTo>
                    <a:lnTo>
                      <a:pt x="70" y="89"/>
                    </a:lnTo>
                    <a:close/>
                  </a:path>
                </a:pathLst>
              </a:custGeom>
              <a:solidFill>
                <a:srgbClr val="000000"/>
              </a:solidFill>
              <a:ln w="0">
                <a:solidFill>
                  <a:srgbClr val="000000"/>
                </a:solidFill>
                <a:round/>
                <a:headEnd/>
                <a:tailEnd/>
              </a:ln>
            </p:spPr>
            <p:txBody>
              <a:bodyPr/>
              <a:lstStyle/>
              <a:p>
                <a:endParaRPr lang="en-US"/>
              </a:p>
            </p:txBody>
          </p:sp>
          <p:sp>
            <p:nvSpPr>
              <p:cNvPr id="535197" name="Freeform 669"/>
              <p:cNvSpPr>
                <a:spLocks/>
              </p:cNvSpPr>
              <p:nvPr/>
            </p:nvSpPr>
            <p:spPr bwMode="auto">
              <a:xfrm>
                <a:off x="5145" y="4622"/>
                <a:ext cx="43" cy="108"/>
              </a:xfrm>
              <a:custGeom>
                <a:avLst/>
                <a:gdLst/>
                <a:ahLst/>
                <a:cxnLst>
                  <a:cxn ang="0">
                    <a:pos x="0" y="12"/>
                  </a:cxn>
                  <a:cxn ang="0">
                    <a:pos x="26" y="0"/>
                  </a:cxn>
                  <a:cxn ang="0">
                    <a:pos x="28" y="0"/>
                  </a:cxn>
                  <a:cxn ang="0">
                    <a:pos x="28" y="89"/>
                  </a:cxn>
                  <a:cxn ang="0">
                    <a:pos x="28" y="98"/>
                  </a:cxn>
                  <a:cxn ang="0">
                    <a:pos x="31" y="101"/>
                  </a:cxn>
                  <a:cxn ang="0">
                    <a:pos x="31" y="103"/>
                  </a:cxn>
                  <a:cxn ang="0">
                    <a:pos x="33" y="105"/>
                  </a:cxn>
                  <a:cxn ang="0">
                    <a:pos x="35" y="105"/>
                  </a:cxn>
                  <a:cxn ang="0">
                    <a:pos x="43" y="108"/>
                  </a:cxn>
                  <a:cxn ang="0">
                    <a:pos x="43" y="108"/>
                  </a:cxn>
                  <a:cxn ang="0">
                    <a:pos x="3" y="108"/>
                  </a:cxn>
                  <a:cxn ang="0">
                    <a:pos x="3" y="108"/>
                  </a:cxn>
                  <a:cxn ang="0">
                    <a:pos x="7" y="105"/>
                  </a:cxn>
                  <a:cxn ang="0">
                    <a:pos x="12" y="105"/>
                  </a:cxn>
                  <a:cxn ang="0">
                    <a:pos x="14" y="103"/>
                  </a:cxn>
                  <a:cxn ang="0">
                    <a:pos x="14" y="103"/>
                  </a:cxn>
                  <a:cxn ang="0">
                    <a:pos x="14" y="98"/>
                  </a:cxn>
                  <a:cxn ang="0">
                    <a:pos x="17" y="89"/>
                  </a:cxn>
                  <a:cxn ang="0">
                    <a:pos x="17" y="31"/>
                  </a:cxn>
                  <a:cxn ang="0">
                    <a:pos x="17" y="21"/>
                  </a:cxn>
                  <a:cxn ang="0">
                    <a:pos x="14" y="17"/>
                  </a:cxn>
                  <a:cxn ang="0">
                    <a:pos x="14" y="14"/>
                  </a:cxn>
                  <a:cxn ang="0">
                    <a:pos x="12" y="12"/>
                  </a:cxn>
                  <a:cxn ang="0">
                    <a:pos x="12" y="12"/>
                  </a:cxn>
                  <a:cxn ang="0">
                    <a:pos x="10" y="12"/>
                  </a:cxn>
                  <a:cxn ang="0">
                    <a:pos x="7" y="12"/>
                  </a:cxn>
                  <a:cxn ang="0">
                    <a:pos x="3" y="14"/>
                  </a:cxn>
                  <a:cxn ang="0">
                    <a:pos x="0" y="12"/>
                  </a:cxn>
                </a:cxnLst>
                <a:rect l="0" t="0" r="r" b="b"/>
                <a:pathLst>
                  <a:path w="43" h="108">
                    <a:moveTo>
                      <a:pt x="0" y="12"/>
                    </a:moveTo>
                    <a:lnTo>
                      <a:pt x="26" y="0"/>
                    </a:lnTo>
                    <a:lnTo>
                      <a:pt x="28" y="0"/>
                    </a:lnTo>
                    <a:lnTo>
                      <a:pt x="28" y="89"/>
                    </a:lnTo>
                    <a:lnTo>
                      <a:pt x="28" y="98"/>
                    </a:lnTo>
                    <a:lnTo>
                      <a:pt x="31" y="101"/>
                    </a:lnTo>
                    <a:lnTo>
                      <a:pt x="31" y="103"/>
                    </a:lnTo>
                    <a:lnTo>
                      <a:pt x="33" y="105"/>
                    </a:lnTo>
                    <a:lnTo>
                      <a:pt x="35" y="105"/>
                    </a:lnTo>
                    <a:lnTo>
                      <a:pt x="43" y="108"/>
                    </a:lnTo>
                    <a:lnTo>
                      <a:pt x="3" y="108"/>
                    </a:lnTo>
                    <a:lnTo>
                      <a:pt x="7" y="105"/>
                    </a:lnTo>
                    <a:lnTo>
                      <a:pt x="12" y="105"/>
                    </a:lnTo>
                    <a:lnTo>
                      <a:pt x="14" y="103"/>
                    </a:lnTo>
                    <a:lnTo>
                      <a:pt x="14" y="98"/>
                    </a:lnTo>
                    <a:lnTo>
                      <a:pt x="17" y="89"/>
                    </a:lnTo>
                    <a:lnTo>
                      <a:pt x="17" y="31"/>
                    </a:lnTo>
                    <a:lnTo>
                      <a:pt x="17" y="21"/>
                    </a:lnTo>
                    <a:lnTo>
                      <a:pt x="14" y="17"/>
                    </a:lnTo>
                    <a:lnTo>
                      <a:pt x="14" y="14"/>
                    </a:lnTo>
                    <a:lnTo>
                      <a:pt x="12" y="12"/>
                    </a:lnTo>
                    <a:lnTo>
                      <a:pt x="10" y="12"/>
                    </a:lnTo>
                    <a:lnTo>
                      <a:pt x="7" y="12"/>
                    </a:lnTo>
                    <a:lnTo>
                      <a:pt x="3" y="14"/>
                    </a:lnTo>
                    <a:lnTo>
                      <a:pt x="0" y="12"/>
                    </a:lnTo>
                    <a:close/>
                  </a:path>
                </a:pathLst>
              </a:custGeom>
              <a:solidFill>
                <a:srgbClr val="000000"/>
              </a:solidFill>
              <a:ln w="0">
                <a:solidFill>
                  <a:srgbClr val="000000"/>
                </a:solidFill>
                <a:round/>
                <a:headEnd/>
                <a:tailEnd/>
              </a:ln>
            </p:spPr>
            <p:txBody>
              <a:bodyPr/>
              <a:lstStyle/>
              <a:p>
                <a:endParaRPr lang="en-US"/>
              </a:p>
            </p:txBody>
          </p:sp>
          <p:sp>
            <p:nvSpPr>
              <p:cNvPr id="535196" name="Freeform 668"/>
              <p:cNvSpPr>
                <a:spLocks noEditPoints="1"/>
              </p:cNvSpPr>
              <p:nvPr/>
            </p:nvSpPr>
            <p:spPr bwMode="auto">
              <a:xfrm>
                <a:off x="5213" y="4622"/>
                <a:ext cx="68" cy="110"/>
              </a:xfrm>
              <a:custGeom>
                <a:avLst/>
                <a:gdLst/>
                <a:ahLst/>
                <a:cxnLst>
                  <a:cxn ang="0">
                    <a:pos x="66" y="0"/>
                  </a:cxn>
                  <a:cxn ang="0">
                    <a:pos x="66" y="3"/>
                  </a:cxn>
                  <a:cxn ang="0">
                    <a:pos x="56" y="5"/>
                  </a:cxn>
                  <a:cxn ang="0">
                    <a:pos x="49" y="7"/>
                  </a:cxn>
                  <a:cxn ang="0">
                    <a:pos x="42" y="12"/>
                  </a:cxn>
                  <a:cxn ang="0">
                    <a:pos x="38" y="17"/>
                  </a:cxn>
                  <a:cxn ang="0">
                    <a:pos x="31" y="24"/>
                  </a:cxn>
                  <a:cxn ang="0">
                    <a:pos x="26" y="31"/>
                  </a:cxn>
                  <a:cxn ang="0">
                    <a:pos x="21" y="40"/>
                  </a:cxn>
                  <a:cxn ang="0">
                    <a:pos x="19" y="49"/>
                  </a:cxn>
                  <a:cxn ang="0">
                    <a:pos x="31" y="45"/>
                  </a:cxn>
                  <a:cxn ang="0">
                    <a:pos x="42" y="42"/>
                  </a:cxn>
                  <a:cxn ang="0">
                    <a:pos x="49" y="42"/>
                  </a:cxn>
                  <a:cxn ang="0">
                    <a:pos x="54" y="45"/>
                  </a:cxn>
                  <a:cxn ang="0">
                    <a:pos x="61" y="49"/>
                  </a:cxn>
                  <a:cxn ang="0">
                    <a:pos x="64" y="56"/>
                  </a:cxn>
                  <a:cxn ang="0">
                    <a:pos x="68" y="63"/>
                  </a:cxn>
                  <a:cxn ang="0">
                    <a:pos x="68" y="73"/>
                  </a:cxn>
                  <a:cxn ang="0">
                    <a:pos x="68" y="82"/>
                  </a:cxn>
                  <a:cxn ang="0">
                    <a:pos x="64" y="89"/>
                  </a:cxn>
                  <a:cxn ang="0">
                    <a:pos x="61" y="96"/>
                  </a:cxn>
                  <a:cxn ang="0">
                    <a:pos x="54" y="103"/>
                  </a:cxn>
                  <a:cxn ang="0">
                    <a:pos x="45" y="108"/>
                  </a:cxn>
                  <a:cxn ang="0">
                    <a:pos x="35" y="110"/>
                  </a:cxn>
                  <a:cxn ang="0">
                    <a:pos x="28" y="110"/>
                  </a:cxn>
                  <a:cxn ang="0">
                    <a:pos x="21" y="108"/>
                  </a:cxn>
                  <a:cxn ang="0">
                    <a:pos x="17" y="103"/>
                  </a:cxn>
                  <a:cxn ang="0">
                    <a:pos x="10" y="96"/>
                  </a:cxn>
                  <a:cxn ang="0">
                    <a:pos x="5" y="87"/>
                  </a:cxn>
                  <a:cxn ang="0">
                    <a:pos x="3" y="77"/>
                  </a:cxn>
                  <a:cxn ang="0">
                    <a:pos x="0" y="66"/>
                  </a:cxn>
                  <a:cxn ang="0">
                    <a:pos x="3" y="52"/>
                  </a:cxn>
                  <a:cxn ang="0">
                    <a:pos x="7" y="40"/>
                  </a:cxn>
                  <a:cxn ang="0">
                    <a:pos x="14" y="28"/>
                  </a:cxn>
                  <a:cxn ang="0">
                    <a:pos x="24" y="17"/>
                  </a:cxn>
                  <a:cxn ang="0">
                    <a:pos x="33" y="10"/>
                  </a:cxn>
                  <a:cxn ang="0">
                    <a:pos x="45" y="3"/>
                  </a:cxn>
                  <a:cxn ang="0">
                    <a:pos x="54" y="0"/>
                  </a:cxn>
                  <a:cxn ang="0">
                    <a:pos x="61" y="0"/>
                  </a:cxn>
                  <a:cxn ang="0">
                    <a:pos x="66" y="0"/>
                  </a:cxn>
                  <a:cxn ang="0">
                    <a:pos x="19" y="54"/>
                  </a:cxn>
                  <a:cxn ang="0">
                    <a:pos x="17" y="63"/>
                  </a:cxn>
                  <a:cxn ang="0">
                    <a:pos x="17" y="73"/>
                  </a:cxn>
                  <a:cxn ang="0">
                    <a:pos x="17" y="80"/>
                  </a:cxn>
                  <a:cxn ang="0">
                    <a:pos x="19" y="87"/>
                  </a:cxn>
                  <a:cxn ang="0">
                    <a:pos x="21" y="96"/>
                  </a:cxn>
                  <a:cxn ang="0">
                    <a:pos x="26" y="101"/>
                  </a:cxn>
                  <a:cxn ang="0">
                    <a:pos x="31" y="103"/>
                  </a:cxn>
                  <a:cxn ang="0">
                    <a:pos x="35" y="105"/>
                  </a:cxn>
                  <a:cxn ang="0">
                    <a:pos x="42" y="103"/>
                  </a:cxn>
                  <a:cxn ang="0">
                    <a:pos x="47" y="98"/>
                  </a:cxn>
                  <a:cxn ang="0">
                    <a:pos x="52" y="94"/>
                  </a:cxn>
                  <a:cxn ang="0">
                    <a:pos x="52" y="89"/>
                  </a:cxn>
                  <a:cxn ang="0">
                    <a:pos x="54" y="80"/>
                  </a:cxn>
                  <a:cxn ang="0">
                    <a:pos x="52" y="68"/>
                  </a:cxn>
                  <a:cxn ang="0">
                    <a:pos x="47" y="59"/>
                  </a:cxn>
                  <a:cxn ang="0">
                    <a:pos x="45" y="52"/>
                  </a:cxn>
                  <a:cxn ang="0">
                    <a:pos x="40" y="49"/>
                  </a:cxn>
                  <a:cxn ang="0">
                    <a:pos x="33" y="49"/>
                  </a:cxn>
                  <a:cxn ang="0">
                    <a:pos x="31" y="49"/>
                  </a:cxn>
                  <a:cxn ang="0">
                    <a:pos x="28" y="49"/>
                  </a:cxn>
                  <a:cxn ang="0">
                    <a:pos x="24" y="52"/>
                  </a:cxn>
                  <a:cxn ang="0">
                    <a:pos x="19" y="54"/>
                  </a:cxn>
                </a:cxnLst>
                <a:rect l="0" t="0" r="r" b="b"/>
                <a:pathLst>
                  <a:path w="68" h="110">
                    <a:moveTo>
                      <a:pt x="66" y="0"/>
                    </a:moveTo>
                    <a:lnTo>
                      <a:pt x="66" y="3"/>
                    </a:lnTo>
                    <a:lnTo>
                      <a:pt x="56" y="5"/>
                    </a:lnTo>
                    <a:lnTo>
                      <a:pt x="49" y="7"/>
                    </a:lnTo>
                    <a:lnTo>
                      <a:pt x="42" y="12"/>
                    </a:lnTo>
                    <a:lnTo>
                      <a:pt x="38" y="17"/>
                    </a:lnTo>
                    <a:lnTo>
                      <a:pt x="31" y="24"/>
                    </a:lnTo>
                    <a:lnTo>
                      <a:pt x="26" y="31"/>
                    </a:lnTo>
                    <a:lnTo>
                      <a:pt x="21" y="40"/>
                    </a:lnTo>
                    <a:lnTo>
                      <a:pt x="19" y="49"/>
                    </a:lnTo>
                    <a:lnTo>
                      <a:pt x="31" y="45"/>
                    </a:lnTo>
                    <a:lnTo>
                      <a:pt x="42" y="42"/>
                    </a:lnTo>
                    <a:lnTo>
                      <a:pt x="49" y="42"/>
                    </a:lnTo>
                    <a:lnTo>
                      <a:pt x="54" y="45"/>
                    </a:lnTo>
                    <a:lnTo>
                      <a:pt x="61" y="49"/>
                    </a:lnTo>
                    <a:lnTo>
                      <a:pt x="64" y="56"/>
                    </a:lnTo>
                    <a:lnTo>
                      <a:pt x="68" y="63"/>
                    </a:lnTo>
                    <a:lnTo>
                      <a:pt x="68" y="73"/>
                    </a:lnTo>
                    <a:lnTo>
                      <a:pt x="68" y="82"/>
                    </a:lnTo>
                    <a:lnTo>
                      <a:pt x="64" y="89"/>
                    </a:lnTo>
                    <a:lnTo>
                      <a:pt x="61" y="96"/>
                    </a:lnTo>
                    <a:lnTo>
                      <a:pt x="54" y="103"/>
                    </a:lnTo>
                    <a:lnTo>
                      <a:pt x="45" y="108"/>
                    </a:lnTo>
                    <a:lnTo>
                      <a:pt x="35" y="110"/>
                    </a:lnTo>
                    <a:lnTo>
                      <a:pt x="28" y="110"/>
                    </a:lnTo>
                    <a:lnTo>
                      <a:pt x="21" y="108"/>
                    </a:lnTo>
                    <a:lnTo>
                      <a:pt x="17" y="103"/>
                    </a:lnTo>
                    <a:lnTo>
                      <a:pt x="10" y="96"/>
                    </a:lnTo>
                    <a:lnTo>
                      <a:pt x="5" y="87"/>
                    </a:lnTo>
                    <a:lnTo>
                      <a:pt x="3" y="77"/>
                    </a:lnTo>
                    <a:lnTo>
                      <a:pt x="0" y="66"/>
                    </a:lnTo>
                    <a:lnTo>
                      <a:pt x="3" y="52"/>
                    </a:lnTo>
                    <a:lnTo>
                      <a:pt x="7" y="40"/>
                    </a:lnTo>
                    <a:lnTo>
                      <a:pt x="14" y="28"/>
                    </a:lnTo>
                    <a:lnTo>
                      <a:pt x="24" y="17"/>
                    </a:lnTo>
                    <a:lnTo>
                      <a:pt x="33" y="10"/>
                    </a:lnTo>
                    <a:lnTo>
                      <a:pt x="45" y="3"/>
                    </a:lnTo>
                    <a:lnTo>
                      <a:pt x="54" y="0"/>
                    </a:lnTo>
                    <a:lnTo>
                      <a:pt x="61" y="0"/>
                    </a:lnTo>
                    <a:lnTo>
                      <a:pt x="66" y="0"/>
                    </a:lnTo>
                    <a:close/>
                    <a:moveTo>
                      <a:pt x="19" y="54"/>
                    </a:moveTo>
                    <a:lnTo>
                      <a:pt x="17" y="63"/>
                    </a:lnTo>
                    <a:lnTo>
                      <a:pt x="17" y="73"/>
                    </a:lnTo>
                    <a:lnTo>
                      <a:pt x="17" y="80"/>
                    </a:lnTo>
                    <a:lnTo>
                      <a:pt x="19" y="87"/>
                    </a:lnTo>
                    <a:lnTo>
                      <a:pt x="21" y="96"/>
                    </a:lnTo>
                    <a:lnTo>
                      <a:pt x="26" y="101"/>
                    </a:lnTo>
                    <a:lnTo>
                      <a:pt x="31" y="103"/>
                    </a:lnTo>
                    <a:lnTo>
                      <a:pt x="35" y="105"/>
                    </a:lnTo>
                    <a:lnTo>
                      <a:pt x="42" y="103"/>
                    </a:lnTo>
                    <a:lnTo>
                      <a:pt x="47" y="98"/>
                    </a:lnTo>
                    <a:lnTo>
                      <a:pt x="52" y="94"/>
                    </a:lnTo>
                    <a:lnTo>
                      <a:pt x="52" y="89"/>
                    </a:lnTo>
                    <a:lnTo>
                      <a:pt x="54" y="80"/>
                    </a:lnTo>
                    <a:lnTo>
                      <a:pt x="52" y="68"/>
                    </a:lnTo>
                    <a:lnTo>
                      <a:pt x="47" y="59"/>
                    </a:lnTo>
                    <a:lnTo>
                      <a:pt x="45" y="52"/>
                    </a:lnTo>
                    <a:lnTo>
                      <a:pt x="40" y="49"/>
                    </a:lnTo>
                    <a:lnTo>
                      <a:pt x="33" y="49"/>
                    </a:lnTo>
                    <a:lnTo>
                      <a:pt x="31" y="49"/>
                    </a:lnTo>
                    <a:lnTo>
                      <a:pt x="28" y="49"/>
                    </a:lnTo>
                    <a:lnTo>
                      <a:pt x="24" y="52"/>
                    </a:lnTo>
                    <a:lnTo>
                      <a:pt x="19" y="54"/>
                    </a:lnTo>
                    <a:close/>
                  </a:path>
                </a:pathLst>
              </a:custGeom>
              <a:solidFill>
                <a:srgbClr val="000000"/>
              </a:solidFill>
              <a:ln w="0">
                <a:solidFill>
                  <a:srgbClr val="000000"/>
                </a:solidFill>
                <a:round/>
                <a:headEnd/>
                <a:tailEnd/>
              </a:ln>
            </p:spPr>
            <p:txBody>
              <a:bodyPr/>
              <a:lstStyle/>
              <a:p>
                <a:endParaRPr lang="en-US"/>
              </a:p>
            </p:txBody>
          </p:sp>
          <p:sp>
            <p:nvSpPr>
              <p:cNvPr id="535195" name="Freeform 667"/>
              <p:cNvSpPr>
                <a:spLocks/>
              </p:cNvSpPr>
              <p:nvPr/>
            </p:nvSpPr>
            <p:spPr bwMode="auto">
              <a:xfrm>
                <a:off x="5295" y="4622"/>
                <a:ext cx="59" cy="110"/>
              </a:xfrm>
              <a:custGeom>
                <a:avLst/>
                <a:gdLst/>
                <a:ahLst/>
                <a:cxnLst>
                  <a:cxn ang="0">
                    <a:pos x="7" y="12"/>
                  </a:cxn>
                  <a:cxn ang="0">
                    <a:pos x="21" y="0"/>
                  </a:cxn>
                  <a:cxn ang="0">
                    <a:pos x="38" y="0"/>
                  </a:cxn>
                  <a:cxn ang="0">
                    <a:pos x="49" y="7"/>
                  </a:cxn>
                  <a:cxn ang="0">
                    <a:pos x="54" y="21"/>
                  </a:cxn>
                  <a:cxn ang="0">
                    <a:pos x="47" y="38"/>
                  </a:cxn>
                  <a:cxn ang="0">
                    <a:pos x="49" y="49"/>
                  </a:cxn>
                  <a:cxn ang="0">
                    <a:pos x="59" y="63"/>
                  </a:cxn>
                  <a:cxn ang="0">
                    <a:pos x="59" y="82"/>
                  </a:cxn>
                  <a:cxn ang="0">
                    <a:pos x="52" y="96"/>
                  </a:cxn>
                  <a:cxn ang="0">
                    <a:pos x="38" y="108"/>
                  </a:cxn>
                  <a:cxn ang="0">
                    <a:pos x="19" y="110"/>
                  </a:cxn>
                  <a:cxn ang="0">
                    <a:pos x="3" y="108"/>
                  </a:cxn>
                  <a:cxn ang="0">
                    <a:pos x="0" y="103"/>
                  </a:cxn>
                  <a:cxn ang="0">
                    <a:pos x="0" y="98"/>
                  </a:cxn>
                  <a:cxn ang="0">
                    <a:pos x="5" y="96"/>
                  </a:cxn>
                  <a:cxn ang="0">
                    <a:pos x="10" y="98"/>
                  </a:cxn>
                  <a:cxn ang="0">
                    <a:pos x="17" y="101"/>
                  </a:cxn>
                  <a:cxn ang="0">
                    <a:pos x="21" y="103"/>
                  </a:cxn>
                  <a:cxn ang="0">
                    <a:pos x="28" y="103"/>
                  </a:cxn>
                  <a:cxn ang="0">
                    <a:pos x="42" y="96"/>
                  </a:cxn>
                  <a:cxn ang="0">
                    <a:pos x="47" y="82"/>
                  </a:cxn>
                  <a:cxn ang="0">
                    <a:pos x="45" y="70"/>
                  </a:cxn>
                  <a:cxn ang="0">
                    <a:pos x="40" y="63"/>
                  </a:cxn>
                  <a:cxn ang="0">
                    <a:pos x="33" y="59"/>
                  </a:cxn>
                  <a:cxn ang="0">
                    <a:pos x="21" y="54"/>
                  </a:cxn>
                  <a:cxn ang="0">
                    <a:pos x="17" y="54"/>
                  </a:cxn>
                  <a:cxn ang="0">
                    <a:pos x="31" y="49"/>
                  </a:cxn>
                  <a:cxn ang="0">
                    <a:pos x="40" y="40"/>
                  </a:cxn>
                  <a:cxn ang="0">
                    <a:pos x="42" y="28"/>
                  </a:cxn>
                  <a:cxn ang="0">
                    <a:pos x="38" y="14"/>
                  </a:cxn>
                  <a:cxn ang="0">
                    <a:pos x="26" y="10"/>
                  </a:cxn>
                  <a:cxn ang="0">
                    <a:pos x="10" y="17"/>
                  </a:cxn>
                  <a:cxn ang="0">
                    <a:pos x="0" y="21"/>
                  </a:cxn>
                </a:cxnLst>
                <a:rect l="0" t="0" r="r" b="b"/>
                <a:pathLst>
                  <a:path w="59" h="110">
                    <a:moveTo>
                      <a:pt x="0" y="21"/>
                    </a:moveTo>
                    <a:lnTo>
                      <a:pt x="7" y="12"/>
                    </a:lnTo>
                    <a:lnTo>
                      <a:pt x="12" y="5"/>
                    </a:lnTo>
                    <a:lnTo>
                      <a:pt x="21" y="0"/>
                    </a:lnTo>
                    <a:lnTo>
                      <a:pt x="31" y="0"/>
                    </a:lnTo>
                    <a:lnTo>
                      <a:pt x="38" y="0"/>
                    </a:lnTo>
                    <a:lnTo>
                      <a:pt x="45" y="3"/>
                    </a:lnTo>
                    <a:lnTo>
                      <a:pt x="49" y="7"/>
                    </a:lnTo>
                    <a:lnTo>
                      <a:pt x="54" y="14"/>
                    </a:lnTo>
                    <a:lnTo>
                      <a:pt x="54" y="21"/>
                    </a:lnTo>
                    <a:lnTo>
                      <a:pt x="54" y="28"/>
                    </a:lnTo>
                    <a:lnTo>
                      <a:pt x="47" y="38"/>
                    </a:lnTo>
                    <a:lnTo>
                      <a:pt x="40" y="45"/>
                    </a:lnTo>
                    <a:lnTo>
                      <a:pt x="49" y="49"/>
                    </a:lnTo>
                    <a:lnTo>
                      <a:pt x="54" y="56"/>
                    </a:lnTo>
                    <a:lnTo>
                      <a:pt x="59" y="63"/>
                    </a:lnTo>
                    <a:lnTo>
                      <a:pt x="59" y="73"/>
                    </a:lnTo>
                    <a:lnTo>
                      <a:pt x="59" y="82"/>
                    </a:lnTo>
                    <a:lnTo>
                      <a:pt x="56" y="89"/>
                    </a:lnTo>
                    <a:lnTo>
                      <a:pt x="52" y="96"/>
                    </a:lnTo>
                    <a:lnTo>
                      <a:pt x="45" y="103"/>
                    </a:lnTo>
                    <a:lnTo>
                      <a:pt x="38" y="108"/>
                    </a:lnTo>
                    <a:lnTo>
                      <a:pt x="28" y="110"/>
                    </a:lnTo>
                    <a:lnTo>
                      <a:pt x="19" y="110"/>
                    </a:lnTo>
                    <a:lnTo>
                      <a:pt x="10" y="110"/>
                    </a:lnTo>
                    <a:lnTo>
                      <a:pt x="3" y="108"/>
                    </a:lnTo>
                    <a:lnTo>
                      <a:pt x="0" y="105"/>
                    </a:lnTo>
                    <a:lnTo>
                      <a:pt x="0" y="103"/>
                    </a:lnTo>
                    <a:lnTo>
                      <a:pt x="0" y="101"/>
                    </a:lnTo>
                    <a:lnTo>
                      <a:pt x="0" y="98"/>
                    </a:lnTo>
                    <a:lnTo>
                      <a:pt x="3" y="96"/>
                    </a:lnTo>
                    <a:lnTo>
                      <a:pt x="5" y="96"/>
                    </a:lnTo>
                    <a:lnTo>
                      <a:pt x="7" y="96"/>
                    </a:lnTo>
                    <a:lnTo>
                      <a:pt x="10" y="98"/>
                    </a:lnTo>
                    <a:lnTo>
                      <a:pt x="12" y="98"/>
                    </a:lnTo>
                    <a:lnTo>
                      <a:pt x="17" y="101"/>
                    </a:lnTo>
                    <a:lnTo>
                      <a:pt x="19" y="101"/>
                    </a:lnTo>
                    <a:lnTo>
                      <a:pt x="21" y="103"/>
                    </a:lnTo>
                    <a:lnTo>
                      <a:pt x="26" y="103"/>
                    </a:lnTo>
                    <a:lnTo>
                      <a:pt x="28" y="103"/>
                    </a:lnTo>
                    <a:lnTo>
                      <a:pt x="35" y="101"/>
                    </a:lnTo>
                    <a:lnTo>
                      <a:pt x="42" y="96"/>
                    </a:lnTo>
                    <a:lnTo>
                      <a:pt x="47" y="91"/>
                    </a:lnTo>
                    <a:lnTo>
                      <a:pt x="47" y="82"/>
                    </a:lnTo>
                    <a:lnTo>
                      <a:pt x="47" y="75"/>
                    </a:lnTo>
                    <a:lnTo>
                      <a:pt x="45" y="70"/>
                    </a:lnTo>
                    <a:lnTo>
                      <a:pt x="42" y="66"/>
                    </a:lnTo>
                    <a:lnTo>
                      <a:pt x="40" y="63"/>
                    </a:lnTo>
                    <a:lnTo>
                      <a:pt x="38" y="61"/>
                    </a:lnTo>
                    <a:lnTo>
                      <a:pt x="33" y="59"/>
                    </a:lnTo>
                    <a:lnTo>
                      <a:pt x="26" y="56"/>
                    </a:lnTo>
                    <a:lnTo>
                      <a:pt x="21" y="54"/>
                    </a:lnTo>
                    <a:lnTo>
                      <a:pt x="17" y="54"/>
                    </a:lnTo>
                    <a:lnTo>
                      <a:pt x="24" y="52"/>
                    </a:lnTo>
                    <a:lnTo>
                      <a:pt x="31" y="49"/>
                    </a:lnTo>
                    <a:lnTo>
                      <a:pt x="35" y="45"/>
                    </a:lnTo>
                    <a:lnTo>
                      <a:pt x="40" y="40"/>
                    </a:lnTo>
                    <a:lnTo>
                      <a:pt x="42" y="35"/>
                    </a:lnTo>
                    <a:lnTo>
                      <a:pt x="42" y="28"/>
                    </a:lnTo>
                    <a:lnTo>
                      <a:pt x="42" y="21"/>
                    </a:lnTo>
                    <a:lnTo>
                      <a:pt x="38" y="14"/>
                    </a:lnTo>
                    <a:lnTo>
                      <a:pt x="33" y="12"/>
                    </a:lnTo>
                    <a:lnTo>
                      <a:pt x="26" y="10"/>
                    </a:lnTo>
                    <a:lnTo>
                      <a:pt x="17" y="12"/>
                    </a:lnTo>
                    <a:lnTo>
                      <a:pt x="10" y="17"/>
                    </a:lnTo>
                    <a:lnTo>
                      <a:pt x="5" y="24"/>
                    </a:lnTo>
                    <a:lnTo>
                      <a:pt x="0" y="21"/>
                    </a:lnTo>
                    <a:close/>
                  </a:path>
                </a:pathLst>
              </a:custGeom>
              <a:solidFill>
                <a:srgbClr val="000000"/>
              </a:solidFill>
              <a:ln w="0">
                <a:solidFill>
                  <a:srgbClr val="000000"/>
                </a:solidFill>
                <a:round/>
                <a:headEnd/>
                <a:tailEnd/>
              </a:ln>
            </p:spPr>
            <p:txBody>
              <a:bodyPr/>
              <a:lstStyle/>
              <a:p>
                <a:endParaRPr lang="en-US"/>
              </a:p>
            </p:txBody>
          </p:sp>
          <p:sp>
            <p:nvSpPr>
              <p:cNvPr id="535194" name="Freeform 666"/>
              <p:cNvSpPr>
                <a:spLocks noEditPoints="1"/>
              </p:cNvSpPr>
              <p:nvPr/>
            </p:nvSpPr>
            <p:spPr bwMode="auto">
              <a:xfrm>
                <a:off x="5377" y="4622"/>
                <a:ext cx="63" cy="110"/>
              </a:xfrm>
              <a:custGeom>
                <a:avLst/>
                <a:gdLst/>
                <a:ahLst/>
                <a:cxnLst>
                  <a:cxn ang="0">
                    <a:pos x="14" y="49"/>
                  </a:cxn>
                  <a:cxn ang="0">
                    <a:pos x="7" y="38"/>
                  </a:cxn>
                  <a:cxn ang="0">
                    <a:pos x="3" y="26"/>
                  </a:cxn>
                  <a:cxn ang="0">
                    <a:pos x="7" y="12"/>
                  </a:cxn>
                  <a:cxn ang="0">
                    <a:pos x="17" y="3"/>
                  </a:cxn>
                  <a:cxn ang="0">
                    <a:pos x="33" y="0"/>
                  </a:cxn>
                  <a:cxn ang="0">
                    <a:pos x="47" y="3"/>
                  </a:cxn>
                  <a:cxn ang="0">
                    <a:pos x="59" y="12"/>
                  </a:cxn>
                  <a:cxn ang="0">
                    <a:pos x="61" y="24"/>
                  </a:cxn>
                  <a:cxn ang="0">
                    <a:pos x="56" y="35"/>
                  </a:cxn>
                  <a:cxn ang="0">
                    <a:pos x="47" y="45"/>
                  </a:cxn>
                  <a:cxn ang="0">
                    <a:pos x="47" y="56"/>
                  </a:cxn>
                  <a:cxn ang="0">
                    <a:pos x="56" y="66"/>
                  </a:cxn>
                  <a:cxn ang="0">
                    <a:pos x="63" y="82"/>
                  </a:cxn>
                  <a:cxn ang="0">
                    <a:pos x="59" y="96"/>
                  </a:cxn>
                  <a:cxn ang="0">
                    <a:pos x="47" y="105"/>
                  </a:cxn>
                  <a:cxn ang="0">
                    <a:pos x="31" y="110"/>
                  </a:cxn>
                  <a:cxn ang="0">
                    <a:pos x="14" y="105"/>
                  </a:cxn>
                  <a:cxn ang="0">
                    <a:pos x="3" y="94"/>
                  </a:cxn>
                  <a:cxn ang="0">
                    <a:pos x="3" y="77"/>
                  </a:cxn>
                  <a:cxn ang="0">
                    <a:pos x="12" y="63"/>
                  </a:cxn>
                  <a:cxn ang="0">
                    <a:pos x="35" y="47"/>
                  </a:cxn>
                  <a:cxn ang="0">
                    <a:pos x="45" y="33"/>
                  </a:cxn>
                  <a:cxn ang="0">
                    <a:pos x="47" y="21"/>
                  </a:cxn>
                  <a:cxn ang="0">
                    <a:pos x="42" y="10"/>
                  </a:cxn>
                  <a:cxn ang="0">
                    <a:pos x="33" y="5"/>
                  </a:cxn>
                  <a:cxn ang="0">
                    <a:pos x="21" y="10"/>
                  </a:cxn>
                  <a:cxn ang="0">
                    <a:pos x="19" y="21"/>
                  </a:cxn>
                  <a:cxn ang="0">
                    <a:pos x="19" y="28"/>
                  </a:cxn>
                  <a:cxn ang="0">
                    <a:pos x="24" y="35"/>
                  </a:cxn>
                  <a:cxn ang="0">
                    <a:pos x="26" y="59"/>
                  </a:cxn>
                  <a:cxn ang="0">
                    <a:pos x="19" y="70"/>
                  </a:cxn>
                  <a:cxn ang="0">
                    <a:pos x="17" y="84"/>
                  </a:cxn>
                  <a:cxn ang="0">
                    <a:pos x="21" y="98"/>
                  </a:cxn>
                  <a:cxn ang="0">
                    <a:pos x="33" y="105"/>
                  </a:cxn>
                  <a:cxn ang="0">
                    <a:pos x="45" y="101"/>
                  </a:cxn>
                  <a:cxn ang="0">
                    <a:pos x="47" y="89"/>
                  </a:cxn>
                  <a:cxn ang="0">
                    <a:pos x="45" y="80"/>
                  </a:cxn>
                  <a:cxn ang="0">
                    <a:pos x="35" y="66"/>
                  </a:cxn>
                </a:cxnLst>
                <a:rect l="0" t="0" r="r" b="b"/>
                <a:pathLst>
                  <a:path w="63" h="110">
                    <a:moveTo>
                      <a:pt x="21" y="54"/>
                    </a:moveTo>
                    <a:lnTo>
                      <a:pt x="14" y="49"/>
                    </a:lnTo>
                    <a:lnTo>
                      <a:pt x="10" y="42"/>
                    </a:lnTo>
                    <a:lnTo>
                      <a:pt x="7" y="38"/>
                    </a:lnTo>
                    <a:lnTo>
                      <a:pt x="5" y="33"/>
                    </a:lnTo>
                    <a:lnTo>
                      <a:pt x="3" y="26"/>
                    </a:lnTo>
                    <a:lnTo>
                      <a:pt x="5" y="19"/>
                    </a:lnTo>
                    <a:lnTo>
                      <a:pt x="7" y="12"/>
                    </a:lnTo>
                    <a:lnTo>
                      <a:pt x="12" y="7"/>
                    </a:lnTo>
                    <a:lnTo>
                      <a:pt x="17" y="3"/>
                    </a:lnTo>
                    <a:lnTo>
                      <a:pt x="24" y="0"/>
                    </a:lnTo>
                    <a:lnTo>
                      <a:pt x="33" y="0"/>
                    </a:lnTo>
                    <a:lnTo>
                      <a:pt x="40" y="0"/>
                    </a:lnTo>
                    <a:lnTo>
                      <a:pt x="47" y="3"/>
                    </a:lnTo>
                    <a:lnTo>
                      <a:pt x="54" y="7"/>
                    </a:lnTo>
                    <a:lnTo>
                      <a:pt x="59" y="12"/>
                    </a:lnTo>
                    <a:lnTo>
                      <a:pt x="61" y="17"/>
                    </a:lnTo>
                    <a:lnTo>
                      <a:pt x="61" y="24"/>
                    </a:lnTo>
                    <a:lnTo>
                      <a:pt x="61" y="28"/>
                    </a:lnTo>
                    <a:lnTo>
                      <a:pt x="56" y="35"/>
                    </a:lnTo>
                    <a:lnTo>
                      <a:pt x="54" y="40"/>
                    </a:lnTo>
                    <a:lnTo>
                      <a:pt x="47" y="45"/>
                    </a:lnTo>
                    <a:lnTo>
                      <a:pt x="38" y="49"/>
                    </a:lnTo>
                    <a:lnTo>
                      <a:pt x="47" y="56"/>
                    </a:lnTo>
                    <a:lnTo>
                      <a:pt x="54" y="61"/>
                    </a:lnTo>
                    <a:lnTo>
                      <a:pt x="56" y="66"/>
                    </a:lnTo>
                    <a:lnTo>
                      <a:pt x="61" y="75"/>
                    </a:lnTo>
                    <a:lnTo>
                      <a:pt x="63" y="82"/>
                    </a:lnTo>
                    <a:lnTo>
                      <a:pt x="61" y="89"/>
                    </a:lnTo>
                    <a:lnTo>
                      <a:pt x="59" y="96"/>
                    </a:lnTo>
                    <a:lnTo>
                      <a:pt x="54" y="103"/>
                    </a:lnTo>
                    <a:lnTo>
                      <a:pt x="47" y="105"/>
                    </a:lnTo>
                    <a:lnTo>
                      <a:pt x="40" y="110"/>
                    </a:lnTo>
                    <a:lnTo>
                      <a:pt x="31" y="110"/>
                    </a:lnTo>
                    <a:lnTo>
                      <a:pt x="21" y="110"/>
                    </a:lnTo>
                    <a:lnTo>
                      <a:pt x="14" y="105"/>
                    </a:lnTo>
                    <a:lnTo>
                      <a:pt x="7" y="101"/>
                    </a:lnTo>
                    <a:lnTo>
                      <a:pt x="3" y="94"/>
                    </a:lnTo>
                    <a:lnTo>
                      <a:pt x="0" y="84"/>
                    </a:lnTo>
                    <a:lnTo>
                      <a:pt x="3" y="77"/>
                    </a:lnTo>
                    <a:lnTo>
                      <a:pt x="5" y="70"/>
                    </a:lnTo>
                    <a:lnTo>
                      <a:pt x="12" y="63"/>
                    </a:lnTo>
                    <a:lnTo>
                      <a:pt x="21" y="54"/>
                    </a:lnTo>
                    <a:close/>
                    <a:moveTo>
                      <a:pt x="35" y="47"/>
                    </a:moveTo>
                    <a:lnTo>
                      <a:pt x="40" y="40"/>
                    </a:lnTo>
                    <a:lnTo>
                      <a:pt x="45" y="33"/>
                    </a:lnTo>
                    <a:lnTo>
                      <a:pt x="45" y="28"/>
                    </a:lnTo>
                    <a:lnTo>
                      <a:pt x="47" y="21"/>
                    </a:lnTo>
                    <a:lnTo>
                      <a:pt x="45" y="14"/>
                    </a:lnTo>
                    <a:lnTo>
                      <a:pt x="42" y="10"/>
                    </a:lnTo>
                    <a:lnTo>
                      <a:pt x="38" y="7"/>
                    </a:lnTo>
                    <a:lnTo>
                      <a:pt x="33" y="5"/>
                    </a:lnTo>
                    <a:lnTo>
                      <a:pt x="26" y="7"/>
                    </a:lnTo>
                    <a:lnTo>
                      <a:pt x="21" y="10"/>
                    </a:lnTo>
                    <a:lnTo>
                      <a:pt x="19" y="14"/>
                    </a:lnTo>
                    <a:lnTo>
                      <a:pt x="19" y="21"/>
                    </a:lnTo>
                    <a:lnTo>
                      <a:pt x="19" y="24"/>
                    </a:lnTo>
                    <a:lnTo>
                      <a:pt x="19" y="28"/>
                    </a:lnTo>
                    <a:lnTo>
                      <a:pt x="21" y="33"/>
                    </a:lnTo>
                    <a:lnTo>
                      <a:pt x="24" y="35"/>
                    </a:lnTo>
                    <a:lnTo>
                      <a:pt x="35" y="47"/>
                    </a:lnTo>
                    <a:close/>
                    <a:moveTo>
                      <a:pt x="26" y="59"/>
                    </a:moveTo>
                    <a:lnTo>
                      <a:pt x="21" y="63"/>
                    </a:lnTo>
                    <a:lnTo>
                      <a:pt x="19" y="70"/>
                    </a:lnTo>
                    <a:lnTo>
                      <a:pt x="17" y="77"/>
                    </a:lnTo>
                    <a:lnTo>
                      <a:pt x="17" y="84"/>
                    </a:lnTo>
                    <a:lnTo>
                      <a:pt x="17" y="91"/>
                    </a:lnTo>
                    <a:lnTo>
                      <a:pt x="21" y="98"/>
                    </a:lnTo>
                    <a:lnTo>
                      <a:pt x="26" y="103"/>
                    </a:lnTo>
                    <a:lnTo>
                      <a:pt x="33" y="105"/>
                    </a:lnTo>
                    <a:lnTo>
                      <a:pt x="38" y="103"/>
                    </a:lnTo>
                    <a:lnTo>
                      <a:pt x="45" y="101"/>
                    </a:lnTo>
                    <a:lnTo>
                      <a:pt x="47" y="96"/>
                    </a:lnTo>
                    <a:lnTo>
                      <a:pt x="47" y="89"/>
                    </a:lnTo>
                    <a:lnTo>
                      <a:pt x="47" y="84"/>
                    </a:lnTo>
                    <a:lnTo>
                      <a:pt x="45" y="80"/>
                    </a:lnTo>
                    <a:lnTo>
                      <a:pt x="40" y="73"/>
                    </a:lnTo>
                    <a:lnTo>
                      <a:pt x="35" y="66"/>
                    </a:lnTo>
                    <a:lnTo>
                      <a:pt x="26" y="59"/>
                    </a:lnTo>
                    <a:close/>
                  </a:path>
                </a:pathLst>
              </a:custGeom>
              <a:solidFill>
                <a:srgbClr val="000000"/>
              </a:solidFill>
              <a:ln w="0">
                <a:solidFill>
                  <a:srgbClr val="000000"/>
                </a:solidFill>
                <a:round/>
                <a:headEnd/>
                <a:tailEnd/>
              </a:ln>
            </p:spPr>
            <p:txBody>
              <a:bodyPr/>
              <a:lstStyle/>
              <a:p>
                <a:endParaRPr lang="en-US"/>
              </a:p>
            </p:txBody>
          </p:sp>
          <p:sp>
            <p:nvSpPr>
              <p:cNvPr id="535193" name="Freeform 665"/>
              <p:cNvSpPr>
                <a:spLocks noEditPoints="1"/>
              </p:cNvSpPr>
              <p:nvPr/>
            </p:nvSpPr>
            <p:spPr bwMode="auto">
              <a:xfrm>
                <a:off x="5452" y="4622"/>
                <a:ext cx="70" cy="108"/>
              </a:xfrm>
              <a:custGeom>
                <a:avLst/>
                <a:gdLst/>
                <a:ahLst/>
                <a:cxnLst>
                  <a:cxn ang="0">
                    <a:pos x="70" y="70"/>
                  </a:cxn>
                  <a:cxn ang="0">
                    <a:pos x="70" y="80"/>
                  </a:cxn>
                  <a:cxn ang="0">
                    <a:pos x="54" y="80"/>
                  </a:cxn>
                  <a:cxn ang="0">
                    <a:pos x="54" y="108"/>
                  </a:cxn>
                  <a:cxn ang="0">
                    <a:pos x="42" y="108"/>
                  </a:cxn>
                  <a:cxn ang="0">
                    <a:pos x="42" y="80"/>
                  </a:cxn>
                  <a:cxn ang="0">
                    <a:pos x="0" y="80"/>
                  </a:cxn>
                  <a:cxn ang="0">
                    <a:pos x="0" y="70"/>
                  </a:cxn>
                  <a:cxn ang="0">
                    <a:pos x="47" y="0"/>
                  </a:cxn>
                  <a:cxn ang="0">
                    <a:pos x="54" y="0"/>
                  </a:cxn>
                  <a:cxn ang="0">
                    <a:pos x="54" y="70"/>
                  </a:cxn>
                  <a:cxn ang="0">
                    <a:pos x="70" y="70"/>
                  </a:cxn>
                  <a:cxn ang="0">
                    <a:pos x="42" y="70"/>
                  </a:cxn>
                  <a:cxn ang="0">
                    <a:pos x="42" y="17"/>
                  </a:cxn>
                  <a:cxn ang="0">
                    <a:pos x="7" y="70"/>
                  </a:cxn>
                  <a:cxn ang="0">
                    <a:pos x="42" y="70"/>
                  </a:cxn>
                </a:cxnLst>
                <a:rect l="0" t="0" r="r" b="b"/>
                <a:pathLst>
                  <a:path w="70" h="108">
                    <a:moveTo>
                      <a:pt x="70" y="70"/>
                    </a:moveTo>
                    <a:lnTo>
                      <a:pt x="70" y="80"/>
                    </a:lnTo>
                    <a:lnTo>
                      <a:pt x="54" y="80"/>
                    </a:lnTo>
                    <a:lnTo>
                      <a:pt x="54" y="108"/>
                    </a:lnTo>
                    <a:lnTo>
                      <a:pt x="42" y="108"/>
                    </a:lnTo>
                    <a:lnTo>
                      <a:pt x="42" y="80"/>
                    </a:lnTo>
                    <a:lnTo>
                      <a:pt x="0" y="80"/>
                    </a:lnTo>
                    <a:lnTo>
                      <a:pt x="0" y="70"/>
                    </a:lnTo>
                    <a:lnTo>
                      <a:pt x="47" y="0"/>
                    </a:lnTo>
                    <a:lnTo>
                      <a:pt x="54" y="0"/>
                    </a:lnTo>
                    <a:lnTo>
                      <a:pt x="54" y="70"/>
                    </a:lnTo>
                    <a:lnTo>
                      <a:pt x="70" y="70"/>
                    </a:lnTo>
                    <a:close/>
                    <a:moveTo>
                      <a:pt x="42" y="70"/>
                    </a:moveTo>
                    <a:lnTo>
                      <a:pt x="42" y="17"/>
                    </a:lnTo>
                    <a:lnTo>
                      <a:pt x="7" y="70"/>
                    </a:lnTo>
                    <a:lnTo>
                      <a:pt x="42" y="70"/>
                    </a:lnTo>
                    <a:close/>
                  </a:path>
                </a:pathLst>
              </a:custGeom>
              <a:solidFill>
                <a:srgbClr val="000000"/>
              </a:solidFill>
              <a:ln w="0">
                <a:solidFill>
                  <a:srgbClr val="000000"/>
                </a:solidFill>
                <a:round/>
                <a:headEnd/>
                <a:tailEnd/>
              </a:ln>
            </p:spPr>
            <p:txBody>
              <a:bodyPr/>
              <a:lstStyle/>
              <a:p>
                <a:endParaRPr lang="en-US"/>
              </a:p>
            </p:txBody>
          </p:sp>
          <p:sp>
            <p:nvSpPr>
              <p:cNvPr id="535192" name="Freeform 664"/>
              <p:cNvSpPr>
                <a:spLocks/>
              </p:cNvSpPr>
              <p:nvPr/>
            </p:nvSpPr>
            <p:spPr bwMode="auto">
              <a:xfrm>
                <a:off x="5712" y="4622"/>
                <a:ext cx="59" cy="110"/>
              </a:xfrm>
              <a:custGeom>
                <a:avLst/>
                <a:gdLst/>
                <a:ahLst/>
                <a:cxnLst>
                  <a:cxn ang="0">
                    <a:pos x="7" y="12"/>
                  </a:cxn>
                  <a:cxn ang="0">
                    <a:pos x="21" y="0"/>
                  </a:cxn>
                  <a:cxn ang="0">
                    <a:pos x="38" y="0"/>
                  </a:cxn>
                  <a:cxn ang="0">
                    <a:pos x="49" y="7"/>
                  </a:cxn>
                  <a:cxn ang="0">
                    <a:pos x="54" y="21"/>
                  </a:cxn>
                  <a:cxn ang="0">
                    <a:pos x="47" y="38"/>
                  </a:cxn>
                  <a:cxn ang="0">
                    <a:pos x="49" y="49"/>
                  </a:cxn>
                  <a:cxn ang="0">
                    <a:pos x="59" y="63"/>
                  </a:cxn>
                  <a:cxn ang="0">
                    <a:pos x="59" y="82"/>
                  </a:cxn>
                  <a:cxn ang="0">
                    <a:pos x="52" y="96"/>
                  </a:cxn>
                  <a:cxn ang="0">
                    <a:pos x="38" y="108"/>
                  </a:cxn>
                  <a:cxn ang="0">
                    <a:pos x="19" y="110"/>
                  </a:cxn>
                  <a:cxn ang="0">
                    <a:pos x="2" y="108"/>
                  </a:cxn>
                  <a:cxn ang="0">
                    <a:pos x="0" y="103"/>
                  </a:cxn>
                  <a:cxn ang="0">
                    <a:pos x="0" y="98"/>
                  </a:cxn>
                  <a:cxn ang="0">
                    <a:pos x="5" y="96"/>
                  </a:cxn>
                  <a:cxn ang="0">
                    <a:pos x="9" y="98"/>
                  </a:cxn>
                  <a:cxn ang="0">
                    <a:pos x="17" y="101"/>
                  </a:cxn>
                  <a:cxn ang="0">
                    <a:pos x="21" y="103"/>
                  </a:cxn>
                  <a:cxn ang="0">
                    <a:pos x="28" y="103"/>
                  </a:cxn>
                  <a:cxn ang="0">
                    <a:pos x="42" y="96"/>
                  </a:cxn>
                  <a:cxn ang="0">
                    <a:pos x="47" y="82"/>
                  </a:cxn>
                  <a:cxn ang="0">
                    <a:pos x="45" y="70"/>
                  </a:cxn>
                  <a:cxn ang="0">
                    <a:pos x="40" y="63"/>
                  </a:cxn>
                  <a:cxn ang="0">
                    <a:pos x="33" y="59"/>
                  </a:cxn>
                  <a:cxn ang="0">
                    <a:pos x="19" y="54"/>
                  </a:cxn>
                  <a:cxn ang="0">
                    <a:pos x="17" y="54"/>
                  </a:cxn>
                  <a:cxn ang="0">
                    <a:pos x="31" y="49"/>
                  </a:cxn>
                  <a:cxn ang="0">
                    <a:pos x="40" y="40"/>
                  </a:cxn>
                  <a:cxn ang="0">
                    <a:pos x="42" y="28"/>
                  </a:cxn>
                  <a:cxn ang="0">
                    <a:pos x="38" y="14"/>
                  </a:cxn>
                  <a:cxn ang="0">
                    <a:pos x="24" y="10"/>
                  </a:cxn>
                  <a:cxn ang="0">
                    <a:pos x="9" y="17"/>
                  </a:cxn>
                  <a:cxn ang="0">
                    <a:pos x="0" y="21"/>
                  </a:cxn>
                </a:cxnLst>
                <a:rect l="0" t="0" r="r" b="b"/>
                <a:pathLst>
                  <a:path w="59" h="110">
                    <a:moveTo>
                      <a:pt x="0" y="21"/>
                    </a:moveTo>
                    <a:lnTo>
                      <a:pt x="7" y="12"/>
                    </a:lnTo>
                    <a:lnTo>
                      <a:pt x="12" y="5"/>
                    </a:lnTo>
                    <a:lnTo>
                      <a:pt x="21" y="0"/>
                    </a:lnTo>
                    <a:lnTo>
                      <a:pt x="31" y="0"/>
                    </a:lnTo>
                    <a:lnTo>
                      <a:pt x="38" y="0"/>
                    </a:lnTo>
                    <a:lnTo>
                      <a:pt x="45" y="3"/>
                    </a:lnTo>
                    <a:lnTo>
                      <a:pt x="49" y="7"/>
                    </a:lnTo>
                    <a:lnTo>
                      <a:pt x="54" y="14"/>
                    </a:lnTo>
                    <a:lnTo>
                      <a:pt x="54" y="21"/>
                    </a:lnTo>
                    <a:lnTo>
                      <a:pt x="54" y="28"/>
                    </a:lnTo>
                    <a:lnTo>
                      <a:pt x="47" y="38"/>
                    </a:lnTo>
                    <a:lnTo>
                      <a:pt x="40" y="45"/>
                    </a:lnTo>
                    <a:lnTo>
                      <a:pt x="49" y="49"/>
                    </a:lnTo>
                    <a:lnTo>
                      <a:pt x="54" y="56"/>
                    </a:lnTo>
                    <a:lnTo>
                      <a:pt x="59" y="63"/>
                    </a:lnTo>
                    <a:lnTo>
                      <a:pt x="59" y="73"/>
                    </a:lnTo>
                    <a:lnTo>
                      <a:pt x="59" y="82"/>
                    </a:lnTo>
                    <a:lnTo>
                      <a:pt x="56" y="89"/>
                    </a:lnTo>
                    <a:lnTo>
                      <a:pt x="52" y="96"/>
                    </a:lnTo>
                    <a:lnTo>
                      <a:pt x="45" y="103"/>
                    </a:lnTo>
                    <a:lnTo>
                      <a:pt x="38" y="108"/>
                    </a:lnTo>
                    <a:lnTo>
                      <a:pt x="28" y="110"/>
                    </a:lnTo>
                    <a:lnTo>
                      <a:pt x="19" y="110"/>
                    </a:lnTo>
                    <a:lnTo>
                      <a:pt x="9" y="110"/>
                    </a:lnTo>
                    <a:lnTo>
                      <a:pt x="2" y="108"/>
                    </a:lnTo>
                    <a:lnTo>
                      <a:pt x="0" y="105"/>
                    </a:lnTo>
                    <a:lnTo>
                      <a:pt x="0" y="103"/>
                    </a:lnTo>
                    <a:lnTo>
                      <a:pt x="0" y="101"/>
                    </a:lnTo>
                    <a:lnTo>
                      <a:pt x="0" y="98"/>
                    </a:lnTo>
                    <a:lnTo>
                      <a:pt x="2" y="96"/>
                    </a:lnTo>
                    <a:lnTo>
                      <a:pt x="5" y="96"/>
                    </a:lnTo>
                    <a:lnTo>
                      <a:pt x="7" y="96"/>
                    </a:lnTo>
                    <a:lnTo>
                      <a:pt x="9" y="98"/>
                    </a:lnTo>
                    <a:lnTo>
                      <a:pt x="12" y="98"/>
                    </a:lnTo>
                    <a:lnTo>
                      <a:pt x="17" y="101"/>
                    </a:lnTo>
                    <a:lnTo>
                      <a:pt x="19" y="101"/>
                    </a:lnTo>
                    <a:lnTo>
                      <a:pt x="21" y="103"/>
                    </a:lnTo>
                    <a:lnTo>
                      <a:pt x="26" y="103"/>
                    </a:lnTo>
                    <a:lnTo>
                      <a:pt x="28" y="103"/>
                    </a:lnTo>
                    <a:lnTo>
                      <a:pt x="35" y="101"/>
                    </a:lnTo>
                    <a:lnTo>
                      <a:pt x="42" y="96"/>
                    </a:lnTo>
                    <a:lnTo>
                      <a:pt x="47" y="91"/>
                    </a:lnTo>
                    <a:lnTo>
                      <a:pt x="47" y="82"/>
                    </a:lnTo>
                    <a:lnTo>
                      <a:pt x="47" y="75"/>
                    </a:lnTo>
                    <a:lnTo>
                      <a:pt x="45" y="70"/>
                    </a:lnTo>
                    <a:lnTo>
                      <a:pt x="42" y="66"/>
                    </a:lnTo>
                    <a:lnTo>
                      <a:pt x="40" y="63"/>
                    </a:lnTo>
                    <a:lnTo>
                      <a:pt x="38" y="61"/>
                    </a:lnTo>
                    <a:lnTo>
                      <a:pt x="33" y="59"/>
                    </a:lnTo>
                    <a:lnTo>
                      <a:pt x="26" y="56"/>
                    </a:lnTo>
                    <a:lnTo>
                      <a:pt x="19" y="54"/>
                    </a:lnTo>
                    <a:lnTo>
                      <a:pt x="17" y="54"/>
                    </a:lnTo>
                    <a:lnTo>
                      <a:pt x="24" y="52"/>
                    </a:lnTo>
                    <a:lnTo>
                      <a:pt x="31" y="49"/>
                    </a:lnTo>
                    <a:lnTo>
                      <a:pt x="35" y="45"/>
                    </a:lnTo>
                    <a:lnTo>
                      <a:pt x="40" y="40"/>
                    </a:lnTo>
                    <a:lnTo>
                      <a:pt x="42" y="35"/>
                    </a:lnTo>
                    <a:lnTo>
                      <a:pt x="42" y="28"/>
                    </a:lnTo>
                    <a:lnTo>
                      <a:pt x="42" y="21"/>
                    </a:lnTo>
                    <a:lnTo>
                      <a:pt x="38" y="14"/>
                    </a:lnTo>
                    <a:lnTo>
                      <a:pt x="33" y="12"/>
                    </a:lnTo>
                    <a:lnTo>
                      <a:pt x="24" y="10"/>
                    </a:lnTo>
                    <a:lnTo>
                      <a:pt x="17" y="12"/>
                    </a:lnTo>
                    <a:lnTo>
                      <a:pt x="9" y="17"/>
                    </a:lnTo>
                    <a:lnTo>
                      <a:pt x="5" y="24"/>
                    </a:lnTo>
                    <a:lnTo>
                      <a:pt x="0" y="21"/>
                    </a:lnTo>
                    <a:close/>
                  </a:path>
                </a:pathLst>
              </a:custGeom>
              <a:solidFill>
                <a:srgbClr val="000000"/>
              </a:solidFill>
              <a:ln w="0">
                <a:solidFill>
                  <a:srgbClr val="000000"/>
                </a:solidFill>
                <a:round/>
                <a:headEnd/>
                <a:tailEnd/>
              </a:ln>
            </p:spPr>
            <p:txBody>
              <a:bodyPr/>
              <a:lstStyle/>
              <a:p>
                <a:endParaRPr lang="en-US"/>
              </a:p>
            </p:txBody>
          </p:sp>
          <p:sp>
            <p:nvSpPr>
              <p:cNvPr id="535191" name="Freeform 663"/>
              <p:cNvSpPr>
                <a:spLocks/>
              </p:cNvSpPr>
              <p:nvPr/>
            </p:nvSpPr>
            <p:spPr bwMode="auto">
              <a:xfrm>
                <a:off x="5789" y="4622"/>
                <a:ext cx="71" cy="108"/>
              </a:xfrm>
              <a:custGeom>
                <a:avLst/>
                <a:gdLst/>
                <a:ahLst/>
                <a:cxnLst>
                  <a:cxn ang="0">
                    <a:pos x="71" y="89"/>
                  </a:cxn>
                  <a:cxn ang="0">
                    <a:pos x="61" y="108"/>
                  </a:cxn>
                  <a:cxn ang="0">
                    <a:pos x="0" y="108"/>
                  </a:cxn>
                  <a:cxn ang="0">
                    <a:pos x="0" y="105"/>
                  </a:cxn>
                  <a:cxn ang="0">
                    <a:pos x="24" y="82"/>
                  </a:cxn>
                  <a:cxn ang="0">
                    <a:pos x="38" y="63"/>
                  </a:cxn>
                  <a:cxn ang="0">
                    <a:pos x="45" y="54"/>
                  </a:cxn>
                  <a:cxn ang="0">
                    <a:pos x="47" y="45"/>
                  </a:cxn>
                  <a:cxn ang="0">
                    <a:pos x="50" y="35"/>
                  </a:cxn>
                  <a:cxn ang="0">
                    <a:pos x="50" y="28"/>
                  </a:cxn>
                  <a:cxn ang="0">
                    <a:pos x="47" y="24"/>
                  </a:cxn>
                  <a:cxn ang="0">
                    <a:pos x="43" y="19"/>
                  </a:cxn>
                  <a:cxn ang="0">
                    <a:pos x="36" y="14"/>
                  </a:cxn>
                  <a:cxn ang="0">
                    <a:pos x="29" y="12"/>
                  </a:cxn>
                  <a:cxn ang="0">
                    <a:pos x="19" y="12"/>
                  </a:cxn>
                  <a:cxn ang="0">
                    <a:pos x="14" y="17"/>
                  </a:cxn>
                  <a:cxn ang="0">
                    <a:pos x="7" y="21"/>
                  </a:cxn>
                  <a:cxn ang="0">
                    <a:pos x="5" y="31"/>
                  </a:cxn>
                  <a:cxn ang="0">
                    <a:pos x="0" y="31"/>
                  </a:cxn>
                  <a:cxn ang="0">
                    <a:pos x="3" y="21"/>
                  </a:cxn>
                  <a:cxn ang="0">
                    <a:pos x="7" y="14"/>
                  </a:cxn>
                  <a:cxn ang="0">
                    <a:pos x="12" y="7"/>
                  </a:cxn>
                  <a:cxn ang="0">
                    <a:pos x="17" y="3"/>
                  </a:cxn>
                  <a:cxn ang="0">
                    <a:pos x="24" y="0"/>
                  </a:cxn>
                  <a:cxn ang="0">
                    <a:pos x="31" y="0"/>
                  </a:cxn>
                  <a:cxn ang="0">
                    <a:pos x="40" y="0"/>
                  </a:cxn>
                  <a:cxn ang="0">
                    <a:pos x="47" y="3"/>
                  </a:cxn>
                  <a:cxn ang="0">
                    <a:pos x="54" y="7"/>
                  </a:cxn>
                  <a:cxn ang="0">
                    <a:pos x="59" y="14"/>
                  </a:cxn>
                  <a:cxn ang="0">
                    <a:pos x="61" y="21"/>
                  </a:cxn>
                  <a:cxn ang="0">
                    <a:pos x="64" y="28"/>
                  </a:cxn>
                  <a:cxn ang="0">
                    <a:pos x="61" y="35"/>
                  </a:cxn>
                  <a:cxn ang="0">
                    <a:pos x="59" y="45"/>
                  </a:cxn>
                  <a:cxn ang="0">
                    <a:pos x="52" y="56"/>
                  </a:cxn>
                  <a:cxn ang="0">
                    <a:pos x="40" y="70"/>
                  </a:cxn>
                  <a:cxn ang="0">
                    <a:pos x="31" y="80"/>
                  </a:cxn>
                  <a:cxn ang="0">
                    <a:pos x="24" y="87"/>
                  </a:cxn>
                  <a:cxn ang="0">
                    <a:pos x="19" y="94"/>
                  </a:cxn>
                  <a:cxn ang="0">
                    <a:pos x="14" y="96"/>
                  </a:cxn>
                  <a:cxn ang="0">
                    <a:pos x="43" y="96"/>
                  </a:cxn>
                  <a:cxn ang="0">
                    <a:pos x="50" y="96"/>
                  </a:cxn>
                  <a:cxn ang="0">
                    <a:pos x="54" y="96"/>
                  </a:cxn>
                  <a:cxn ang="0">
                    <a:pos x="59" y="96"/>
                  </a:cxn>
                  <a:cxn ang="0">
                    <a:pos x="61" y="94"/>
                  </a:cxn>
                  <a:cxn ang="0">
                    <a:pos x="64" y="91"/>
                  </a:cxn>
                  <a:cxn ang="0">
                    <a:pos x="66" y="89"/>
                  </a:cxn>
                  <a:cxn ang="0">
                    <a:pos x="71" y="89"/>
                  </a:cxn>
                </a:cxnLst>
                <a:rect l="0" t="0" r="r" b="b"/>
                <a:pathLst>
                  <a:path w="71" h="108">
                    <a:moveTo>
                      <a:pt x="71" y="89"/>
                    </a:moveTo>
                    <a:lnTo>
                      <a:pt x="61" y="108"/>
                    </a:lnTo>
                    <a:lnTo>
                      <a:pt x="0" y="108"/>
                    </a:lnTo>
                    <a:lnTo>
                      <a:pt x="0" y="105"/>
                    </a:lnTo>
                    <a:lnTo>
                      <a:pt x="24" y="82"/>
                    </a:lnTo>
                    <a:lnTo>
                      <a:pt x="38" y="63"/>
                    </a:lnTo>
                    <a:lnTo>
                      <a:pt x="45" y="54"/>
                    </a:lnTo>
                    <a:lnTo>
                      <a:pt x="47" y="45"/>
                    </a:lnTo>
                    <a:lnTo>
                      <a:pt x="50" y="35"/>
                    </a:lnTo>
                    <a:lnTo>
                      <a:pt x="50" y="28"/>
                    </a:lnTo>
                    <a:lnTo>
                      <a:pt x="47" y="24"/>
                    </a:lnTo>
                    <a:lnTo>
                      <a:pt x="43" y="19"/>
                    </a:lnTo>
                    <a:lnTo>
                      <a:pt x="36" y="14"/>
                    </a:lnTo>
                    <a:lnTo>
                      <a:pt x="29" y="12"/>
                    </a:lnTo>
                    <a:lnTo>
                      <a:pt x="19" y="12"/>
                    </a:lnTo>
                    <a:lnTo>
                      <a:pt x="14" y="17"/>
                    </a:lnTo>
                    <a:lnTo>
                      <a:pt x="7" y="21"/>
                    </a:lnTo>
                    <a:lnTo>
                      <a:pt x="5" y="31"/>
                    </a:lnTo>
                    <a:lnTo>
                      <a:pt x="0" y="31"/>
                    </a:lnTo>
                    <a:lnTo>
                      <a:pt x="3" y="21"/>
                    </a:lnTo>
                    <a:lnTo>
                      <a:pt x="7" y="14"/>
                    </a:lnTo>
                    <a:lnTo>
                      <a:pt x="12" y="7"/>
                    </a:lnTo>
                    <a:lnTo>
                      <a:pt x="17" y="3"/>
                    </a:lnTo>
                    <a:lnTo>
                      <a:pt x="24" y="0"/>
                    </a:lnTo>
                    <a:lnTo>
                      <a:pt x="31" y="0"/>
                    </a:lnTo>
                    <a:lnTo>
                      <a:pt x="40" y="0"/>
                    </a:lnTo>
                    <a:lnTo>
                      <a:pt x="47" y="3"/>
                    </a:lnTo>
                    <a:lnTo>
                      <a:pt x="54" y="7"/>
                    </a:lnTo>
                    <a:lnTo>
                      <a:pt x="59" y="14"/>
                    </a:lnTo>
                    <a:lnTo>
                      <a:pt x="61" y="21"/>
                    </a:lnTo>
                    <a:lnTo>
                      <a:pt x="64" y="28"/>
                    </a:lnTo>
                    <a:lnTo>
                      <a:pt x="61" y="35"/>
                    </a:lnTo>
                    <a:lnTo>
                      <a:pt x="59" y="45"/>
                    </a:lnTo>
                    <a:lnTo>
                      <a:pt x="52" y="56"/>
                    </a:lnTo>
                    <a:lnTo>
                      <a:pt x="40" y="70"/>
                    </a:lnTo>
                    <a:lnTo>
                      <a:pt x="31" y="80"/>
                    </a:lnTo>
                    <a:lnTo>
                      <a:pt x="24" y="87"/>
                    </a:lnTo>
                    <a:lnTo>
                      <a:pt x="19" y="94"/>
                    </a:lnTo>
                    <a:lnTo>
                      <a:pt x="14" y="96"/>
                    </a:lnTo>
                    <a:lnTo>
                      <a:pt x="43" y="96"/>
                    </a:lnTo>
                    <a:lnTo>
                      <a:pt x="50" y="96"/>
                    </a:lnTo>
                    <a:lnTo>
                      <a:pt x="54" y="96"/>
                    </a:lnTo>
                    <a:lnTo>
                      <a:pt x="59" y="96"/>
                    </a:lnTo>
                    <a:lnTo>
                      <a:pt x="61" y="94"/>
                    </a:lnTo>
                    <a:lnTo>
                      <a:pt x="64" y="91"/>
                    </a:lnTo>
                    <a:lnTo>
                      <a:pt x="66" y="89"/>
                    </a:lnTo>
                    <a:lnTo>
                      <a:pt x="71" y="89"/>
                    </a:lnTo>
                    <a:close/>
                  </a:path>
                </a:pathLst>
              </a:custGeom>
              <a:solidFill>
                <a:srgbClr val="000000"/>
              </a:solidFill>
              <a:ln w="0">
                <a:solidFill>
                  <a:srgbClr val="000000"/>
                </a:solidFill>
                <a:round/>
                <a:headEnd/>
                <a:tailEnd/>
              </a:ln>
            </p:spPr>
            <p:txBody>
              <a:bodyPr/>
              <a:lstStyle/>
              <a:p>
                <a:endParaRPr lang="en-US"/>
              </a:p>
            </p:txBody>
          </p:sp>
          <p:sp>
            <p:nvSpPr>
              <p:cNvPr id="535190" name="Freeform 662"/>
              <p:cNvSpPr>
                <a:spLocks/>
              </p:cNvSpPr>
              <p:nvPr/>
            </p:nvSpPr>
            <p:spPr bwMode="auto">
              <a:xfrm>
                <a:off x="5871" y="4625"/>
                <a:ext cx="68" cy="107"/>
              </a:xfrm>
              <a:custGeom>
                <a:avLst/>
                <a:gdLst/>
                <a:ahLst/>
                <a:cxnLst>
                  <a:cxn ang="0">
                    <a:pos x="12" y="0"/>
                  </a:cxn>
                  <a:cxn ang="0">
                    <a:pos x="68" y="0"/>
                  </a:cxn>
                  <a:cxn ang="0">
                    <a:pos x="68" y="2"/>
                  </a:cxn>
                  <a:cxn ang="0">
                    <a:pos x="31" y="107"/>
                  </a:cxn>
                  <a:cxn ang="0">
                    <a:pos x="21" y="107"/>
                  </a:cxn>
                  <a:cxn ang="0">
                    <a:pos x="54" y="11"/>
                  </a:cxn>
                  <a:cxn ang="0">
                    <a:pos x="26" y="11"/>
                  </a:cxn>
                  <a:cxn ang="0">
                    <a:pos x="19" y="14"/>
                  </a:cxn>
                  <a:cxn ang="0">
                    <a:pos x="14" y="14"/>
                  </a:cxn>
                  <a:cxn ang="0">
                    <a:pos x="7" y="18"/>
                  </a:cxn>
                  <a:cxn ang="0">
                    <a:pos x="3" y="25"/>
                  </a:cxn>
                  <a:cxn ang="0">
                    <a:pos x="0" y="25"/>
                  </a:cxn>
                  <a:cxn ang="0">
                    <a:pos x="12" y="0"/>
                  </a:cxn>
                </a:cxnLst>
                <a:rect l="0" t="0" r="r" b="b"/>
                <a:pathLst>
                  <a:path w="68" h="107">
                    <a:moveTo>
                      <a:pt x="12" y="0"/>
                    </a:moveTo>
                    <a:lnTo>
                      <a:pt x="68" y="0"/>
                    </a:lnTo>
                    <a:lnTo>
                      <a:pt x="68" y="2"/>
                    </a:lnTo>
                    <a:lnTo>
                      <a:pt x="31" y="107"/>
                    </a:lnTo>
                    <a:lnTo>
                      <a:pt x="21" y="107"/>
                    </a:lnTo>
                    <a:lnTo>
                      <a:pt x="54" y="11"/>
                    </a:lnTo>
                    <a:lnTo>
                      <a:pt x="26" y="11"/>
                    </a:lnTo>
                    <a:lnTo>
                      <a:pt x="19" y="14"/>
                    </a:lnTo>
                    <a:lnTo>
                      <a:pt x="14" y="14"/>
                    </a:lnTo>
                    <a:lnTo>
                      <a:pt x="7" y="18"/>
                    </a:lnTo>
                    <a:lnTo>
                      <a:pt x="3" y="25"/>
                    </a:lnTo>
                    <a:lnTo>
                      <a:pt x="0" y="25"/>
                    </a:lnTo>
                    <a:lnTo>
                      <a:pt x="12" y="0"/>
                    </a:lnTo>
                    <a:close/>
                  </a:path>
                </a:pathLst>
              </a:custGeom>
              <a:solidFill>
                <a:srgbClr val="000000"/>
              </a:solidFill>
              <a:ln w="0">
                <a:solidFill>
                  <a:srgbClr val="000000"/>
                </a:solidFill>
                <a:round/>
                <a:headEnd/>
                <a:tailEnd/>
              </a:ln>
            </p:spPr>
            <p:txBody>
              <a:bodyPr/>
              <a:lstStyle/>
              <a:p>
                <a:endParaRPr lang="en-US"/>
              </a:p>
            </p:txBody>
          </p:sp>
          <p:sp>
            <p:nvSpPr>
              <p:cNvPr id="535189" name="Freeform 661"/>
              <p:cNvSpPr>
                <a:spLocks noEditPoints="1"/>
              </p:cNvSpPr>
              <p:nvPr/>
            </p:nvSpPr>
            <p:spPr bwMode="auto">
              <a:xfrm>
                <a:off x="5951" y="4622"/>
                <a:ext cx="68" cy="110"/>
              </a:xfrm>
              <a:custGeom>
                <a:avLst/>
                <a:gdLst/>
                <a:ahLst/>
                <a:cxnLst>
                  <a:cxn ang="0">
                    <a:pos x="66" y="0"/>
                  </a:cxn>
                  <a:cxn ang="0">
                    <a:pos x="66" y="3"/>
                  </a:cxn>
                  <a:cxn ang="0">
                    <a:pos x="56" y="5"/>
                  </a:cxn>
                  <a:cxn ang="0">
                    <a:pos x="49" y="7"/>
                  </a:cxn>
                  <a:cxn ang="0">
                    <a:pos x="42" y="12"/>
                  </a:cxn>
                  <a:cxn ang="0">
                    <a:pos x="37" y="17"/>
                  </a:cxn>
                  <a:cxn ang="0">
                    <a:pos x="30" y="24"/>
                  </a:cxn>
                  <a:cxn ang="0">
                    <a:pos x="26" y="31"/>
                  </a:cxn>
                  <a:cxn ang="0">
                    <a:pos x="21" y="40"/>
                  </a:cxn>
                  <a:cxn ang="0">
                    <a:pos x="19" y="49"/>
                  </a:cxn>
                  <a:cxn ang="0">
                    <a:pos x="30" y="45"/>
                  </a:cxn>
                  <a:cxn ang="0">
                    <a:pos x="42" y="42"/>
                  </a:cxn>
                  <a:cxn ang="0">
                    <a:pos x="49" y="42"/>
                  </a:cxn>
                  <a:cxn ang="0">
                    <a:pos x="54" y="45"/>
                  </a:cxn>
                  <a:cxn ang="0">
                    <a:pos x="61" y="49"/>
                  </a:cxn>
                  <a:cxn ang="0">
                    <a:pos x="66" y="56"/>
                  </a:cxn>
                  <a:cxn ang="0">
                    <a:pos x="68" y="63"/>
                  </a:cxn>
                  <a:cxn ang="0">
                    <a:pos x="68" y="73"/>
                  </a:cxn>
                  <a:cxn ang="0">
                    <a:pos x="68" y="82"/>
                  </a:cxn>
                  <a:cxn ang="0">
                    <a:pos x="66" y="89"/>
                  </a:cxn>
                  <a:cxn ang="0">
                    <a:pos x="61" y="96"/>
                  </a:cxn>
                  <a:cxn ang="0">
                    <a:pos x="54" y="103"/>
                  </a:cxn>
                  <a:cxn ang="0">
                    <a:pos x="44" y="108"/>
                  </a:cxn>
                  <a:cxn ang="0">
                    <a:pos x="35" y="110"/>
                  </a:cxn>
                  <a:cxn ang="0">
                    <a:pos x="28" y="110"/>
                  </a:cxn>
                  <a:cxn ang="0">
                    <a:pos x="21" y="108"/>
                  </a:cxn>
                  <a:cxn ang="0">
                    <a:pos x="16" y="103"/>
                  </a:cxn>
                  <a:cxn ang="0">
                    <a:pos x="9" y="96"/>
                  </a:cxn>
                  <a:cxn ang="0">
                    <a:pos x="5" y="87"/>
                  </a:cxn>
                  <a:cxn ang="0">
                    <a:pos x="2" y="77"/>
                  </a:cxn>
                  <a:cxn ang="0">
                    <a:pos x="0" y="66"/>
                  </a:cxn>
                  <a:cxn ang="0">
                    <a:pos x="2" y="52"/>
                  </a:cxn>
                  <a:cxn ang="0">
                    <a:pos x="7" y="40"/>
                  </a:cxn>
                  <a:cxn ang="0">
                    <a:pos x="14" y="28"/>
                  </a:cxn>
                  <a:cxn ang="0">
                    <a:pos x="23" y="17"/>
                  </a:cxn>
                  <a:cxn ang="0">
                    <a:pos x="33" y="10"/>
                  </a:cxn>
                  <a:cxn ang="0">
                    <a:pos x="44" y="3"/>
                  </a:cxn>
                  <a:cxn ang="0">
                    <a:pos x="54" y="0"/>
                  </a:cxn>
                  <a:cxn ang="0">
                    <a:pos x="61" y="0"/>
                  </a:cxn>
                  <a:cxn ang="0">
                    <a:pos x="66" y="0"/>
                  </a:cxn>
                  <a:cxn ang="0">
                    <a:pos x="19" y="54"/>
                  </a:cxn>
                  <a:cxn ang="0">
                    <a:pos x="16" y="63"/>
                  </a:cxn>
                  <a:cxn ang="0">
                    <a:pos x="16" y="73"/>
                  </a:cxn>
                  <a:cxn ang="0">
                    <a:pos x="16" y="80"/>
                  </a:cxn>
                  <a:cxn ang="0">
                    <a:pos x="19" y="87"/>
                  </a:cxn>
                  <a:cxn ang="0">
                    <a:pos x="21" y="96"/>
                  </a:cxn>
                  <a:cxn ang="0">
                    <a:pos x="26" y="101"/>
                  </a:cxn>
                  <a:cxn ang="0">
                    <a:pos x="30" y="103"/>
                  </a:cxn>
                  <a:cxn ang="0">
                    <a:pos x="35" y="105"/>
                  </a:cxn>
                  <a:cxn ang="0">
                    <a:pos x="42" y="103"/>
                  </a:cxn>
                  <a:cxn ang="0">
                    <a:pos x="47" y="98"/>
                  </a:cxn>
                  <a:cxn ang="0">
                    <a:pos x="52" y="94"/>
                  </a:cxn>
                  <a:cxn ang="0">
                    <a:pos x="52" y="89"/>
                  </a:cxn>
                  <a:cxn ang="0">
                    <a:pos x="54" y="80"/>
                  </a:cxn>
                  <a:cxn ang="0">
                    <a:pos x="52" y="68"/>
                  </a:cxn>
                  <a:cxn ang="0">
                    <a:pos x="47" y="59"/>
                  </a:cxn>
                  <a:cxn ang="0">
                    <a:pos x="44" y="52"/>
                  </a:cxn>
                  <a:cxn ang="0">
                    <a:pos x="40" y="49"/>
                  </a:cxn>
                  <a:cxn ang="0">
                    <a:pos x="33" y="49"/>
                  </a:cxn>
                  <a:cxn ang="0">
                    <a:pos x="30" y="49"/>
                  </a:cxn>
                  <a:cxn ang="0">
                    <a:pos x="28" y="49"/>
                  </a:cxn>
                  <a:cxn ang="0">
                    <a:pos x="23" y="52"/>
                  </a:cxn>
                  <a:cxn ang="0">
                    <a:pos x="19" y="54"/>
                  </a:cxn>
                </a:cxnLst>
                <a:rect l="0" t="0" r="r" b="b"/>
                <a:pathLst>
                  <a:path w="68" h="110">
                    <a:moveTo>
                      <a:pt x="66" y="0"/>
                    </a:moveTo>
                    <a:lnTo>
                      <a:pt x="66" y="3"/>
                    </a:lnTo>
                    <a:lnTo>
                      <a:pt x="56" y="5"/>
                    </a:lnTo>
                    <a:lnTo>
                      <a:pt x="49" y="7"/>
                    </a:lnTo>
                    <a:lnTo>
                      <a:pt x="42" y="12"/>
                    </a:lnTo>
                    <a:lnTo>
                      <a:pt x="37" y="17"/>
                    </a:lnTo>
                    <a:lnTo>
                      <a:pt x="30" y="24"/>
                    </a:lnTo>
                    <a:lnTo>
                      <a:pt x="26" y="31"/>
                    </a:lnTo>
                    <a:lnTo>
                      <a:pt x="21" y="40"/>
                    </a:lnTo>
                    <a:lnTo>
                      <a:pt x="19" y="49"/>
                    </a:lnTo>
                    <a:lnTo>
                      <a:pt x="30" y="45"/>
                    </a:lnTo>
                    <a:lnTo>
                      <a:pt x="42" y="42"/>
                    </a:lnTo>
                    <a:lnTo>
                      <a:pt x="49" y="42"/>
                    </a:lnTo>
                    <a:lnTo>
                      <a:pt x="54" y="45"/>
                    </a:lnTo>
                    <a:lnTo>
                      <a:pt x="61" y="49"/>
                    </a:lnTo>
                    <a:lnTo>
                      <a:pt x="66" y="56"/>
                    </a:lnTo>
                    <a:lnTo>
                      <a:pt x="68" y="63"/>
                    </a:lnTo>
                    <a:lnTo>
                      <a:pt x="68" y="73"/>
                    </a:lnTo>
                    <a:lnTo>
                      <a:pt x="68" y="82"/>
                    </a:lnTo>
                    <a:lnTo>
                      <a:pt x="66" y="89"/>
                    </a:lnTo>
                    <a:lnTo>
                      <a:pt x="61" y="96"/>
                    </a:lnTo>
                    <a:lnTo>
                      <a:pt x="54" y="103"/>
                    </a:lnTo>
                    <a:lnTo>
                      <a:pt x="44" y="108"/>
                    </a:lnTo>
                    <a:lnTo>
                      <a:pt x="35" y="110"/>
                    </a:lnTo>
                    <a:lnTo>
                      <a:pt x="28" y="110"/>
                    </a:lnTo>
                    <a:lnTo>
                      <a:pt x="21" y="108"/>
                    </a:lnTo>
                    <a:lnTo>
                      <a:pt x="16" y="103"/>
                    </a:lnTo>
                    <a:lnTo>
                      <a:pt x="9" y="96"/>
                    </a:lnTo>
                    <a:lnTo>
                      <a:pt x="5" y="87"/>
                    </a:lnTo>
                    <a:lnTo>
                      <a:pt x="2" y="77"/>
                    </a:lnTo>
                    <a:lnTo>
                      <a:pt x="0" y="66"/>
                    </a:lnTo>
                    <a:lnTo>
                      <a:pt x="2" y="52"/>
                    </a:lnTo>
                    <a:lnTo>
                      <a:pt x="7" y="40"/>
                    </a:lnTo>
                    <a:lnTo>
                      <a:pt x="14" y="28"/>
                    </a:lnTo>
                    <a:lnTo>
                      <a:pt x="23" y="17"/>
                    </a:lnTo>
                    <a:lnTo>
                      <a:pt x="33" y="10"/>
                    </a:lnTo>
                    <a:lnTo>
                      <a:pt x="44" y="3"/>
                    </a:lnTo>
                    <a:lnTo>
                      <a:pt x="54" y="0"/>
                    </a:lnTo>
                    <a:lnTo>
                      <a:pt x="61" y="0"/>
                    </a:lnTo>
                    <a:lnTo>
                      <a:pt x="66" y="0"/>
                    </a:lnTo>
                    <a:close/>
                    <a:moveTo>
                      <a:pt x="19" y="54"/>
                    </a:moveTo>
                    <a:lnTo>
                      <a:pt x="16" y="63"/>
                    </a:lnTo>
                    <a:lnTo>
                      <a:pt x="16" y="73"/>
                    </a:lnTo>
                    <a:lnTo>
                      <a:pt x="16" y="80"/>
                    </a:lnTo>
                    <a:lnTo>
                      <a:pt x="19" y="87"/>
                    </a:lnTo>
                    <a:lnTo>
                      <a:pt x="21" y="96"/>
                    </a:lnTo>
                    <a:lnTo>
                      <a:pt x="26" y="101"/>
                    </a:lnTo>
                    <a:lnTo>
                      <a:pt x="30" y="103"/>
                    </a:lnTo>
                    <a:lnTo>
                      <a:pt x="35" y="105"/>
                    </a:lnTo>
                    <a:lnTo>
                      <a:pt x="42" y="103"/>
                    </a:lnTo>
                    <a:lnTo>
                      <a:pt x="47" y="98"/>
                    </a:lnTo>
                    <a:lnTo>
                      <a:pt x="52" y="94"/>
                    </a:lnTo>
                    <a:lnTo>
                      <a:pt x="52" y="89"/>
                    </a:lnTo>
                    <a:lnTo>
                      <a:pt x="54" y="80"/>
                    </a:lnTo>
                    <a:lnTo>
                      <a:pt x="52" y="68"/>
                    </a:lnTo>
                    <a:lnTo>
                      <a:pt x="47" y="59"/>
                    </a:lnTo>
                    <a:lnTo>
                      <a:pt x="44" y="52"/>
                    </a:lnTo>
                    <a:lnTo>
                      <a:pt x="40" y="49"/>
                    </a:lnTo>
                    <a:lnTo>
                      <a:pt x="33" y="49"/>
                    </a:lnTo>
                    <a:lnTo>
                      <a:pt x="30" y="49"/>
                    </a:lnTo>
                    <a:lnTo>
                      <a:pt x="28" y="49"/>
                    </a:lnTo>
                    <a:lnTo>
                      <a:pt x="23" y="52"/>
                    </a:lnTo>
                    <a:lnTo>
                      <a:pt x="19" y="54"/>
                    </a:lnTo>
                    <a:close/>
                  </a:path>
                </a:pathLst>
              </a:custGeom>
              <a:solidFill>
                <a:srgbClr val="000000"/>
              </a:solidFill>
              <a:ln w="0">
                <a:solidFill>
                  <a:srgbClr val="000000"/>
                </a:solidFill>
                <a:round/>
                <a:headEnd/>
                <a:tailEnd/>
              </a:ln>
            </p:spPr>
            <p:txBody>
              <a:bodyPr/>
              <a:lstStyle/>
              <a:p>
                <a:endParaRPr lang="en-US"/>
              </a:p>
            </p:txBody>
          </p:sp>
          <p:sp>
            <p:nvSpPr>
              <p:cNvPr id="535188" name="Freeform 660"/>
              <p:cNvSpPr>
                <a:spLocks noEditPoints="1"/>
              </p:cNvSpPr>
              <p:nvPr/>
            </p:nvSpPr>
            <p:spPr bwMode="auto">
              <a:xfrm>
                <a:off x="6035" y="4622"/>
                <a:ext cx="64" cy="110"/>
              </a:xfrm>
              <a:custGeom>
                <a:avLst/>
                <a:gdLst/>
                <a:ahLst/>
                <a:cxnLst>
                  <a:cxn ang="0">
                    <a:pos x="14" y="49"/>
                  </a:cxn>
                  <a:cxn ang="0">
                    <a:pos x="5" y="38"/>
                  </a:cxn>
                  <a:cxn ang="0">
                    <a:pos x="3" y="26"/>
                  </a:cxn>
                  <a:cxn ang="0">
                    <a:pos x="5" y="12"/>
                  </a:cxn>
                  <a:cxn ang="0">
                    <a:pos x="17" y="3"/>
                  </a:cxn>
                  <a:cxn ang="0">
                    <a:pos x="33" y="0"/>
                  </a:cxn>
                  <a:cxn ang="0">
                    <a:pos x="47" y="3"/>
                  </a:cxn>
                  <a:cxn ang="0">
                    <a:pos x="57" y="12"/>
                  </a:cxn>
                  <a:cxn ang="0">
                    <a:pos x="61" y="24"/>
                  </a:cxn>
                  <a:cxn ang="0">
                    <a:pos x="57" y="35"/>
                  </a:cxn>
                  <a:cxn ang="0">
                    <a:pos x="47" y="45"/>
                  </a:cxn>
                  <a:cxn ang="0">
                    <a:pos x="47" y="56"/>
                  </a:cxn>
                  <a:cxn ang="0">
                    <a:pos x="57" y="66"/>
                  </a:cxn>
                  <a:cxn ang="0">
                    <a:pos x="64" y="82"/>
                  </a:cxn>
                  <a:cxn ang="0">
                    <a:pos x="59" y="96"/>
                  </a:cxn>
                  <a:cxn ang="0">
                    <a:pos x="47" y="105"/>
                  </a:cxn>
                  <a:cxn ang="0">
                    <a:pos x="31" y="110"/>
                  </a:cxn>
                  <a:cxn ang="0">
                    <a:pos x="14" y="105"/>
                  </a:cxn>
                  <a:cxn ang="0">
                    <a:pos x="3" y="94"/>
                  </a:cxn>
                  <a:cxn ang="0">
                    <a:pos x="3" y="77"/>
                  </a:cxn>
                  <a:cxn ang="0">
                    <a:pos x="12" y="63"/>
                  </a:cxn>
                  <a:cxn ang="0">
                    <a:pos x="35" y="47"/>
                  </a:cxn>
                  <a:cxn ang="0">
                    <a:pos x="45" y="33"/>
                  </a:cxn>
                  <a:cxn ang="0">
                    <a:pos x="45" y="21"/>
                  </a:cxn>
                  <a:cxn ang="0">
                    <a:pos x="42" y="10"/>
                  </a:cxn>
                  <a:cxn ang="0">
                    <a:pos x="33" y="5"/>
                  </a:cxn>
                  <a:cxn ang="0">
                    <a:pos x="21" y="10"/>
                  </a:cxn>
                  <a:cxn ang="0">
                    <a:pos x="17" y="21"/>
                  </a:cxn>
                  <a:cxn ang="0">
                    <a:pos x="19" y="28"/>
                  </a:cxn>
                  <a:cxn ang="0">
                    <a:pos x="24" y="35"/>
                  </a:cxn>
                  <a:cxn ang="0">
                    <a:pos x="26" y="59"/>
                  </a:cxn>
                  <a:cxn ang="0">
                    <a:pos x="19" y="70"/>
                  </a:cxn>
                  <a:cxn ang="0">
                    <a:pos x="17" y="84"/>
                  </a:cxn>
                  <a:cxn ang="0">
                    <a:pos x="21" y="98"/>
                  </a:cxn>
                  <a:cxn ang="0">
                    <a:pos x="33" y="105"/>
                  </a:cxn>
                  <a:cxn ang="0">
                    <a:pos x="42" y="101"/>
                  </a:cxn>
                  <a:cxn ang="0">
                    <a:pos x="47" y="89"/>
                  </a:cxn>
                  <a:cxn ang="0">
                    <a:pos x="45" y="80"/>
                  </a:cxn>
                  <a:cxn ang="0">
                    <a:pos x="35" y="66"/>
                  </a:cxn>
                </a:cxnLst>
                <a:rect l="0" t="0" r="r" b="b"/>
                <a:pathLst>
                  <a:path w="64" h="110">
                    <a:moveTo>
                      <a:pt x="21" y="54"/>
                    </a:moveTo>
                    <a:lnTo>
                      <a:pt x="14" y="49"/>
                    </a:lnTo>
                    <a:lnTo>
                      <a:pt x="10" y="42"/>
                    </a:lnTo>
                    <a:lnTo>
                      <a:pt x="5" y="38"/>
                    </a:lnTo>
                    <a:lnTo>
                      <a:pt x="3" y="33"/>
                    </a:lnTo>
                    <a:lnTo>
                      <a:pt x="3" y="26"/>
                    </a:lnTo>
                    <a:lnTo>
                      <a:pt x="3" y="19"/>
                    </a:lnTo>
                    <a:lnTo>
                      <a:pt x="5" y="12"/>
                    </a:lnTo>
                    <a:lnTo>
                      <a:pt x="10" y="7"/>
                    </a:lnTo>
                    <a:lnTo>
                      <a:pt x="17" y="3"/>
                    </a:lnTo>
                    <a:lnTo>
                      <a:pt x="24" y="0"/>
                    </a:lnTo>
                    <a:lnTo>
                      <a:pt x="33" y="0"/>
                    </a:lnTo>
                    <a:lnTo>
                      <a:pt x="40" y="0"/>
                    </a:lnTo>
                    <a:lnTo>
                      <a:pt x="47" y="3"/>
                    </a:lnTo>
                    <a:lnTo>
                      <a:pt x="54" y="7"/>
                    </a:lnTo>
                    <a:lnTo>
                      <a:pt x="57" y="12"/>
                    </a:lnTo>
                    <a:lnTo>
                      <a:pt x="61" y="17"/>
                    </a:lnTo>
                    <a:lnTo>
                      <a:pt x="61" y="24"/>
                    </a:lnTo>
                    <a:lnTo>
                      <a:pt x="59" y="28"/>
                    </a:lnTo>
                    <a:lnTo>
                      <a:pt x="57" y="35"/>
                    </a:lnTo>
                    <a:lnTo>
                      <a:pt x="52" y="40"/>
                    </a:lnTo>
                    <a:lnTo>
                      <a:pt x="47" y="45"/>
                    </a:lnTo>
                    <a:lnTo>
                      <a:pt x="38" y="49"/>
                    </a:lnTo>
                    <a:lnTo>
                      <a:pt x="47" y="56"/>
                    </a:lnTo>
                    <a:lnTo>
                      <a:pt x="52" y="61"/>
                    </a:lnTo>
                    <a:lnTo>
                      <a:pt x="57" y="66"/>
                    </a:lnTo>
                    <a:lnTo>
                      <a:pt x="61" y="75"/>
                    </a:lnTo>
                    <a:lnTo>
                      <a:pt x="64" y="82"/>
                    </a:lnTo>
                    <a:lnTo>
                      <a:pt x="61" y="89"/>
                    </a:lnTo>
                    <a:lnTo>
                      <a:pt x="59" y="96"/>
                    </a:lnTo>
                    <a:lnTo>
                      <a:pt x="54" y="103"/>
                    </a:lnTo>
                    <a:lnTo>
                      <a:pt x="47" y="105"/>
                    </a:lnTo>
                    <a:lnTo>
                      <a:pt x="40" y="110"/>
                    </a:lnTo>
                    <a:lnTo>
                      <a:pt x="31" y="110"/>
                    </a:lnTo>
                    <a:lnTo>
                      <a:pt x="21" y="110"/>
                    </a:lnTo>
                    <a:lnTo>
                      <a:pt x="14" y="105"/>
                    </a:lnTo>
                    <a:lnTo>
                      <a:pt x="7" y="101"/>
                    </a:lnTo>
                    <a:lnTo>
                      <a:pt x="3" y="94"/>
                    </a:lnTo>
                    <a:lnTo>
                      <a:pt x="0" y="84"/>
                    </a:lnTo>
                    <a:lnTo>
                      <a:pt x="3" y="77"/>
                    </a:lnTo>
                    <a:lnTo>
                      <a:pt x="5" y="70"/>
                    </a:lnTo>
                    <a:lnTo>
                      <a:pt x="12" y="63"/>
                    </a:lnTo>
                    <a:lnTo>
                      <a:pt x="21" y="54"/>
                    </a:lnTo>
                    <a:close/>
                    <a:moveTo>
                      <a:pt x="35" y="47"/>
                    </a:moveTo>
                    <a:lnTo>
                      <a:pt x="40" y="40"/>
                    </a:lnTo>
                    <a:lnTo>
                      <a:pt x="45" y="33"/>
                    </a:lnTo>
                    <a:lnTo>
                      <a:pt x="45" y="28"/>
                    </a:lnTo>
                    <a:lnTo>
                      <a:pt x="45" y="21"/>
                    </a:lnTo>
                    <a:lnTo>
                      <a:pt x="45" y="14"/>
                    </a:lnTo>
                    <a:lnTo>
                      <a:pt x="42" y="10"/>
                    </a:lnTo>
                    <a:lnTo>
                      <a:pt x="38" y="7"/>
                    </a:lnTo>
                    <a:lnTo>
                      <a:pt x="33" y="5"/>
                    </a:lnTo>
                    <a:lnTo>
                      <a:pt x="26" y="7"/>
                    </a:lnTo>
                    <a:lnTo>
                      <a:pt x="21" y="10"/>
                    </a:lnTo>
                    <a:lnTo>
                      <a:pt x="19" y="14"/>
                    </a:lnTo>
                    <a:lnTo>
                      <a:pt x="17" y="21"/>
                    </a:lnTo>
                    <a:lnTo>
                      <a:pt x="19" y="24"/>
                    </a:lnTo>
                    <a:lnTo>
                      <a:pt x="19" y="28"/>
                    </a:lnTo>
                    <a:lnTo>
                      <a:pt x="21" y="33"/>
                    </a:lnTo>
                    <a:lnTo>
                      <a:pt x="24" y="35"/>
                    </a:lnTo>
                    <a:lnTo>
                      <a:pt x="35" y="47"/>
                    </a:lnTo>
                    <a:close/>
                    <a:moveTo>
                      <a:pt x="26" y="59"/>
                    </a:moveTo>
                    <a:lnTo>
                      <a:pt x="21" y="63"/>
                    </a:lnTo>
                    <a:lnTo>
                      <a:pt x="19" y="70"/>
                    </a:lnTo>
                    <a:lnTo>
                      <a:pt x="17" y="77"/>
                    </a:lnTo>
                    <a:lnTo>
                      <a:pt x="17" y="84"/>
                    </a:lnTo>
                    <a:lnTo>
                      <a:pt x="17" y="91"/>
                    </a:lnTo>
                    <a:lnTo>
                      <a:pt x="21" y="98"/>
                    </a:lnTo>
                    <a:lnTo>
                      <a:pt x="26" y="103"/>
                    </a:lnTo>
                    <a:lnTo>
                      <a:pt x="33" y="105"/>
                    </a:lnTo>
                    <a:lnTo>
                      <a:pt x="38" y="103"/>
                    </a:lnTo>
                    <a:lnTo>
                      <a:pt x="42" y="101"/>
                    </a:lnTo>
                    <a:lnTo>
                      <a:pt x="47" y="96"/>
                    </a:lnTo>
                    <a:lnTo>
                      <a:pt x="47" y="89"/>
                    </a:lnTo>
                    <a:lnTo>
                      <a:pt x="47" y="84"/>
                    </a:lnTo>
                    <a:lnTo>
                      <a:pt x="45" y="80"/>
                    </a:lnTo>
                    <a:lnTo>
                      <a:pt x="40" y="73"/>
                    </a:lnTo>
                    <a:lnTo>
                      <a:pt x="35" y="66"/>
                    </a:lnTo>
                    <a:lnTo>
                      <a:pt x="26" y="59"/>
                    </a:lnTo>
                    <a:close/>
                  </a:path>
                </a:pathLst>
              </a:custGeom>
              <a:solidFill>
                <a:srgbClr val="000000"/>
              </a:solidFill>
              <a:ln w="0">
                <a:solidFill>
                  <a:srgbClr val="000000"/>
                </a:solidFill>
                <a:round/>
                <a:headEnd/>
                <a:tailEnd/>
              </a:ln>
            </p:spPr>
            <p:txBody>
              <a:bodyPr/>
              <a:lstStyle/>
              <a:p>
                <a:endParaRPr lang="en-US"/>
              </a:p>
            </p:txBody>
          </p:sp>
          <p:sp>
            <p:nvSpPr>
              <p:cNvPr id="535187" name="Freeform 659"/>
              <p:cNvSpPr>
                <a:spLocks/>
              </p:cNvSpPr>
              <p:nvPr/>
            </p:nvSpPr>
            <p:spPr bwMode="auto">
              <a:xfrm>
                <a:off x="2536" y="4965"/>
                <a:ext cx="141" cy="131"/>
              </a:xfrm>
              <a:custGeom>
                <a:avLst/>
                <a:gdLst/>
                <a:ahLst/>
                <a:cxnLst>
                  <a:cxn ang="0">
                    <a:pos x="0" y="0"/>
                  </a:cxn>
                  <a:cxn ang="0">
                    <a:pos x="33" y="0"/>
                  </a:cxn>
                  <a:cxn ang="0">
                    <a:pos x="113" y="98"/>
                  </a:cxn>
                  <a:cxn ang="0">
                    <a:pos x="113" y="23"/>
                  </a:cxn>
                  <a:cxn ang="0">
                    <a:pos x="113" y="14"/>
                  </a:cxn>
                  <a:cxn ang="0">
                    <a:pos x="113" y="9"/>
                  </a:cxn>
                  <a:cxn ang="0">
                    <a:pos x="110" y="7"/>
                  </a:cxn>
                  <a:cxn ang="0">
                    <a:pos x="106" y="2"/>
                  </a:cxn>
                  <a:cxn ang="0">
                    <a:pos x="101" y="2"/>
                  </a:cxn>
                  <a:cxn ang="0">
                    <a:pos x="96" y="2"/>
                  </a:cxn>
                  <a:cxn ang="0">
                    <a:pos x="96" y="0"/>
                  </a:cxn>
                  <a:cxn ang="0">
                    <a:pos x="141" y="0"/>
                  </a:cxn>
                  <a:cxn ang="0">
                    <a:pos x="141" y="2"/>
                  </a:cxn>
                  <a:cxn ang="0">
                    <a:pos x="136" y="2"/>
                  </a:cxn>
                  <a:cxn ang="0">
                    <a:pos x="132" y="2"/>
                  </a:cxn>
                  <a:cxn ang="0">
                    <a:pos x="127" y="5"/>
                  </a:cxn>
                  <a:cxn ang="0">
                    <a:pos x="125" y="7"/>
                  </a:cxn>
                  <a:cxn ang="0">
                    <a:pos x="122" y="12"/>
                  </a:cxn>
                  <a:cxn ang="0">
                    <a:pos x="122" y="16"/>
                  </a:cxn>
                  <a:cxn ang="0">
                    <a:pos x="122" y="23"/>
                  </a:cxn>
                  <a:cxn ang="0">
                    <a:pos x="122" y="131"/>
                  </a:cxn>
                  <a:cxn ang="0">
                    <a:pos x="117" y="131"/>
                  </a:cxn>
                  <a:cxn ang="0">
                    <a:pos x="33" y="28"/>
                  </a:cxn>
                  <a:cxn ang="0">
                    <a:pos x="33" y="107"/>
                  </a:cxn>
                  <a:cxn ang="0">
                    <a:pos x="33" y="114"/>
                  </a:cxn>
                  <a:cxn ang="0">
                    <a:pos x="36" y="119"/>
                  </a:cxn>
                  <a:cxn ang="0">
                    <a:pos x="36" y="121"/>
                  </a:cxn>
                  <a:cxn ang="0">
                    <a:pos x="40" y="126"/>
                  </a:cxn>
                  <a:cxn ang="0">
                    <a:pos x="47" y="126"/>
                  </a:cxn>
                  <a:cxn ang="0">
                    <a:pos x="52" y="126"/>
                  </a:cxn>
                  <a:cxn ang="0">
                    <a:pos x="52" y="128"/>
                  </a:cxn>
                  <a:cxn ang="0">
                    <a:pos x="7" y="128"/>
                  </a:cxn>
                  <a:cxn ang="0">
                    <a:pos x="7" y="126"/>
                  </a:cxn>
                  <a:cxn ang="0">
                    <a:pos x="12" y="126"/>
                  </a:cxn>
                  <a:cxn ang="0">
                    <a:pos x="17" y="126"/>
                  </a:cxn>
                  <a:cxn ang="0">
                    <a:pos x="21" y="124"/>
                  </a:cxn>
                  <a:cxn ang="0">
                    <a:pos x="24" y="121"/>
                  </a:cxn>
                  <a:cxn ang="0">
                    <a:pos x="24" y="119"/>
                  </a:cxn>
                  <a:cxn ang="0">
                    <a:pos x="26" y="112"/>
                  </a:cxn>
                  <a:cxn ang="0">
                    <a:pos x="26" y="107"/>
                  </a:cxn>
                  <a:cxn ang="0">
                    <a:pos x="26" y="19"/>
                  </a:cxn>
                  <a:cxn ang="0">
                    <a:pos x="21" y="12"/>
                  </a:cxn>
                  <a:cxn ang="0">
                    <a:pos x="17" y="9"/>
                  </a:cxn>
                  <a:cxn ang="0">
                    <a:pos x="14" y="7"/>
                  </a:cxn>
                  <a:cxn ang="0">
                    <a:pos x="10" y="5"/>
                  </a:cxn>
                  <a:cxn ang="0">
                    <a:pos x="5" y="5"/>
                  </a:cxn>
                  <a:cxn ang="0">
                    <a:pos x="0" y="5"/>
                  </a:cxn>
                  <a:cxn ang="0">
                    <a:pos x="0" y="0"/>
                  </a:cxn>
                </a:cxnLst>
                <a:rect l="0" t="0" r="r" b="b"/>
                <a:pathLst>
                  <a:path w="141" h="131">
                    <a:moveTo>
                      <a:pt x="0" y="0"/>
                    </a:moveTo>
                    <a:lnTo>
                      <a:pt x="33" y="0"/>
                    </a:lnTo>
                    <a:lnTo>
                      <a:pt x="113" y="98"/>
                    </a:lnTo>
                    <a:lnTo>
                      <a:pt x="113" y="23"/>
                    </a:lnTo>
                    <a:lnTo>
                      <a:pt x="113" y="14"/>
                    </a:lnTo>
                    <a:lnTo>
                      <a:pt x="113" y="9"/>
                    </a:lnTo>
                    <a:lnTo>
                      <a:pt x="110" y="7"/>
                    </a:lnTo>
                    <a:lnTo>
                      <a:pt x="106" y="2"/>
                    </a:lnTo>
                    <a:lnTo>
                      <a:pt x="101" y="2"/>
                    </a:lnTo>
                    <a:lnTo>
                      <a:pt x="96" y="2"/>
                    </a:lnTo>
                    <a:lnTo>
                      <a:pt x="96" y="0"/>
                    </a:lnTo>
                    <a:lnTo>
                      <a:pt x="141" y="0"/>
                    </a:lnTo>
                    <a:lnTo>
                      <a:pt x="141" y="2"/>
                    </a:lnTo>
                    <a:lnTo>
                      <a:pt x="136" y="2"/>
                    </a:lnTo>
                    <a:lnTo>
                      <a:pt x="132" y="2"/>
                    </a:lnTo>
                    <a:lnTo>
                      <a:pt x="127" y="5"/>
                    </a:lnTo>
                    <a:lnTo>
                      <a:pt x="125" y="7"/>
                    </a:lnTo>
                    <a:lnTo>
                      <a:pt x="122" y="12"/>
                    </a:lnTo>
                    <a:lnTo>
                      <a:pt x="122" y="16"/>
                    </a:lnTo>
                    <a:lnTo>
                      <a:pt x="122" y="23"/>
                    </a:lnTo>
                    <a:lnTo>
                      <a:pt x="122" y="131"/>
                    </a:lnTo>
                    <a:lnTo>
                      <a:pt x="117" y="131"/>
                    </a:lnTo>
                    <a:lnTo>
                      <a:pt x="33" y="28"/>
                    </a:lnTo>
                    <a:lnTo>
                      <a:pt x="33" y="107"/>
                    </a:lnTo>
                    <a:lnTo>
                      <a:pt x="33" y="114"/>
                    </a:lnTo>
                    <a:lnTo>
                      <a:pt x="36" y="119"/>
                    </a:lnTo>
                    <a:lnTo>
                      <a:pt x="36" y="121"/>
                    </a:lnTo>
                    <a:lnTo>
                      <a:pt x="40" y="126"/>
                    </a:lnTo>
                    <a:lnTo>
                      <a:pt x="47" y="126"/>
                    </a:lnTo>
                    <a:lnTo>
                      <a:pt x="52" y="126"/>
                    </a:lnTo>
                    <a:lnTo>
                      <a:pt x="52" y="128"/>
                    </a:lnTo>
                    <a:lnTo>
                      <a:pt x="7" y="128"/>
                    </a:lnTo>
                    <a:lnTo>
                      <a:pt x="7" y="126"/>
                    </a:lnTo>
                    <a:lnTo>
                      <a:pt x="12" y="126"/>
                    </a:lnTo>
                    <a:lnTo>
                      <a:pt x="17" y="126"/>
                    </a:lnTo>
                    <a:lnTo>
                      <a:pt x="21" y="124"/>
                    </a:lnTo>
                    <a:lnTo>
                      <a:pt x="24" y="121"/>
                    </a:lnTo>
                    <a:lnTo>
                      <a:pt x="24" y="119"/>
                    </a:lnTo>
                    <a:lnTo>
                      <a:pt x="26" y="112"/>
                    </a:lnTo>
                    <a:lnTo>
                      <a:pt x="26" y="107"/>
                    </a:lnTo>
                    <a:lnTo>
                      <a:pt x="26" y="19"/>
                    </a:lnTo>
                    <a:lnTo>
                      <a:pt x="21" y="12"/>
                    </a:lnTo>
                    <a:lnTo>
                      <a:pt x="17" y="9"/>
                    </a:lnTo>
                    <a:lnTo>
                      <a:pt x="14" y="7"/>
                    </a:lnTo>
                    <a:lnTo>
                      <a:pt x="10" y="5"/>
                    </a:lnTo>
                    <a:lnTo>
                      <a:pt x="5" y="5"/>
                    </a:lnTo>
                    <a:lnTo>
                      <a:pt x="0" y="5"/>
                    </a:lnTo>
                    <a:lnTo>
                      <a:pt x="0" y="0"/>
                    </a:lnTo>
                    <a:close/>
                  </a:path>
                </a:pathLst>
              </a:custGeom>
              <a:solidFill>
                <a:srgbClr val="000000"/>
              </a:solidFill>
              <a:ln w="0">
                <a:solidFill>
                  <a:srgbClr val="000000"/>
                </a:solidFill>
                <a:round/>
                <a:headEnd/>
                <a:tailEnd/>
              </a:ln>
            </p:spPr>
            <p:txBody>
              <a:bodyPr/>
              <a:lstStyle/>
              <a:p>
                <a:endParaRPr lang="en-US"/>
              </a:p>
            </p:txBody>
          </p:sp>
          <p:sp>
            <p:nvSpPr>
              <p:cNvPr id="535186" name="Freeform 658"/>
              <p:cNvSpPr>
                <a:spLocks/>
              </p:cNvSpPr>
              <p:nvPr/>
            </p:nvSpPr>
            <p:spPr bwMode="auto">
              <a:xfrm>
                <a:off x="2679" y="5007"/>
                <a:ext cx="94" cy="89"/>
              </a:xfrm>
              <a:custGeom>
                <a:avLst/>
                <a:gdLst/>
                <a:ahLst/>
                <a:cxnLst>
                  <a:cxn ang="0">
                    <a:pos x="82" y="0"/>
                  </a:cxn>
                  <a:cxn ang="0">
                    <a:pos x="82" y="51"/>
                  </a:cxn>
                  <a:cxn ang="0">
                    <a:pos x="82" y="61"/>
                  </a:cxn>
                  <a:cxn ang="0">
                    <a:pos x="82" y="68"/>
                  </a:cxn>
                  <a:cxn ang="0">
                    <a:pos x="82" y="72"/>
                  </a:cxn>
                  <a:cxn ang="0">
                    <a:pos x="82" y="75"/>
                  </a:cxn>
                  <a:cxn ang="0">
                    <a:pos x="85" y="77"/>
                  </a:cxn>
                  <a:cxn ang="0">
                    <a:pos x="85" y="77"/>
                  </a:cxn>
                  <a:cxn ang="0">
                    <a:pos x="87" y="77"/>
                  </a:cxn>
                  <a:cxn ang="0">
                    <a:pos x="89" y="77"/>
                  </a:cxn>
                  <a:cxn ang="0">
                    <a:pos x="92" y="77"/>
                  </a:cxn>
                  <a:cxn ang="0">
                    <a:pos x="94" y="79"/>
                  </a:cxn>
                  <a:cxn ang="0">
                    <a:pos x="68" y="89"/>
                  </a:cxn>
                  <a:cxn ang="0">
                    <a:pos x="66" y="89"/>
                  </a:cxn>
                  <a:cxn ang="0">
                    <a:pos x="66" y="70"/>
                  </a:cxn>
                  <a:cxn ang="0">
                    <a:pos x="59" y="77"/>
                  </a:cxn>
                  <a:cxn ang="0">
                    <a:pos x="52" y="82"/>
                  </a:cxn>
                  <a:cxn ang="0">
                    <a:pos x="47" y="84"/>
                  </a:cxn>
                  <a:cxn ang="0">
                    <a:pos x="42" y="86"/>
                  </a:cxn>
                  <a:cxn ang="0">
                    <a:pos x="35" y="89"/>
                  </a:cxn>
                  <a:cxn ang="0">
                    <a:pos x="28" y="86"/>
                  </a:cxn>
                  <a:cxn ang="0">
                    <a:pos x="21" y="84"/>
                  </a:cxn>
                  <a:cxn ang="0">
                    <a:pos x="19" y="79"/>
                  </a:cxn>
                  <a:cxn ang="0">
                    <a:pos x="14" y="72"/>
                  </a:cxn>
                  <a:cxn ang="0">
                    <a:pos x="14" y="65"/>
                  </a:cxn>
                  <a:cxn ang="0">
                    <a:pos x="12" y="54"/>
                  </a:cxn>
                  <a:cxn ang="0">
                    <a:pos x="12" y="16"/>
                  </a:cxn>
                  <a:cxn ang="0">
                    <a:pos x="12" y="12"/>
                  </a:cxn>
                  <a:cxn ang="0">
                    <a:pos x="12" y="7"/>
                  </a:cxn>
                  <a:cxn ang="0">
                    <a:pos x="10" y="5"/>
                  </a:cxn>
                  <a:cxn ang="0">
                    <a:pos x="10" y="5"/>
                  </a:cxn>
                  <a:cxn ang="0">
                    <a:pos x="5" y="2"/>
                  </a:cxn>
                  <a:cxn ang="0">
                    <a:pos x="0" y="2"/>
                  </a:cxn>
                  <a:cxn ang="0">
                    <a:pos x="0" y="0"/>
                  </a:cxn>
                  <a:cxn ang="0">
                    <a:pos x="28" y="0"/>
                  </a:cxn>
                  <a:cxn ang="0">
                    <a:pos x="28" y="56"/>
                  </a:cxn>
                  <a:cxn ang="0">
                    <a:pos x="28" y="63"/>
                  </a:cxn>
                  <a:cxn ang="0">
                    <a:pos x="31" y="70"/>
                  </a:cxn>
                  <a:cxn ang="0">
                    <a:pos x="33" y="72"/>
                  </a:cxn>
                  <a:cxn ang="0">
                    <a:pos x="38" y="75"/>
                  </a:cxn>
                  <a:cxn ang="0">
                    <a:pos x="42" y="77"/>
                  </a:cxn>
                  <a:cxn ang="0">
                    <a:pos x="47" y="75"/>
                  </a:cxn>
                  <a:cxn ang="0">
                    <a:pos x="52" y="75"/>
                  </a:cxn>
                  <a:cxn ang="0">
                    <a:pos x="59" y="70"/>
                  </a:cxn>
                  <a:cxn ang="0">
                    <a:pos x="66" y="65"/>
                  </a:cxn>
                  <a:cxn ang="0">
                    <a:pos x="66" y="16"/>
                  </a:cxn>
                  <a:cxn ang="0">
                    <a:pos x="63" y="9"/>
                  </a:cxn>
                  <a:cxn ang="0">
                    <a:pos x="63" y="5"/>
                  </a:cxn>
                  <a:cxn ang="0">
                    <a:pos x="59" y="2"/>
                  </a:cxn>
                  <a:cxn ang="0">
                    <a:pos x="54" y="2"/>
                  </a:cxn>
                  <a:cxn ang="0">
                    <a:pos x="54" y="0"/>
                  </a:cxn>
                  <a:cxn ang="0">
                    <a:pos x="82" y="0"/>
                  </a:cxn>
                </a:cxnLst>
                <a:rect l="0" t="0" r="r" b="b"/>
                <a:pathLst>
                  <a:path w="94" h="89">
                    <a:moveTo>
                      <a:pt x="82" y="0"/>
                    </a:moveTo>
                    <a:lnTo>
                      <a:pt x="82" y="51"/>
                    </a:lnTo>
                    <a:lnTo>
                      <a:pt x="82" y="61"/>
                    </a:lnTo>
                    <a:lnTo>
                      <a:pt x="82" y="68"/>
                    </a:lnTo>
                    <a:lnTo>
                      <a:pt x="82" y="72"/>
                    </a:lnTo>
                    <a:lnTo>
                      <a:pt x="82" y="75"/>
                    </a:lnTo>
                    <a:lnTo>
                      <a:pt x="85" y="77"/>
                    </a:lnTo>
                    <a:lnTo>
                      <a:pt x="87" y="77"/>
                    </a:lnTo>
                    <a:lnTo>
                      <a:pt x="89" y="77"/>
                    </a:lnTo>
                    <a:lnTo>
                      <a:pt x="92" y="77"/>
                    </a:lnTo>
                    <a:lnTo>
                      <a:pt x="94" y="79"/>
                    </a:lnTo>
                    <a:lnTo>
                      <a:pt x="68" y="89"/>
                    </a:lnTo>
                    <a:lnTo>
                      <a:pt x="66" y="89"/>
                    </a:lnTo>
                    <a:lnTo>
                      <a:pt x="66" y="70"/>
                    </a:lnTo>
                    <a:lnTo>
                      <a:pt x="59" y="77"/>
                    </a:lnTo>
                    <a:lnTo>
                      <a:pt x="52" y="82"/>
                    </a:lnTo>
                    <a:lnTo>
                      <a:pt x="47" y="84"/>
                    </a:lnTo>
                    <a:lnTo>
                      <a:pt x="42" y="86"/>
                    </a:lnTo>
                    <a:lnTo>
                      <a:pt x="35" y="89"/>
                    </a:lnTo>
                    <a:lnTo>
                      <a:pt x="28" y="86"/>
                    </a:lnTo>
                    <a:lnTo>
                      <a:pt x="21" y="84"/>
                    </a:lnTo>
                    <a:lnTo>
                      <a:pt x="19" y="79"/>
                    </a:lnTo>
                    <a:lnTo>
                      <a:pt x="14" y="72"/>
                    </a:lnTo>
                    <a:lnTo>
                      <a:pt x="14" y="65"/>
                    </a:lnTo>
                    <a:lnTo>
                      <a:pt x="12" y="54"/>
                    </a:lnTo>
                    <a:lnTo>
                      <a:pt x="12" y="16"/>
                    </a:lnTo>
                    <a:lnTo>
                      <a:pt x="12" y="12"/>
                    </a:lnTo>
                    <a:lnTo>
                      <a:pt x="12" y="7"/>
                    </a:lnTo>
                    <a:lnTo>
                      <a:pt x="10" y="5"/>
                    </a:lnTo>
                    <a:lnTo>
                      <a:pt x="5" y="2"/>
                    </a:lnTo>
                    <a:lnTo>
                      <a:pt x="0" y="2"/>
                    </a:lnTo>
                    <a:lnTo>
                      <a:pt x="0" y="0"/>
                    </a:lnTo>
                    <a:lnTo>
                      <a:pt x="28" y="0"/>
                    </a:lnTo>
                    <a:lnTo>
                      <a:pt x="28" y="56"/>
                    </a:lnTo>
                    <a:lnTo>
                      <a:pt x="28" y="63"/>
                    </a:lnTo>
                    <a:lnTo>
                      <a:pt x="31" y="70"/>
                    </a:lnTo>
                    <a:lnTo>
                      <a:pt x="33" y="72"/>
                    </a:lnTo>
                    <a:lnTo>
                      <a:pt x="38" y="75"/>
                    </a:lnTo>
                    <a:lnTo>
                      <a:pt x="42" y="77"/>
                    </a:lnTo>
                    <a:lnTo>
                      <a:pt x="47" y="75"/>
                    </a:lnTo>
                    <a:lnTo>
                      <a:pt x="52" y="75"/>
                    </a:lnTo>
                    <a:lnTo>
                      <a:pt x="59" y="70"/>
                    </a:lnTo>
                    <a:lnTo>
                      <a:pt x="66" y="65"/>
                    </a:lnTo>
                    <a:lnTo>
                      <a:pt x="66" y="16"/>
                    </a:lnTo>
                    <a:lnTo>
                      <a:pt x="63" y="9"/>
                    </a:lnTo>
                    <a:lnTo>
                      <a:pt x="63" y="5"/>
                    </a:lnTo>
                    <a:lnTo>
                      <a:pt x="59" y="2"/>
                    </a:lnTo>
                    <a:lnTo>
                      <a:pt x="54" y="2"/>
                    </a:lnTo>
                    <a:lnTo>
                      <a:pt x="54" y="0"/>
                    </a:lnTo>
                    <a:lnTo>
                      <a:pt x="82" y="0"/>
                    </a:lnTo>
                    <a:close/>
                  </a:path>
                </a:pathLst>
              </a:custGeom>
              <a:solidFill>
                <a:srgbClr val="000000"/>
              </a:solidFill>
              <a:ln w="0">
                <a:solidFill>
                  <a:srgbClr val="000000"/>
                </a:solidFill>
                <a:round/>
                <a:headEnd/>
                <a:tailEnd/>
              </a:ln>
            </p:spPr>
            <p:txBody>
              <a:bodyPr/>
              <a:lstStyle/>
              <a:p>
                <a:endParaRPr lang="en-US"/>
              </a:p>
            </p:txBody>
          </p:sp>
          <p:sp>
            <p:nvSpPr>
              <p:cNvPr id="535185" name="Freeform 657"/>
              <p:cNvSpPr>
                <a:spLocks/>
              </p:cNvSpPr>
              <p:nvPr/>
            </p:nvSpPr>
            <p:spPr bwMode="auto">
              <a:xfrm>
                <a:off x="2775" y="5005"/>
                <a:ext cx="145" cy="88"/>
              </a:xfrm>
              <a:custGeom>
                <a:avLst/>
                <a:gdLst/>
                <a:ahLst/>
                <a:cxnLst>
                  <a:cxn ang="0">
                    <a:pos x="35" y="14"/>
                  </a:cxn>
                  <a:cxn ang="0">
                    <a:pos x="40" y="9"/>
                  </a:cxn>
                  <a:cxn ang="0">
                    <a:pos x="49" y="2"/>
                  </a:cxn>
                  <a:cxn ang="0">
                    <a:pos x="59" y="0"/>
                  </a:cxn>
                  <a:cxn ang="0">
                    <a:pos x="73" y="4"/>
                  </a:cxn>
                  <a:cxn ang="0">
                    <a:pos x="80" y="18"/>
                  </a:cxn>
                  <a:cxn ang="0">
                    <a:pos x="92" y="7"/>
                  </a:cxn>
                  <a:cxn ang="0">
                    <a:pos x="103" y="2"/>
                  </a:cxn>
                  <a:cxn ang="0">
                    <a:pos x="117" y="2"/>
                  </a:cxn>
                  <a:cxn ang="0">
                    <a:pos x="127" y="9"/>
                  </a:cxn>
                  <a:cxn ang="0">
                    <a:pos x="134" y="23"/>
                  </a:cxn>
                  <a:cxn ang="0">
                    <a:pos x="134" y="67"/>
                  </a:cxn>
                  <a:cxn ang="0">
                    <a:pos x="134" y="81"/>
                  </a:cxn>
                  <a:cxn ang="0">
                    <a:pos x="138" y="84"/>
                  </a:cxn>
                  <a:cxn ang="0">
                    <a:pos x="145" y="86"/>
                  </a:cxn>
                  <a:cxn ang="0">
                    <a:pos x="106" y="88"/>
                  </a:cxn>
                  <a:cxn ang="0">
                    <a:pos x="108" y="86"/>
                  </a:cxn>
                  <a:cxn ang="0">
                    <a:pos x="115" y="84"/>
                  </a:cxn>
                  <a:cxn ang="0">
                    <a:pos x="117" y="79"/>
                  </a:cxn>
                  <a:cxn ang="0">
                    <a:pos x="117" y="67"/>
                  </a:cxn>
                  <a:cxn ang="0">
                    <a:pos x="117" y="23"/>
                  </a:cxn>
                  <a:cxn ang="0">
                    <a:pos x="113" y="16"/>
                  </a:cxn>
                  <a:cxn ang="0">
                    <a:pos x="103" y="11"/>
                  </a:cxn>
                  <a:cxn ang="0">
                    <a:pos x="94" y="14"/>
                  </a:cxn>
                  <a:cxn ang="0">
                    <a:pos x="82" y="23"/>
                  </a:cxn>
                  <a:cxn ang="0">
                    <a:pos x="82" y="28"/>
                  </a:cxn>
                  <a:cxn ang="0">
                    <a:pos x="82" y="77"/>
                  </a:cxn>
                  <a:cxn ang="0">
                    <a:pos x="85" y="84"/>
                  </a:cxn>
                  <a:cxn ang="0">
                    <a:pos x="89" y="86"/>
                  </a:cxn>
                  <a:cxn ang="0">
                    <a:pos x="94" y="88"/>
                  </a:cxn>
                  <a:cxn ang="0">
                    <a:pos x="54" y="86"/>
                  </a:cxn>
                  <a:cxn ang="0">
                    <a:pos x="61" y="84"/>
                  </a:cxn>
                  <a:cxn ang="0">
                    <a:pos x="66" y="79"/>
                  </a:cxn>
                  <a:cxn ang="0">
                    <a:pos x="66" y="67"/>
                  </a:cxn>
                  <a:cxn ang="0">
                    <a:pos x="63" y="23"/>
                  </a:cxn>
                  <a:cxn ang="0">
                    <a:pos x="56" y="14"/>
                  </a:cxn>
                  <a:cxn ang="0">
                    <a:pos x="47" y="14"/>
                  </a:cxn>
                  <a:cxn ang="0">
                    <a:pos x="35" y="18"/>
                  </a:cxn>
                  <a:cxn ang="0">
                    <a:pos x="28" y="67"/>
                  </a:cxn>
                  <a:cxn ang="0">
                    <a:pos x="31" y="81"/>
                  </a:cxn>
                  <a:cxn ang="0">
                    <a:pos x="33" y="86"/>
                  </a:cxn>
                  <a:cxn ang="0">
                    <a:pos x="42" y="86"/>
                  </a:cxn>
                  <a:cxn ang="0">
                    <a:pos x="0" y="88"/>
                  </a:cxn>
                  <a:cxn ang="0">
                    <a:pos x="5" y="86"/>
                  </a:cxn>
                  <a:cxn ang="0">
                    <a:pos x="10" y="84"/>
                  </a:cxn>
                  <a:cxn ang="0">
                    <a:pos x="12" y="77"/>
                  </a:cxn>
                  <a:cxn ang="0">
                    <a:pos x="14" y="37"/>
                  </a:cxn>
                  <a:cxn ang="0">
                    <a:pos x="12" y="21"/>
                  </a:cxn>
                  <a:cxn ang="0">
                    <a:pos x="12" y="14"/>
                  </a:cxn>
                  <a:cxn ang="0">
                    <a:pos x="10" y="11"/>
                  </a:cxn>
                  <a:cxn ang="0">
                    <a:pos x="5" y="11"/>
                  </a:cxn>
                  <a:cxn ang="0">
                    <a:pos x="0" y="11"/>
                  </a:cxn>
                  <a:cxn ang="0">
                    <a:pos x="28" y="0"/>
                  </a:cxn>
                </a:cxnLst>
                <a:rect l="0" t="0" r="r" b="b"/>
                <a:pathLst>
                  <a:path w="145" h="88">
                    <a:moveTo>
                      <a:pt x="28" y="18"/>
                    </a:moveTo>
                    <a:lnTo>
                      <a:pt x="35" y="14"/>
                    </a:lnTo>
                    <a:lnTo>
                      <a:pt x="38" y="9"/>
                    </a:lnTo>
                    <a:lnTo>
                      <a:pt x="40" y="9"/>
                    </a:lnTo>
                    <a:lnTo>
                      <a:pt x="45" y="4"/>
                    </a:lnTo>
                    <a:lnTo>
                      <a:pt x="49" y="2"/>
                    </a:lnTo>
                    <a:lnTo>
                      <a:pt x="54" y="0"/>
                    </a:lnTo>
                    <a:lnTo>
                      <a:pt x="59" y="0"/>
                    </a:lnTo>
                    <a:lnTo>
                      <a:pt x="66" y="2"/>
                    </a:lnTo>
                    <a:lnTo>
                      <a:pt x="73" y="4"/>
                    </a:lnTo>
                    <a:lnTo>
                      <a:pt x="78" y="11"/>
                    </a:lnTo>
                    <a:lnTo>
                      <a:pt x="80" y="18"/>
                    </a:lnTo>
                    <a:lnTo>
                      <a:pt x="87" y="11"/>
                    </a:lnTo>
                    <a:lnTo>
                      <a:pt x="92" y="7"/>
                    </a:lnTo>
                    <a:lnTo>
                      <a:pt x="96" y="4"/>
                    </a:lnTo>
                    <a:lnTo>
                      <a:pt x="103" y="2"/>
                    </a:lnTo>
                    <a:lnTo>
                      <a:pt x="110" y="0"/>
                    </a:lnTo>
                    <a:lnTo>
                      <a:pt x="117" y="2"/>
                    </a:lnTo>
                    <a:lnTo>
                      <a:pt x="122" y="4"/>
                    </a:lnTo>
                    <a:lnTo>
                      <a:pt x="127" y="9"/>
                    </a:lnTo>
                    <a:lnTo>
                      <a:pt x="131" y="16"/>
                    </a:lnTo>
                    <a:lnTo>
                      <a:pt x="134" y="23"/>
                    </a:lnTo>
                    <a:lnTo>
                      <a:pt x="134" y="32"/>
                    </a:lnTo>
                    <a:lnTo>
                      <a:pt x="134" y="67"/>
                    </a:lnTo>
                    <a:lnTo>
                      <a:pt x="134" y="77"/>
                    </a:lnTo>
                    <a:lnTo>
                      <a:pt x="134" y="81"/>
                    </a:lnTo>
                    <a:lnTo>
                      <a:pt x="136" y="84"/>
                    </a:lnTo>
                    <a:lnTo>
                      <a:pt x="138" y="84"/>
                    </a:lnTo>
                    <a:lnTo>
                      <a:pt x="141" y="86"/>
                    </a:lnTo>
                    <a:lnTo>
                      <a:pt x="145" y="86"/>
                    </a:lnTo>
                    <a:lnTo>
                      <a:pt x="145" y="88"/>
                    </a:lnTo>
                    <a:lnTo>
                      <a:pt x="106" y="88"/>
                    </a:lnTo>
                    <a:lnTo>
                      <a:pt x="106" y="86"/>
                    </a:lnTo>
                    <a:lnTo>
                      <a:pt x="108" y="86"/>
                    </a:lnTo>
                    <a:lnTo>
                      <a:pt x="110" y="86"/>
                    </a:lnTo>
                    <a:lnTo>
                      <a:pt x="115" y="84"/>
                    </a:lnTo>
                    <a:lnTo>
                      <a:pt x="115" y="81"/>
                    </a:lnTo>
                    <a:lnTo>
                      <a:pt x="117" y="79"/>
                    </a:lnTo>
                    <a:lnTo>
                      <a:pt x="117" y="74"/>
                    </a:lnTo>
                    <a:lnTo>
                      <a:pt x="117" y="67"/>
                    </a:lnTo>
                    <a:lnTo>
                      <a:pt x="117" y="32"/>
                    </a:lnTo>
                    <a:lnTo>
                      <a:pt x="117" y="23"/>
                    </a:lnTo>
                    <a:lnTo>
                      <a:pt x="115" y="18"/>
                    </a:lnTo>
                    <a:lnTo>
                      <a:pt x="113" y="16"/>
                    </a:lnTo>
                    <a:lnTo>
                      <a:pt x="108" y="14"/>
                    </a:lnTo>
                    <a:lnTo>
                      <a:pt x="103" y="11"/>
                    </a:lnTo>
                    <a:lnTo>
                      <a:pt x="99" y="14"/>
                    </a:lnTo>
                    <a:lnTo>
                      <a:pt x="94" y="14"/>
                    </a:lnTo>
                    <a:lnTo>
                      <a:pt x="89" y="18"/>
                    </a:lnTo>
                    <a:lnTo>
                      <a:pt x="82" y="23"/>
                    </a:lnTo>
                    <a:lnTo>
                      <a:pt x="82" y="25"/>
                    </a:lnTo>
                    <a:lnTo>
                      <a:pt x="82" y="28"/>
                    </a:lnTo>
                    <a:lnTo>
                      <a:pt x="82" y="67"/>
                    </a:lnTo>
                    <a:lnTo>
                      <a:pt x="82" y="77"/>
                    </a:lnTo>
                    <a:lnTo>
                      <a:pt x="82" y="81"/>
                    </a:lnTo>
                    <a:lnTo>
                      <a:pt x="85" y="84"/>
                    </a:lnTo>
                    <a:lnTo>
                      <a:pt x="89" y="86"/>
                    </a:lnTo>
                    <a:lnTo>
                      <a:pt x="94" y="86"/>
                    </a:lnTo>
                    <a:lnTo>
                      <a:pt x="94" y="88"/>
                    </a:lnTo>
                    <a:lnTo>
                      <a:pt x="54" y="88"/>
                    </a:lnTo>
                    <a:lnTo>
                      <a:pt x="54" y="86"/>
                    </a:lnTo>
                    <a:lnTo>
                      <a:pt x="59" y="86"/>
                    </a:lnTo>
                    <a:lnTo>
                      <a:pt x="61" y="84"/>
                    </a:lnTo>
                    <a:lnTo>
                      <a:pt x="63" y="81"/>
                    </a:lnTo>
                    <a:lnTo>
                      <a:pt x="66" y="79"/>
                    </a:lnTo>
                    <a:lnTo>
                      <a:pt x="66" y="74"/>
                    </a:lnTo>
                    <a:lnTo>
                      <a:pt x="66" y="67"/>
                    </a:lnTo>
                    <a:lnTo>
                      <a:pt x="66" y="32"/>
                    </a:lnTo>
                    <a:lnTo>
                      <a:pt x="63" y="23"/>
                    </a:lnTo>
                    <a:lnTo>
                      <a:pt x="61" y="18"/>
                    </a:lnTo>
                    <a:lnTo>
                      <a:pt x="56" y="14"/>
                    </a:lnTo>
                    <a:lnTo>
                      <a:pt x="52" y="11"/>
                    </a:lnTo>
                    <a:lnTo>
                      <a:pt x="47" y="14"/>
                    </a:lnTo>
                    <a:lnTo>
                      <a:pt x="40" y="16"/>
                    </a:lnTo>
                    <a:lnTo>
                      <a:pt x="35" y="18"/>
                    </a:lnTo>
                    <a:lnTo>
                      <a:pt x="28" y="23"/>
                    </a:lnTo>
                    <a:lnTo>
                      <a:pt x="28" y="67"/>
                    </a:lnTo>
                    <a:lnTo>
                      <a:pt x="28" y="77"/>
                    </a:lnTo>
                    <a:lnTo>
                      <a:pt x="31" y="81"/>
                    </a:lnTo>
                    <a:lnTo>
                      <a:pt x="31" y="84"/>
                    </a:lnTo>
                    <a:lnTo>
                      <a:pt x="33" y="86"/>
                    </a:lnTo>
                    <a:lnTo>
                      <a:pt x="35" y="86"/>
                    </a:lnTo>
                    <a:lnTo>
                      <a:pt x="42" y="86"/>
                    </a:lnTo>
                    <a:lnTo>
                      <a:pt x="42" y="88"/>
                    </a:lnTo>
                    <a:lnTo>
                      <a:pt x="0" y="88"/>
                    </a:lnTo>
                    <a:lnTo>
                      <a:pt x="0" y="86"/>
                    </a:lnTo>
                    <a:lnTo>
                      <a:pt x="5" y="86"/>
                    </a:lnTo>
                    <a:lnTo>
                      <a:pt x="10" y="86"/>
                    </a:lnTo>
                    <a:lnTo>
                      <a:pt x="10" y="84"/>
                    </a:lnTo>
                    <a:lnTo>
                      <a:pt x="12" y="81"/>
                    </a:lnTo>
                    <a:lnTo>
                      <a:pt x="12" y="77"/>
                    </a:lnTo>
                    <a:lnTo>
                      <a:pt x="14" y="67"/>
                    </a:lnTo>
                    <a:lnTo>
                      <a:pt x="14" y="37"/>
                    </a:lnTo>
                    <a:lnTo>
                      <a:pt x="12" y="28"/>
                    </a:lnTo>
                    <a:lnTo>
                      <a:pt x="12" y="21"/>
                    </a:lnTo>
                    <a:lnTo>
                      <a:pt x="12" y="16"/>
                    </a:lnTo>
                    <a:lnTo>
                      <a:pt x="12" y="14"/>
                    </a:lnTo>
                    <a:lnTo>
                      <a:pt x="10" y="11"/>
                    </a:lnTo>
                    <a:lnTo>
                      <a:pt x="7" y="11"/>
                    </a:lnTo>
                    <a:lnTo>
                      <a:pt x="5" y="11"/>
                    </a:lnTo>
                    <a:lnTo>
                      <a:pt x="3" y="11"/>
                    </a:lnTo>
                    <a:lnTo>
                      <a:pt x="0" y="11"/>
                    </a:lnTo>
                    <a:lnTo>
                      <a:pt x="26" y="0"/>
                    </a:lnTo>
                    <a:lnTo>
                      <a:pt x="28" y="0"/>
                    </a:lnTo>
                    <a:lnTo>
                      <a:pt x="28" y="18"/>
                    </a:lnTo>
                    <a:close/>
                  </a:path>
                </a:pathLst>
              </a:custGeom>
              <a:solidFill>
                <a:srgbClr val="000000"/>
              </a:solidFill>
              <a:ln w="0">
                <a:solidFill>
                  <a:srgbClr val="000000"/>
                </a:solidFill>
                <a:round/>
                <a:headEnd/>
                <a:tailEnd/>
              </a:ln>
            </p:spPr>
            <p:txBody>
              <a:bodyPr/>
              <a:lstStyle/>
              <a:p>
                <a:endParaRPr lang="en-US"/>
              </a:p>
            </p:txBody>
          </p:sp>
          <p:sp>
            <p:nvSpPr>
              <p:cNvPr id="535184" name="Freeform 656"/>
              <p:cNvSpPr>
                <a:spLocks noEditPoints="1"/>
              </p:cNvSpPr>
              <p:nvPr/>
            </p:nvSpPr>
            <p:spPr bwMode="auto">
              <a:xfrm>
                <a:off x="2927" y="4960"/>
                <a:ext cx="87" cy="136"/>
              </a:xfrm>
              <a:custGeom>
                <a:avLst/>
                <a:gdLst/>
                <a:ahLst/>
                <a:cxnLst>
                  <a:cxn ang="0">
                    <a:pos x="29" y="63"/>
                  </a:cxn>
                  <a:cxn ang="0">
                    <a:pos x="36" y="54"/>
                  </a:cxn>
                  <a:cxn ang="0">
                    <a:pos x="45" y="47"/>
                  </a:cxn>
                  <a:cxn ang="0">
                    <a:pos x="54" y="45"/>
                  </a:cxn>
                  <a:cxn ang="0">
                    <a:pos x="64" y="47"/>
                  </a:cxn>
                  <a:cxn ang="0">
                    <a:pos x="71" y="49"/>
                  </a:cxn>
                  <a:cxn ang="0">
                    <a:pos x="78" y="56"/>
                  </a:cxn>
                  <a:cxn ang="0">
                    <a:pos x="82" y="66"/>
                  </a:cxn>
                  <a:cxn ang="0">
                    <a:pos x="87" y="75"/>
                  </a:cxn>
                  <a:cxn ang="0">
                    <a:pos x="87" y="87"/>
                  </a:cxn>
                  <a:cxn ang="0">
                    <a:pos x="87" y="98"/>
                  </a:cxn>
                  <a:cxn ang="0">
                    <a:pos x="85" y="108"/>
                  </a:cxn>
                  <a:cxn ang="0">
                    <a:pos x="80" y="117"/>
                  </a:cxn>
                  <a:cxn ang="0">
                    <a:pos x="73" y="124"/>
                  </a:cxn>
                  <a:cxn ang="0">
                    <a:pos x="64" y="131"/>
                  </a:cxn>
                  <a:cxn ang="0">
                    <a:pos x="54" y="133"/>
                  </a:cxn>
                  <a:cxn ang="0">
                    <a:pos x="43" y="136"/>
                  </a:cxn>
                  <a:cxn ang="0">
                    <a:pos x="36" y="136"/>
                  </a:cxn>
                  <a:cxn ang="0">
                    <a:pos x="29" y="133"/>
                  </a:cxn>
                  <a:cxn ang="0">
                    <a:pos x="19" y="129"/>
                  </a:cxn>
                  <a:cxn ang="0">
                    <a:pos x="12" y="126"/>
                  </a:cxn>
                  <a:cxn ang="0">
                    <a:pos x="12" y="35"/>
                  </a:cxn>
                  <a:cxn ang="0">
                    <a:pos x="12" y="26"/>
                  </a:cxn>
                  <a:cxn ang="0">
                    <a:pos x="12" y="19"/>
                  </a:cxn>
                  <a:cxn ang="0">
                    <a:pos x="12" y="17"/>
                  </a:cxn>
                  <a:cxn ang="0">
                    <a:pos x="10" y="12"/>
                  </a:cxn>
                  <a:cxn ang="0">
                    <a:pos x="10" y="12"/>
                  </a:cxn>
                  <a:cxn ang="0">
                    <a:pos x="8" y="10"/>
                  </a:cxn>
                  <a:cxn ang="0">
                    <a:pos x="5" y="10"/>
                  </a:cxn>
                  <a:cxn ang="0">
                    <a:pos x="3" y="10"/>
                  </a:cxn>
                  <a:cxn ang="0">
                    <a:pos x="0" y="12"/>
                  </a:cxn>
                  <a:cxn ang="0">
                    <a:pos x="0" y="10"/>
                  </a:cxn>
                  <a:cxn ang="0">
                    <a:pos x="24" y="0"/>
                  </a:cxn>
                  <a:cxn ang="0">
                    <a:pos x="29" y="0"/>
                  </a:cxn>
                  <a:cxn ang="0">
                    <a:pos x="29" y="63"/>
                  </a:cxn>
                  <a:cxn ang="0">
                    <a:pos x="29" y="70"/>
                  </a:cxn>
                  <a:cxn ang="0">
                    <a:pos x="29" y="119"/>
                  </a:cxn>
                  <a:cxn ang="0">
                    <a:pos x="33" y="124"/>
                  </a:cxn>
                  <a:cxn ang="0">
                    <a:pos x="38" y="126"/>
                  </a:cxn>
                  <a:cxn ang="0">
                    <a:pos x="43" y="129"/>
                  </a:cxn>
                  <a:cxn ang="0">
                    <a:pos x="47" y="129"/>
                  </a:cxn>
                  <a:cxn ang="0">
                    <a:pos x="54" y="129"/>
                  </a:cxn>
                  <a:cxn ang="0">
                    <a:pos x="59" y="124"/>
                  </a:cxn>
                  <a:cxn ang="0">
                    <a:pos x="64" y="119"/>
                  </a:cxn>
                  <a:cxn ang="0">
                    <a:pos x="68" y="112"/>
                  </a:cxn>
                  <a:cxn ang="0">
                    <a:pos x="71" y="103"/>
                  </a:cxn>
                  <a:cxn ang="0">
                    <a:pos x="71" y="94"/>
                  </a:cxn>
                  <a:cxn ang="0">
                    <a:pos x="71" y="82"/>
                  </a:cxn>
                  <a:cxn ang="0">
                    <a:pos x="68" y="75"/>
                  </a:cxn>
                  <a:cxn ang="0">
                    <a:pos x="64" y="68"/>
                  </a:cxn>
                  <a:cxn ang="0">
                    <a:pos x="59" y="63"/>
                  </a:cxn>
                  <a:cxn ang="0">
                    <a:pos x="54" y="61"/>
                  </a:cxn>
                  <a:cxn ang="0">
                    <a:pos x="47" y="59"/>
                  </a:cxn>
                  <a:cxn ang="0">
                    <a:pos x="43" y="61"/>
                  </a:cxn>
                  <a:cxn ang="0">
                    <a:pos x="38" y="61"/>
                  </a:cxn>
                  <a:cxn ang="0">
                    <a:pos x="33" y="66"/>
                  </a:cxn>
                  <a:cxn ang="0">
                    <a:pos x="29" y="70"/>
                  </a:cxn>
                </a:cxnLst>
                <a:rect l="0" t="0" r="r" b="b"/>
                <a:pathLst>
                  <a:path w="87" h="136">
                    <a:moveTo>
                      <a:pt x="29" y="63"/>
                    </a:moveTo>
                    <a:lnTo>
                      <a:pt x="36" y="54"/>
                    </a:lnTo>
                    <a:lnTo>
                      <a:pt x="45" y="47"/>
                    </a:lnTo>
                    <a:lnTo>
                      <a:pt x="54" y="45"/>
                    </a:lnTo>
                    <a:lnTo>
                      <a:pt x="64" y="47"/>
                    </a:lnTo>
                    <a:lnTo>
                      <a:pt x="71" y="49"/>
                    </a:lnTo>
                    <a:lnTo>
                      <a:pt x="78" y="56"/>
                    </a:lnTo>
                    <a:lnTo>
                      <a:pt x="82" y="66"/>
                    </a:lnTo>
                    <a:lnTo>
                      <a:pt x="87" y="75"/>
                    </a:lnTo>
                    <a:lnTo>
                      <a:pt x="87" y="87"/>
                    </a:lnTo>
                    <a:lnTo>
                      <a:pt x="87" y="98"/>
                    </a:lnTo>
                    <a:lnTo>
                      <a:pt x="85" y="108"/>
                    </a:lnTo>
                    <a:lnTo>
                      <a:pt x="80" y="117"/>
                    </a:lnTo>
                    <a:lnTo>
                      <a:pt x="73" y="124"/>
                    </a:lnTo>
                    <a:lnTo>
                      <a:pt x="64" y="131"/>
                    </a:lnTo>
                    <a:lnTo>
                      <a:pt x="54" y="133"/>
                    </a:lnTo>
                    <a:lnTo>
                      <a:pt x="43" y="136"/>
                    </a:lnTo>
                    <a:lnTo>
                      <a:pt x="36" y="136"/>
                    </a:lnTo>
                    <a:lnTo>
                      <a:pt x="29" y="133"/>
                    </a:lnTo>
                    <a:lnTo>
                      <a:pt x="19" y="129"/>
                    </a:lnTo>
                    <a:lnTo>
                      <a:pt x="12" y="126"/>
                    </a:lnTo>
                    <a:lnTo>
                      <a:pt x="12" y="35"/>
                    </a:lnTo>
                    <a:lnTo>
                      <a:pt x="12" y="26"/>
                    </a:lnTo>
                    <a:lnTo>
                      <a:pt x="12" y="19"/>
                    </a:lnTo>
                    <a:lnTo>
                      <a:pt x="12" y="17"/>
                    </a:lnTo>
                    <a:lnTo>
                      <a:pt x="10" y="12"/>
                    </a:lnTo>
                    <a:lnTo>
                      <a:pt x="8" y="10"/>
                    </a:lnTo>
                    <a:lnTo>
                      <a:pt x="5" y="10"/>
                    </a:lnTo>
                    <a:lnTo>
                      <a:pt x="3" y="10"/>
                    </a:lnTo>
                    <a:lnTo>
                      <a:pt x="0" y="12"/>
                    </a:lnTo>
                    <a:lnTo>
                      <a:pt x="0" y="10"/>
                    </a:lnTo>
                    <a:lnTo>
                      <a:pt x="24" y="0"/>
                    </a:lnTo>
                    <a:lnTo>
                      <a:pt x="29" y="0"/>
                    </a:lnTo>
                    <a:lnTo>
                      <a:pt x="29" y="63"/>
                    </a:lnTo>
                    <a:close/>
                    <a:moveTo>
                      <a:pt x="29" y="70"/>
                    </a:moveTo>
                    <a:lnTo>
                      <a:pt x="29" y="119"/>
                    </a:lnTo>
                    <a:lnTo>
                      <a:pt x="33" y="124"/>
                    </a:lnTo>
                    <a:lnTo>
                      <a:pt x="38" y="126"/>
                    </a:lnTo>
                    <a:lnTo>
                      <a:pt x="43" y="129"/>
                    </a:lnTo>
                    <a:lnTo>
                      <a:pt x="47" y="129"/>
                    </a:lnTo>
                    <a:lnTo>
                      <a:pt x="54" y="129"/>
                    </a:lnTo>
                    <a:lnTo>
                      <a:pt x="59" y="124"/>
                    </a:lnTo>
                    <a:lnTo>
                      <a:pt x="64" y="119"/>
                    </a:lnTo>
                    <a:lnTo>
                      <a:pt x="68" y="112"/>
                    </a:lnTo>
                    <a:lnTo>
                      <a:pt x="71" y="103"/>
                    </a:lnTo>
                    <a:lnTo>
                      <a:pt x="71" y="94"/>
                    </a:lnTo>
                    <a:lnTo>
                      <a:pt x="71" y="82"/>
                    </a:lnTo>
                    <a:lnTo>
                      <a:pt x="68" y="75"/>
                    </a:lnTo>
                    <a:lnTo>
                      <a:pt x="64" y="68"/>
                    </a:lnTo>
                    <a:lnTo>
                      <a:pt x="59" y="63"/>
                    </a:lnTo>
                    <a:lnTo>
                      <a:pt x="54" y="61"/>
                    </a:lnTo>
                    <a:lnTo>
                      <a:pt x="47" y="59"/>
                    </a:lnTo>
                    <a:lnTo>
                      <a:pt x="43" y="61"/>
                    </a:lnTo>
                    <a:lnTo>
                      <a:pt x="38" y="61"/>
                    </a:lnTo>
                    <a:lnTo>
                      <a:pt x="33" y="66"/>
                    </a:lnTo>
                    <a:lnTo>
                      <a:pt x="29" y="70"/>
                    </a:lnTo>
                    <a:close/>
                  </a:path>
                </a:pathLst>
              </a:custGeom>
              <a:solidFill>
                <a:srgbClr val="000000"/>
              </a:solidFill>
              <a:ln w="0">
                <a:solidFill>
                  <a:srgbClr val="000000"/>
                </a:solidFill>
                <a:round/>
                <a:headEnd/>
                <a:tailEnd/>
              </a:ln>
            </p:spPr>
            <p:txBody>
              <a:bodyPr/>
              <a:lstStyle/>
              <a:p>
                <a:endParaRPr lang="en-US"/>
              </a:p>
            </p:txBody>
          </p:sp>
          <p:sp>
            <p:nvSpPr>
              <p:cNvPr id="535183" name="Freeform 655"/>
              <p:cNvSpPr>
                <a:spLocks noEditPoints="1"/>
              </p:cNvSpPr>
              <p:nvPr/>
            </p:nvSpPr>
            <p:spPr bwMode="auto">
              <a:xfrm>
                <a:off x="3026" y="5005"/>
                <a:ext cx="72" cy="91"/>
              </a:xfrm>
              <a:custGeom>
                <a:avLst/>
                <a:gdLst/>
                <a:ahLst/>
                <a:cxnLst>
                  <a:cxn ang="0">
                    <a:pos x="14" y="35"/>
                  </a:cxn>
                  <a:cxn ang="0">
                    <a:pos x="16" y="46"/>
                  </a:cxn>
                  <a:cxn ang="0">
                    <a:pos x="19" y="56"/>
                  </a:cxn>
                  <a:cxn ang="0">
                    <a:pos x="23" y="63"/>
                  </a:cxn>
                  <a:cxn ang="0">
                    <a:pos x="30" y="70"/>
                  </a:cxn>
                  <a:cxn ang="0">
                    <a:pos x="37" y="72"/>
                  </a:cxn>
                  <a:cxn ang="0">
                    <a:pos x="47" y="74"/>
                  </a:cxn>
                  <a:cxn ang="0">
                    <a:pos x="54" y="74"/>
                  </a:cxn>
                  <a:cxn ang="0">
                    <a:pos x="61" y="70"/>
                  </a:cxn>
                  <a:cxn ang="0">
                    <a:pos x="65" y="67"/>
                  </a:cxn>
                  <a:cxn ang="0">
                    <a:pos x="68" y="60"/>
                  </a:cxn>
                  <a:cxn ang="0">
                    <a:pos x="70" y="53"/>
                  </a:cxn>
                  <a:cxn ang="0">
                    <a:pos x="72" y="56"/>
                  </a:cxn>
                  <a:cxn ang="0">
                    <a:pos x="70" y="65"/>
                  </a:cxn>
                  <a:cxn ang="0">
                    <a:pos x="68" y="72"/>
                  </a:cxn>
                  <a:cxn ang="0">
                    <a:pos x="61" y="79"/>
                  </a:cxn>
                  <a:cxn ang="0">
                    <a:pos x="56" y="86"/>
                  </a:cxn>
                  <a:cxn ang="0">
                    <a:pos x="47" y="88"/>
                  </a:cxn>
                  <a:cxn ang="0">
                    <a:pos x="37" y="91"/>
                  </a:cxn>
                  <a:cxn ang="0">
                    <a:pos x="28" y="88"/>
                  </a:cxn>
                  <a:cxn ang="0">
                    <a:pos x="19" y="86"/>
                  </a:cxn>
                  <a:cxn ang="0">
                    <a:pos x="12" y="79"/>
                  </a:cxn>
                  <a:cxn ang="0">
                    <a:pos x="7" y="70"/>
                  </a:cxn>
                  <a:cxn ang="0">
                    <a:pos x="2" y="58"/>
                  </a:cxn>
                  <a:cxn ang="0">
                    <a:pos x="0" y="46"/>
                  </a:cxn>
                  <a:cxn ang="0">
                    <a:pos x="2" y="32"/>
                  </a:cxn>
                  <a:cxn ang="0">
                    <a:pos x="7" y="21"/>
                  </a:cxn>
                  <a:cxn ang="0">
                    <a:pos x="12" y="11"/>
                  </a:cxn>
                  <a:cxn ang="0">
                    <a:pos x="21" y="7"/>
                  </a:cxn>
                  <a:cxn ang="0">
                    <a:pos x="30" y="2"/>
                  </a:cxn>
                  <a:cxn ang="0">
                    <a:pos x="40" y="0"/>
                  </a:cxn>
                  <a:cxn ang="0">
                    <a:pos x="49" y="2"/>
                  </a:cxn>
                  <a:cxn ang="0">
                    <a:pos x="58" y="4"/>
                  </a:cxn>
                  <a:cxn ang="0">
                    <a:pos x="63" y="9"/>
                  </a:cxn>
                  <a:cxn ang="0">
                    <a:pos x="70" y="16"/>
                  </a:cxn>
                  <a:cxn ang="0">
                    <a:pos x="72" y="25"/>
                  </a:cxn>
                  <a:cxn ang="0">
                    <a:pos x="72" y="35"/>
                  </a:cxn>
                  <a:cxn ang="0">
                    <a:pos x="14" y="35"/>
                  </a:cxn>
                  <a:cxn ang="0">
                    <a:pos x="14" y="28"/>
                  </a:cxn>
                  <a:cxn ang="0">
                    <a:pos x="54" y="28"/>
                  </a:cxn>
                  <a:cxn ang="0">
                    <a:pos x="51" y="21"/>
                  </a:cxn>
                  <a:cxn ang="0">
                    <a:pos x="51" y="16"/>
                  </a:cxn>
                  <a:cxn ang="0">
                    <a:pos x="49" y="14"/>
                  </a:cxn>
                  <a:cxn ang="0">
                    <a:pos x="44" y="9"/>
                  </a:cxn>
                  <a:cxn ang="0">
                    <a:pos x="40" y="7"/>
                  </a:cxn>
                  <a:cxn ang="0">
                    <a:pos x="35" y="7"/>
                  </a:cxn>
                  <a:cxn ang="0">
                    <a:pos x="28" y="7"/>
                  </a:cxn>
                  <a:cxn ang="0">
                    <a:pos x="21" y="11"/>
                  </a:cxn>
                  <a:cxn ang="0">
                    <a:pos x="19" y="16"/>
                  </a:cxn>
                  <a:cxn ang="0">
                    <a:pos x="16" y="23"/>
                  </a:cxn>
                  <a:cxn ang="0">
                    <a:pos x="14" y="28"/>
                  </a:cxn>
                </a:cxnLst>
                <a:rect l="0" t="0" r="r" b="b"/>
                <a:pathLst>
                  <a:path w="72" h="91">
                    <a:moveTo>
                      <a:pt x="14" y="35"/>
                    </a:moveTo>
                    <a:lnTo>
                      <a:pt x="16" y="46"/>
                    </a:lnTo>
                    <a:lnTo>
                      <a:pt x="19" y="56"/>
                    </a:lnTo>
                    <a:lnTo>
                      <a:pt x="23" y="63"/>
                    </a:lnTo>
                    <a:lnTo>
                      <a:pt x="30" y="70"/>
                    </a:lnTo>
                    <a:lnTo>
                      <a:pt x="37" y="72"/>
                    </a:lnTo>
                    <a:lnTo>
                      <a:pt x="47" y="74"/>
                    </a:lnTo>
                    <a:lnTo>
                      <a:pt x="54" y="74"/>
                    </a:lnTo>
                    <a:lnTo>
                      <a:pt x="61" y="70"/>
                    </a:lnTo>
                    <a:lnTo>
                      <a:pt x="65" y="67"/>
                    </a:lnTo>
                    <a:lnTo>
                      <a:pt x="68" y="60"/>
                    </a:lnTo>
                    <a:lnTo>
                      <a:pt x="70" y="53"/>
                    </a:lnTo>
                    <a:lnTo>
                      <a:pt x="72" y="56"/>
                    </a:lnTo>
                    <a:lnTo>
                      <a:pt x="70" y="65"/>
                    </a:lnTo>
                    <a:lnTo>
                      <a:pt x="68" y="72"/>
                    </a:lnTo>
                    <a:lnTo>
                      <a:pt x="61" y="79"/>
                    </a:lnTo>
                    <a:lnTo>
                      <a:pt x="56" y="86"/>
                    </a:lnTo>
                    <a:lnTo>
                      <a:pt x="47" y="88"/>
                    </a:lnTo>
                    <a:lnTo>
                      <a:pt x="37" y="91"/>
                    </a:lnTo>
                    <a:lnTo>
                      <a:pt x="28" y="88"/>
                    </a:lnTo>
                    <a:lnTo>
                      <a:pt x="19" y="86"/>
                    </a:lnTo>
                    <a:lnTo>
                      <a:pt x="12" y="79"/>
                    </a:lnTo>
                    <a:lnTo>
                      <a:pt x="7" y="70"/>
                    </a:lnTo>
                    <a:lnTo>
                      <a:pt x="2" y="58"/>
                    </a:lnTo>
                    <a:lnTo>
                      <a:pt x="0" y="46"/>
                    </a:lnTo>
                    <a:lnTo>
                      <a:pt x="2" y="32"/>
                    </a:lnTo>
                    <a:lnTo>
                      <a:pt x="7" y="21"/>
                    </a:lnTo>
                    <a:lnTo>
                      <a:pt x="12" y="11"/>
                    </a:lnTo>
                    <a:lnTo>
                      <a:pt x="21" y="7"/>
                    </a:lnTo>
                    <a:lnTo>
                      <a:pt x="30" y="2"/>
                    </a:lnTo>
                    <a:lnTo>
                      <a:pt x="40" y="0"/>
                    </a:lnTo>
                    <a:lnTo>
                      <a:pt x="49" y="2"/>
                    </a:lnTo>
                    <a:lnTo>
                      <a:pt x="58" y="4"/>
                    </a:lnTo>
                    <a:lnTo>
                      <a:pt x="63" y="9"/>
                    </a:lnTo>
                    <a:lnTo>
                      <a:pt x="70" y="16"/>
                    </a:lnTo>
                    <a:lnTo>
                      <a:pt x="72" y="25"/>
                    </a:lnTo>
                    <a:lnTo>
                      <a:pt x="72" y="35"/>
                    </a:lnTo>
                    <a:lnTo>
                      <a:pt x="14" y="35"/>
                    </a:lnTo>
                    <a:close/>
                    <a:moveTo>
                      <a:pt x="14" y="28"/>
                    </a:moveTo>
                    <a:lnTo>
                      <a:pt x="54" y="28"/>
                    </a:lnTo>
                    <a:lnTo>
                      <a:pt x="51" y="21"/>
                    </a:lnTo>
                    <a:lnTo>
                      <a:pt x="51" y="16"/>
                    </a:lnTo>
                    <a:lnTo>
                      <a:pt x="49" y="14"/>
                    </a:lnTo>
                    <a:lnTo>
                      <a:pt x="44" y="9"/>
                    </a:lnTo>
                    <a:lnTo>
                      <a:pt x="40" y="7"/>
                    </a:lnTo>
                    <a:lnTo>
                      <a:pt x="35" y="7"/>
                    </a:lnTo>
                    <a:lnTo>
                      <a:pt x="28" y="7"/>
                    </a:lnTo>
                    <a:lnTo>
                      <a:pt x="21" y="11"/>
                    </a:lnTo>
                    <a:lnTo>
                      <a:pt x="19" y="16"/>
                    </a:lnTo>
                    <a:lnTo>
                      <a:pt x="16" y="23"/>
                    </a:lnTo>
                    <a:lnTo>
                      <a:pt x="14" y="28"/>
                    </a:lnTo>
                    <a:close/>
                  </a:path>
                </a:pathLst>
              </a:custGeom>
              <a:solidFill>
                <a:srgbClr val="000000"/>
              </a:solidFill>
              <a:ln w="0">
                <a:solidFill>
                  <a:srgbClr val="000000"/>
                </a:solidFill>
                <a:round/>
                <a:headEnd/>
                <a:tailEnd/>
              </a:ln>
            </p:spPr>
            <p:txBody>
              <a:bodyPr/>
              <a:lstStyle/>
              <a:p>
                <a:endParaRPr lang="en-US"/>
              </a:p>
            </p:txBody>
          </p:sp>
          <p:sp>
            <p:nvSpPr>
              <p:cNvPr id="535182" name="Freeform 654"/>
              <p:cNvSpPr>
                <a:spLocks/>
              </p:cNvSpPr>
              <p:nvPr/>
            </p:nvSpPr>
            <p:spPr bwMode="auto">
              <a:xfrm>
                <a:off x="3110" y="5005"/>
                <a:ext cx="61" cy="88"/>
              </a:xfrm>
              <a:custGeom>
                <a:avLst/>
                <a:gdLst/>
                <a:ahLst/>
                <a:cxnLst>
                  <a:cxn ang="0">
                    <a:pos x="28" y="0"/>
                  </a:cxn>
                  <a:cxn ang="0">
                    <a:pos x="28" y="23"/>
                  </a:cxn>
                  <a:cxn ang="0">
                    <a:pos x="33" y="14"/>
                  </a:cxn>
                  <a:cxn ang="0">
                    <a:pos x="38" y="7"/>
                  </a:cxn>
                  <a:cxn ang="0">
                    <a:pos x="45" y="2"/>
                  </a:cxn>
                  <a:cxn ang="0">
                    <a:pos x="49" y="0"/>
                  </a:cxn>
                  <a:cxn ang="0">
                    <a:pos x="54" y="2"/>
                  </a:cxn>
                  <a:cxn ang="0">
                    <a:pos x="59" y="4"/>
                  </a:cxn>
                  <a:cxn ang="0">
                    <a:pos x="61" y="7"/>
                  </a:cxn>
                  <a:cxn ang="0">
                    <a:pos x="61" y="11"/>
                  </a:cxn>
                  <a:cxn ang="0">
                    <a:pos x="61" y="16"/>
                  </a:cxn>
                  <a:cxn ang="0">
                    <a:pos x="59" y="18"/>
                  </a:cxn>
                  <a:cxn ang="0">
                    <a:pos x="56" y="21"/>
                  </a:cxn>
                  <a:cxn ang="0">
                    <a:pos x="54" y="23"/>
                  </a:cxn>
                  <a:cxn ang="0">
                    <a:pos x="49" y="21"/>
                  </a:cxn>
                  <a:cxn ang="0">
                    <a:pos x="47" y="18"/>
                  </a:cxn>
                  <a:cxn ang="0">
                    <a:pos x="42" y="16"/>
                  </a:cxn>
                  <a:cxn ang="0">
                    <a:pos x="40" y="14"/>
                  </a:cxn>
                  <a:cxn ang="0">
                    <a:pos x="38" y="14"/>
                  </a:cxn>
                  <a:cxn ang="0">
                    <a:pos x="35" y="16"/>
                  </a:cxn>
                  <a:cxn ang="0">
                    <a:pos x="33" y="21"/>
                  </a:cxn>
                  <a:cxn ang="0">
                    <a:pos x="28" y="30"/>
                  </a:cxn>
                  <a:cxn ang="0">
                    <a:pos x="28" y="67"/>
                  </a:cxn>
                  <a:cxn ang="0">
                    <a:pos x="28" y="74"/>
                  </a:cxn>
                  <a:cxn ang="0">
                    <a:pos x="28" y="79"/>
                  </a:cxn>
                  <a:cxn ang="0">
                    <a:pos x="31" y="81"/>
                  </a:cxn>
                  <a:cxn ang="0">
                    <a:pos x="33" y="84"/>
                  </a:cxn>
                  <a:cxn ang="0">
                    <a:pos x="38" y="86"/>
                  </a:cxn>
                  <a:cxn ang="0">
                    <a:pos x="42" y="86"/>
                  </a:cxn>
                  <a:cxn ang="0">
                    <a:pos x="42" y="88"/>
                  </a:cxn>
                  <a:cxn ang="0">
                    <a:pos x="0" y="88"/>
                  </a:cxn>
                  <a:cxn ang="0">
                    <a:pos x="0" y="86"/>
                  </a:cxn>
                  <a:cxn ang="0">
                    <a:pos x="5" y="86"/>
                  </a:cxn>
                  <a:cxn ang="0">
                    <a:pos x="7" y="84"/>
                  </a:cxn>
                  <a:cxn ang="0">
                    <a:pos x="10" y="81"/>
                  </a:cxn>
                  <a:cxn ang="0">
                    <a:pos x="12" y="79"/>
                  </a:cxn>
                  <a:cxn ang="0">
                    <a:pos x="12" y="74"/>
                  </a:cxn>
                  <a:cxn ang="0">
                    <a:pos x="12" y="67"/>
                  </a:cxn>
                  <a:cxn ang="0">
                    <a:pos x="12" y="37"/>
                  </a:cxn>
                  <a:cxn ang="0">
                    <a:pos x="12" y="28"/>
                  </a:cxn>
                  <a:cxn ang="0">
                    <a:pos x="12" y="21"/>
                  </a:cxn>
                  <a:cxn ang="0">
                    <a:pos x="12" y="16"/>
                  </a:cxn>
                  <a:cxn ang="0">
                    <a:pos x="10" y="14"/>
                  </a:cxn>
                  <a:cxn ang="0">
                    <a:pos x="10" y="11"/>
                  </a:cxn>
                  <a:cxn ang="0">
                    <a:pos x="7" y="11"/>
                  </a:cxn>
                  <a:cxn ang="0">
                    <a:pos x="5" y="11"/>
                  </a:cxn>
                  <a:cxn ang="0">
                    <a:pos x="3" y="11"/>
                  </a:cxn>
                  <a:cxn ang="0">
                    <a:pos x="0" y="11"/>
                  </a:cxn>
                  <a:cxn ang="0">
                    <a:pos x="0" y="11"/>
                  </a:cxn>
                  <a:cxn ang="0">
                    <a:pos x="24" y="0"/>
                  </a:cxn>
                  <a:cxn ang="0">
                    <a:pos x="28" y="0"/>
                  </a:cxn>
                </a:cxnLst>
                <a:rect l="0" t="0" r="r" b="b"/>
                <a:pathLst>
                  <a:path w="61" h="88">
                    <a:moveTo>
                      <a:pt x="28" y="0"/>
                    </a:moveTo>
                    <a:lnTo>
                      <a:pt x="28" y="23"/>
                    </a:lnTo>
                    <a:lnTo>
                      <a:pt x="33" y="14"/>
                    </a:lnTo>
                    <a:lnTo>
                      <a:pt x="38" y="7"/>
                    </a:lnTo>
                    <a:lnTo>
                      <a:pt x="45" y="2"/>
                    </a:lnTo>
                    <a:lnTo>
                      <a:pt x="49" y="0"/>
                    </a:lnTo>
                    <a:lnTo>
                      <a:pt x="54" y="2"/>
                    </a:lnTo>
                    <a:lnTo>
                      <a:pt x="59" y="4"/>
                    </a:lnTo>
                    <a:lnTo>
                      <a:pt x="61" y="7"/>
                    </a:lnTo>
                    <a:lnTo>
                      <a:pt x="61" y="11"/>
                    </a:lnTo>
                    <a:lnTo>
                      <a:pt x="61" y="16"/>
                    </a:lnTo>
                    <a:lnTo>
                      <a:pt x="59" y="18"/>
                    </a:lnTo>
                    <a:lnTo>
                      <a:pt x="56" y="21"/>
                    </a:lnTo>
                    <a:lnTo>
                      <a:pt x="54" y="23"/>
                    </a:lnTo>
                    <a:lnTo>
                      <a:pt x="49" y="21"/>
                    </a:lnTo>
                    <a:lnTo>
                      <a:pt x="47" y="18"/>
                    </a:lnTo>
                    <a:lnTo>
                      <a:pt x="42" y="16"/>
                    </a:lnTo>
                    <a:lnTo>
                      <a:pt x="40" y="14"/>
                    </a:lnTo>
                    <a:lnTo>
                      <a:pt x="38" y="14"/>
                    </a:lnTo>
                    <a:lnTo>
                      <a:pt x="35" y="16"/>
                    </a:lnTo>
                    <a:lnTo>
                      <a:pt x="33" y="21"/>
                    </a:lnTo>
                    <a:lnTo>
                      <a:pt x="28" y="30"/>
                    </a:lnTo>
                    <a:lnTo>
                      <a:pt x="28" y="67"/>
                    </a:lnTo>
                    <a:lnTo>
                      <a:pt x="28" y="74"/>
                    </a:lnTo>
                    <a:lnTo>
                      <a:pt x="28" y="79"/>
                    </a:lnTo>
                    <a:lnTo>
                      <a:pt x="31" y="81"/>
                    </a:lnTo>
                    <a:lnTo>
                      <a:pt x="33" y="84"/>
                    </a:lnTo>
                    <a:lnTo>
                      <a:pt x="38" y="86"/>
                    </a:lnTo>
                    <a:lnTo>
                      <a:pt x="42" y="86"/>
                    </a:lnTo>
                    <a:lnTo>
                      <a:pt x="42" y="88"/>
                    </a:lnTo>
                    <a:lnTo>
                      <a:pt x="0" y="88"/>
                    </a:lnTo>
                    <a:lnTo>
                      <a:pt x="0" y="86"/>
                    </a:lnTo>
                    <a:lnTo>
                      <a:pt x="5" y="86"/>
                    </a:lnTo>
                    <a:lnTo>
                      <a:pt x="7" y="84"/>
                    </a:lnTo>
                    <a:lnTo>
                      <a:pt x="10" y="81"/>
                    </a:lnTo>
                    <a:lnTo>
                      <a:pt x="12" y="79"/>
                    </a:lnTo>
                    <a:lnTo>
                      <a:pt x="12" y="74"/>
                    </a:lnTo>
                    <a:lnTo>
                      <a:pt x="12" y="67"/>
                    </a:lnTo>
                    <a:lnTo>
                      <a:pt x="12" y="37"/>
                    </a:lnTo>
                    <a:lnTo>
                      <a:pt x="12" y="28"/>
                    </a:lnTo>
                    <a:lnTo>
                      <a:pt x="12" y="21"/>
                    </a:lnTo>
                    <a:lnTo>
                      <a:pt x="12" y="16"/>
                    </a:lnTo>
                    <a:lnTo>
                      <a:pt x="10" y="14"/>
                    </a:lnTo>
                    <a:lnTo>
                      <a:pt x="10" y="11"/>
                    </a:lnTo>
                    <a:lnTo>
                      <a:pt x="7" y="11"/>
                    </a:lnTo>
                    <a:lnTo>
                      <a:pt x="5" y="11"/>
                    </a:lnTo>
                    <a:lnTo>
                      <a:pt x="3" y="11"/>
                    </a:lnTo>
                    <a:lnTo>
                      <a:pt x="0" y="11"/>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535181" name="Freeform 653"/>
              <p:cNvSpPr>
                <a:spLocks noEditPoints="1"/>
              </p:cNvSpPr>
              <p:nvPr/>
            </p:nvSpPr>
            <p:spPr bwMode="auto">
              <a:xfrm>
                <a:off x="3225" y="5005"/>
                <a:ext cx="82" cy="91"/>
              </a:xfrm>
              <a:custGeom>
                <a:avLst/>
                <a:gdLst/>
                <a:ahLst/>
                <a:cxnLst>
                  <a:cxn ang="0">
                    <a:pos x="42" y="0"/>
                  </a:cxn>
                  <a:cxn ang="0">
                    <a:pos x="51" y="2"/>
                  </a:cxn>
                  <a:cxn ang="0">
                    <a:pos x="58" y="4"/>
                  </a:cxn>
                  <a:cxn ang="0">
                    <a:pos x="65" y="9"/>
                  </a:cxn>
                  <a:cxn ang="0">
                    <a:pos x="73" y="16"/>
                  </a:cxn>
                  <a:cxn ang="0">
                    <a:pos x="80" y="23"/>
                  </a:cxn>
                  <a:cxn ang="0">
                    <a:pos x="82" y="32"/>
                  </a:cxn>
                  <a:cxn ang="0">
                    <a:pos x="82" y="44"/>
                  </a:cxn>
                  <a:cxn ang="0">
                    <a:pos x="82" y="56"/>
                  </a:cxn>
                  <a:cxn ang="0">
                    <a:pos x="77" y="67"/>
                  </a:cxn>
                  <a:cxn ang="0">
                    <a:pos x="73" y="74"/>
                  </a:cxn>
                  <a:cxn ang="0">
                    <a:pos x="68" y="79"/>
                  </a:cxn>
                  <a:cxn ang="0">
                    <a:pos x="63" y="84"/>
                  </a:cxn>
                  <a:cxn ang="0">
                    <a:pos x="51" y="88"/>
                  </a:cxn>
                  <a:cxn ang="0">
                    <a:pos x="40" y="91"/>
                  </a:cxn>
                  <a:cxn ang="0">
                    <a:pos x="33" y="88"/>
                  </a:cxn>
                  <a:cxn ang="0">
                    <a:pos x="23" y="86"/>
                  </a:cxn>
                  <a:cxn ang="0">
                    <a:pos x="16" y="81"/>
                  </a:cxn>
                  <a:cxn ang="0">
                    <a:pos x="9" y="74"/>
                  </a:cxn>
                  <a:cxn ang="0">
                    <a:pos x="5" y="65"/>
                  </a:cxn>
                  <a:cxn ang="0">
                    <a:pos x="2" y="56"/>
                  </a:cxn>
                  <a:cxn ang="0">
                    <a:pos x="0" y="46"/>
                  </a:cxn>
                  <a:cxn ang="0">
                    <a:pos x="2" y="35"/>
                  </a:cxn>
                  <a:cxn ang="0">
                    <a:pos x="7" y="23"/>
                  </a:cxn>
                  <a:cxn ang="0">
                    <a:pos x="12" y="16"/>
                  </a:cxn>
                  <a:cxn ang="0">
                    <a:pos x="16" y="9"/>
                  </a:cxn>
                  <a:cxn ang="0">
                    <a:pos x="21" y="7"/>
                  </a:cxn>
                  <a:cxn ang="0">
                    <a:pos x="30" y="2"/>
                  </a:cxn>
                  <a:cxn ang="0">
                    <a:pos x="42" y="0"/>
                  </a:cxn>
                  <a:cxn ang="0">
                    <a:pos x="40" y="7"/>
                  </a:cxn>
                  <a:cxn ang="0">
                    <a:pos x="33" y="7"/>
                  </a:cxn>
                  <a:cxn ang="0">
                    <a:pos x="28" y="9"/>
                  </a:cxn>
                  <a:cxn ang="0">
                    <a:pos x="23" y="14"/>
                  </a:cxn>
                  <a:cxn ang="0">
                    <a:pos x="21" y="21"/>
                  </a:cxn>
                  <a:cxn ang="0">
                    <a:pos x="16" y="28"/>
                  </a:cxn>
                  <a:cxn ang="0">
                    <a:pos x="16" y="39"/>
                  </a:cxn>
                  <a:cxn ang="0">
                    <a:pos x="19" y="51"/>
                  </a:cxn>
                  <a:cxn ang="0">
                    <a:pos x="21" y="60"/>
                  </a:cxn>
                  <a:cxn ang="0">
                    <a:pos x="23" y="70"/>
                  </a:cxn>
                  <a:cxn ang="0">
                    <a:pos x="30" y="79"/>
                  </a:cxn>
                  <a:cxn ang="0">
                    <a:pos x="37" y="84"/>
                  </a:cxn>
                  <a:cxn ang="0">
                    <a:pos x="44" y="84"/>
                  </a:cxn>
                  <a:cxn ang="0">
                    <a:pos x="51" y="84"/>
                  </a:cxn>
                  <a:cxn ang="0">
                    <a:pos x="56" y="81"/>
                  </a:cxn>
                  <a:cxn ang="0">
                    <a:pos x="61" y="77"/>
                  </a:cxn>
                  <a:cxn ang="0">
                    <a:pos x="63" y="70"/>
                  </a:cxn>
                  <a:cxn ang="0">
                    <a:pos x="65" y="63"/>
                  </a:cxn>
                  <a:cxn ang="0">
                    <a:pos x="68" y="51"/>
                  </a:cxn>
                  <a:cxn ang="0">
                    <a:pos x="65" y="37"/>
                  </a:cxn>
                  <a:cxn ang="0">
                    <a:pos x="63" y="25"/>
                  </a:cxn>
                  <a:cxn ang="0">
                    <a:pos x="56" y="16"/>
                  </a:cxn>
                  <a:cxn ang="0">
                    <a:pos x="51" y="11"/>
                  </a:cxn>
                  <a:cxn ang="0">
                    <a:pos x="44" y="7"/>
                  </a:cxn>
                  <a:cxn ang="0">
                    <a:pos x="40" y="7"/>
                  </a:cxn>
                </a:cxnLst>
                <a:rect l="0" t="0" r="r" b="b"/>
                <a:pathLst>
                  <a:path w="82" h="91">
                    <a:moveTo>
                      <a:pt x="42" y="0"/>
                    </a:moveTo>
                    <a:lnTo>
                      <a:pt x="51" y="2"/>
                    </a:lnTo>
                    <a:lnTo>
                      <a:pt x="58" y="4"/>
                    </a:lnTo>
                    <a:lnTo>
                      <a:pt x="65" y="9"/>
                    </a:lnTo>
                    <a:lnTo>
                      <a:pt x="73" y="16"/>
                    </a:lnTo>
                    <a:lnTo>
                      <a:pt x="80" y="23"/>
                    </a:lnTo>
                    <a:lnTo>
                      <a:pt x="82" y="32"/>
                    </a:lnTo>
                    <a:lnTo>
                      <a:pt x="82" y="44"/>
                    </a:lnTo>
                    <a:lnTo>
                      <a:pt x="82" y="56"/>
                    </a:lnTo>
                    <a:lnTo>
                      <a:pt x="77" y="67"/>
                    </a:lnTo>
                    <a:lnTo>
                      <a:pt x="73" y="74"/>
                    </a:lnTo>
                    <a:lnTo>
                      <a:pt x="68" y="79"/>
                    </a:lnTo>
                    <a:lnTo>
                      <a:pt x="63" y="84"/>
                    </a:lnTo>
                    <a:lnTo>
                      <a:pt x="51" y="88"/>
                    </a:lnTo>
                    <a:lnTo>
                      <a:pt x="40" y="91"/>
                    </a:lnTo>
                    <a:lnTo>
                      <a:pt x="33" y="88"/>
                    </a:lnTo>
                    <a:lnTo>
                      <a:pt x="23" y="86"/>
                    </a:lnTo>
                    <a:lnTo>
                      <a:pt x="16" y="81"/>
                    </a:lnTo>
                    <a:lnTo>
                      <a:pt x="9" y="74"/>
                    </a:lnTo>
                    <a:lnTo>
                      <a:pt x="5" y="65"/>
                    </a:lnTo>
                    <a:lnTo>
                      <a:pt x="2" y="56"/>
                    </a:lnTo>
                    <a:lnTo>
                      <a:pt x="0" y="46"/>
                    </a:lnTo>
                    <a:lnTo>
                      <a:pt x="2" y="35"/>
                    </a:lnTo>
                    <a:lnTo>
                      <a:pt x="7" y="23"/>
                    </a:lnTo>
                    <a:lnTo>
                      <a:pt x="12" y="16"/>
                    </a:lnTo>
                    <a:lnTo>
                      <a:pt x="16" y="9"/>
                    </a:lnTo>
                    <a:lnTo>
                      <a:pt x="21" y="7"/>
                    </a:lnTo>
                    <a:lnTo>
                      <a:pt x="30" y="2"/>
                    </a:lnTo>
                    <a:lnTo>
                      <a:pt x="42" y="0"/>
                    </a:lnTo>
                    <a:close/>
                    <a:moveTo>
                      <a:pt x="40" y="7"/>
                    </a:moveTo>
                    <a:lnTo>
                      <a:pt x="33" y="7"/>
                    </a:lnTo>
                    <a:lnTo>
                      <a:pt x="28" y="9"/>
                    </a:lnTo>
                    <a:lnTo>
                      <a:pt x="23" y="14"/>
                    </a:lnTo>
                    <a:lnTo>
                      <a:pt x="21" y="21"/>
                    </a:lnTo>
                    <a:lnTo>
                      <a:pt x="16" y="28"/>
                    </a:lnTo>
                    <a:lnTo>
                      <a:pt x="16" y="39"/>
                    </a:lnTo>
                    <a:lnTo>
                      <a:pt x="19" y="51"/>
                    </a:lnTo>
                    <a:lnTo>
                      <a:pt x="21" y="60"/>
                    </a:lnTo>
                    <a:lnTo>
                      <a:pt x="23" y="70"/>
                    </a:lnTo>
                    <a:lnTo>
                      <a:pt x="30" y="79"/>
                    </a:lnTo>
                    <a:lnTo>
                      <a:pt x="37" y="84"/>
                    </a:lnTo>
                    <a:lnTo>
                      <a:pt x="44" y="84"/>
                    </a:lnTo>
                    <a:lnTo>
                      <a:pt x="51" y="84"/>
                    </a:lnTo>
                    <a:lnTo>
                      <a:pt x="56" y="81"/>
                    </a:lnTo>
                    <a:lnTo>
                      <a:pt x="61" y="77"/>
                    </a:lnTo>
                    <a:lnTo>
                      <a:pt x="63" y="70"/>
                    </a:lnTo>
                    <a:lnTo>
                      <a:pt x="65" y="63"/>
                    </a:lnTo>
                    <a:lnTo>
                      <a:pt x="68" y="51"/>
                    </a:lnTo>
                    <a:lnTo>
                      <a:pt x="65" y="37"/>
                    </a:lnTo>
                    <a:lnTo>
                      <a:pt x="63" y="25"/>
                    </a:lnTo>
                    <a:lnTo>
                      <a:pt x="56" y="16"/>
                    </a:lnTo>
                    <a:lnTo>
                      <a:pt x="51" y="11"/>
                    </a:lnTo>
                    <a:lnTo>
                      <a:pt x="44" y="7"/>
                    </a:lnTo>
                    <a:lnTo>
                      <a:pt x="40" y="7"/>
                    </a:lnTo>
                    <a:close/>
                  </a:path>
                </a:pathLst>
              </a:custGeom>
              <a:solidFill>
                <a:srgbClr val="000000"/>
              </a:solidFill>
              <a:ln w="0">
                <a:solidFill>
                  <a:srgbClr val="000000"/>
                </a:solidFill>
                <a:round/>
                <a:headEnd/>
                <a:tailEnd/>
              </a:ln>
            </p:spPr>
            <p:txBody>
              <a:bodyPr/>
              <a:lstStyle/>
              <a:p>
                <a:endParaRPr lang="en-US"/>
              </a:p>
            </p:txBody>
          </p:sp>
          <p:sp>
            <p:nvSpPr>
              <p:cNvPr id="535180" name="Freeform 652"/>
              <p:cNvSpPr>
                <a:spLocks/>
              </p:cNvSpPr>
              <p:nvPr/>
            </p:nvSpPr>
            <p:spPr bwMode="auto">
              <a:xfrm>
                <a:off x="3321" y="4960"/>
                <a:ext cx="77" cy="133"/>
              </a:xfrm>
              <a:custGeom>
                <a:avLst/>
                <a:gdLst/>
                <a:ahLst/>
                <a:cxnLst>
                  <a:cxn ang="0">
                    <a:pos x="33" y="54"/>
                  </a:cxn>
                  <a:cxn ang="0">
                    <a:pos x="33" y="112"/>
                  </a:cxn>
                  <a:cxn ang="0">
                    <a:pos x="33" y="119"/>
                  </a:cxn>
                  <a:cxn ang="0">
                    <a:pos x="35" y="124"/>
                  </a:cxn>
                  <a:cxn ang="0">
                    <a:pos x="35" y="126"/>
                  </a:cxn>
                  <a:cxn ang="0">
                    <a:pos x="40" y="131"/>
                  </a:cxn>
                  <a:cxn ang="0">
                    <a:pos x="44" y="131"/>
                  </a:cxn>
                  <a:cxn ang="0">
                    <a:pos x="54" y="131"/>
                  </a:cxn>
                  <a:cxn ang="0">
                    <a:pos x="54" y="133"/>
                  </a:cxn>
                  <a:cxn ang="0">
                    <a:pos x="0" y="133"/>
                  </a:cxn>
                  <a:cxn ang="0">
                    <a:pos x="0" y="131"/>
                  </a:cxn>
                  <a:cxn ang="0">
                    <a:pos x="5" y="131"/>
                  </a:cxn>
                  <a:cxn ang="0">
                    <a:pos x="9" y="131"/>
                  </a:cxn>
                  <a:cxn ang="0">
                    <a:pos x="12" y="129"/>
                  </a:cxn>
                  <a:cxn ang="0">
                    <a:pos x="14" y="126"/>
                  </a:cxn>
                  <a:cxn ang="0">
                    <a:pos x="16" y="124"/>
                  </a:cxn>
                  <a:cxn ang="0">
                    <a:pos x="16" y="119"/>
                  </a:cxn>
                  <a:cxn ang="0">
                    <a:pos x="16" y="112"/>
                  </a:cxn>
                  <a:cxn ang="0">
                    <a:pos x="16" y="54"/>
                  </a:cxn>
                  <a:cxn ang="0">
                    <a:pos x="0" y="54"/>
                  </a:cxn>
                  <a:cxn ang="0">
                    <a:pos x="0" y="47"/>
                  </a:cxn>
                  <a:cxn ang="0">
                    <a:pos x="16" y="47"/>
                  </a:cxn>
                  <a:cxn ang="0">
                    <a:pos x="16" y="42"/>
                  </a:cxn>
                  <a:cxn ang="0">
                    <a:pos x="19" y="31"/>
                  </a:cxn>
                  <a:cxn ang="0">
                    <a:pos x="21" y="19"/>
                  </a:cxn>
                  <a:cxn ang="0">
                    <a:pos x="26" y="12"/>
                  </a:cxn>
                  <a:cxn ang="0">
                    <a:pos x="35" y="5"/>
                  </a:cxn>
                  <a:cxn ang="0">
                    <a:pos x="42" y="0"/>
                  </a:cxn>
                  <a:cxn ang="0">
                    <a:pos x="54" y="0"/>
                  </a:cxn>
                  <a:cxn ang="0">
                    <a:pos x="63" y="0"/>
                  </a:cxn>
                  <a:cxn ang="0">
                    <a:pos x="73" y="5"/>
                  </a:cxn>
                  <a:cxn ang="0">
                    <a:pos x="75" y="10"/>
                  </a:cxn>
                  <a:cxn ang="0">
                    <a:pos x="77" y="14"/>
                  </a:cxn>
                  <a:cxn ang="0">
                    <a:pos x="77" y="19"/>
                  </a:cxn>
                  <a:cxn ang="0">
                    <a:pos x="75" y="21"/>
                  </a:cxn>
                  <a:cxn ang="0">
                    <a:pos x="73" y="24"/>
                  </a:cxn>
                  <a:cxn ang="0">
                    <a:pos x="70" y="24"/>
                  </a:cxn>
                  <a:cxn ang="0">
                    <a:pos x="68" y="24"/>
                  </a:cxn>
                  <a:cxn ang="0">
                    <a:pos x="66" y="21"/>
                  </a:cxn>
                  <a:cxn ang="0">
                    <a:pos x="63" y="19"/>
                  </a:cxn>
                  <a:cxn ang="0">
                    <a:pos x="58" y="14"/>
                  </a:cxn>
                  <a:cxn ang="0">
                    <a:pos x="56" y="10"/>
                  </a:cxn>
                  <a:cxn ang="0">
                    <a:pos x="51" y="7"/>
                  </a:cxn>
                  <a:cxn ang="0">
                    <a:pos x="49" y="5"/>
                  </a:cxn>
                  <a:cxn ang="0">
                    <a:pos x="47" y="5"/>
                  </a:cxn>
                  <a:cxn ang="0">
                    <a:pos x="42" y="5"/>
                  </a:cxn>
                  <a:cxn ang="0">
                    <a:pos x="40" y="7"/>
                  </a:cxn>
                  <a:cxn ang="0">
                    <a:pos x="35" y="10"/>
                  </a:cxn>
                  <a:cxn ang="0">
                    <a:pos x="35" y="14"/>
                  </a:cxn>
                  <a:cxn ang="0">
                    <a:pos x="33" y="21"/>
                  </a:cxn>
                  <a:cxn ang="0">
                    <a:pos x="33" y="28"/>
                  </a:cxn>
                  <a:cxn ang="0">
                    <a:pos x="33" y="40"/>
                  </a:cxn>
                  <a:cxn ang="0">
                    <a:pos x="33" y="47"/>
                  </a:cxn>
                  <a:cxn ang="0">
                    <a:pos x="56" y="47"/>
                  </a:cxn>
                  <a:cxn ang="0">
                    <a:pos x="56" y="54"/>
                  </a:cxn>
                  <a:cxn ang="0">
                    <a:pos x="33" y="54"/>
                  </a:cxn>
                </a:cxnLst>
                <a:rect l="0" t="0" r="r" b="b"/>
                <a:pathLst>
                  <a:path w="77" h="133">
                    <a:moveTo>
                      <a:pt x="33" y="54"/>
                    </a:moveTo>
                    <a:lnTo>
                      <a:pt x="33" y="112"/>
                    </a:lnTo>
                    <a:lnTo>
                      <a:pt x="33" y="119"/>
                    </a:lnTo>
                    <a:lnTo>
                      <a:pt x="35" y="124"/>
                    </a:lnTo>
                    <a:lnTo>
                      <a:pt x="35" y="126"/>
                    </a:lnTo>
                    <a:lnTo>
                      <a:pt x="40" y="131"/>
                    </a:lnTo>
                    <a:lnTo>
                      <a:pt x="44" y="131"/>
                    </a:lnTo>
                    <a:lnTo>
                      <a:pt x="54" y="131"/>
                    </a:lnTo>
                    <a:lnTo>
                      <a:pt x="54" y="133"/>
                    </a:lnTo>
                    <a:lnTo>
                      <a:pt x="0" y="133"/>
                    </a:lnTo>
                    <a:lnTo>
                      <a:pt x="0" y="131"/>
                    </a:lnTo>
                    <a:lnTo>
                      <a:pt x="5" y="131"/>
                    </a:lnTo>
                    <a:lnTo>
                      <a:pt x="9" y="131"/>
                    </a:lnTo>
                    <a:lnTo>
                      <a:pt x="12" y="129"/>
                    </a:lnTo>
                    <a:lnTo>
                      <a:pt x="14" y="126"/>
                    </a:lnTo>
                    <a:lnTo>
                      <a:pt x="16" y="124"/>
                    </a:lnTo>
                    <a:lnTo>
                      <a:pt x="16" y="119"/>
                    </a:lnTo>
                    <a:lnTo>
                      <a:pt x="16" y="112"/>
                    </a:lnTo>
                    <a:lnTo>
                      <a:pt x="16" y="54"/>
                    </a:lnTo>
                    <a:lnTo>
                      <a:pt x="0" y="54"/>
                    </a:lnTo>
                    <a:lnTo>
                      <a:pt x="0" y="47"/>
                    </a:lnTo>
                    <a:lnTo>
                      <a:pt x="16" y="47"/>
                    </a:lnTo>
                    <a:lnTo>
                      <a:pt x="16" y="42"/>
                    </a:lnTo>
                    <a:lnTo>
                      <a:pt x="19" y="31"/>
                    </a:lnTo>
                    <a:lnTo>
                      <a:pt x="21" y="19"/>
                    </a:lnTo>
                    <a:lnTo>
                      <a:pt x="26" y="12"/>
                    </a:lnTo>
                    <a:lnTo>
                      <a:pt x="35" y="5"/>
                    </a:lnTo>
                    <a:lnTo>
                      <a:pt x="42" y="0"/>
                    </a:lnTo>
                    <a:lnTo>
                      <a:pt x="54" y="0"/>
                    </a:lnTo>
                    <a:lnTo>
                      <a:pt x="63" y="0"/>
                    </a:lnTo>
                    <a:lnTo>
                      <a:pt x="73" y="5"/>
                    </a:lnTo>
                    <a:lnTo>
                      <a:pt x="75" y="10"/>
                    </a:lnTo>
                    <a:lnTo>
                      <a:pt x="77" y="14"/>
                    </a:lnTo>
                    <a:lnTo>
                      <a:pt x="77" y="19"/>
                    </a:lnTo>
                    <a:lnTo>
                      <a:pt x="75" y="21"/>
                    </a:lnTo>
                    <a:lnTo>
                      <a:pt x="73" y="24"/>
                    </a:lnTo>
                    <a:lnTo>
                      <a:pt x="70" y="24"/>
                    </a:lnTo>
                    <a:lnTo>
                      <a:pt x="68" y="24"/>
                    </a:lnTo>
                    <a:lnTo>
                      <a:pt x="66" y="21"/>
                    </a:lnTo>
                    <a:lnTo>
                      <a:pt x="63" y="19"/>
                    </a:lnTo>
                    <a:lnTo>
                      <a:pt x="58" y="14"/>
                    </a:lnTo>
                    <a:lnTo>
                      <a:pt x="56" y="10"/>
                    </a:lnTo>
                    <a:lnTo>
                      <a:pt x="51" y="7"/>
                    </a:lnTo>
                    <a:lnTo>
                      <a:pt x="49" y="5"/>
                    </a:lnTo>
                    <a:lnTo>
                      <a:pt x="47" y="5"/>
                    </a:lnTo>
                    <a:lnTo>
                      <a:pt x="42" y="5"/>
                    </a:lnTo>
                    <a:lnTo>
                      <a:pt x="40" y="7"/>
                    </a:lnTo>
                    <a:lnTo>
                      <a:pt x="35" y="10"/>
                    </a:lnTo>
                    <a:lnTo>
                      <a:pt x="35" y="14"/>
                    </a:lnTo>
                    <a:lnTo>
                      <a:pt x="33" y="21"/>
                    </a:lnTo>
                    <a:lnTo>
                      <a:pt x="33" y="28"/>
                    </a:lnTo>
                    <a:lnTo>
                      <a:pt x="33" y="40"/>
                    </a:lnTo>
                    <a:lnTo>
                      <a:pt x="33" y="47"/>
                    </a:lnTo>
                    <a:lnTo>
                      <a:pt x="56" y="47"/>
                    </a:lnTo>
                    <a:lnTo>
                      <a:pt x="56" y="54"/>
                    </a:lnTo>
                    <a:lnTo>
                      <a:pt x="33" y="54"/>
                    </a:lnTo>
                    <a:close/>
                  </a:path>
                </a:pathLst>
              </a:custGeom>
              <a:solidFill>
                <a:srgbClr val="000000"/>
              </a:solidFill>
              <a:ln w="0">
                <a:solidFill>
                  <a:srgbClr val="000000"/>
                </a:solidFill>
                <a:round/>
                <a:headEnd/>
                <a:tailEnd/>
              </a:ln>
            </p:spPr>
            <p:txBody>
              <a:bodyPr/>
              <a:lstStyle/>
              <a:p>
                <a:endParaRPr lang="en-US"/>
              </a:p>
            </p:txBody>
          </p:sp>
          <p:sp>
            <p:nvSpPr>
              <p:cNvPr id="535179" name="Freeform 651"/>
              <p:cNvSpPr>
                <a:spLocks noEditPoints="1"/>
              </p:cNvSpPr>
              <p:nvPr/>
            </p:nvSpPr>
            <p:spPr bwMode="auto">
              <a:xfrm>
                <a:off x="3424" y="5005"/>
                <a:ext cx="94" cy="130"/>
              </a:xfrm>
              <a:custGeom>
                <a:avLst/>
                <a:gdLst/>
                <a:ahLst/>
                <a:cxnLst>
                  <a:cxn ang="0">
                    <a:pos x="28" y="0"/>
                  </a:cxn>
                  <a:cxn ang="0">
                    <a:pos x="33" y="21"/>
                  </a:cxn>
                  <a:cxn ang="0">
                    <a:pos x="47" y="4"/>
                  </a:cxn>
                  <a:cxn ang="0">
                    <a:pos x="61" y="0"/>
                  </a:cxn>
                  <a:cxn ang="0">
                    <a:pos x="75" y="4"/>
                  </a:cxn>
                  <a:cxn ang="0">
                    <a:pos x="89" y="18"/>
                  </a:cxn>
                  <a:cxn ang="0">
                    <a:pos x="94" y="42"/>
                  </a:cxn>
                  <a:cxn ang="0">
                    <a:pos x="87" y="67"/>
                  </a:cxn>
                  <a:cxn ang="0">
                    <a:pos x="73" y="86"/>
                  </a:cxn>
                  <a:cxn ang="0">
                    <a:pos x="54" y="91"/>
                  </a:cxn>
                  <a:cxn ang="0">
                    <a:pos x="40" y="88"/>
                  </a:cxn>
                  <a:cxn ang="0">
                    <a:pos x="33" y="81"/>
                  </a:cxn>
                  <a:cxn ang="0">
                    <a:pos x="33" y="119"/>
                  </a:cxn>
                  <a:cxn ang="0">
                    <a:pos x="35" y="126"/>
                  </a:cxn>
                  <a:cxn ang="0">
                    <a:pos x="40" y="128"/>
                  </a:cxn>
                  <a:cxn ang="0">
                    <a:pos x="44" y="130"/>
                  </a:cxn>
                  <a:cxn ang="0">
                    <a:pos x="0" y="128"/>
                  </a:cxn>
                  <a:cxn ang="0">
                    <a:pos x="7" y="128"/>
                  </a:cxn>
                  <a:cxn ang="0">
                    <a:pos x="14" y="126"/>
                  </a:cxn>
                  <a:cxn ang="0">
                    <a:pos x="16" y="119"/>
                  </a:cxn>
                  <a:cxn ang="0">
                    <a:pos x="16" y="25"/>
                  </a:cxn>
                  <a:cxn ang="0">
                    <a:pos x="16" y="16"/>
                  </a:cxn>
                  <a:cxn ang="0">
                    <a:pos x="14" y="11"/>
                  </a:cxn>
                  <a:cxn ang="0">
                    <a:pos x="9" y="11"/>
                  </a:cxn>
                  <a:cxn ang="0">
                    <a:pos x="5" y="11"/>
                  </a:cxn>
                  <a:cxn ang="0">
                    <a:pos x="33" y="25"/>
                  </a:cxn>
                  <a:cxn ang="0">
                    <a:pos x="33" y="65"/>
                  </a:cxn>
                  <a:cxn ang="0">
                    <a:pos x="35" y="77"/>
                  </a:cxn>
                  <a:cxn ang="0">
                    <a:pos x="47" y="84"/>
                  </a:cxn>
                  <a:cxn ang="0">
                    <a:pos x="59" y="84"/>
                  </a:cxn>
                  <a:cxn ang="0">
                    <a:pos x="68" y="77"/>
                  </a:cxn>
                  <a:cxn ang="0">
                    <a:pos x="75" y="60"/>
                  </a:cxn>
                  <a:cxn ang="0">
                    <a:pos x="75" y="39"/>
                  </a:cxn>
                  <a:cxn ang="0">
                    <a:pos x="68" y="21"/>
                  </a:cxn>
                  <a:cxn ang="0">
                    <a:pos x="59" y="16"/>
                  </a:cxn>
                  <a:cxn ang="0">
                    <a:pos x="49" y="16"/>
                  </a:cxn>
                  <a:cxn ang="0">
                    <a:pos x="42" y="18"/>
                  </a:cxn>
                  <a:cxn ang="0">
                    <a:pos x="33" y="25"/>
                  </a:cxn>
                </a:cxnLst>
                <a:rect l="0" t="0" r="r" b="b"/>
                <a:pathLst>
                  <a:path w="94" h="130">
                    <a:moveTo>
                      <a:pt x="5" y="11"/>
                    </a:moveTo>
                    <a:lnTo>
                      <a:pt x="28" y="0"/>
                    </a:lnTo>
                    <a:lnTo>
                      <a:pt x="33" y="0"/>
                    </a:lnTo>
                    <a:lnTo>
                      <a:pt x="33" y="21"/>
                    </a:lnTo>
                    <a:lnTo>
                      <a:pt x="40" y="11"/>
                    </a:lnTo>
                    <a:lnTo>
                      <a:pt x="47" y="4"/>
                    </a:lnTo>
                    <a:lnTo>
                      <a:pt x="54" y="2"/>
                    </a:lnTo>
                    <a:lnTo>
                      <a:pt x="61" y="0"/>
                    </a:lnTo>
                    <a:lnTo>
                      <a:pt x="68" y="2"/>
                    </a:lnTo>
                    <a:lnTo>
                      <a:pt x="75" y="4"/>
                    </a:lnTo>
                    <a:lnTo>
                      <a:pt x="82" y="11"/>
                    </a:lnTo>
                    <a:lnTo>
                      <a:pt x="89" y="18"/>
                    </a:lnTo>
                    <a:lnTo>
                      <a:pt x="91" y="30"/>
                    </a:lnTo>
                    <a:lnTo>
                      <a:pt x="94" y="42"/>
                    </a:lnTo>
                    <a:lnTo>
                      <a:pt x="91" y="56"/>
                    </a:lnTo>
                    <a:lnTo>
                      <a:pt x="87" y="67"/>
                    </a:lnTo>
                    <a:lnTo>
                      <a:pt x="80" y="79"/>
                    </a:lnTo>
                    <a:lnTo>
                      <a:pt x="73" y="86"/>
                    </a:lnTo>
                    <a:lnTo>
                      <a:pt x="63" y="88"/>
                    </a:lnTo>
                    <a:lnTo>
                      <a:pt x="54" y="91"/>
                    </a:lnTo>
                    <a:lnTo>
                      <a:pt x="47" y="91"/>
                    </a:lnTo>
                    <a:lnTo>
                      <a:pt x="40" y="88"/>
                    </a:lnTo>
                    <a:lnTo>
                      <a:pt x="37" y="86"/>
                    </a:lnTo>
                    <a:lnTo>
                      <a:pt x="33" y="81"/>
                    </a:lnTo>
                    <a:lnTo>
                      <a:pt x="33" y="109"/>
                    </a:lnTo>
                    <a:lnTo>
                      <a:pt x="33" y="119"/>
                    </a:lnTo>
                    <a:lnTo>
                      <a:pt x="33" y="123"/>
                    </a:lnTo>
                    <a:lnTo>
                      <a:pt x="35" y="126"/>
                    </a:lnTo>
                    <a:lnTo>
                      <a:pt x="37" y="126"/>
                    </a:lnTo>
                    <a:lnTo>
                      <a:pt x="40" y="128"/>
                    </a:lnTo>
                    <a:lnTo>
                      <a:pt x="44" y="128"/>
                    </a:lnTo>
                    <a:lnTo>
                      <a:pt x="44" y="130"/>
                    </a:lnTo>
                    <a:lnTo>
                      <a:pt x="0" y="130"/>
                    </a:lnTo>
                    <a:lnTo>
                      <a:pt x="0" y="128"/>
                    </a:lnTo>
                    <a:lnTo>
                      <a:pt x="2" y="128"/>
                    </a:lnTo>
                    <a:lnTo>
                      <a:pt x="7" y="128"/>
                    </a:lnTo>
                    <a:lnTo>
                      <a:pt x="12" y="126"/>
                    </a:lnTo>
                    <a:lnTo>
                      <a:pt x="14" y="126"/>
                    </a:lnTo>
                    <a:lnTo>
                      <a:pt x="16" y="123"/>
                    </a:lnTo>
                    <a:lnTo>
                      <a:pt x="16" y="119"/>
                    </a:lnTo>
                    <a:lnTo>
                      <a:pt x="16" y="109"/>
                    </a:lnTo>
                    <a:lnTo>
                      <a:pt x="16" y="25"/>
                    </a:lnTo>
                    <a:lnTo>
                      <a:pt x="16" y="18"/>
                    </a:lnTo>
                    <a:lnTo>
                      <a:pt x="16" y="16"/>
                    </a:lnTo>
                    <a:lnTo>
                      <a:pt x="14" y="14"/>
                    </a:lnTo>
                    <a:lnTo>
                      <a:pt x="14" y="11"/>
                    </a:lnTo>
                    <a:lnTo>
                      <a:pt x="12" y="11"/>
                    </a:lnTo>
                    <a:lnTo>
                      <a:pt x="9" y="11"/>
                    </a:lnTo>
                    <a:lnTo>
                      <a:pt x="7" y="11"/>
                    </a:lnTo>
                    <a:lnTo>
                      <a:pt x="5" y="11"/>
                    </a:lnTo>
                    <a:close/>
                    <a:moveTo>
                      <a:pt x="33" y="25"/>
                    </a:moveTo>
                    <a:lnTo>
                      <a:pt x="33" y="58"/>
                    </a:lnTo>
                    <a:lnTo>
                      <a:pt x="33" y="65"/>
                    </a:lnTo>
                    <a:lnTo>
                      <a:pt x="33" y="72"/>
                    </a:lnTo>
                    <a:lnTo>
                      <a:pt x="35" y="77"/>
                    </a:lnTo>
                    <a:lnTo>
                      <a:pt x="40" y="81"/>
                    </a:lnTo>
                    <a:lnTo>
                      <a:pt x="47" y="84"/>
                    </a:lnTo>
                    <a:lnTo>
                      <a:pt x="54" y="84"/>
                    </a:lnTo>
                    <a:lnTo>
                      <a:pt x="59" y="84"/>
                    </a:lnTo>
                    <a:lnTo>
                      <a:pt x="63" y="81"/>
                    </a:lnTo>
                    <a:lnTo>
                      <a:pt x="68" y="77"/>
                    </a:lnTo>
                    <a:lnTo>
                      <a:pt x="73" y="70"/>
                    </a:lnTo>
                    <a:lnTo>
                      <a:pt x="75" y="60"/>
                    </a:lnTo>
                    <a:lnTo>
                      <a:pt x="77" y="51"/>
                    </a:lnTo>
                    <a:lnTo>
                      <a:pt x="75" y="39"/>
                    </a:lnTo>
                    <a:lnTo>
                      <a:pt x="73" y="30"/>
                    </a:lnTo>
                    <a:lnTo>
                      <a:pt x="68" y="21"/>
                    </a:lnTo>
                    <a:lnTo>
                      <a:pt x="63" y="18"/>
                    </a:lnTo>
                    <a:lnTo>
                      <a:pt x="59" y="16"/>
                    </a:lnTo>
                    <a:lnTo>
                      <a:pt x="54" y="14"/>
                    </a:lnTo>
                    <a:lnTo>
                      <a:pt x="49" y="16"/>
                    </a:lnTo>
                    <a:lnTo>
                      <a:pt x="44" y="16"/>
                    </a:lnTo>
                    <a:lnTo>
                      <a:pt x="42" y="18"/>
                    </a:lnTo>
                    <a:lnTo>
                      <a:pt x="37" y="21"/>
                    </a:lnTo>
                    <a:lnTo>
                      <a:pt x="33" y="25"/>
                    </a:lnTo>
                    <a:close/>
                  </a:path>
                </a:pathLst>
              </a:custGeom>
              <a:solidFill>
                <a:srgbClr val="000000"/>
              </a:solidFill>
              <a:ln w="0">
                <a:solidFill>
                  <a:srgbClr val="000000"/>
                </a:solidFill>
                <a:round/>
                <a:headEnd/>
                <a:tailEnd/>
              </a:ln>
            </p:spPr>
            <p:txBody>
              <a:bodyPr/>
              <a:lstStyle/>
              <a:p>
                <a:endParaRPr lang="en-US"/>
              </a:p>
            </p:txBody>
          </p:sp>
          <p:sp>
            <p:nvSpPr>
              <p:cNvPr id="535178" name="Freeform 650"/>
              <p:cNvSpPr>
                <a:spLocks/>
              </p:cNvSpPr>
              <p:nvPr/>
            </p:nvSpPr>
            <p:spPr bwMode="auto">
              <a:xfrm>
                <a:off x="3525" y="5005"/>
                <a:ext cx="63" cy="88"/>
              </a:xfrm>
              <a:custGeom>
                <a:avLst/>
                <a:gdLst/>
                <a:ahLst/>
                <a:cxnLst>
                  <a:cxn ang="0">
                    <a:pos x="28" y="0"/>
                  </a:cxn>
                  <a:cxn ang="0">
                    <a:pos x="28" y="23"/>
                  </a:cxn>
                  <a:cxn ang="0">
                    <a:pos x="32" y="14"/>
                  </a:cxn>
                  <a:cxn ang="0">
                    <a:pos x="40" y="7"/>
                  </a:cxn>
                  <a:cxn ang="0">
                    <a:pos x="44" y="2"/>
                  </a:cxn>
                  <a:cxn ang="0">
                    <a:pos x="49" y="0"/>
                  </a:cxn>
                  <a:cxn ang="0">
                    <a:pos x="54" y="2"/>
                  </a:cxn>
                  <a:cxn ang="0">
                    <a:pos x="58" y="4"/>
                  </a:cxn>
                  <a:cxn ang="0">
                    <a:pos x="61" y="7"/>
                  </a:cxn>
                  <a:cxn ang="0">
                    <a:pos x="63" y="11"/>
                  </a:cxn>
                  <a:cxn ang="0">
                    <a:pos x="61" y="16"/>
                  </a:cxn>
                  <a:cxn ang="0">
                    <a:pos x="61" y="18"/>
                  </a:cxn>
                  <a:cxn ang="0">
                    <a:pos x="56" y="21"/>
                  </a:cxn>
                  <a:cxn ang="0">
                    <a:pos x="54" y="23"/>
                  </a:cxn>
                  <a:cxn ang="0">
                    <a:pos x="51" y="21"/>
                  </a:cxn>
                  <a:cxn ang="0">
                    <a:pos x="47" y="18"/>
                  </a:cxn>
                  <a:cxn ang="0">
                    <a:pos x="44" y="16"/>
                  </a:cxn>
                  <a:cxn ang="0">
                    <a:pos x="40" y="14"/>
                  </a:cxn>
                  <a:cxn ang="0">
                    <a:pos x="40" y="14"/>
                  </a:cxn>
                  <a:cxn ang="0">
                    <a:pos x="37" y="16"/>
                  </a:cxn>
                  <a:cxn ang="0">
                    <a:pos x="32" y="21"/>
                  </a:cxn>
                  <a:cxn ang="0">
                    <a:pos x="28" y="30"/>
                  </a:cxn>
                  <a:cxn ang="0">
                    <a:pos x="28" y="67"/>
                  </a:cxn>
                  <a:cxn ang="0">
                    <a:pos x="28" y="74"/>
                  </a:cxn>
                  <a:cxn ang="0">
                    <a:pos x="30" y="79"/>
                  </a:cxn>
                  <a:cxn ang="0">
                    <a:pos x="32" y="81"/>
                  </a:cxn>
                  <a:cxn ang="0">
                    <a:pos x="35" y="84"/>
                  </a:cxn>
                  <a:cxn ang="0">
                    <a:pos x="37" y="86"/>
                  </a:cxn>
                  <a:cxn ang="0">
                    <a:pos x="44" y="86"/>
                  </a:cxn>
                  <a:cxn ang="0">
                    <a:pos x="44" y="88"/>
                  </a:cxn>
                  <a:cxn ang="0">
                    <a:pos x="0" y="88"/>
                  </a:cxn>
                  <a:cxn ang="0">
                    <a:pos x="0" y="86"/>
                  </a:cxn>
                  <a:cxn ang="0">
                    <a:pos x="4" y="86"/>
                  </a:cxn>
                  <a:cxn ang="0">
                    <a:pos x="9" y="84"/>
                  </a:cxn>
                  <a:cxn ang="0">
                    <a:pos x="9" y="81"/>
                  </a:cxn>
                  <a:cxn ang="0">
                    <a:pos x="11" y="79"/>
                  </a:cxn>
                  <a:cxn ang="0">
                    <a:pos x="11" y="74"/>
                  </a:cxn>
                  <a:cxn ang="0">
                    <a:pos x="11" y="67"/>
                  </a:cxn>
                  <a:cxn ang="0">
                    <a:pos x="11" y="37"/>
                  </a:cxn>
                  <a:cxn ang="0">
                    <a:pos x="11" y="28"/>
                  </a:cxn>
                  <a:cxn ang="0">
                    <a:pos x="11" y="21"/>
                  </a:cxn>
                  <a:cxn ang="0">
                    <a:pos x="11" y="16"/>
                  </a:cxn>
                  <a:cxn ang="0">
                    <a:pos x="11" y="14"/>
                  </a:cxn>
                  <a:cxn ang="0">
                    <a:pos x="9" y="11"/>
                  </a:cxn>
                  <a:cxn ang="0">
                    <a:pos x="7" y="11"/>
                  </a:cxn>
                  <a:cxn ang="0">
                    <a:pos x="7" y="11"/>
                  </a:cxn>
                  <a:cxn ang="0">
                    <a:pos x="4" y="11"/>
                  </a:cxn>
                  <a:cxn ang="0">
                    <a:pos x="0" y="11"/>
                  </a:cxn>
                  <a:cxn ang="0">
                    <a:pos x="0" y="11"/>
                  </a:cxn>
                  <a:cxn ang="0">
                    <a:pos x="23" y="0"/>
                  </a:cxn>
                  <a:cxn ang="0">
                    <a:pos x="28" y="0"/>
                  </a:cxn>
                </a:cxnLst>
                <a:rect l="0" t="0" r="r" b="b"/>
                <a:pathLst>
                  <a:path w="63" h="88">
                    <a:moveTo>
                      <a:pt x="28" y="0"/>
                    </a:moveTo>
                    <a:lnTo>
                      <a:pt x="28" y="23"/>
                    </a:lnTo>
                    <a:lnTo>
                      <a:pt x="32" y="14"/>
                    </a:lnTo>
                    <a:lnTo>
                      <a:pt x="40" y="7"/>
                    </a:lnTo>
                    <a:lnTo>
                      <a:pt x="44" y="2"/>
                    </a:lnTo>
                    <a:lnTo>
                      <a:pt x="49" y="0"/>
                    </a:lnTo>
                    <a:lnTo>
                      <a:pt x="54" y="2"/>
                    </a:lnTo>
                    <a:lnTo>
                      <a:pt x="58" y="4"/>
                    </a:lnTo>
                    <a:lnTo>
                      <a:pt x="61" y="7"/>
                    </a:lnTo>
                    <a:lnTo>
                      <a:pt x="63" y="11"/>
                    </a:lnTo>
                    <a:lnTo>
                      <a:pt x="61" y="16"/>
                    </a:lnTo>
                    <a:lnTo>
                      <a:pt x="61" y="18"/>
                    </a:lnTo>
                    <a:lnTo>
                      <a:pt x="56" y="21"/>
                    </a:lnTo>
                    <a:lnTo>
                      <a:pt x="54" y="23"/>
                    </a:lnTo>
                    <a:lnTo>
                      <a:pt x="51" y="21"/>
                    </a:lnTo>
                    <a:lnTo>
                      <a:pt x="47" y="18"/>
                    </a:lnTo>
                    <a:lnTo>
                      <a:pt x="44" y="16"/>
                    </a:lnTo>
                    <a:lnTo>
                      <a:pt x="40" y="14"/>
                    </a:lnTo>
                    <a:lnTo>
                      <a:pt x="37" y="16"/>
                    </a:lnTo>
                    <a:lnTo>
                      <a:pt x="32" y="21"/>
                    </a:lnTo>
                    <a:lnTo>
                      <a:pt x="28" y="30"/>
                    </a:lnTo>
                    <a:lnTo>
                      <a:pt x="28" y="67"/>
                    </a:lnTo>
                    <a:lnTo>
                      <a:pt x="28" y="74"/>
                    </a:lnTo>
                    <a:lnTo>
                      <a:pt x="30" y="79"/>
                    </a:lnTo>
                    <a:lnTo>
                      <a:pt x="32" y="81"/>
                    </a:lnTo>
                    <a:lnTo>
                      <a:pt x="35" y="84"/>
                    </a:lnTo>
                    <a:lnTo>
                      <a:pt x="37" y="86"/>
                    </a:lnTo>
                    <a:lnTo>
                      <a:pt x="44" y="86"/>
                    </a:lnTo>
                    <a:lnTo>
                      <a:pt x="44" y="88"/>
                    </a:lnTo>
                    <a:lnTo>
                      <a:pt x="0" y="88"/>
                    </a:lnTo>
                    <a:lnTo>
                      <a:pt x="0" y="86"/>
                    </a:lnTo>
                    <a:lnTo>
                      <a:pt x="4" y="86"/>
                    </a:lnTo>
                    <a:lnTo>
                      <a:pt x="9" y="84"/>
                    </a:lnTo>
                    <a:lnTo>
                      <a:pt x="9" y="81"/>
                    </a:lnTo>
                    <a:lnTo>
                      <a:pt x="11" y="79"/>
                    </a:lnTo>
                    <a:lnTo>
                      <a:pt x="11" y="74"/>
                    </a:lnTo>
                    <a:lnTo>
                      <a:pt x="11" y="67"/>
                    </a:lnTo>
                    <a:lnTo>
                      <a:pt x="11" y="37"/>
                    </a:lnTo>
                    <a:lnTo>
                      <a:pt x="11" y="28"/>
                    </a:lnTo>
                    <a:lnTo>
                      <a:pt x="11" y="21"/>
                    </a:lnTo>
                    <a:lnTo>
                      <a:pt x="11" y="16"/>
                    </a:lnTo>
                    <a:lnTo>
                      <a:pt x="11" y="14"/>
                    </a:lnTo>
                    <a:lnTo>
                      <a:pt x="9" y="11"/>
                    </a:lnTo>
                    <a:lnTo>
                      <a:pt x="7" y="11"/>
                    </a:lnTo>
                    <a:lnTo>
                      <a:pt x="4" y="11"/>
                    </a:lnTo>
                    <a:lnTo>
                      <a:pt x="0" y="11"/>
                    </a:lnTo>
                    <a:lnTo>
                      <a:pt x="23" y="0"/>
                    </a:lnTo>
                    <a:lnTo>
                      <a:pt x="28" y="0"/>
                    </a:lnTo>
                    <a:close/>
                  </a:path>
                </a:pathLst>
              </a:custGeom>
              <a:solidFill>
                <a:srgbClr val="000000"/>
              </a:solidFill>
              <a:ln w="0">
                <a:solidFill>
                  <a:srgbClr val="000000"/>
                </a:solidFill>
                <a:round/>
                <a:headEnd/>
                <a:tailEnd/>
              </a:ln>
            </p:spPr>
            <p:txBody>
              <a:bodyPr/>
              <a:lstStyle/>
              <a:p>
                <a:endParaRPr lang="en-US"/>
              </a:p>
            </p:txBody>
          </p:sp>
          <p:sp>
            <p:nvSpPr>
              <p:cNvPr id="535177" name="Freeform 649"/>
              <p:cNvSpPr>
                <a:spLocks noEditPoints="1"/>
              </p:cNvSpPr>
              <p:nvPr/>
            </p:nvSpPr>
            <p:spPr bwMode="auto">
              <a:xfrm>
                <a:off x="3593" y="5005"/>
                <a:ext cx="82" cy="91"/>
              </a:xfrm>
              <a:custGeom>
                <a:avLst/>
                <a:gdLst/>
                <a:ahLst/>
                <a:cxnLst>
                  <a:cxn ang="0">
                    <a:pos x="42" y="0"/>
                  </a:cxn>
                  <a:cxn ang="0">
                    <a:pos x="51" y="2"/>
                  </a:cxn>
                  <a:cxn ang="0">
                    <a:pos x="58" y="4"/>
                  </a:cxn>
                  <a:cxn ang="0">
                    <a:pos x="65" y="9"/>
                  </a:cxn>
                  <a:cxn ang="0">
                    <a:pos x="72" y="16"/>
                  </a:cxn>
                  <a:cxn ang="0">
                    <a:pos x="77" y="23"/>
                  </a:cxn>
                  <a:cxn ang="0">
                    <a:pos x="82" y="32"/>
                  </a:cxn>
                  <a:cxn ang="0">
                    <a:pos x="82" y="44"/>
                  </a:cxn>
                  <a:cxn ang="0">
                    <a:pos x="82" y="56"/>
                  </a:cxn>
                  <a:cxn ang="0">
                    <a:pos x="77" y="67"/>
                  </a:cxn>
                  <a:cxn ang="0">
                    <a:pos x="72" y="74"/>
                  </a:cxn>
                  <a:cxn ang="0">
                    <a:pos x="68" y="79"/>
                  </a:cxn>
                  <a:cxn ang="0">
                    <a:pos x="61" y="84"/>
                  </a:cxn>
                  <a:cxn ang="0">
                    <a:pos x="51" y="88"/>
                  </a:cxn>
                  <a:cxn ang="0">
                    <a:pos x="39" y="91"/>
                  </a:cxn>
                  <a:cxn ang="0">
                    <a:pos x="30" y="88"/>
                  </a:cxn>
                  <a:cxn ang="0">
                    <a:pos x="23" y="86"/>
                  </a:cxn>
                  <a:cxn ang="0">
                    <a:pos x="16" y="81"/>
                  </a:cxn>
                  <a:cxn ang="0">
                    <a:pos x="9" y="74"/>
                  </a:cxn>
                  <a:cxn ang="0">
                    <a:pos x="4" y="65"/>
                  </a:cxn>
                  <a:cxn ang="0">
                    <a:pos x="2" y="56"/>
                  </a:cxn>
                  <a:cxn ang="0">
                    <a:pos x="0" y="46"/>
                  </a:cxn>
                  <a:cxn ang="0">
                    <a:pos x="2" y="35"/>
                  </a:cxn>
                  <a:cxn ang="0">
                    <a:pos x="7" y="23"/>
                  </a:cxn>
                  <a:cxn ang="0">
                    <a:pos x="9" y="16"/>
                  </a:cxn>
                  <a:cxn ang="0">
                    <a:pos x="16" y="9"/>
                  </a:cxn>
                  <a:cxn ang="0">
                    <a:pos x="21" y="7"/>
                  </a:cxn>
                  <a:cxn ang="0">
                    <a:pos x="30" y="2"/>
                  </a:cxn>
                  <a:cxn ang="0">
                    <a:pos x="42" y="0"/>
                  </a:cxn>
                  <a:cxn ang="0">
                    <a:pos x="37" y="7"/>
                  </a:cxn>
                  <a:cxn ang="0">
                    <a:pos x="32" y="7"/>
                  </a:cxn>
                  <a:cxn ang="0">
                    <a:pos x="28" y="9"/>
                  </a:cxn>
                  <a:cxn ang="0">
                    <a:pos x="23" y="14"/>
                  </a:cxn>
                  <a:cxn ang="0">
                    <a:pos x="18" y="21"/>
                  </a:cxn>
                  <a:cxn ang="0">
                    <a:pos x="16" y="28"/>
                  </a:cxn>
                  <a:cxn ang="0">
                    <a:pos x="16" y="39"/>
                  </a:cxn>
                  <a:cxn ang="0">
                    <a:pos x="16" y="51"/>
                  </a:cxn>
                  <a:cxn ang="0">
                    <a:pos x="18" y="60"/>
                  </a:cxn>
                  <a:cxn ang="0">
                    <a:pos x="23" y="70"/>
                  </a:cxn>
                  <a:cxn ang="0">
                    <a:pos x="30" y="79"/>
                  </a:cxn>
                  <a:cxn ang="0">
                    <a:pos x="37" y="84"/>
                  </a:cxn>
                  <a:cxn ang="0">
                    <a:pos x="44" y="84"/>
                  </a:cxn>
                  <a:cxn ang="0">
                    <a:pos x="51" y="84"/>
                  </a:cxn>
                  <a:cxn ang="0">
                    <a:pos x="56" y="81"/>
                  </a:cxn>
                  <a:cxn ang="0">
                    <a:pos x="61" y="77"/>
                  </a:cxn>
                  <a:cxn ang="0">
                    <a:pos x="63" y="70"/>
                  </a:cxn>
                  <a:cxn ang="0">
                    <a:pos x="65" y="63"/>
                  </a:cxn>
                  <a:cxn ang="0">
                    <a:pos x="65" y="51"/>
                  </a:cxn>
                  <a:cxn ang="0">
                    <a:pos x="65" y="37"/>
                  </a:cxn>
                  <a:cxn ang="0">
                    <a:pos x="61" y="25"/>
                  </a:cxn>
                  <a:cxn ang="0">
                    <a:pos x="56" y="16"/>
                  </a:cxn>
                  <a:cxn ang="0">
                    <a:pos x="51" y="11"/>
                  </a:cxn>
                  <a:cxn ang="0">
                    <a:pos x="44" y="7"/>
                  </a:cxn>
                  <a:cxn ang="0">
                    <a:pos x="37" y="7"/>
                  </a:cxn>
                </a:cxnLst>
                <a:rect l="0" t="0" r="r" b="b"/>
                <a:pathLst>
                  <a:path w="82" h="91">
                    <a:moveTo>
                      <a:pt x="42" y="0"/>
                    </a:moveTo>
                    <a:lnTo>
                      <a:pt x="51" y="2"/>
                    </a:lnTo>
                    <a:lnTo>
                      <a:pt x="58" y="4"/>
                    </a:lnTo>
                    <a:lnTo>
                      <a:pt x="65" y="9"/>
                    </a:lnTo>
                    <a:lnTo>
                      <a:pt x="72" y="16"/>
                    </a:lnTo>
                    <a:lnTo>
                      <a:pt x="77" y="23"/>
                    </a:lnTo>
                    <a:lnTo>
                      <a:pt x="82" y="32"/>
                    </a:lnTo>
                    <a:lnTo>
                      <a:pt x="82" y="44"/>
                    </a:lnTo>
                    <a:lnTo>
                      <a:pt x="82" y="56"/>
                    </a:lnTo>
                    <a:lnTo>
                      <a:pt x="77" y="67"/>
                    </a:lnTo>
                    <a:lnTo>
                      <a:pt x="72" y="74"/>
                    </a:lnTo>
                    <a:lnTo>
                      <a:pt x="68" y="79"/>
                    </a:lnTo>
                    <a:lnTo>
                      <a:pt x="61" y="84"/>
                    </a:lnTo>
                    <a:lnTo>
                      <a:pt x="51" y="88"/>
                    </a:lnTo>
                    <a:lnTo>
                      <a:pt x="39" y="91"/>
                    </a:lnTo>
                    <a:lnTo>
                      <a:pt x="30" y="88"/>
                    </a:lnTo>
                    <a:lnTo>
                      <a:pt x="23" y="86"/>
                    </a:lnTo>
                    <a:lnTo>
                      <a:pt x="16" y="81"/>
                    </a:lnTo>
                    <a:lnTo>
                      <a:pt x="9" y="74"/>
                    </a:lnTo>
                    <a:lnTo>
                      <a:pt x="4" y="65"/>
                    </a:lnTo>
                    <a:lnTo>
                      <a:pt x="2" y="56"/>
                    </a:lnTo>
                    <a:lnTo>
                      <a:pt x="0" y="46"/>
                    </a:lnTo>
                    <a:lnTo>
                      <a:pt x="2" y="35"/>
                    </a:lnTo>
                    <a:lnTo>
                      <a:pt x="7" y="23"/>
                    </a:lnTo>
                    <a:lnTo>
                      <a:pt x="9" y="16"/>
                    </a:lnTo>
                    <a:lnTo>
                      <a:pt x="16" y="9"/>
                    </a:lnTo>
                    <a:lnTo>
                      <a:pt x="21" y="7"/>
                    </a:lnTo>
                    <a:lnTo>
                      <a:pt x="30" y="2"/>
                    </a:lnTo>
                    <a:lnTo>
                      <a:pt x="42" y="0"/>
                    </a:lnTo>
                    <a:close/>
                    <a:moveTo>
                      <a:pt x="37" y="7"/>
                    </a:moveTo>
                    <a:lnTo>
                      <a:pt x="32" y="7"/>
                    </a:lnTo>
                    <a:lnTo>
                      <a:pt x="28" y="9"/>
                    </a:lnTo>
                    <a:lnTo>
                      <a:pt x="23" y="14"/>
                    </a:lnTo>
                    <a:lnTo>
                      <a:pt x="18" y="21"/>
                    </a:lnTo>
                    <a:lnTo>
                      <a:pt x="16" y="28"/>
                    </a:lnTo>
                    <a:lnTo>
                      <a:pt x="16" y="39"/>
                    </a:lnTo>
                    <a:lnTo>
                      <a:pt x="16" y="51"/>
                    </a:lnTo>
                    <a:lnTo>
                      <a:pt x="18" y="60"/>
                    </a:lnTo>
                    <a:lnTo>
                      <a:pt x="23" y="70"/>
                    </a:lnTo>
                    <a:lnTo>
                      <a:pt x="30" y="79"/>
                    </a:lnTo>
                    <a:lnTo>
                      <a:pt x="37" y="84"/>
                    </a:lnTo>
                    <a:lnTo>
                      <a:pt x="44" y="84"/>
                    </a:lnTo>
                    <a:lnTo>
                      <a:pt x="51" y="84"/>
                    </a:lnTo>
                    <a:lnTo>
                      <a:pt x="56" y="81"/>
                    </a:lnTo>
                    <a:lnTo>
                      <a:pt x="61" y="77"/>
                    </a:lnTo>
                    <a:lnTo>
                      <a:pt x="63" y="70"/>
                    </a:lnTo>
                    <a:lnTo>
                      <a:pt x="65" y="63"/>
                    </a:lnTo>
                    <a:lnTo>
                      <a:pt x="65" y="51"/>
                    </a:lnTo>
                    <a:lnTo>
                      <a:pt x="65" y="37"/>
                    </a:lnTo>
                    <a:lnTo>
                      <a:pt x="61" y="25"/>
                    </a:lnTo>
                    <a:lnTo>
                      <a:pt x="56" y="16"/>
                    </a:lnTo>
                    <a:lnTo>
                      <a:pt x="51" y="11"/>
                    </a:lnTo>
                    <a:lnTo>
                      <a:pt x="44" y="7"/>
                    </a:lnTo>
                    <a:lnTo>
                      <a:pt x="37" y="7"/>
                    </a:lnTo>
                    <a:close/>
                  </a:path>
                </a:pathLst>
              </a:custGeom>
              <a:solidFill>
                <a:srgbClr val="000000"/>
              </a:solidFill>
              <a:ln w="0">
                <a:solidFill>
                  <a:srgbClr val="000000"/>
                </a:solidFill>
                <a:round/>
                <a:headEnd/>
                <a:tailEnd/>
              </a:ln>
            </p:spPr>
            <p:txBody>
              <a:bodyPr/>
              <a:lstStyle/>
              <a:p>
                <a:endParaRPr lang="en-US"/>
              </a:p>
            </p:txBody>
          </p:sp>
          <p:sp>
            <p:nvSpPr>
              <p:cNvPr id="535176" name="Freeform 648"/>
              <p:cNvSpPr>
                <a:spLocks/>
              </p:cNvSpPr>
              <p:nvPr/>
            </p:nvSpPr>
            <p:spPr bwMode="auto">
              <a:xfrm>
                <a:off x="3689" y="5005"/>
                <a:ext cx="72" cy="91"/>
              </a:xfrm>
              <a:custGeom>
                <a:avLst/>
                <a:gdLst/>
                <a:ahLst/>
                <a:cxnLst>
                  <a:cxn ang="0">
                    <a:pos x="72" y="53"/>
                  </a:cxn>
                  <a:cxn ang="0">
                    <a:pos x="70" y="65"/>
                  </a:cxn>
                  <a:cxn ang="0">
                    <a:pos x="65" y="74"/>
                  </a:cxn>
                  <a:cxn ang="0">
                    <a:pos x="58" y="81"/>
                  </a:cxn>
                  <a:cxn ang="0">
                    <a:pos x="51" y="86"/>
                  </a:cxn>
                  <a:cxn ang="0">
                    <a:pos x="44" y="88"/>
                  </a:cxn>
                  <a:cxn ang="0">
                    <a:pos x="37" y="91"/>
                  </a:cxn>
                  <a:cxn ang="0">
                    <a:pos x="28" y="88"/>
                  </a:cxn>
                  <a:cxn ang="0">
                    <a:pos x="18" y="86"/>
                  </a:cxn>
                  <a:cxn ang="0">
                    <a:pos x="11" y="79"/>
                  </a:cxn>
                  <a:cxn ang="0">
                    <a:pos x="4" y="70"/>
                  </a:cxn>
                  <a:cxn ang="0">
                    <a:pos x="2" y="58"/>
                  </a:cxn>
                  <a:cxn ang="0">
                    <a:pos x="0" y="46"/>
                  </a:cxn>
                  <a:cxn ang="0">
                    <a:pos x="2" y="32"/>
                  </a:cxn>
                  <a:cxn ang="0">
                    <a:pos x="4" y="23"/>
                  </a:cxn>
                  <a:cxn ang="0">
                    <a:pos x="11" y="14"/>
                  </a:cxn>
                  <a:cxn ang="0">
                    <a:pos x="21" y="7"/>
                  </a:cxn>
                  <a:cxn ang="0">
                    <a:pos x="30" y="2"/>
                  </a:cxn>
                  <a:cxn ang="0">
                    <a:pos x="39" y="0"/>
                  </a:cxn>
                  <a:cxn ang="0">
                    <a:pos x="49" y="2"/>
                  </a:cxn>
                  <a:cxn ang="0">
                    <a:pos x="54" y="4"/>
                  </a:cxn>
                  <a:cxn ang="0">
                    <a:pos x="61" y="7"/>
                  </a:cxn>
                  <a:cxn ang="0">
                    <a:pos x="68" y="14"/>
                  </a:cxn>
                  <a:cxn ang="0">
                    <a:pos x="68" y="21"/>
                  </a:cxn>
                  <a:cxn ang="0">
                    <a:pos x="68" y="23"/>
                  </a:cxn>
                  <a:cxn ang="0">
                    <a:pos x="65" y="25"/>
                  </a:cxn>
                  <a:cxn ang="0">
                    <a:pos x="63" y="28"/>
                  </a:cxn>
                  <a:cxn ang="0">
                    <a:pos x="61" y="28"/>
                  </a:cxn>
                  <a:cxn ang="0">
                    <a:pos x="56" y="28"/>
                  </a:cxn>
                  <a:cxn ang="0">
                    <a:pos x="54" y="25"/>
                  </a:cxn>
                  <a:cxn ang="0">
                    <a:pos x="51" y="23"/>
                  </a:cxn>
                  <a:cxn ang="0">
                    <a:pos x="51" y="18"/>
                  </a:cxn>
                  <a:cxn ang="0">
                    <a:pos x="49" y="14"/>
                  </a:cxn>
                  <a:cxn ang="0">
                    <a:pos x="46" y="9"/>
                  </a:cxn>
                  <a:cxn ang="0">
                    <a:pos x="42" y="7"/>
                  </a:cxn>
                  <a:cxn ang="0">
                    <a:pos x="37" y="7"/>
                  </a:cxn>
                  <a:cxn ang="0">
                    <a:pos x="32" y="7"/>
                  </a:cxn>
                  <a:cxn ang="0">
                    <a:pos x="28" y="9"/>
                  </a:cxn>
                  <a:cxn ang="0">
                    <a:pos x="23" y="14"/>
                  </a:cxn>
                  <a:cxn ang="0">
                    <a:pos x="18" y="21"/>
                  </a:cxn>
                  <a:cxn ang="0">
                    <a:pos x="16" y="28"/>
                  </a:cxn>
                  <a:cxn ang="0">
                    <a:pos x="16" y="37"/>
                  </a:cxn>
                  <a:cxn ang="0">
                    <a:pos x="16" y="46"/>
                  </a:cxn>
                  <a:cxn ang="0">
                    <a:pos x="21" y="56"/>
                  </a:cxn>
                  <a:cxn ang="0">
                    <a:pos x="23" y="63"/>
                  </a:cxn>
                  <a:cxn ang="0">
                    <a:pos x="30" y="70"/>
                  </a:cxn>
                  <a:cxn ang="0">
                    <a:pos x="37" y="72"/>
                  </a:cxn>
                  <a:cxn ang="0">
                    <a:pos x="44" y="74"/>
                  </a:cxn>
                  <a:cxn ang="0">
                    <a:pos x="54" y="72"/>
                  </a:cxn>
                  <a:cxn ang="0">
                    <a:pos x="61" y="70"/>
                  </a:cxn>
                  <a:cxn ang="0">
                    <a:pos x="65" y="63"/>
                  </a:cxn>
                  <a:cxn ang="0">
                    <a:pos x="70" y="53"/>
                  </a:cxn>
                  <a:cxn ang="0">
                    <a:pos x="72" y="53"/>
                  </a:cxn>
                </a:cxnLst>
                <a:rect l="0" t="0" r="r" b="b"/>
                <a:pathLst>
                  <a:path w="72" h="91">
                    <a:moveTo>
                      <a:pt x="72" y="53"/>
                    </a:moveTo>
                    <a:lnTo>
                      <a:pt x="70" y="65"/>
                    </a:lnTo>
                    <a:lnTo>
                      <a:pt x="65" y="74"/>
                    </a:lnTo>
                    <a:lnTo>
                      <a:pt x="58" y="81"/>
                    </a:lnTo>
                    <a:lnTo>
                      <a:pt x="51" y="86"/>
                    </a:lnTo>
                    <a:lnTo>
                      <a:pt x="44" y="88"/>
                    </a:lnTo>
                    <a:lnTo>
                      <a:pt x="37" y="91"/>
                    </a:lnTo>
                    <a:lnTo>
                      <a:pt x="28" y="88"/>
                    </a:lnTo>
                    <a:lnTo>
                      <a:pt x="18" y="86"/>
                    </a:lnTo>
                    <a:lnTo>
                      <a:pt x="11" y="79"/>
                    </a:lnTo>
                    <a:lnTo>
                      <a:pt x="4" y="70"/>
                    </a:lnTo>
                    <a:lnTo>
                      <a:pt x="2" y="58"/>
                    </a:lnTo>
                    <a:lnTo>
                      <a:pt x="0" y="46"/>
                    </a:lnTo>
                    <a:lnTo>
                      <a:pt x="2" y="32"/>
                    </a:lnTo>
                    <a:lnTo>
                      <a:pt x="4" y="23"/>
                    </a:lnTo>
                    <a:lnTo>
                      <a:pt x="11" y="14"/>
                    </a:lnTo>
                    <a:lnTo>
                      <a:pt x="21" y="7"/>
                    </a:lnTo>
                    <a:lnTo>
                      <a:pt x="30" y="2"/>
                    </a:lnTo>
                    <a:lnTo>
                      <a:pt x="39" y="0"/>
                    </a:lnTo>
                    <a:lnTo>
                      <a:pt x="49" y="2"/>
                    </a:lnTo>
                    <a:lnTo>
                      <a:pt x="54" y="4"/>
                    </a:lnTo>
                    <a:lnTo>
                      <a:pt x="61" y="7"/>
                    </a:lnTo>
                    <a:lnTo>
                      <a:pt x="68" y="14"/>
                    </a:lnTo>
                    <a:lnTo>
                      <a:pt x="68" y="21"/>
                    </a:lnTo>
                    <a:lnTo>
                      <a:pt x="68" y="23"/>
                    </a:lnTo>
                    <a:lnTo>
                      <a:pt x="65" y="25"/>
                    </a:lnTo>
                    <a:lnTo>
                      <a:pt x="63" y="28"/>
                    </a:lnTo>
                    <a:lnTo>
                      <a:pt x="61" y="28"/>
                    </a:lnTo>
                    <a:lnTo>
                      <a:pt x="56" y="28"/>
                    </a:lnTo>
                    <a:lnTo>
                      <a:pt x="54" y="25"/>
                    </a:lnTo>
                    <a:lnTo>
                      <a:pt x="51" y="23"/>
                    </a:lnTo>
                    <a:lnTo>
                      <a:pt x="51" y="18"/>
                    </a:lnTo>
                    <a:lnTo>
                      <a:pt x="49" y="14"/>
                    </a:lnTo>
                    <a:lnTo>
                      <a:pt x="46" y="9"/>
                    </a:lnTo>
                    <a:lnTo>
                      <a:pt x="42" y="7"/>
                    </a:lnTo>
                    <a:lnTo>
                      <a:pt x="37" y="7"/>
                    </a:lnTo>
                    <a:lnTo>
                      <a:pt x="32" y="7"/>
                    </a:lnTo>
                    <a:lnTo>
                      <a:pt x="28" y="9"/>
                    </a:lnTo>
                    <a:lnTo>
                      <a:pt x="23" y="14"/>
                    </a:lnTo>
                    <a:lnTo>
                      <a:pt x="18" y="21"/>
                    </a:lnTo>
                    <a:lnTo>
                      <a:pt x="16" y="28"/>
                    </a:lnTo>
                    <a:lnTo>
                      <a:pt x="16" y="37"/>
                    </a:lnTo>
                    <a:lnTo>
                      <a:pt x="16" y="46"/>
                    </a:lnTo>
                    <a:lnTo>
                      <a:pt x="21" y="56"/>
                    </a:lnTo>
                    <a:lnTo>
                      <a:pt x="23" y="63"/>
                    </a:lnTo>
                    <a:lnTo>
                      <a:pt x="30" y="70"/>
                    </a:lnTo>
                    <a:lnTo>
                      <a:pt x="37" y="72"/>
                    </a:lnTo>
                    <a:lnTo>
                      <a:pt x="44" y="74"/>
                    </a:lnTo>
                    <a:lnTo>
                      <a:pt x="54" y="72"/>
                    </a:lnTo>
                    <a:lnTo>
                      <a:pt x="61" y="70"/>
                    </a:lnTo>
                    <a:lnTo>
                      <a:pt x="65" y="63"/>
                    </a:lnTo>
                    <a:lnTo>
                      <a:pt x="70" y="53"/>
                    </a:lnTo>
                    <a:lnTo>
                      <a:pt x="72" y="53"/>
                    </a:lnTo>
                    <a:close/>
                  </a:path>
                </a:pathLst>
              </a:custGeom>
              <a:solidFill>
                <a:srgbClr val="000000"/>
              </a:solidFill>
              <a:ln w="0">
                <a:solidFill>
                  <a:srgbClr val="000000"/>
                </a:solidFill>
                <a:round/>
                <a:headEnd/>
                <a:tailEnd/>
              </a:ln>
            </p:spPr>
            <p:txBody>
              <a:bodyPr/>
              <a:lstStyle/>
              <a:p>
                <a:endParaRPr lang="en-US"/>
              </a:p>
            </p:txBody>
          </p:sp>
          <p:sp>
            <p:nvSpPr>
              <p:cNvPr id="535175" name="Freeform 647"/>
              <p:cNvSpPr>
                <a:spLocks noEditPoints="1"/>
              </p:cNvSpPr>
              <p:nvPr/>
            </p:nvSpPr>
            <p:spPr bwMode="auto">
              <a:xfrm>
                <a:off x="3775" y="5005"/>
                <a:ext cx="73" cy="91"/>
              </a:xfrm>
              <a:custGeom>
                <a:avLst/>
                <a:gdLst/>
                <a:ahLst/>
                <a:cxnLst>
                  <a:cxn ang="0">
                    <a:pos x="14" y="35"/>
                  </a:cxn>
                  <a:cxn ang="0">
                    <a:pos x="14" y="46"/>
                  </a:cxn>
                  <a:cxn ang="0">
                    <a:pos x="19" y="56"/>
                  </a:cxn>
                  <a:cxn ang="0">
                    <a:pos x="24" y="63"/>
                  </a:cxn>
                  <a:cxn ang="0">
                    <a:pos x="31" y="70"/>
                  </a:cxn>
                  <a:cxn ang="0">
                    <a:pos x="38" y="72"/>
                  </a:cxn>
                  <a:cxn ang="0">
                    <a:pos x="45" y="74"/>
                  </a:cxn>
                  <a:cxn ang="0">
                    <a:pos x="54" y="74"/>
                  </a:cxn>
                  <a:cxn ang="0">
                    <a:pos x="61" y="70"/>
                  </a:cxn>
                  <a:cxn ang="0">
                    <a:pos x="64" y="67"/>
                  </a:cxn>
                  <a:cxn ang="0">
                    <a:pos x="68" y="60"/>
                  </a:cxn>
                  <a:cxn ang="0">
                    <a:pos x="71" y="53"/>
                  </a:cxn>
                  <a:cxn ang="0">
                    <a:pos x="73" y="56"/>
                  </a:cxn>
                  <a:cxn ang="0">
                    <a:pos x="71" y="65"/>
                  </a:cxn>
                  <a:cxn ang="0">
                    <a:pos x="66" y="72"/>
                  </a:cxn>
                  <a:cxn ang="0">
                    <a:pos x="61" y="79"/>
                  </a:cxn>
                  <a:cxn ang="0">
                    <a:pos x="54" y="86"/>
                  </a:cxn>
                  <a:cxn ang="0">
                    <a:pos x="47" y="88"/>
                  </a:cxn>
                  <a:cxn ang="0">
                    <a:pos x="38" y="91"/>
                  </a:cxn>
                  <a:cxn ang="0">
                    <a:pos x="28" y="88"/>
                  </a:cxn>
                  <a:cxn ang="0">
                    <a:pos x="19" y="86"/>
                  </a:cxn>
                  <a:cxn ang="0">
                    <a:pos x="12" y="79"/>
                  </a:cxn>
                  <a:cxn ang="0">
                    <a:pos x="5" y="70"/>
                  </a:cxn>
                  <a:cxn ang="0">
                    <a:pos x="3" y="58"/>
                  </a:cxn>
                  <a:cxn ang="0">
                    <a:pos x="0" y="46"/>
                  </a:cxn>
                  <a:cxn ang="0">
                    <a:pos x="3" y="32"/>
                  </a:cxn>
                  <a:cxn ang="0">
                    <a:pos x="5" y="21"/>
                  </a:cxn>
                  <a:cxn ang="0">
                    <a:pos x="12" y="11"/>
                  </a:cxn>
                  <a:cxn ang="0">
                    <a:pos x="19" y="7"/>
                  </a:cxn>
                  <a:cxn ang="0">
                    <a:pos x="28" y="2"/>
                  </a:cxn>
                  <a:cxn ang="0">
                    <a:pos x="40" y="0"/>
                  </a:cxn>
                  <a:cxn ang="0">
                    <a:pos x="49" y="2"/>
                  </a:cxn>
                  <a:cxn ang="0">
                    <a:pos x="56" y="4"/>
                  </a:cxn>
                  <a:cxn ang="0">
                    <a:pos x="64" y="9"/>
                  </a:cxn>
                  <a:cxn ang="0">
                    <a:pos x="68" y="16"/>
                  </a:cxn>
                  <a:cxn ang="0">
                    <a:pos x="71" y="25"/>
                  </a:cxn>
                  <a:cxn ang="0">
                    <a:pos x="73" y="35"/>
                  </a:cxn>
                  <a:cxn ang="0">
                    <a:pos x="14" y="35"/>
                  </a:cxn>
                  <a:cxn ang="0">
                    <a:pos x="14" y="28"/>
                  </a:cxn>
                  <a:cxn ang="0">
                    <a:pos x="52" y="28"/>
                  </a:cxn>
                  <a:cxn ang="0">
                    <a:pos x="52" y="21"/>
                  </a:cxn>
                  <a:cxn ang="0">
                    <a:pos x="52" y="16"/>
                  </a:cxn>
                  <a:cxn ang="0">
                    <a:pos x="47" y="14"/>
                  </a:cxn>
                  <a:cxn ang="0">
                    <a:pos x="45" y="9"/>
                  </a:cxn>
                  <a:cxn ang="0">
                    <a:pos x="40" y="7"/>
                  </a:cxn>
                  <a:cxn ang="0">
                    <a:pos x="35" y="7"/>
                  </a:cxn>
                  <a:cxn ang="0">
                    <a:pos x="28" y="7"/>
                  </a:cxn>
                  <a:cxn ang="0">
                    <a:pos x="21" y="11"/>
                  </a:cxn>
                  <a:cxn ang="0">
                    <a:pos x="19" y="16"/>
                  </a:cxn>
                  <a:cxn ang="0">
                    <a:pos x="17" y="23"/>
                  </a:cxn>
                  <a:cxn ang="0">
                    <a:pos x="14" y="28"/>
                  </a:cxn>
                </a:cxnLst>
                <a:rect l="0" t="0" r="r" b="b"/>
                <a:pathLst>
                  <a:path w="73" h="91">
                    <a:moveTo>
                      <a:pt x="14" y="35"/>
                    </a:moveTo>
                    <a:lnTo>
                      <a:pt x="14" y="46"/>
                    </a:lnTo>
                    <a:lnTo>
                      <a:pt x="19" y="56"/>
                    </a:lnTo>
                    <a:lnTo>
                      <a:pt x="24" y="63"/>
                    </a:lnTo>
                    <a:lnTo>
                      <a:pt x="31" y="70"/>
                    </a:lnTo>
                    <a:lnTo>
                      <a:pt x="38" y="72"/>
                    </a:lnTo>
                    <a:lnTo>
                      <a:pt x="45" y="74"/>
                    </a:lnTo>
                    <a:lnTo>
                      <a:pt x="54" y="74"/>
                    </a:lnTo>
                    <a:lnTo>
                      <a:pt x="61" y="70"/>
                    </a:lnTo>
                    <a:lnTo>
                      <a:pt x="64" y="67"/>
                    </a:lnTo>
                    <a:lnTo>
                      <a:pt x="68" y="60"/>
                    </a:lnTo>
                    <a:lnTo>
                      <a:pt x="71" y="53"/>
                    </a:lnTo>
                    <a:lnTo>
                      <a:pt x="73" y="56"/>
                    </a:lnTo>
                    <a:lnTo>
                      <a:pt x="71" y="65"/>
                    </a:lnTo>
                    <a:lnTo>
                      <a:pt x="66" y="72"/>
                    </a:lnTo>
                    <a:lnTo>
                      <a:pt x="61" y="79"/>
                    </a:lnTo>
                    <a:lnTo>
                      <a:pt x="54" y="86"/>
                    </a:lnTo>
                    <a:lnTo>
                      <a:pt x="47" y="88"/>
                    </a:lnTo>
                    <a:lnTo>
                      <a:pt x="38" y="91"/>
                    </a:lnTo>
                    <a:lnTo>
                      <a:pt x="28" y="88"/>
                    </a:lnTo>
                    <a:lnTo>
                      <a:pt x="19" y="86"/>
                    </a:lnTo>
                    <a:lnTo>
                      <a:pt x="12" y="79"/>
                    </a:lnTo>
                    <a:lnTo>
                      <a:pt x="5" y="70"/>
                    </a:lnTo>
                    <a:lnTo>
                      <a:pt x="3" y="58"/>
                    </a:lnTo>
                    <a:lnTo>
                      <a:pt x="0" y="46"/>
                    </a:lnTo>
                    <a:lnTo>
                      <a:pt x="3" y="32"/>
                    </a:lnTo>
                    <a:lnTo>
                      <a:pt x="5" y="21"/>
                    </a:lnTo>
                    <a:lnTo>
                      <a:pt x="12" y="11"/>
                    </a:lnTo>
                    <a:lnTo>
                      <a:pt x="19" y="7"/>
                    </a:lnTo>
                    <a:lnTo>
                      <a:pt x="28" y="2"/>
                    </a:lnTo>
                    <a:lnTo>
                      <a:pt x="40" y="0"/>
                    </a:lnTo>
                    <a:lnTo>
                      <a:pt x="49" y="2"/>
                    </a:lnTo>
                    <a:lnTo>
                      <a:pt x="56" y="4"/>
                    </a:lnTo>
                    <a:lnTo>
                      <a:pt x="64" y="9"/>
                    </a:lnTo>
                    <a:lnTo>
                      <a:pt x="68" y="16"/>
                    </a:lnTo>
                    <a:lnTo>
                      <a:pt x="71" y="25"/>
                    </a:lnTo>
                    <a:lnTo>
                      <a:pt x="73" y="35"/>
                    </a:lnTo>
                    <a:lnTo>
                      <a:pt x="14" y="35"/>
                    </a:lnTo>
                    <a:close/>
                    <a:moveTo>
                      <a:pt x="14" y="28"/>
                    </a:moveTo>
                    <a:lnTo>
                      <a:pt x="52" y="28"/>
                    </a:lnTo>
                    <a:lnTo>
                      <a:pt x="52" y="21"/>
                    </a:lnTo>
                    <a:lnTo>
                      <a:pt x="52" y="16"/>
                    </a:lnTo>
                    <a:lnTo>
                      <a:pt x="47" y="14"/>
                    </a:lnTo>
                    <a:lnTo>
                      <a:pt x="45" y="9"/>
                    </a:lnTo>
                    <a:lnTo>
                      <a:pt x="40" y="7"/>
                    </a:lnTo>
                    <a:lnTo>
                      <a:pt x="35" y="7"/>
                    </a:lnTo>
                    <a:lnTo>
                      <a:pt x="28" y="7"/>
                    </a:lnTo>
                    <a:lnTo>
                      <a:pt x="21" y="11"/>
                    </a:lnTo>
                    <a:lnTo>
                      <a:pt x="19" y="16"/>
                    </a:lnTo>
                    <a:lnTo>
                      <a:pt x="17" y="23"/>
                    </a:lnTo>
                    <a:lnTo>
                      <a:pt x="14" y="28"/>
                    </a:lnTo>
                    <a:close/>
                  </a:path>
                </a:pathLst>
              </a:custGeom>
              <a:solidFill>
                <a:srgbClr val="000000"/>
              </a:solidFill>
              <a:ln w="0">
                <a:solidFill>
                  <a:srgbClr val="000000"/>
                </a:solidFill>
                <a:round/>
                <a:headEnd/>
                <a:tailEnd/>
              </a:ln>
            </p:spPr>
            <p:txBody>
              <a:bodyPr/>
              <a:lstStyle/>
              <a:p>
                <a:endParaRPr lang="en-US"/>
              </a:p>
            </p:txBody>
          </p:sp>
          <p:sp>
            <p:nvSpPr>
              <p:cNvPr id="535174" name="Freeform 646"/>
              <p:cNvSpPr>
                <a:spLocks/>
              </p:cNvSpPr>
              <p:nvPr/>
            </p:nvSpPr>
            <p:spPr bwMode="auto">
              <a:xfrm>
                <a:off x="3867" y="5005"/>
                <a:ext cx="56" cy="91"/>
              </a:xfrm>
              <a:custGeom>
                <a:avLst/>
                <a:gdLst/>
                <a:ahLst/>
                <a:cxnLst>
                  <a:cxn ang="0">
                    <a:pos x="51" y="30"/>
                  </a:cxn>
                  <a:cxn ang="0">
                    <a:pos x="46" y="23"/>
                  </a:cxn>
                  <a:cxn ang="0">
                    <a:pos x="39" y="11"/>
                  </a:cxn>
                  <a:cxn ang="0">
                    <a:pos x="25" y="7"/>
                  </a:cxn>
                  <a:cxn ang="0">
                    <a:pos x="14" y="9"/>
                  </a:cxn>
                  <a:cxn ang="0">
                    <a:pos x="11" y="18"/>
                  </a:cxn>
                  <a:cxn ang="0">
                    <a:pos x="14" y="25"/>
                  </a:cxn>
                  <a:cxn ang="0">
                    <a:pos x="25" y="35"/>
                  </a:cxn>
                  <a:cxn ang="0">
                    <a:pos x="46" y="46"/>
                  </a:cxn>
                  <a:cxn ang="0">
                    <a:pos x="56" y="58"/>
                  </a:cxn>
                  <a:cxn ang="0">
                    <a:pos x="56" y="72"/>
                  </a:cxn>
                  <a:cxn ang="0">
                    <a:pos x="49" y="84"/>
                  </a:cxn>
                  <a:cxn ang="0">
                    <a:pos x="28" y="91"/>
                  </a:cxn>
                  <a:cxn ang="0">
                    <a:pos x="9" y="88"/>
                  </a:cxn>
                  <a:cxn ang="0">
                    <a:pos x="4" y="86"/>
                  </a:cxn>
                  <a:cxn ang="0">
                    <a:pos x="0" y="91"/>
                  </a:cxn>
                  <a:cxn ang="0">
                    <a:pos x="0" y="60"/>
                  </a:cxn>
                  <a:cxn ang="0">
                    <a:pos x="2" y="67"/>
                  </a:cxn>
                  <a:cxn ang="0">
                    <a:pos x="11" y="79"/>
                  </a:cxn>
                  <a:cxn ang="0">
                    <a:pos x="28" y="84"/>
                  </a:cxn>
                  <a:cxn ang="0">
                    <a:pos x="39" y="81"/>
                  </a:cxn>
                  <a:cxn ang="0">
                    <a:pos x="42" y="72"/>
                  </a:cxn>
                  <a:cxn ang="0">
                    <a:pos x="39" y="60"/>
                  </a:cxn>
                  <a:cxn ang="0">
                    <a:pos x="28" y="53"/>
                  </a:cxn>
                  <a:cxn ang="0">
                    <a:pos x="14" y="46"/>
                  </a:cxn>
                  <a:cxn ang="0">
                    <a:pos x="2" y="37"/>
                  </a:cxn>
                  <a:cxn ang="0">
                    <a:pos x="0" y="25"/>
                  </a:cxn>
                  <a:cxn ang="0">
                    <a:pos x="2" y="11"/>
                  </a:cxn>
                  <a:cxn ang="0">
                    <a:pos x="11" y="4"/>
                  </a:cxn>
                  <a:cxn ang="0">
                    <a:pos x="25" y="0"/>
                  </a:cxn>
                  <a:cxn ang="0">
                    <a:pos x="37" y="2"/>
                  </a:cxn>
                  <a:cxn ang="0">
                    <a:pos x="44" y="4"/>
                  </a:cxn>
                  <a:cxn ang="0">
                    <a:pos x="46" y="4"/>
                  </a:cxn>
                  <a:cxn ang="0">
                    <a:pos x="49" y="0"/>
                  </a:cxn>
                </a:cxnLst>
                <a:rect l="0" t="0" r="r" b="b"/>
                <a:pathLst>
                  <a:path w="56" h="91">
                    <a:moveTo>
                      <a:pt x="51" y="0"/>
                    </a:moveTo>
                    <a:lnTo>
                      <a:pt x="51" y="30"/>
                    </a:lnTo>
                    <a:lnTo>
                      <a:pt x="49" y="30"/>
                    </a:lnTo>
                    <a:lnTo>
                      <a:pt x="46" y="23"/>
                    </a:lnTo>
                    <a:lnTo>
                      <a:pt x="44" y="16"/>
                    </a:lnTo>
                    <a:lnTo>
                      <a:pt x="39" y="11"/>
                    </a:lnTo>
                    <a:lnTo>
                      <a:pt x="32" y="7"/>
                    </a:lnTo>
                    <a:lnTo>
                      <a:pt x="25" y="7"/>
                    </a:lnTo>
                    <a:lnTo>
                      <a:pt x="18" y="7"/>
                    </a:lnTo>
                    <a:lnTo>
                      <a:pt x="14" y="9"/>
                    </a:lnTo>
                    <a:lnTo>
                      <a:pt x="11" y="14"/>
                    </a:lnTo>
                    <a:lnTo>
                      <a:pt x="11" y="18"/>
                    </a:lnTo>
                    <a:lnTo>
                      <a:pt x="11" y="23"/>
                    </a:lnTo>
                    <a:lnTo>
                      <a:pt x="14" y="25"/>
                    </a:lnTo>
                    <a:lnTo>
                      <a:pt x="18" y="30"/>
                    </a:lnTo>
                    <a:lnTo>
                      <a:pt x="25" y="35"/>
                    </a:lnTo>
                    <a:lnTo>
                      <a:pt x="37" y="39"/>
                    </a:lnTo>
                    <a:lnTo>
                      <a:pt x="46" y="46"/>
                    </a:lnTo>
                    <a:lnTo>
                      <a:pt x="51" y="51"/>
                    </a:lnTo>
                    <a:lnTo>
                      <a:pt x="56" y="58"/>
                    </a:lnTo>
                    <a:lnTo>
                      <a:pt x="56" y="65"/>
                    </a:lnTo>
                    <a:lnTo>
                      <a:pt x="56" y="72"/>
                    </a:lnTo>
                    <a:lnTo>
                      <a:pt x="53" y="79"/>
                    </a:lnTo>
                    <a:lnTo>
                      <a:pt x="49" y="84"/>
                    </a:lnTo>
                    <a:lnTo>
                      <a:pt x="39" y="88"/>
                    </a:lnTo>
                    <a:lnTo>
                      <a:pt x="28" y="91"/>
                    </a:lnTo>
                    <a:lnTo>
                      <a:pt x="18" y="91"/>
                    </a:lnTo>
                    <a:lnTo>
                      <a:pt x="9" y="88"/>
                    </a:lnTo>
                    <a:lnTo>
                      <a:pt x="7" y="86"/>
                    </a:lnTo>
                    <a:lnTo>
                      <a:pt x="4" y="86"/>
                    </a:lnTo>
                    <a:lnTo>
                      <a:pt x="2" y="88"/>
                    </a:lnTo>
                    <a:lnTo>
                      <a:pt x="0" y="91"/>
                    </a:lnTo>
                    <a:lnTo>
                      <a:pt x="0" y="60"/>
                    </a:lnTo>
                    <a:lnTo>
                      <a:pt x="2" y="67"/>
                    </a:lnTo>
                    <a:lnTo>
                      <a:pt x="7" y="74"/>
                    </a:lnTo>
                    <a:lnTo>
                      <a:pt x="11" y="79"/>
                    </a:lnTo>
                    <a:lnTo>
                      <a:pt x="18" y="84"/>
                    </a:lnTo>
                    <a:lnTo>
                      <a:pt x="28" y="84"/>
                    </a:lnTo>
                    <a:lnTo>
                      <a:pt x="35" y="84"/>
                    </a:lnTo>
                    <a:lnTo>
                      <a:pt x="39" y="81"/>
                    </a:lnTo>
                    <a:lnTo>
                      <a:pt x="42" y="77"/>
                    </a:lnTo>
                    <a:lnTo>
                      <a:pt x="42" y="72"/>
                    </a:lnTo>
                    <a:lnTo>
                      <a:pt x="42" y="65"/>
                    </a:lnTo>
                    <a:lnTo>
                      <a:pt x="39" y="60"/>
                    </a:lnTo>
                    <a:lnTo>
                      <a:pt x="35" y="58"/>
                    </a:lnTo>
                    <a:lnTo>
                      <a:pt x="28" y="53"/>
                    </a:lnTo>
                    <a:lnTo>
                      <a:pt x="21" y="49"/>
                    </a:lnTo>
                    <a:lnTo>
                      <a:pt x="14" y="46"/>
                    </a:lnTo>
                    <a:lnTo>
                      <a:pt x="7" y="42"/>
                    </a:lnTo>
                    <a:lnTo>
                      <a:pt x="2" y="37"/>
                    </a:lnTo>
                    <a:lnTo>
                      <a:pt x="0" y="32"/>
                    </a:lnTo>
                    <a:lnTo>
                      <a:pt x="0" y="25"/>
                    </a:lnTo>
                    <a:lnTo>
                      <a:pt x="0" y="18"/>
                    </a:lnTo>
                    <a:lnTo>
                      <a:pt x="2" y="11"/>
                    </a:lnTo>
                    <a:lnTo>
                      <a:pt x="7" y="7"/>
                    </a:lnTo>
                    <a:lnTo>
                      <a:pt x="11" y="4"/>
                    </a:lnTo>
                    <a:lnTo>
                      <a:pt x="18" y="2"/>
                    </a:lnTo>
                    <a:lnTo>
                      <a:pt x="25" y="0"/>
                    </a:lnTo>
                    <a:lnTo>
                      <a:pt x="30" y="2"/>
                    </a:lnTo>
                    <a:lnTo>
                      <a:pt x="37" y="2"/>
                    </a:lnTo>
                    <a:lnTo>
                      <a:pt x="42" y="4"/>
                    </a:lnTo>
                    <a:lnTo>
                      <a:pt x="44" y="4"/>
                    </a:lnTo>
                    <a:lnTo>
                      <a:pt x="46" y="4"/>
                    </a:lnTo>
                    <a:lnTo>
                      <a:pt x="49" y="2"/>
                    </a:lnTo>
                    <a:lnTo>
                      <a:pt x="49" y="0"/>
                    </a:lnTo>
                    <a:lnTo>
                      <a:pt x="51" y="0"/>
                    </a:lnTo>
                    <a:close/>
                  </a:path>
                </a:pathLst>
              </a:custGeom>
              <a:solidFill>
                <a:srgbClr val="000000"/>
              </a:solidFill>
              <a:ln w="0">
                <a:solidFill>
                  <a:srgbClr val="000000"/>
                </a:solidFill>
                <a:round/>
                <a:headEnd/>
                <a:tailEnd/>
              </a:ln>
            </p:spPr>
            <p:txBody>
              <a:bodyPr/>
              <a:lstStyle/>
              <a:p>
                <a:endParaRPr lang="en-US"/>
              </a:p>
            </p:txBody>
          </p:sp>
          <p:sp>
            <p:nvSpPr>
              <p:cNvPr id="535173" name="Freeform 645"/>
              <p:cNvSpPr>
                <a:spLocks/>
              </p:cNvSpPr>
              <p:nvPr/>
            </p:nvSpPr>
            <p:spPr bwMode="auto">
              <a:xfrm>
                <a:off x="3939" y="5005"/>
                <a:ext cx="59" cy="91"/>
              </a:xfrm>
              <a:custGeom>
                <a:avLst/>
                <a:gdLst/>
                <a:ahLst/>
                <a:cxnLst>
                  <a:cxn ang="0">
                    <a:pos x="54" y="30"/>
                  </a:cxn>
                  <a:cxn ang="0">
                    <a:pos x="49" y="23"/>
                  </a:cxn>
                  <a:cxn ang="0">
                    <a:pos x="42" y="11"/>
                  </a:cxn>
                  <a:cxn ang="0">
                    <a:pos x="28" y="7"/>
                  </a:cxn>
                  <a:cxn ang="0">
                    <a:pos x="17" y="9"/>
                  </a:cxn>
                  <a:cxn ang="0">
                    <a:pos x="12" y="18"/>
                  </a:cxn>
                  <a:cxn ang="0">
                    <a:pos x="17" y="25"/>
                  </a:cxn>
                  <a:cxn ang="0">
                    <a:pos x="26" y="35"/>
                  </a:cxn>
                  <a:cxn ang="0">
                    <a:pos x="49" y="46"/>
                  </a:cxn>
                  <a:cxn ang="0">
                    <a:pos x="59" y="58"/>
                  </a:cxn>
                  <a:cxn ang="0">
                    <a:pos x="59" y="72"/>
                  </a:cxn>
                  <a:cxn ang="0">
                    <a:pos x="49" y="84"/>
                  </a:cxn>
                  <a:cxn ang="0">
                    <a:pos x="31" y="91"/>
                  </a:cxn>
                  <a:cxn ang="0">
                    <a:pos x="12" y="88"/>
                  </a:cxn>
                  <a:cxn ang="0">
                    <a:pos x="7" y="86"/>
                  </a:cxn>
                  <a:cxn ang="0">
                    <a:pos x="3" y="91"/>
                  </a:cxn>
                  <a:cxn ang="0">
                    <a:pos x="0" y="60"/>
                  </a:cxn>
                  <a:cxn ang="0">
                    <a:pos x="5" y="67"/>
                  </a:cxn>
                  <a:cxn ang="0">
                    <a:pos x="14" y="79"/>
                  </a:cxn>
                  <a:cxn ang="0">
                    <a:pos x="31" y="84"/>
                  </a:cxn>
                  <a:cxn ang="0">
                    <a:pos x="40" y="81"/>
                  </a:cxn>
                  <a:cxn ang="0">
                    <a:pos x="45" y="72"/>
                  </a:cxn>
                  <a:cxn ang="0">
                    <a:pos x="40" y="60"/>
                  </a:cxn>
                  <a:cxn ang="0">
                    <a:pos x="31" y="53"/>
                  </a:cxn>
                  <a:cxn ang="0">
                    <a:pos x="14" y="46"/>
                  </a:cxn>
                  <a:cxn ang="0">
                    <a:pos x="5" y="37"/>
                  </a:cxn>
                  <a:cxn ang="0">
                    <a:pos x="0" y="25"/>
                  </a:cxn>
                  <a:cxn ang="0">
                    <a:pos x="5" y="11"/>
                  </a:cxn>
                  <a:cxn ang="0">
                    <a:pos x="14" y="4"/>
                  </a:cxn>
                  <a:cxn ang="0">
                    <a:pos x="28" y="0"/>
                  </a:cxn>
                  <a:cxn ang="0">
                    <a:pos x="40" y="2"/>
                  </a:cxn>
                  <a:cxn ang="0">
                    <a:pos x="47" y="4"/>
                  </a:cxn>
                  <a:cxn ang="0">
                    <a:pos x="49" y="4"/>
                  </a:cxn>
                  <a:cxn ang="0">
                    <a:pos x="52" y="0"/>
                  </a:cxn>
                </a:cxnLst>
                <a:rect l="0" t="0" r="r" b="b"/>
                <a:pathLst>
                  <a:path w="59" h="91">
                    <a:moveTo>
                      <a:pt x="54" y="0"/>
                    </a:moveTo>
                    <a:lnTo>
                      <a:pt x="54" y="30"/>
                    </a:lnTo>
                    <a:lnTo>
                      <a:pt x="52" y="30"/>
                    </a:lnTo>
                    <a:lnTo>
                      <a:pt x="49" y="23"/>
                    </a:lnTo>
                    <a:lnTo>
                      <a:pt x="45" y="16"/>
                    </a:lnTo>
                    <a:lnTo>
                      <a:pt x="42" y="11"/>
                    </a:lnTo>
                    <a:lnTo>
                      <a:pt x="35" y="7"/>
                    </a:lnTo>
                    <a:lnTo>
                      <a:pt x="28" y="7"/>
                    </a:lnTo>
                    <a:lnTo>
                      <a:pt x="21" y="7"/>
                    </a:lnTo>
                    <a:lnTo>
                      <a:pt x="17" y="9"/>
                    </a:lnTo>
                    <a:lnTo>
                      <a:pt x="14" y="14"/>
                    </a:lnTo>
                    <a:lnTo>
                      <a:pt x="12" y="18"/>
                    </a:lnTo>
                    <a:lnTo>
                      <a:pt x="14" y="23"/>
                    </a:lnTo>
                    <a:lnTo>
                      <a:pt x="17" y="25"/>
                    </a:lnTo>
                    <a:lnTo>
                      <a:pt x="19" y="30"/>
                    </a:lnTo>
                    <a:lnTo>
                      <a:pt x="26" y="35"/>
                    </a:lnTo>
                    <a:lnTo>
                      <a:pt x="40" y="39"/>
                    </a:lnTo>
                    <a:lnTo>
                      <a:pt x="49" y="46"/>
                    </a:lnTo>
                    <a:lnTo>
                      <a:pt x="54" y="51"/>
                    </a:lnTo>
                    <a:lnTo>
                      <a:pt x="59" y="58"/>
                    </a:lnTo>
                    <a:lnTo>
                      <a:pt x="59" y="65"/>
                    </a:lnTo>
                    <a:lnTo>
                      <a:pt x="59" y="72"/>
                    </a:lnTo>
                    <a:lnTo>
                      <a:pt x="54" y="79"/>
                    </a:lnTo>
                    <a:lnTo>
                      <a:pt x="49" y="84"/>
                    </a:lnTo>
                    <a:lnTo>
                      <a:pt x="40" y="88"/>
                    </a:lnTo>
                    <a:lnTo>
                      <a:pt x="31" y="91"/>
                    </a:lnTo>
                    <a:lnTo>
                      <a:pt x="21" y="91"/>
                    </a:lnTo>
                    <a:lnTo>
                      <a:pt x="12" y="88"/>
                    </a:lnTo>
                    <a:lnTo>
                      <a:pt x="10" y="86"/>
                    </a:lnTo>
                    <a:lnTo>
                      <a:pt x="7" y="86"/>
                    </a:lnTo>
                    <a:lnTo>
                      <a:pt x="5" y="88"/>
                    </a:lnTo>
                    <a:lnTo>
                      <a:pt x="3" y="91"/>
                    </a:lnTo>
                    <a:lnTo>
                      <a:pt x="0" y="91"/>
                    </a:lnTo>
                    <a:lnTo>
                      <a:pt x="0" y="60"/>
                    </a:lnTo>
                    <a:lnTo>
                      <a:pt x="3" y="60"/>
                    </a:lnTo>
                    <a:lnTo>
                      <a:pt x="5" y="67"/>
                    </a:lnTo>
                    <a:lnTo>
                      <a:pt x="10" y="74"/>
                    </a:lnTo>
                    <a:lnTo>
                      <a:pt x="14" y="79"/>
                    </a:lnTo>
                    <a:lnTo>
                      <a:pt x="21" y="84"/>
                    </a:lnTo>
                    <a:lnTo>
                      <a:pt x="31" y="84"/>
                    </a:lnTo>
                    <a:lnTo>
                      <a:pt x="35" y="84"/>
                    </a:lnTo>
                    <a:lnTo>
                      <a:pt x="40" y="81"/>
                    </a:lnTo>
                    <a:lnTo>
                      <a:pt x="45" y="77"/>
                    </a:lnTo>
                    <a:lnTo>
                      <a:pt x="45" y="72"/>
                    </a:lnTo>
                    <a:lnTo>
                      <a:pt x="45" y="65"/>
                    </a:lnTo>
                    <a:lnTo>
                      <a:pt x="40" y="60"/>
                    </a:lnTo>
                    <a:lnTo>
                      <a:pt x="38" y="58"/>
                    </a:lnTo>
                    <a:lnTo>
                      <a:pt x="31" y="53"/>
                    </a:lnTo>
                    <a:lnTo>
                      <a:pt x="24" y="49"/>
                    </a:lnTo>
                    <a:lnTo>
                      <a:pt x="14" y="46"/>
                    </a:lnTo>
                    <a:lnTo>
                      <a:pt x="10" y="42"/>
                    </a:lnTo>
                    <a:lnTo>
                      <a:pt x="5" y="37"/>
                    </a:lnTo>
                    <a:lnTo>
                      <a:pt x="3" y="32"/>
                    </a:lnTo>
                    <a:lnTo>
                      <a:pt x="0" y="25"/>
                    </a:lnTo>
                    <a:lnTo>
                      <a:pt x="3" y="18"/>
                    </a:lnTo>
                    <a:lnTo>
                      <a:pt x="5" y="11"/>
                    </a:lnTo>
                    <a:lnTo>
                      <a:pt x="7" y="7"/>
                    </a:lnTo>
                    <a:lnTo>
                      <a:pt x="14" y="4"/>
                    </a:lnTo>
                    <a:lnTo>
                      <a:pt x="21" y="2"/>
                    </a:lnTo>
                    <a:lnTo>
                      <a:pt x="28" y="0"/>
                    </a:lnTo>
                    <a:lnTo>
                      <a:pt x="33" y="2"/>
                    </a:lnTo>
                    <a:lnTo>
                      <a:pt x="40" y="2"/>
                    </a:lnTo>
                    <a:lnTo>
                      <a:pt x="45" y="4"/>
                    </a:lnTo>
                    <a:lnTo>
                      <a:pt x="47" y="4"/>
                    </a:lnTo>
                    <a:lnTo>
                      <a:pt x="49" y="4"/>
                    </a:lnTo>
                    <a:lnTo>
                      <a:pt x="49" y="2"/>
                    </a:lnTo>
                    <a:lnTo>
                      <a:pt x="52" y="0"/>
                    </a:lnTo>
                    <a:lnTo>
                      <a:pt x="54" y="0"/>
                    </a:lnTo>
                    <a:close/>
                  </a:path>
                </a:pathLst>
              </a:custGeom>
              <a:solidFill>
                <a:srgbClr val="000000"/>
              </a:solidFill>
              <a:ln w="0">
                <a:solidFill>
                  <a:srgbClr val="000000"/>
                </a:solidFill>
                <a:round/>
                <a:headEnd/>
                <a:tailEnd/>
              </a:ln>
            </p:spPr>
            <p:txBody>
              <a:bodyPr/>
              <a:lstStyle/>
              <a:p>
                <a:endParaRPr lang="en-US"/>
              </a:p>
            </p:txBody>
          </p:sp>
          <p:sp>
            <p:nvSpPr>
              <p:cNvPr id="535172" name="Freeform 644"/>
              <p:cNvSpPr>
                <a:spLocks noEditPoints="1"/>
              </p:cNvSpPr>
              <p:nvPr/>
            </p:nvSpPr>
            <p:spPr bwMode="auto">
              <a:xfrm>
                <a:off x="4009" y="5005"/>
                <a:ext cx="82" cy="91"/>
              </a:xfrm>
              <a:custGeom>
                <a:avLst/>
                <a:gdLst/>
                <a:ahLst/>
                <a:cxnLst>
                  <a:cxn ang="0">
                    <a:pos x="43" y="0"/>
                  </a:cxn>
                  <a:cxn ang="0">
                    <a:pos x="52" y="2"/>
                  </a:cxn>
                  <a:cxn ang="0">
                    <a:pos x="59" y="4"/>
                  </a:cxn>
                  <a:cxn ang="0">
                    <a:pos x="66" y="9"/>
                  </a:cxn>
                  <a:cxn ang="0">
                    <a:pos x="73" y="16"/>
                  </a:cxn>
                  <a:cxn ang="0">
                    <a:pos x="80" y="23"/>
                  </a:cxn>
                  <a:cxn ang="0">
                    <a:pos x="82" y="32"/>
                  </a:cxn>
                  <a:cxn ang="0">
                    <a:pos x="82" y="44"/>
                  </a:cxn>
                  <a:cxn ang="0">
                    <a:pos x="82" y="56"/>
                  </a:cxn>
                  <a:cxn ang="0">
                    <a:pos x="78" y="67"/>
                  </a:cxn>
                  <a:cxn ang="0">
                    <a:pos x="73" y="74"/>
                  </a:cxn>
                  <a:cxn ang="0">
                    <a:pos x="68" y="79"/>
                  </a:cxn>
                  <a:cxn ang="0">
                    <a:pos x="64" y="84"/>
                  </a:cxn>
                  <a:cxn ang="0">
                    <a:pos x="52" y="88"/>
                  </a:cxn>
                  <a:cxn ang="0">
                    <a:pos x="40" y="91"/>
                  </a:cxn>
                  <a:cxn ang="0">
                    <a:pos x="33" y="88"/>
                  </a:cxn>
                  <a:cxn ang="0">
                    <a:pos x="24" y="86"/>
                  </a:cxn>
                  <a:cxn ang="0">
                    <a:pos x="17" y="81"/>
                  </a:cxn>
                  <a:cxn ang="0">
                    <a:pos x="10" y="74"/>
                  </a:cxn>
                  <a:cxn ang="0">
                    <a:pos x="5" y="65"/>
                  </a:cxn>
                  <a:cxn ang="0">
                    <a:pos x="3" y="56"/>
                  </a:cxn>
                  <a:cxn ang="0">
                    <a:pos x="0" y="46"/>
                  </a:cxn>
                  <a:cxn ang="0">
                    <a:pos x="3" y="35"/>
                  </a:cxn>
                  <a:cxn ang="0">
                    <a:pos x="8" y="23"/>
                  </a:cxn>
                  <a:cxn ang="0">
                    <a:pos x="12" y="16"/>
                  </a:cxn>
                  <a:cxn ang="0">
                    <a:pos x="17" y="9"/>
                  </a:cxn>
                  <a:cxn ang="0">
                    <a:pos x="22" y="7"/>
                  </a:cxn>
                  <a:cxn ang="0">
                    <a:pos x="33" y="2"/>
                  </a:cxn>
                  <a:cxn ang="0">
                    <a:pos x="43" y="0"/>
                  </a:cxn>
                  <a:cxn ang="0">
                    <a:pos x="40" y="7"/>
                  </a:cxn>
                  <a:cxn ang="0">
                    <a:pos x="33" y="7"/>
                  </a:cxn>
                  <a:cxn ang="0">
                    <a:pos x="29" y="9"/>
                  </a:cxn>
                  <a:cxn ang="0">
                    <a:pos x="24" y="14"/>
                  </a:cxn>
                  <a:cxn ang="0">
                    <a:pos x="22" y="21"/>
                  </a:cxn>
                  <a:cxn ang="0">
                    <a:pos x="19" y="28"/>
                  </a:cxn>
                  <a:cxn ang="0">
                    <a:pos x="17" y="39"/>
                  </a:cxn>
                  <a:cxn ang="0">
                    <a:pos x="19" y="51"/>
                  </a:cxn>
                  <a:cxn ang="0">
                    <a:pos x="22" y="60"/>
                  </a:cxn>
                  <a:cxn ang="0">
                    <a:pos x="24" y="70"/>
                  </a:cxn>
                  <a:cxn ang="0">
                    <a:pos x="31" y="79"/>
                  </a:cxn>
                  <a:cxn ang="0">
                    <a:pos x="38" y="84"/>
                  </a:cxn>
                  <a:cxn ang="0">
                    <a:pos x="45" y="84"/>
                  </a:cxn>
                  <a:cxn ang="0">
                    <a:pos x="52" y="84"/>
                  </a:cxn>
                  <a:cxn ang="0">
                    <a:pos x="57" y="81"/>
                  </a:cxn>
                  <a:cxn ang="0">
                    <a:pos x="61" y="77"/>
                  </a:cxn>
                  <a:cxn ang="0">
                    <a:pos x="64" y="70"/>
                  </a:cxn>
                  <a:cxn ang="0">
                    <a:pos x="66" y="63"/>
                  </a:cxn>
                  <a:cxn ang="0">
                    <a:pos x="68" y="51"/>
                  </a:cxn>
                  <a:cxn ang="0">
                    <a:pos x="66" y="37"/>
                  </a:cxn>
                  <a:cxn ang="0">
                    <a:pos x="64" y="25"/>
                  </a:cxn>
                  <a:cxn ang="0">
                    <a:pos x="57" y="16"/>
                  </a:cxn>
                  <a:cxn ang="0">
                    <a:pos x="52" y="11"/>
                  </a:cxn>
                  <a:cxn ang="0">
                    <a:pos x="47" y="7"/>
                  </a:cxn>
                  <a:cxn ang="0">
                    <a:pos x="40" y="7"/>
                  </a:cxn>
                </a:cxnLst>
                <a:rect l="0" t="0" r="r" b="b"/>
                <a:pathLst>
                  <a:path w="82" h="91">
                    <a:moveTo>
                      <a:pt x="43" y="0"/>
                    </a:moveTo>
                    <a:lnTo>
                      <a:pt x="52" y="2"/>
                    </a:lnTo>
                    <a:lnTo>
                      <a:pt x="59" y="4"/>
                    </a:lnTo>
                    <a:lnTo>
                      <a:pt x="66" y="9"/>
                    </a:lnTo>
                    <a:lnTo>
                      <a:pt x="73" y="16"/>
                    </a:lnTo>
                    <a:lnTo>
                      <a:pt x="80" y="23"/>
                    </a:lnTo>
                    <a:lnTo>
                      <a:pt x="82" y="32"/>
                    </a:lnTo>
                    <a:lnTo>
                      <a:pt x="82" y="44"/>
                    </a:lnTo>
                    <a:lnTo>
                      <a:pt x="82" y="56"/>
                    </a:lnTo>
                    <a:lnTo>
                      <a:pt x="78" y="67"/>
                    </a:lnTo>
                    <a:lnTo>
                      <a:pt x="73" y="74"/>
                    </a:lnTo>
                    <a:lnTo>
                      <a:pt x="68" y="79"/>
                    </a:lnTo>
                    <a:lnTo>
                      <a:pt x="64" y="84"/>
                    </a:lnTo>
                    <a:lnTo>
                      <a:pt x="52" y="88"/>
                    </a:lnTo>
                    <a:lnTo>
                      <a:pt x="40" y="91"/>
                    </a:lnTo>
                    <a:lnTo>
                      <a:pt x="33" y="88"/>
                    </a:lnTo>
                    <a:lnTo>
                      <a:pt x="24" y="86"/>
                    </a:lnTo>
                    <a:lnTo>
                      <a:pt x="17" y="81"/>
                    </a:lnTo>
                    <a:lnTo>
                      <a:pt x="10" y="74"/>
                    </a:lnTo>
                    <a:lnTo>
                      <a:pt x="5" y="65"/>
                    </a:lnTo>
                    <a:lnTo>
                      <a:pt x="3" y="56"/>
                    </a:lnTo>
                    <a:lnTo>
                      <a:pt x="0" y="46"/>
                    </a:lnTo>
                    <a:lnTo>
                      <a:pt x="3" y="35"/>
                    </a:lnTo>
                    <a:lnTo>
                      <a:pt x="8" y="23"/>
                    </a:lnTo>
                    <a:lnTo>
                      <a:pt x="12" y="16"/>
                    </a:lnTo>
                    <a:lnTo>
                      <a:pt x="17" y="9"/>
                    </a:lnTo>
                    <a:lnTo>
                      <a:pt x="22" y="7"/>
                    </a:lnTo>
                    <a:lnTo>
                      <a:pt x="33" y="2"/>
                    </a:lnTo>
                    <a:lnTo>
                      <a:pt x="43" y="0"/>
                    </a:lnTo>
                    <a:close/>
                    <a:moveTo>
                      <a:pt x="40" y="7"/>
                    </a:moveTo>
                    <a:lnTo>
                      <a:pt x="33" y="7"/>
                    </a:lnTo>
                    <a:lnTo>
                      <a:pt x="29" y="9"/>
                    </a:lnTo>
                    <a:lnTo>
                      <a:pt x="24" y="14"/>
                    </a:lnTo>
                    <a:lnTo>
                      <a:pt x="22" y="21"/>
                    </a:lnTo>
                    <a:lnTo>
                      <a:pt x="19" y="28"/>
                    </a:lnTo>
                    <a:lnTo>
                      <a:pt x="17" y="39"/>
                    </a:lnTo>
                    <a:lnTo>
                      <a:pt x="19" y="51"/>
                    </a:lnTo>
                    <a:lnTo>
                      <a:pt x="22" y="60"/>
                    </a:lnTo>
                    <a:lnTo>
                      <a:pt x="24" y="70"/>
                    </a:lnTo>
                    <a:lnTo>
                      <a:pt x="31" y="79"/>
                    </a:lnTo>
                    <a:lnTo>
                      <a:pt x="38" y="84"/>
                    </a:lnTo>
                    <a:lnTo>
                      <a:pt x="45" y="84"/>
                    </a:lnTo>
                    <a:lnTo>
                      <a:pt x="52" y="84"/>
                    </a:lnTo>
                    <a:lnTo>
                      <a:pt x="57" y="81"/>
                    </a:lnTo>
                    <a:lnTo>
                      <a:pt x="61" y="77"/>
                    </a:lnTo>
                    <a:lnTo>
                      <a:pt x="64" y="70"/>
                    </a:lnTo>
                    <a:lnTo>
                      <a:pt x="66" y="63"/>
                    </a:lnTo>
                    <a:lnTo>
                      <a:pt x="68" y="51"/>
                    </a:lnTo>
                    <a:lnTo>
                      <a:pt x="66" y="37"/>
                    </a:lnTo>
                    <a:lnTo>
                      <a:pt x="64" y="25"/>
                    </a:lnTo>
                    <a:lnTo>
                      <a:pt x="57" y="16"/>
                    </a:lnTo>
                    <a:lnTo>
                      <a:pt x="52" y="11"/>
                    </a:lnTo>
                    <a:lnTo>
                      <a:pt x="47" y="7"/>
                    </a:lnTo>
                    <a:lnTo>
                      <a:pt x="40" y="7"/>
                    </a:lnTo>
                    <a:close/>
                  </a:path>
                </a:pathLst>
              </a:custGeom>
              <a:solidFill>
                <a:srgbClr val="000000"/>
              </a:solidFill>
              <a:ln w="0">
                <a:solidFill>
                  <a:srgbClr val="000000"/>
                </a:solidFill>
                <a:round/>
                <a:headEnd/>
                <a:tailEnd/>
              </a:ln>
            </p:spPr>
            <p:txBody>
              <a:bodyPr/>
              <a:lstStyle/>
              <a:p>
                <a:endParaRPr lang="en-US"/>
              </a:p>
            </p:txBody>
          </p:sp>
          <p:sp>
            <p:nvSpPr>
              <p:cNvPr id="535171" name="Freeform 643"/>
              <p:cNvSpPr>
                <a:spLocks/>
              </p:cNvSpPr>
              <p:nvPr/>
            </p:nvSpPr>
            <p:spPr bwMode="auto">
              <a:xfrm>
                <a:off x="4103" y="5005"/>
                <a:ext cx="61" cy="88"/>
              </a:xfrm>
              <a:custGeom>
                <a:avLst/>
                <a:gdLst/>
                <a:ahLst/>
                <a:cxnLst>
                  <a:cxn ang="0">
                    <a:pos x="28" y="0"/>
                  </a:cxn>
                  <a:cxn ang="0">
                    <a:pos x="28" y="23"/>
                  </a:cxn>
                  <a:cxn ang="0">
                    <a:pos x="33" y="14"/>
                  </a:cxn>
                  <a:cxn ang="0">
                    <a:pos x="38" y="7"/>
                  </a:cxn>
                  <a:cxn ang="0">
                    <a:pos x="45" y="2"/>
                  </a:cxn>
                  <a:cxn ang="0">
                    <a:pos x="49" y="0"/>
                  </a:cxn>
                  <a:cxn ang="0">
                    <a:pos x="54" y="2"/>
                  </a:cxn>
                  <a:cxn ang="0">
                    <a:pos x="59" y="4"/>
                  </a:cxn>
                  <a:cxn ang="0">
                    <a:pos x="61" y="7"/>
                  </a:cxn>
                  <a:cxn ang="0">
                    <a:pos x="61" y="11"/>
                  </a:cxn>
                  <a:cxn ang="0">
                    <a:pos x="61" y="16"/>
                  </a:cxn>
                  <a:cxn ang="0">
                    <a:pos x="59" y="18"/>
                  </a:cxn>
                  <a:cxn ang="0">
                    <a:pos x="56" y="21"/>
                  </a:cxn>
                  <a:cxn ang="0">
                    <a:pos x="54" y="23"/>
                  </a:cxn>
                  <a:cxn ang="0">
                    <a:pos x="52" y="21"/>
                  </a:cxn>
                  <a:cxn ang="0">
                    <a:pos x="47" y="18"/>
                  </a:cxn>
                  <a:cxn ang="0">
                    <a:pos x="42" y="16"/>
                  </a:cxn>
                  <a:cxn ang="0">
                    <a:pos x="40" y="14"/>
                  </a:cxn>
                  <a:cxn ang="0">
                    <a:pos x="38" y="14"/>
                  </a:cxn>
                  <a:cxn ang="0">
                    <a:pos x="38" y="16"/>
                  </a:cxn>
                  <a:cxn ang="0">
                    <a:pos x="33" y="21"/>
                  </a:cxn>
                  <a:cxn ang="0">
                    <a:pos x="28" y="30"/>
                  </a:cxn>
                  <a:cxn ang="0">
                    <a:pos x="28" y="67"/>
                  </a:cxn>
                  <a:cxn ang="0">
                    <a:pos x="28" y="74"/>
                  </a:cxn>
                  <a:cxn ang="0">
                    <a:pos x="31" y="79"/>
                  </a:cxn>
                  <a:cxn ang="0">
                    <a:pos x="31" y="81"/>
                  </a:cxn>
                  <a:cxn ang="0">
                    <a:pos x="35" y="84"/>
                  </a:cxn>
                  <a:cxn ang="0">
                    <a:pos x="38" y="86"/>
                  </a:cxn>
                  <a:cxn ang="0">
                    <a:pos x="45" y="86"/>
                  </a:cxn>
                  <a:cxn ang="0">
                    <a:pos x="45" y="88"/>
                  </a:cxn>
                  <a:cxn ang="0">
                    <a:pos x="0" y="88"/>
                  </a:cxn>
                  <a:cxn ang="0">
                    <a:pos x="0" y="86"/>
                  </a:cxn>
                  <a:cxn ang="0">
                    <a:pos x="5" y="86"/>
                  </a:cxn>
                  <a:cxn ang="0">
                    <a:pos x="7" y="84"/>
                  </a:cxn>
                  <a:cxn ang="0">
                    <a:pos x="10" y="81"/>
                  </a:cxn>
                  <a:cxn ang="0">
                    <a:pos x="12" y="79"/>
                  </a:cxn>
                  <a:cxn ang="0">
                    <a:pos x="12" y="74"/>
                  </a:cxn>
                  <a:cxn ang="0">
                    <a:pos x="12" y="67"/>
                  </a:cxn>
                  <a:cxn ang="0">
                    <a:pos x="12" y="37"/>
                  </a:cxn>
                  <a:cxn ang="0">
                    <a:pos x="12" y="28"/>
                  </a:cxn>
                  <a:cxn ang="0">
                    <a:pos x="12" y="21"/>
                  </a:cxn>
                  <a:cxn ang="0">
                    <a:pos x="12" y="16"/>
                  </a:cxn>
                  <a:cxn ang="0">
                    <a:pos x="10" y="14"/>
                  </a:cxn>
                  <a:cxn ang="0">
                    <a:pos x="10" y="11"/>
                  </a:cxn>
                  <a:cxn ang="0">
                    <a:pos x="7" y="11"/>
                  </a:cxn>
                  <a:cxn ang="0">
                    <a:pos x="5" y="11"/>
                  </a:cxn>
                  <a:cxn ang="0">
                    <a:pos x="3" y="11"/>
                  </a:cxn>
                  <a:cxn ang="0">
                    <a:pos x="0" y="11"/>
                  </a:cxn>
                  <a:cxn ang="0">
                    <a:pos x="0" y="11"/>
                  </a:cxn>
                  <a:cxn ang="0">
                    <a:pos x="24" y="0"/>
                  </a:cxn>
                  <a:cxn ang="0">
                    <a:pos x="28" y="0"/>
                  </a:cxn>
                </a:cxnLst>
                <a:rect l="0" t="0" r="r" b="b"/>
                <a:pathLst>
                  <a:path w="61" h="88">
                    <a:moveTo>
                      <a:pt x="28" y="0"/>
                    </a:moveTo>
                    <a:lnTo>
                      <a:pt x="28" y="23"/>
                    </a:lnTo>
                    <a:lnTo>
                      <a:pt x="33" y="14"/>
                    </a:lnTo>
                    <a:lnTo>
                      <a:pt x="38" y="7"/>
                    </a:lnTo>
                    <a:lnTo>
                      <a:pt x="45" y="2"/>
                    </a:lnTo>
                    <a:lnTo>
                      <a:pt x="49" y="0"/>
                    </a:lnTo>
                    <a:lnTo>
                      <a:pt x="54" y="2"/>
                    </a:lnTo>
                    <a:lnTo>
                      <a:pt x="59" y="4"/>
                    </a:lnTo>
                    <a:lnTo>
                      <a:pt x="61" y="7"/>
                    </a:lnTo>
                    <a:lnTo>
                      <a:pt x="61" y="11"/>
                    </a:lnTo>
                    <a:lnTo>
                      <a:pt x="61" y="16"/>
                    </a:lnTo>
                    <a:lnTo>
                      <a:pt x="59" y="18"/>
                    </a:lnTo>
                    <a:lnTo>
                      <a:pt x="56" y="21"/>
                    </a:lnTo>
                    <a:lnTo>
                      <a:pt x="54" y="23"/>
                    </a:lnTo>
                    <a:lnTo>
                      <a:pt x="52" y="21"/>
                    </a:lnTo>
                    <a:lnTo>
                      <a:pt x="47" y="18"/>
                    </a:lnTo>
                    <a:lnTo>
                      <a:pt x="42" y="16"/>
                    </a:lnTo>
                    <a:lnTo>
                      <a:pt x="40" y="14"/>
                    </a:lnTo>
                    <a:lnTo>
                      <a:pt x="38" y="14"/>
                    </a:lnTo>
                    <a:lnTo>
                      <a:pt x="38" y="16"/>
                    </a:lnTo>
                    <a:lnTo>
                      <a:pt x="33" y="21"/>
                    </a:lnTo>
                    <a:lnTo>
                      <a:pt x="28" y="30"/>
                    </a:lnTo>
                    <a:lnTo>
                      <a:pt x="28" y="67"/>
                    </a:lnTo>
                    <a:lnTo>
                      <a:pt x="28" y="74"/>
                    </a:lnTo>
                    <a:lnTo>
                      <a:pt x="31" y="79"/>
                    </a:lnTo>
                    <a:lnTo>
                      <a:pt x="31" y="81"/>
                    </a:lnTo>
                    <a:lnTo>
                      <a:pt x="35" y="84"/>
                    </a:lnTo>
                    <a:lnTo>
                      <a:pt x="38" y="86"/>
                    </a:lnTo>
                    <a:lnTo>
                      <a:pt x="45" y="86"/>
                    </a:lnTo>
                    <a:lnTo>
                      <a:pt x="45" y="88"/>
                    </a:lnTo>
                    <a:lnTo>
                      <a:pt x="0" y="88"/>
                    </a:lnTo>
                    <a:lnTo>
                      <a:pt x="0" y="86"/>
                    </a:lnTo>
                    <a:lnTo>
                      <a:pt x="5" y="86"/>
                    </a:lnTo>
                    <a:lnTo>
                      <a:pt x="7" y="84"/>
                    </a:lnTo>
                    <a:lnTo>
                      <a:pt x="10" y="81"/>
                    </a:lnTo>
                    <a:lnTo>
                      <a:pt x="12" y="79"/>
                    </a:lnTo>
                    <a:lnTo>
                      <a:pt x="12" y="74"/>
                    </a:lnTo>
                    <a:lnTo>
                      <a:pt x="12" y="67"/>
                    </a:lnTo>
                    <a:lnTo>
                      <a:pt x="12" y="37"/>
                    </a:lnTo>
                    <a:lnTo>
                      <a:pt x="12" y="28"/>
                    </a:lnTo>
                    <a:lnTo>
                      <a:pt x="12" y="21"/>
                    </a:lnTo>
                    <a:lnTo>
                      <a:pt x="12" y="16"/>
                    </a:lnTo>
                    <a:lnTo>
                      <a:pt x="10" y="14"/>
                    </a:lnTo>
                    <a:lnTo>
                      <a:pt x="10" y="11"/>
                    </a:lnTo>
                    <a:lnTo>
                      <a:pt x="7" y="11"/>
                    </a:lnTo>
                    <a:lnTo>
                      <a:pt x="5" y="11"/>
                    </a:lnTo>
                    <a:lnTo>
                      <a:pt x="3" y="11"/>
                    </a:lnTo>
                    <a:lnTo>
                      <a:pt x="0" y="11"/>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535170" name="Freeform 642"/>
              <p:cNvSpPr>
                <a:spLocks/>
              </p:cNvSpPr>
              <p:nvPr/>
            </p:nvSpPr>
            <p:spPr bwMode="auto">
              <a:xfrm>
                <a:off x="4176" y="5005"/>
                <a:ext cx="56" cy="91"/>
              </a:xfrm>
              <a:custGeom>
                <a:avLst/>
                <a:gdLst/>
                <a:ahLst/>
                <a:cxnLst>
                  <a:cxn ang="0">
                    <a:pos x="51" y="30"/>
                  </a:cxn>
                  <a:cxn ang="0">
                    <a:pos x="47" y="23"/>
                  </a:cxn>
                  <a:cxn ang="0">
                    <a:pos x="40" y="11"/>
                  </a:cxn>
                  <a:cxn ang="0">
                    <a:pos x="26" y="7"/>
                  </a:cxn>
                  <a:cxn ang="0">
                    <a:pos x="14" y="9"/>
                  </a:cxn>
                  <a:cxn ang="0">
                    <a:pos x="11" y="18"/>
                  </a:cxn>
                  <a:cxn ang="0">
                    <a:pos x="14" y="25"/>
                  </a:cxn>
                  <a:cxn ang="0">
                    <a:pos x="26" y="35"/>
                  </a:cxn>
                  <a:cxn ang="0">
                    <a:pos x="47" y="46"/>
                  </a:cxn>
                  <a:cxn ang="0">
                    <a:pos x="56" y="58"/>
                  </a:cxn>
                  <a:cxn ang="0">
                    <a:pos x="56" y="72"/>
                  </a:cxn>
                  <a:cxn ang="0">
                    <a:pos x="49" y="84"/>
                  </a:cxn>
                  <a:cxn ang="0">
                    <a:pos x="28" y="91"/>
                  </a:cxn>
                  <a:cxn ang="0">
                    <a:pos x="9" y="88"/>
                  </a:cxn>
                  <a:cxn ang="0">
                    <a:pos x="4" y="86"/>
                  </a:cxn>
                  <a:cxn ang="0">
                    <a:pos x="0" y="91"/>
                  </a:cxn>
                  <a:cxn ang="0">
                    <a:pos x="0" y="60"/>
                  </a:cxn>
                  <a:cxn ang="0">
                    <a:pos x="2" y="67"/>
                  </a:cxn>
                  <a:cxn ang="0">
                    <a:pos x="11" y="79"/>
                  </a:cxn>
                  <a:cxn ang="0">
                    <a:pos x="28" y="84"/>
                  </a:cxn>
                  <a:cxn ang="0">
                    <a:pos x="40" y="81"/>
                  </a:cxn>
                  <a:cxn ang="0">
                    <a:pos x="42" y="72"/>
                  </a:cxn>
                  <a:cxn ang="0">
                    <a:pos x="40" y="60"/>
                  </a:cxn>
                  <a:cxn ang="0">
                    <a:pos x="28" y="53"/>
                  </a:cxn>
                  <a:cxn ang="0">
                    <a:pos x="14" y="46"/>
                  </a:cxn>
                  <a:cxn ang="0">
                    <a:pos x="2" y="37"/>
                  </a:cxn>
                  <a:cxn ang="0">
                    <a:pos x="0" y="25"/>
                  </a:cxn>
                  <a:cxn ang="0">
                    <a:pos x="2" y="11"/>
                  </a:cxn>
                  <a:cxn ang="0">
                    <a:pos x="11" y="4"/>
                  </a:cxn>
                  <a:cxn ang="0">
                    <a:pos x="26" y="0"/>
                  </a:cxn>
                  <a:cxn ang="0">
                    <a:pos x="37" y="2"/>
                  </a:cxn>
                  <a:cxn ang="0">
                    <a:pos x="44" y="4"/>
                  </a:cxn>
                  <a:cxn ang="0">
                    <a:pos x="47" y="4"/>
                  </a:cxn>
                  <a:cxn ang="0">
                    <a:pos x="49" y="0"/>
                  </a:cxn>
                </a:cxnLst>
                <a:rect l="0" t="0" r="r" b="b"/>
                <a:pathLst>
                  <a:path w="56" h="91">
                    <a:moveTo>
                      <a:pt x="51" y="0"/>
                    </a:moveTo>
                    <a:lnTo>
                      <a:pt x="51" y="30"/>
                    </a:lnTo>
                    <a:lnTo>
                      <a:pt x="49" y="30"/>
                    </a:lnTo>
                    <a:lnTo>
                      <a:pt x="47" y="23"/>
                    </a:lnTo>
                    <a:lnTo>
                      <a:pt x="44" y="16"/>
                    </a:lnTo>
                    <a:lnTo>
                      <a:pt x="40" y="11"/>
                    </a:lnTo>
                    <a:lnTo>
                      <a:pt x="33" y="7"/>
                    </a:lnTo>
                    <a:lnTo>
                      <a:pt x="26" y="7"/>
                    </a:lnTo>
                    <a:lnTo>
                      <a:pt x="19" y="7"/>
                    </a:lnTo>
                    <a:lnTo>
                      <a:pt x="14" y="9"/>
                    </a:lnTo>
                    <a:lnTo>
                      <a:pt x="11" y="14"/>
                    </a:lnTo>
                    <a:lnTo>
                      <a:pt x="11" y="18"/>
                    </a:lnTo>
                    <a:lnTo>
                      <a:pt x="11" y="23"/>
                    </a:lnTo>
                    <a:lnTo>
                      <a:pt x="14" y="25"/>
                    </a:lnTo>
                    <a:lnTo>
                      <a:pt x="16" y="30"/>
                    </a:lnTo>
                    <a:lnTo>
                      <a:pt x="26" y="35"/>
                    </a:lnTo>
                    <a:lnTo>
                      <a:pt x="37" y="39"/>
                    </a:lnTo>
                    <a:lnTo>
                      <a:pt x="47" y="46"/>
                    </a:lnTo>
                    <a:lnTo>
                      <a:pt x="51" y="51"/>
                    </a:lnTo>
                    <a:lnTo>
                      <a:pt x="56" y="58"/>
                    </a:lnTo>
                    <a:lnTo>
                      <a:pt x="56" y="65"/>
                    </a:lnTo>
                    <a:lnTo>
                      <a:pt x="56" y="72"/>
                    </a:lnTo>
                    <a:lnTo>
                      <a:pt x="54" y="79"/>
                    </a:lnTo>
                    <a:lnTo>
                      <a:pt x="49" y="84"/>
                    </a:lnTo>
                    <a:lnTo>
                      <a:pt x="37" y="88"/>
                    </a:lnTo>
                    <a:lnTo>
                      <a:pt x="28" y="91"/>
                    </a:lnTo>
                    <a:lnTo>
                      <a:pt x="19" y="91"/>
                    </a:lnTo>
                    <a:lnTo>
                      <a:pt x="9" y="88"/>
                    </a:lnTo>
                    <a:lnTo>
                      <a:pt x="7" y="86"/>
                    </a:lnTo>
                    <a:lnTo>
                      <a:pt x="4" y="86"/>
                    </a:lnTo>
                    <a:lnTo>
                      <a:pt x="2" y="88"/>
                    </a:lnTo>
                    <a:lnTo>
                      <a:pt x="0" y="91"/>
                    </a:lnTo>
                    <a:lnTo>
                      <a:pt x="0" y="60"/>
                    </a:lnTo>
                    <a:lnTo>
                      <a:pt x="2" y="67"/>
                    </a:lnTo>
                    <a:lnTo>
                      <a:pt x="7" y="74"/>
                    </a:lnTo>
                    <a:lnTo>
                      <a:pt x="11" y="79"/>
                    </a:lnTo>
                    <a:lnTo>
                      <a:pt x="19" y="84"/>
                    </a:lnTo>
                    <a:lnTo>
                      <a:pt x="28" y="84"/>
                    </a:lnTo>
                    <a:lnTo>
                      <a:pt x="35" y="84"/>
                    </a:lnTo>
                    <a:lnTo>
                      <a:pt x="40" y="81"/>
                    </a:lnTo>
                    <a:lnTo>
                      <a:pt x="42" y="77"/>
                    </a:lnTo>
                    <a:lnTo>
                      <a:pt x="42" y="72"/>
                    </a:lnTo>
                    <a:lnTo>
                      <a:pt x="42" y="65"/>
                    </a:lnTo>
                    <a:lnTo>
                      <a:pt x="40" y="60"/>
                    </a:lnTo>
                    <a:lnTo>
                      <a:pt x="35" y="58"/>
                    </a:lnTo>
                    <a:lnTo>
                      <a:pt x="28" y="53"/>
                    </a:lnTo>
                    <a:lnTo>
                      <a:pt x="21" y="49"/>
                    </a:lnTo>
                    <a:lnTo>
                      <a:pt x="14" y="46"/>
                    </a:lnTo>
                    <a:lnTo>
                      <a:pt x="7" y="42"/>
                    </a:lnTo>
                    <a:lnTo>
                      <a:pt x="2" y="37"/>
                    </a:lnTo>
                    <a:lnTo>
                      <a:pt x="0" y="32"/>
                    </a:lnTo>
                    <a:lnTo>
                      <a:pt x="0" y="25"/>
                    </a:lnTo>
                    <a:lnTo>
                      <a:pt x="0" y="18"/>
                    </a:lnTo>
                    <a:lnTo>
                      <a:pt x="2" y="11"/>
                    </a:lnTo>
                    <a:lnTo>
                      <a:pt x="7" y="7"/>
                    </a:lnTo>
                    <a:lnTo>
                      <a:pt x="11" y="4"/>
                    </a:lnTo>
                    <a:lnTo>
                      <a:pt x="19" y="2"/>
                    </a:lnTo>
                    <a:lnTo>
                      <a:pt x="26" y="0"/>
                    </a:lnTo>
                    <a:lnTo>
                      <a:pt x="30" y="2"/>
                    </a:lnTo>
                    <a:lnTo>
                      <a:pt x="37" y="2"/>
                    </a:lnTo>
                    <a:lnTo>
                      <a:pt x="42" y="4"/>
                    </a:lnTo>
                    <a:lnTo>
                      <a:pt x="44" y="4"/>
                    </a:lnTo>
                    <a:lnTo>
                      <a:pt x="47" y="4"/>
                    </a:lnTo>
                    <a:lnTo>
                      <a:pt x="49" y="2"/>
                    </a:lnTo>
                    <a:lnTo>
                      <a:pt x="49" y="0"/>
                    </a:lnTo>
                    <a:lnTo>
                      <a:pt x="51" y="0"/>
                    </a:lnTo>
                    <a:close/>
                  </a:path>
                </a:pathLst>
              </a:custGeom>
              <a:solidFill>
                <a:srgbClr val="000000"/>
              </a:solidFill>
              <a:ln w="0">
                <a:solidFill>
                  <a:srgbClr val="000000"/>
                </a:solidFill>
                <a:round/>
                <a:headEnd/>
                <a:tailEnd/>
              </a:ln>
            </p:spPr>
            <p:txBody>
              <a:bodyPr/>
              <a:lstStyle/>
              <a:p>
                <a:endParaRPr lang="en-US"/>
              </a:p>
            </p:txBody>
          </p:sp>
          <p:sp>
            <p:nvSpPr>
              <p:cNvPr id="535169" name="Line 641"/>
              <p:cNvSpPr>
                <a:spLocks noChangeShapeType="1"/>
              </p:cNvSpPr>
              <p:nvPr/>
            </p:nvSpPr>
            <p:spPr bwMode="auto">
              <a:xfrm flipV="1">
                <a:off x="520" y="567"/>
                <a:ext cx="0" cy="3997"/>
              </a:xfrm>
              <a:prstGeom prst="line">
                <a:avLst/>
              </a:prstGeom>
              <a:noFill/>
              <a:ln w="5715">
                <a:solidFill>
                  <a:srgbClr val="000000"/>
                </a:solidFill>
                <a:round/>
                <a:headEnd/>
                <a:tailEnd/>
              </a:ln>
            </p:spPr>
            <p:txBody>
              <a:bodyPr/>
              <a:lstStyle/>
              <a:p>
                <a:endParaRPr lang="en-US"/>
              </a:p>
            </p:txBody>
          </p:sp>
          <p:sp>
            <p:nvSpPr>
              <p:cNvPr id="535168" name="Line 640"/>
              <p:cNvSpPr>
                <a:spLocks noChangeShapeType="1"/>
              </p:cNvSpPr>
              <p:nvPr/>
            </p:nvSpPr>
            <p:spPr bwMode="auto">
              <a:xfrm flipV="1">
                <a:off x="6253" y="567"/>
                <a:ext cx="0" cy="3997"/>
              </a:xfrm>
              <a:prstGeom prst="line">
                <a:avLst/>
              </a:prstGeom>
              <a:noFill/>
              <a:ln w="5715">
                <a:solidFill>
                  <a:srgbClr val="000000"/>
                </a:solidFill>
                <a:round/>
                <a:headEnd/>
                <a:tailEnd/>
              </a:ln>
            </p:spPr>
            <p:txBody>
              <a:bodyPr/>
              <a:lstStyle/>
              <a:p>
                <a:endParaRPr lang="en-US"/>
              </a:p>
            </p:txBody>
          </p:sp>
          <p:sp>
            <p:nvSpPr>
              <p:cNvPr id="535167" name="Line 639"/>
              <p:cNvSpPr>
                <a:spLocks noChangeShapeType="1"/>
              </p:cNvSpPr>
              <p:nvPr/>
            </p:nvSpPr>
            <p:spPr bwMode="auto">
              <a:xfrm>
                <a:off x="520" y="4564"/>
                <a:ext cx="56" cy="0"/>
              </a:xfrm>
              <a:prstGeom prst="line">
                <a:avLst/>
              </a:prstGeom>
              <a:noFill/>
              <a:ln w="5715">
                <a:solidFill>
                  <a:srgbClr val="000000"/>
                </a:solidFill>
                <a:round/>
                <a:headEnd/>
                <a:tailEnd/>
              </a:ln>
            </p:spPr>
            <p:txBody>
              <a:bodyPr/>
              <a:lstStyle/>
              <a:p>
                <a:endParaRPr lang="en-US"/>
              </a:p>
            </p:txBody>
          </p:sp>
        </p:grpSp>
        <p:grpSp>
          <p:nvGrpSpPr>
            <p:cNvPr id="4" name="Group 437"/>
            <p:cNvGrpSpPr>
              <a:grpSpLocks/>
            </p:cNvGrpSpPr>
            <p:nvPr/>
          </p:nvGrpSpPr>
          <p:grpSpPr bwMode="auto">
            <a:xfrm>
              <a:off x="14" y="567"/>
              <a:ext cx="6239" cy="3997"/>
              <a:chOff x="14" y="567"/>
              <a:chExt cx="6239" cy="3997"/>
            </a:xfrm>
          </p:grpSpPr>
          <p:sp>
            <p:nvSpPr>
              <p:cNvPr id="535165" name="Line 637"/>
              <p:cNvSpPr>
                <a:spLocks noChangeShapeType="1"/>
              </p:cNvSpPr>
              <p:nvPr/>
            </p:nvSpPr>
            <p:spPr bwMode="auto">
              <a:xfrm flipH="1">
                <a:off x="6195" y="4564"/>
                <a:ext cx="58" cy="0"/>
              </a:xfrm>
              <a:prstGeom prst="line">
                <a:avLst/>
              </a:prstGeom>
              <a:noFill/>
              <a:ln w="5715">
                <a:solidFill>
                  <a:srgbClr val="000000"/>
                </a:solidFill>
                <a:round/>
                <a:headEnd/>
                <a:tailEnd/>
              </a:ln>
            </p:spPr>
            <p:txBody>
              <a:bodyPr/>
              <a:lstStyle/>
              <a:p>
                <a:endParaRPr lang="en-US"/>
              </a:p>
            </p:txBody>
          </p:sp>
          <p:sp>
            <p:nvSpPr>
              <p:cNvPr id="535164" name="Line 636"/>
              <p:cNvSpPr>
                <a:spLocks noChangeShapeType="1"/>
              </p:cNvSpPr>
              <p:nvPr/>
            </p:nvSpPr>
            <p:spPr bwMode="auto">
              <a:xfrm>
                <a:off x="520" y="4475"/>
                <a:ext cx="56" cy="0"/>
              </a:xfrm>
              <a:prstGeom prst="line">
                <a:avLst/>
              </a:prstGeom>
              <a:noFill/>
              <a:ln w="5715">
                <a:solidFill>
                  <a:srgbClr val="000000"/>
                </a:solidFill>
                <a:round/>
                <a:headEnd/>
                <a:tailEnd/>
              </a:ln>
            </p:spPr>
            <p:txBody>
              <a:bodyPr/>
              <a:lstStyle/>
              <a:p>
                <a:endParaRPr lang="en-US"/>
              </a:p>
            </p:txBody>
          </p:sp>
          <p:sp>
            <p:nvSpPr>
              <p:cNvPr id="535163" name="Line 635"/>
              <p:cNvSpPr>
                <a:spLocks noChangeShapeType="1"/>
              </p:cNvSpPr>
              <p:nvPr/>
            </p:nvSpPr>
            <p:spPr bwMode="auto">
              <a:xfrm flipH="1">
                <a:off x="6195" y="4475"/>
                <a:ext cx="58" cy="0"/>
              </a:xfrm>
              <a:prstGeom prst="line">
                <a:avLst/>
              </a:prstGeom>
              <a:noFill/>
              <a:ln w="5715">
                <a:solidFill>
                  <a:srgbClr val="000000"/>
                </a:solidFill>
                <a:round/>
                <a:headEnd/>
                <a:tailEnd/>
              </a:ln>
            </p:spPr>
            <p:txBody>
              <a:bodyPr/>
              <a:lstStyle/>
              <a:p>
                <a:endParaRPr lang="en-US"/>
              </a:p>
            </p:txBody>
          </p:sp>
          <p:sp>
            <p:nvSpPr>
              <p:cNvPr id="535162" name="Line 634"/>
              <p:cNvSpPr>
                <a:spLocks noChangeShapeType="1"/>
              </p:cNvSpPr>
              <p:nvPr/>
            </p:nvSpPr>
            <p:spPr bwMode="auto">
              <a:xfrm>
                <a:off x="520" y="4401"/>
                <a:ext cx="56" cy="0"/>
              </a:xfrm>
              <a:prstGeom prst="line">
                <a:avLst/>
              </a:prstGeom>
              <a:noFill/>
              <a:ln w="5715">
                <a:solidFill>
                  <a:srgbClr val="000000"/>
                </a:solidFill>
                <a:round/>
                <a:headEnd/>
                <a:tailEnd/>
              </a:ln>
            </p:spPr>
            <p:txBody>
              <a:bodyPr/>
              <a:lstStyle/>
              <a:p>
                <a:endParaRPr lang="en-US"/>
              </a:p>
            </p:txBody>
          </p:sp>
          <p:sp>
            <p:nvSpPr>
              <p:cNvPr id="535161" name="Line 633"/>
              <p:cNvSpPr>
                <a:spLocks noChangeShapeType="1"/>
              </p:cNvSpPr>
              <p:nvPr/>
            </p:nvSpPr>
            <p:spPr bwMode="auto">
              <a:xfrm flipH="1">
                <a:off x="6195" y="4401"/>
                <a:ext cx="58" cy="0"/>
              </a:xfrm>
              <a:prstGeom prst="line">
                <a:avLst/>
              </a:prstGeom>
              <a:noFill/>
              <a:ln w="5715">
                <a:solidFill>
                  <a:srgbClr val="000000"/>
                </a:solidFill>
                <a:round/>
                <a:headEnd/>
                <a:tailEnd/>
              </a:ln>
            </p:spPr>
            <p:txBody>
              <a:bodyPr/>
              <a:lstStyle/>
              <a:p>
                <a:endParaRPr lang="en-US"/>
              </a:p>
            </p:txBody>
          </p:sp>
          <p:sp>
            <p:nvSpPr>
              <p:cNvPr id="535160" name="Line 632"/>
              <p:cNvSpPr>
                <a:spLocks noChangeShapeType="1"/>
              </p:cNvSpPr>
              <p:nvPr/>
            </p:nvSpPr>
            <p:spPr bwMode="auto">
              <a:xfrm>
                <a:off x="520" y="4338"/>
                <a:ext cx="56" cy="0"/>
              </a:xfrm>
              <a:prstGeom prst="line">
                <a:avLst/>
              </a:prstGeom>
              <a:noFill/>
              <a:ln w="5715">
                <a:solidFill>
                  <a:srgbClr val="000000"/>
                </a:solidFill>
                <a:round/>
                <a:headEnd/>
                <a:tailEnd/>
              </a:ln>
            </p:spPr>
            <p:txBody>
              <a:bodyPr/>
              <a:lstStyle/>
              <a:p>
                <a:endParaRPr lang="en-US"/>
              </a:p>
            </p:txBody>
          </p:sp>
          <p:sp>
            <p:nvSpPr>
              <p:cNvPr id="535159" name="Line 631"/>
              <p:cNvSpPr>
                <a:spLocks noChangeShapeType="1"/>
              </p:cNvSpPr>
              <p:nvPr/>
            </p:nvSpPr>
            <p:spPr bwMode="auto">
              <a:xfrm flipH="1">
                <a:off x="6195" y="4338"/>
                <a:ext cx="58" cy="0"/>
              </a:xfrm>
              <a:prstGeom prst="line">
                <a:avLst/>
              </a:prstGeom>
              <a:noFill/>
              <a:ln w="5715">
                <a:solidFill>
                  <a:srgbClr val="000000"/>
                </a:solidFill>
                <a:round/>
                <a:headEnd/>
                <a:tailEnd/>
              </a:ln>
            </p:spPr>
            <p:txBody>
              <a:bodyPr/>
              <a:lstStyle/>
              <a:p>
                <a:endParaRPr lang="en-US"/>
              </a:p>
            </p:txBody>
          </p:sp>
          <p:sp>
            <p:nvSpPr>
              <p:cNvPr id="535158" name="Line 630"/>
              <p:cNvSpPr>
                <a:spLocks noChangeShapeType="1"/>
              </p:cNvSpPr>
              <p:nvPr/>
            </p:nvSpPr>
            <p:spPr bwMode="auto">
              <a:xfrm>
                <a:off x="520" y="4280"/>
                <a:ext cx="56" cy="0"/>
              </a:xfrm>
              <a:prstGeom prst="line">
                <a:avLst/>
              </a:prstGeom>
              <a:noFill/>
              <a:ln w="5715">
                <a:solidFill>
                  <a:srgbClr val="000000"/>
                </a:solidFill>
                <a:round/>
                <a:headEnd/>
                <a:tailEnd/>
              </a:ln>
            </p:spPr>
            <p:txBody>
              <a:bodyPr/>
              <a:lstStyle/>
              <a:p>
                <a:endParaRPr lang="en-US"/>
              </a:p>
            </p:txBody>
          </p:sp>
          <p:sp>
            <p:nvSpPr>
              <p:cNvPr id="535157" name="Line 629"/>
              <p:cNvSpPr>
                <a:spLocks noChangeShapeType="1"/>
              </p:cNvSpPr>
              <p:nvPr/>
            </p:nvSpPr>
            <p:spPr bwMode="auto">
              <a:xfrm flipH="1">
                <a:off x="6195" y="4280"/>
                <a:ext cx="58" cy="0"/>
              </a:xfrm>
              <a:prstGeom prst="line">
                <a:avLst/>
              </a:prstGeom>
              <a:noFill/>
              <a:ln w="5715">
                <a:solidFill>
                  <a:srgbClr val="000000"/>
                </a:solidFill>
                <a:round/>
                <a:headEnd/>
                <a:tailEnd/>
              </a:ln>
            </p:spPr>
            <p:txBody>
              <a:bodyPr/>
              <a:lstStyle/>
              <a:p>
                <a:endParaRPr lang="en-US"/>
              </a:p>
            </p:txBody>
          </p:sp>
          <p:sp>
            <p:nvSpPr>
              <p:cNvPr id="535156" name="Line 628"/>
              <p:cNvSpPr>
                <a:spLocks noChangeShapeType="1"/>
              </p:cNvSpPr>
              <p:nvPr/>
            </p:nvSpPr>
            <p:spPr bwMode="auto">
              <a:xfrm>
                <a:off x="520" y="4231"/>
                <a:ext cx="56" cy="0"/>
              </a:xfrm>
              <a:prstGeom prst="line">
                <a:avLst/>
              </a:prstGeom>
              <a:noFill/>
              <a:ln w="5715">
                <a:solidFill>
                  <a:srgbClr val="000000"/>
                </a:solidFill>
                <a:round/>
                <a:headEnd/>
                <a:tailEnd/>
              </a:ln>
            </p:spPr>
            <p:txBody>
              <a:bodyPr/>
              <a:lstStyle/>
              <a:p>
                <a:endParaRPr lang="en-US"/>
              </a:p>
            </p:txBody>
          </p:sp>
          <p:sp>
            <p:nvSpPr>
              <p:cNvPr id="535155" name="Line 627"/>
              <p:cNvSpPr>
                <a:spLocks noChangeShapeType="1"/>
              </p:cNvSpPr>
              <p:nvPr/>
            </p:nvSpPr>
            <p:spPr bwMode="auto">
              <a:xfrm flipH="1">
                <a:off x="6195" y="4231"/>
                <a:ext cx="58" cy="0"/>
              </a:xfrm>
              <a:prstGeom prst="line">
                <a:avLst/>
              </a:prstGeom>
              <a:noFill/>
              <a:ln w="5715">
                <a:solidFill>
                  <a:srgbClr val="000000"/>
                </a:solidFill>
                <a:round/>
                <a:headEnd/>
                <a:tailEnd/>
              </a:ln>
            </p:spPr>
            <p:txBody>
              <a:bodyPr/>
              <a:lstStyle/>
              <a:p>
                <a:endParaRPr lang="en-US"/>
              </a:p>
            </p:txBody>
          </p:sp>
          <p:sp>
            <p:nvSpPr>
              <p:cNvPr id="535154" name="Line 626"/>
              <p:cNvSpPr>
                <a:spLocks noChangeShapeType="1"/>
              </p:cNvSpPr>
              <p:nvPr/>
            </p:nvSpPr>
            <p:spPr bwMode="auto">
              <a:xfrm>
                <a:off x="520" y="3895"/>
                <a:ext cx="56" cy="0"/>
              </a:xfrm>
              <a:prstGeom prst="line">
                <a:avLst/>
              </a:prstGeom>
              <a:noFill/>
              <a:ln w="5715">
                <a:solidFill>
                  <a:srgbClr val="000000"/>
                </a:solidFill>
                <a:round/>
                <a:headEnd/>
                <a:tailEnd/>
              </a:ln>
            </p:spPr>
            <p:txBody>
              <a:bodyPr/>
              <a:lstStyle/>
              <a:p>
                <a:endParaRPr lang="en-US"/>
              </a:p>
            </p:txBody>
          </p:sp>
          <p:sp>
            <p:nvSpPr>
              <p:cNvPr id="535153" name="Line 625"/>
              <p:cNvSpPr>
                <a:spLocks noChangeShapeType="1"/>
              </p:cNvSpPr>
              <p:nvPr/>
            </p:nvSpPr>
            <p:spPr bwMode="auto">
              <a:xfrm flipH="1">
                <a:off x="6195" y="3895"/>
                <a:ext cx="58" cy="0"/>
              </a:xfrm>
              <a:prstGeom prst="line">
                <a:avLst/>
              </a:prstGeom>
              <a:noFill/>
              <a:ln w="5715">
                <a:solidFill>
                  <a:srgbClr val="000000"/>
                </a:solidFill>
                <a:round/>
                <a:headEnd/>
                <a:tailEnd/>
              </a:ln>
            </p:spPr>
            <p:txBody>
              <a:bodyPr/>
              <a:lstStyle/>
              <a:p>
                <a:endParaRPr lang="en-US"/>
              </a:p>
            </p:txBody>
          </p:sp>
          <p:sp>
            <p:nvSpPr>
              <p:cNvPr id="535152" name="Line 624"/>
              <p:cNvSpPr>
                <a:spLocks noChangeShapeType="1"/>
              </p:cNvSpPr>
              <p:nvPr/>
            </p:nvSpPr>
            <p:spPr bwMode="auto">
              <a:xfrm>
                <a:off x="520" y="3701"/>
                <a:ext cx="56" cy="0"/>
              </a:xfrm>
              <a:prstGeom prst="line">
                <a:avLst/>
              </a:prstGeom>
              <a:noFill/>
              <a:ln w="5715">
                <a:solidFill>
                  <a:srgbClr val="000000"/>
                </a:solidFill>
                <a:round/>
                <a:headEnd/>
                <a:tailEnd/>
              </a:ln>
            </p:spPr>
            <p:txBody>
              <a:bodyPr/>
              <a:lstStyle/>
              <a:p>
                <a:endParaRPr lang="en-US"/>
              </a:p>
            </p:txBody>
          </p:sp>
          <p:sp>
            <p:nvSpPr>
              <p:cNvPr id="535151" name="Line 623"/>
              <p:cNvSpPr>
                <a:spLocks noChangeShapeType="1"/>
              </p:cNvSpPr>
              <p:nvPr/>
            </p:nvSpPr>
            <p:spPr bwMode="auto">
              <a:xfrm flipH="1">
                <a:off x="6195" y="3701"/>
                <a:ext cx="58" cy="0"/>
              </a:xfrm>
              <a:prstGeom prst="line">
                <a:avLst/>
              </a:prstGeom>
              <a:noFill/>
              <a:ln w="5715">
                <a:solidFill>
                  <a:srgbClr val="000000"/>
                </a:solidFill>
                <a:round/>
                <a:headEnd/>
                <a:tailEnd/>
              </a:ln>
            </p:spPr>
            <p:txBody>
              <a:bodyPr/>
              <a:lstStyle/>
              <a:p>
                <a:endParaRPr lang="en-US"/>
              </a:p>
            </p:txBody>
          </p:sp>
          <p:sp>
            <p:nvSpPr>
              <p:cNvPr id="535150" name="Line 622"/>
              <p:cNvSpPr>
                <a:spLocks noChangeShapeType="1"/>
              </p:cNvSpPr>
              <p:nvPr/>
            </p:nvSpPr>
            <p:spPr bwMode="auto">
              <a:xfrm>
                <a:off x="520" y="3561"/>
                <a:ext cx="56" cy="0"/>
              </a:xfrm>
              <a:prstGeom prst="line">
                <a:avLst/>
              </a:prstGeom>
              <a:noFill/>
              <a:ln w="5715">
                <a:solidFill>
                  <a:srgbClr val="000000"/>
                </a:solidFill>
                <a:round/>
                <a:headEnd/>
                <a:tailEnd/>
              </a:ln>
            </p:spPr>
            <p:txBody>
              <a:bodyPr/>
              <a:lstStyle/>
              <a:p>
                <a:endParaRPr lang="en-US"/>
              </a:p>
            </p:txBody>
          </p:sp>
          <p:sp>
            <p:nvSpPr>
              <p:cNvPr id="535149" name="Line 621"/>
              <p:cNvSpPr>
                <a:spLocks noChangeShapeType="1"/>
              </p:cNvSpPr>
              <p:nvPr/>
            </p:nvSpPr>
            <p:spPr bwMode="auto">
              <a:xfrm flipH="1">
                <a:off x="6195" y="3561"/>
                <a:ext cx="58" cy="0"/>
              </a:xfrm>
              <a:prstGeom prst="line">
                <a:avLst/>
              </a:prstGeom>
              <a:noFill/>
              <a:ln w="5715">
                <a:solidFill>
                  <a:srgbClr val="000000"/>
                </a:solidFill>
                <a:round/>
                <a:headEnd/>
                <a:tailEnd/>
              </a:ln>
            </p:spPr>
            <p:txBody>
              <a:bodyPr/>
              <a:lstStyle/>
              <a:p>
                <a:endParaRPr lang="en-US"/>
              </a:p>
            </p:txBody>
          </p:sp>
          <p:sp>
            <p:nvSpPr>
              <p:cNvPr id="535148" name="Line 620"/>
              <p:cNvSpPr>
                <a:spLocks noChangeShapeType="1"/>
              </p:cNvSpPr>
              <p:nvPr/>
            </p:nvSpPr>
            <p:spPr bwMode="auto">
              <a:xfrm>
                <a:off x="520" y="3454"/>
                <a:ext cx="56" cy="0"/>
              </a:xfrm>
              <a:prstGeom prst="line">
                <a:avLst/>
              </a:prstGeom>
              <a:noFill/>
              <a:ln w="5715">
                <a:solidFill>
                  <a:srgbClr val="000000"/>
                </a:solidFill>
                <a:round/>
                <a:headEnd/>
                <a:tailEnd/>
              </a:ln>
            </p:spPr>
            <p:txBody>
              <a:bodyPr/>
              <a:lstStyle/>
              <a:p>
                <a:endParaRPr lang="en-US"/>
              </a:p>
            </p:txBody>
          </p:sp>
          <p:sp>
            <p:nvSpPr>
              <p:cNvPr id="535147" name="Line 619"/>
              <p:cNvSpPr>
                <a:spLocks noChangeShapeType="1"/>
              </p:cNvSpPr>
              <p:nvPr/>
            </p:nvSpPr>
            <p:spPr bwMode="auto">
              <a:xfrm flipH="1">
                <a:off x="6195" y="3454"/>
                <a:ext cx="58" cy="0"/>
              </a:xfrm>
              <a:prstGeom prst="line">
                <a:avLst/>
              </a:prstGeom>
              <a:noFill/>
              <a:ln w="5715">
                <a:solidFill>
                  <a:srgbClr val="000000"/>
                </a:solidFill>
                <a:round/>
                <a:headEnd/>
                <a:tailEnd/>
              </a:ln>
            </p:spPr>
            <p:txBody>
              <a:bodyPr/>
              <a:lstStyle/>
              <a:p>
                <a:endParaRPr lang="en-US"/>
              </a:p>
            </p:txBody>
          </p:sp>
          <p:sp>
            <p:nvSpPr>
              <p:cNvPr id="535146" name="Line 618"/>
              <p:cNvSpPr>
                <a:spLocks noChangeShapeType="1"/>
              </p:cNvSpPr>
              <p:nvPr/>
            </p:nvSpPr>
            <p:spPr bwMode="auto">
              <a:xfrm>
                <a:off x="520" y="3365"/>
                <a:ext cx="56" cy="0"/>
              </a:xfrm>
              <a:prstGeom prst="line">
                <a:avLst/>
              </a:prstGeom>
              <a:noFill/>
              <a:ln w="5715">
                <a:solidFill>
                  <a:srgbClr val="000000"/>
                </a:solidFill>
                <a:round/>
                <a:headEnd/>
                <a:tailEnd/>
              </a:ln>
            </p:spPr>
            <p:txBody>
              <a:bodyPr/>
              <a:lstStyle/>
              <a:p>
                <a:endParaRPr lang="en-US"/>
              </a:p>
            </p:txBody>
          </p:sp>
          <p:sp>
            <p:nvSpPr>
              <p:cNvPr id="535145" name="Line 617"/>
              <p:cNvSpPr>
                <a:spLocks noChangeShapeType="1"/>
              </p:cNvSpPr>
              <p:nvPr/>
            </p:nvSpPr>
            <p:spPr bwMode="auto">
              <a:xfrm flipH="1">
                <a:off x="6195" y="3365"/>
                <a:ext cx="58" cy="0"/>
              </a:xfrm>
              <a:prstGeom prst="line">
                <a:avLst/>
              </a:prstGeom>
              <a:noFill/>
              <a:ln w="5715">
                <a:solidFill>
                  <a:srgbClr val="000000"/>
                </a:solidFill>
                <a:round/>
                <a:headEnd/>
                <a:tailEnd/>
              </a:ln>
            </p:spPr>
            <p:txBody>
              <a:bodyPr/>
              <a:lstStyle/>
              <a:p>
                <a:endParaRPr lang="en-US"/>
              </a:p>
            </p:txBody>
          </p:sp>
          <p:sp>
            <p:nvSpPr>
              <p:cNvPr id="535144" name="Line 616"/>
              <p:cNvSpPr>
                <a:spLocks noChangeShapeType="1"/>
              </p:cNvSpPr>
              <p:nvPr/>
            </p:nvSpPr>
            <p:spPr bwMode="auto">
              <a:xfrm>
                <a:off x="520" y="3293"/>
                <a:ext cx="56" cy="0"/>
              </a:xfrm>
              <a:prstGeom prst="line">
                <a:avLst/>
              </a:prstGeom>
              <a:noFill/>
              <a:ln w="5715">
                <a:solidFill>
                  <a:srgbClr val="000000"/>
                </a:solidFill>
                <a:round/>
                <a:headEnd/>
                <a:tailEnd/>
              </a:ln>
            </p:spPr>
            <p:txBody>
              <a:bodyPr/>
              <a:lstStyle/>
              <a:p>
                <a:endParaRPr lang="en-US"/>
              </a:p>
            </p:txBody>
          </p:sp>
          <p:sp>
            <p:nvSpPr>
              <p:cNvPr id="535143" name="Line 615"/>
              <p:cNvSpPr>
                <a:spLocks noChangeShapeType="1"/>
              </p:cNvSpPr>
              <p:nvPr/>
            </p:nvSpPr>
            <p:spPr bwMode="auto">
              <a:xfrm flipH="1">
                <a:off x="6195" y="3293"/>
                <a:ext cx="58" cy="0"/>
              </a:xfrm>
              <a:prstGeom prst="line">
                <a:avLst/>
              </a:prstGeom>
              <a:noFill/>
              <a:ln w="5715">
                <a:solidFill>
                  <a:srgbClr val="000000"/>
                </a:solidFill>
                <a:round/>
                <a:headEnd/>
                <a:tailEnd/>
              </a:ln>
            </p:spPr>
            <p:txBody>
              <a:bodyPr/>
              <a:lstStyle/>
              <a:p>
                <a:endParaRPr lang="en-US"/>
              </a:p>
            </p:txBody>
          </p:sp>
          <p:sp>
            <p:nvSpPr>
              <p:cNvPr id="535142" name="Line 614"/>
              <p:cNvSpPr>
                <a:spLocks noChangeShapeType="1"/>
              </p:cNvSpPr>
              <p:nvPr/>
            </p:nvSpPr>
            <p:spPr bwMode="auto">
              <a:xfrm>
                <a:off x="520" y="3228"/>
                <a:ext cx="56" cy="0"/>
              </a:xfrm>
              <a:prstGeom prst="line">
                <a:avLst/>
              </a:prstGeom>
              <a:noFill/>
              <a:ln w="5715">
                <a:solidFill>
                  <a:srgbClr val="000000"/>
                </a:solidFill>
                <a:round/>
                <a:headEnd/>
                <a:tailEnd/>
              </a:ln>
            </p:spPr>
            <p:txBody>
              <a:bodyPr/>
              <a:lstStyle/>
              <a:p>
                <a:endParaRPr lang="en-US"/>
              </a:p>
            </p:txBody>
          </p:sp>
          <p:sp>
            <p:nvSpPr>
              <p:cNvPr id="535141" name="Line 613"/>
              <p:cNvSpPr>
                <a:spLocks noChangeShapeType="1"/>
              </p:cNvSpPr>
              <p:nvPr/>
            </p:nvSpPr>
            <p:spPr bwMode="auto">
              <a:xfrm flipH="1">
                <a:off x="6195" y="3228"/>
                <a:ext cx="58" cy="0"/>
              </a:xfrm>
              <a:prstGeom prst="line">
                <a:avLst/>
              </a:prstGeom>
              <a:noFill/>
              <a:ln w="5715">
                <a:solidFill>
                  <a:srgbClr val="000000"/>
                </a:solidFill>
                <a:round/>
                <a:headEnd/>
                <a:tailEnd/>
              </a:ln>
            </p:spPr>
            <p:txBody>
              <a:bodyPr/>
              <a:lstStyle/>
              <a:p>
                <a:endParaRPr lang="en-US"/>
              </a:p>
            </p:txBody>
          </p:sp>
          <p:sp>
            <p:nvSpPr>
              <p:cNvPr id="535140" name="Line 612"/>
              <p:cNvSpPr>
                <a:spLocks noChangeShapeType="1"/>
              </p:cNvSpPr>
              <p:nvPr/>
            </p:nvSpPr>
            <p:spPr bwMode="auto">
              <a:xfrm>
                <a:off x="520" y="3172"/>
                <a:ext cx="56" cy="0"/>
              </a:xfrm>
              <a:prstGeom prst="line">
                <a:avLst/>
              </a:prstGeom>
              <a:noFill/>
              <a:ln w="5715">
                <a:solidFill>
                  <a:srgbClr val="000000"/>
                </a:solidFill>
                <a:round/>
                <a:headEnd/>
                <a:tailEnd/>
              </a:ln>
            </p:spPr>
            <p:txBody>
              <a:bodyPr/>
              <a:lstStyle/>
              <a:p>
                <a:endParaRPr lang="en-US"/>
              </a:p>
            </p:txBody>
          </p:sp>
          <p:sp>
            <p:nvSpPr>
              <p:cNvPr id="535139" name="Line 611"/>
              <p:cNvSpPr>
                <a:spLocks noChangeShapeType="1"/>
              </p:cNvSpPr>
              <p:nvPr/>
            </p:nvSpPr>
            <p:spPr bwMode="auto">
              <a:xfrm flipH="1">
                <a:off x="6195" y="3172"/>
                <a:ext cx="58" cy="0"/>
              </a:xfrm>
              <a:prstGeom prst="line">
                <a:avLst/>
              </a:prstGeom>
              <a:noFill/>
              <a:ln w="5715">
                <a:solidFill>
                  <a:srgbClr val="000000"/>
                </a:solidFill>
                <a:round/>
                <a:headEnd/>
                <a:tailEnd/>
              </a:ln>
            </p:spPr>
            <p:txBody>
              <a:bodyPr/>
              <a:lstStyle/>
              <a:p>
                <a:endParaRPr lang="en-US"/>
              </a:p>
            </p:txBody>
          </p:sp>
          <p:sp>
            <p:nvSpPr>
              <p:cNvPr id="535138" name="Line 610"/>
              <p:cNvSpPr>
                <a:spLocks noChangeShapeType="1"/>
              </p:cNvSpPr>
              <p:nvPr/>
            </p:nvSpPr>
            <p:spPr bwMode="auto">
              <a:xfrm>
                <a:off x="520" y="3120"/>
                <a:ext cx="56" cy="0"/>
              </a:xfrm>
              <a:prstGeom prst="line">
                <a:avLst/>
              </a:prstGeom>
              <a:noFill/>
              <a:ln w="5715">
                <a:solidFill>
                  <a:srgbClr val="000000"/>
                </a:solidFill>
                <a:round/>
                <a:headEnd/>
                <a:tailEnd/>
              </a:ln>
            </p:spPr>
            <p:txBody>
              <a:bodyPr/>
              <a:lstStyle/>
              <a:p>
                <a:endParaRPr lang="en-US"/>
              </a:p>
            </p:txBody>
          </p:sp>
          <p:sp>
            <p:nvSpPr>
              <p:cNvPr id="535137" name="Line 609"/>
              <p:cNvSpPr>
                <a:spLocks noChangeShapeType="1"/>
              </p:cNvSpPr>
              <p:nvPr/>
            </p:nvSpPr>
            <p:spPr bwMode="auto">
              <a:xfrm flipH="1">
                <a:off x="6195" y="3120"/>
                <a:ext cx="58" cy="0"/>
              </a:xfrm>
              <a:prstGeom prst="line">
                <a:avLst/>
              </a:prstGeom>
              <a:noFill/>
              <a:ln w="5715">
                <a:solidFill>
                  <a:srgbClr val="000000"/>
                </a:solidFill>
                <a:round/>
                <a:headEnd/>
                <a:tailEnd/>
              </a:ln>
            </p:spPr>
            <p:txBody>
              <a:bodyPr/>
              <a:lstStyle/>
              <a:p>
                <a:endParaRPr lang="en-US"/>
              </a:p>
            </p:txBody>
          </p:sp>
          <p:sp>
            <p:nvSpPr>
              <p:cNvPr id="535136" name="Line 608"/>
              <p:cNvSpPr>
                <a:spLocks noChangeShapeType="1"/>
              </p:cNvSpPr>
              <p:nvPr/>
            </p:nvSpPr>
            <p:spPr bwMode="auto">
              <a:xfrm>
                <a:off x="520" y="2787"/>
                <a:ext cx="56" cy="0"/>
              </a:xfrm>
              <a:prstGeom prst="line">
                <a:avLst/>
              </a:prstGeom>
              <a:noFill/>
              <a:ln w="5715">
                <a:solidFill>
                  <a:srgbClr val="000000"/>
                </a:solidFill>
                <a:round/>
                <a:headEnd/>
                <a:tailEnd/>
              </a:ln>
            </p:spPr>
            <p:txBody>
              <a:bodyPr/>
              <a:lstStyle/>
              <a:p>
                <a:endParaRPr lang="en-US"/>
              </a:p>
            </p:txBody>
          </p:sp>
          <p:sp>
            <p:nvSpPr>
              <p:cNvPr id="535135" name="Line 607"/>
              <p:cNvSpPr>
                <a:spLocks noChangeShapeType="1"/>
              </p:cNvSpPr>
              <p:nvPr/>
            </p:nvSpPr>
            <p:spPr bwMode="auto">
              <a:xfrm flipH="1">
                <a:off x="6195" y="2787"/>
                <a:ext cx="58" cy="0"/>
              </a:xfrm>
              <a:prstGeom prst="line">
                <a:avLst/>
              </a:prstGeom>
              <a:noFill/>
              <a:ln w="5715">
                <a:solidFill>
                  <a:srgbClr val="000000"/>
                </a:solidFill>
                <a:round/>
                <a:headEnd/>
                <a:tailEnd/>
              </a:ln>
            </p:spPr>
            <p:txBody>
              <a:bodyPr/>
              <a:lstStyle/>
              <a:p>
                <a:endParaRPr lang="en-US"/>
              </a:p>
            </p:txBody>
          </p:sp>
          <p:sp>
            <p:nvSpPr>
              <p:cNvPr id="535134" name="Line 606"/>
              <p:cNvSpPr>
                <a:spLocks noChangeShapeType="1"/>
              </p:cNvSpPr>
              <p:nvPr/>
            </p:nvSpPr>
            <p:spPr bwMode="auto">
              <a:xfrm>
                <a:off x="520" y="2591"/>
                <a:ext cx="56" cy="0"/>
              </a:xfrm>
              <a:prstGeom prst="line">
                <a:avLst/>
              </a:prstGeom>
              <a:noFill/>
              <a:ln w="5715">
                <a:solidFill>
                  <a:srgbClr val="000000"/>
                </a:solidFill>
                <a:round/>
                <a:headEnd/>
                <a:tailEnd/>
              </a:ln>
            </p:spPr>
            <p:txBody>
              <a:bodyPr/>
              <a:lstStyle/>
              <a:p>
                <a:endParaRPr lang="en-US"/>
              </a:p>
            </p:txBody>
          </p:sp>
          <p:sp>
            <p:nvSpPr>
              <p:cNvPr id="535133" name="Line 605"/>
              <p:cNvSpPr>
                <a:spLocks noChangeShapeType="1"/>
              </p:cNvSpPr>
              <p:nvPr/>
            </p:nvSpPr>
            <p:spPr bwMode="auto">
              <a:xfrm flipH="1">
                <a:off x="6195" y="2591"/>
                <a:ext cx="58" cy="0"/>
              </a:xfrm>
              <a:prstGeom prst="line">
                <a:avLst/>
              </a:prstGeom>
              <a:noFill/>
              <a:ln w="5715">
                <a:solidFill>
                  <a:srgbClr val="000000"/>
                </a:solidFill>
                <a:round/>
                <a:headEnd/>
                <a:tailEnd/>
              </a:ln>
            </p:spPr>
            <p:txBody>
              <a:bodyPr/>
              <a:lstStyle/>
              <a:p>
                <a:endParaRPr lang="en-US"/>
              </a:p>
            </p:txBody>
          </p:sp>
          <p:sp>
            <p:nvSpPr>
              <p:cNvPr id="535132" name="Line 604"/>
              <p:cNvSpPr>
                <a:spLocks noChangeShapeType="1"/>
              </p:cNvSpPr>
              <p:nvPr/>
            </p:nvSpPr>
            <p:spPr bwMode="auto">
              <a:xfrm>
                <a:off x="520" y="2453"/>
                <a:ext cx="56" cy="0"/>
              </a:xfrm>
              <a:prstGeom prst="line">
                <a:avLst/>
              </a:prstGeom>
              <a:noFill/>
              <a:ln w="5715">
                <a:solidFill>
                  <a:srgbClr val="000000"/>
                </a:solidFill>
                <a:round/>
                <a:headEnd/>
                <a:tailEnd/>
              </a:ln>
            </p:spPr>
            <p:txBody>
              <a:bodyPr/>
              <a:lstStyle/>
              <a:p>
                <a:endParaRPr lang="en-US"/>
              </a:p>
            </p:txBody>
          </p:sp>
          <p:sp>
            <p:nvSpPr>
              <p:cNvPr id="535131" name="Line 603"/>
              <p:cNvSpPr>
                <a:spLocks noChangeShapeType="1"/>
              </p:cNvSpPr>
              <p:nvPr/>
            </p:nvSpPr>
            <p:spPr bwMode="auto">
              <a:xfrm flipH="1">
                <a:off x="6195" y="2453"/>
                <a:ext cx="58" cy="0"/>
              </a:xfrm>
              <a:prstGeom prst="line">
                <a:avLst/>
              </a:prstGeom>
              <a:noFill/>
              <a:ln w="5715">
                <a:solidFill>
                  <a:srgbClr val="000000"/>
                </a:solidFill>
                <a:round/>
                <a:headEnd/>
                <a:tailEnd/>
              </a:ln>
            </p:spPr>
            <p:txBody>
              <a:bodyPr/>
              <a:lstStyle/>
              <a:p>
                <a:endParaRPr lang="en-US"/>
              </a:p>
            </p:txBody>
          </p:sp>
          <p:sp>
            <p:nvSpPr>
              <p:cNvPr id="535130" name="Line 602"/>
              <p:cNvSpPr>
                <a:spLocks noChangeShapeType="1"/>
              </p:cNvSpPr>
              <p:nvPr/>
            </p:nvSpPr>
            <p:spPr bwMode="auto">
              <a:xfrm>
                <a:off x="520" y="2344"/>
                <a:ext cx="56" cy="0"/>
              </a:xfrm>
              <a:prstGeom prst="line">
                <a:avLst/>
              </a:prstGeom>
              <a:noFill/>
              <a:ln w="5715">
                <a:solidFill>
                  <a:srgbClr val="000000"/>
                </a:solidFill>
                <a:round/>
                <a:headEnd/>
                <a:tailEnd/>
              </a:ln>
            </p:spPr>
            <p:txBody>
              <a:bodyPr/>
              <a:lstStyle/>
              <a:p>
                <a:endParaRPr lang="en-US"/>
              </a:p>
            </p:txBody>
          </p:sp>
          <p:sp>
            <p:nvSpPr>
              <p:cNvPr id="535129" name="Line 601"/>
              <p:cNvSpPr>
                <a:spLocks noChangeShapeType="1"/>
              </p:cNvSpPr>
              <p:nvPr/>
            </p:nvSpPr>
            <p:spPr bwMode="auto">
              <a:xfrm flipH="1">
                <a:off x="6195" y="2344"/>
                <a:ext cx="58" cy="0"/>
              </a:xfrm>
              <a:prstGeom prst="line">
                <a:avLst/>
              </a:prstGeom>
              <a:noFill/>
              <a:ln w="5715">
                <a:solidFill>
                  <a:srgbClr val="000000"/>
                </a:solidFill>
                <a:round/>
                <a:headEnd/>
                <a:tailEnd/>
              </a:ln>
            </p:spPr>
            <p:txBody>
              <a:bodyPr/>
              <a:lstStyle/>
              <a:p>
                <a:endParaRPr lang="en-US"/>
              </a:p>
            </p:txBody>
          </p:sp>
          <p:sp>
            <p:nvSpPr>
              <p:cNvPr id="535128" name="Line 600"/>
              <p:cNvSpPr>
                <a:spLocks noChangeShapeType="1"/>
              </p:cNvSpPr>
              <p:nvPr/>
            </p:nvSpPr>
            <p:spPr bwMode="auto">
              <a:xfrm>
                <a:off x="520" y="2258"/>
                <a:ext cx="56" cy="0"/>
              </a:xfrm>
              <a:prstGeom prst="line">
                <a:avLst/>
              </a:prstGeom>
              <a:noFill/>
              <a:ln w="5715">
                <a:solidFill>
                  <a:srgbClr val="000000"/>
                </a:solidFill>
                <a:round/>
                <a:headEnd/>
                <a:tailEnd/>
              </a:ln>
            </p:spPr>
            <p:txBody>
              <a:bodyPr/>
              <a:lstStyle/>
              <a:p>
                <a:endParaRPr lang="en-US"/>
              </a:p>
            </p:txBody>
          </p:sp>
          <p:sp>
            <p:nvSpPr>
              <p:cNvPr id="535127" name="Line 599"/>
              <p:cNvSpPr>
                <a:spLocks noChangeShapeType="1"/>
              </p:cNvSpPr>
              <p:nvPr/>
            </p:nvSpPr>
            <p:spPr bwMode="auto">
              <a:xfrm flipH="1">
                <a:off x="6195" y="2258"/>
                <a:ext cx="58" cy="0"/>
              </a:xfrm>
              <a:prstGeom prst="line">
                <a:avLst/>
              </a:prstGeom>
              <a:noFill/>
              <a:ln w="5715">
                <a:solidFill>
                  <a:srgbClr val="000000"/>
                </a:solidFill>
                <a:round/>
                <a:headEnd/>
                <a:tailEnd/>
              </a:ln>
            </p:spPr>
            <p:txBody>
              <a:bodyPr/>
              <a:lstStyle/>
              <a:p>
                <a:endParaRPr lang="en-US"/>
              </a:p>
            </p:txBody>
          </p:sp>
          <p:sp>
            <p:nvSpPr>
              <p:cNvPr id="535126" name="Line 598"/>
              <p:cNvSpPr>
                <a:spLocks noChangeShapeType="1"/>
              </p:cNvSpPr>
              <p:nvPr/>
            </p:nvSpPr>
            <p:spPr bwMode="auto">
              <a:xfrm>
                <a:off x="520" y="2183"/>
                <a:ext cx="56" cy="0"/>
              </a:xfrm>
              <a:prstGeom prst="line">
                <a:avLst/>
              </a:prstGeom>
              <a:noFill/>
              <a:ln w="5715">
                <a:solidFill>
                  <a:srgbClr val="000000"/>
                </a:solidFill>
                <a:round/>
                <a:headEnd/>
                <a:tailEnd/>
              </a:ln>
            </p:spPr>
            <p:txBody>
              <a:bodyPr/>
              <a:lstStyle/>
              <a:p>
                <a:endParaRPr lang="en-US"/>
              </a:p>
            </p:txBody>
          </p:sp>
          <p:sp>
            <p:nvSpPr>
              <p:cNvPr id="535125" name="Line 597"/>
              <p:cNvSpPr>
                <a:spLocks noChangeShapeType="1"/>
              </p:cNvSpPr>
              <p:nvPr/>
            </p:nvSpPr>
            <p:spPr bwMode="auto">
              <a:xfrm flipH="1">
                <a:off x="6195" y="2183"/>
                <a:ext cx="58" cy="0"/>
              </a:xfrm>
              <a:prstGeom prst="line">
                <a:avLst/>
              </a:prstGeom>
              <a:noFill/>
              <a:ln w="5715">
                <a:solidFill>
                  <a:srgbClr val="000000"/>
                </a:solidFill>
                <a:round/>
                <a:headEnd/>
                <a:tailEnd/>
              </a:ln>
            </p:spPr>
            <p:txBody>
              <a:bodyPr/>
              <a:lstStyle/>
              <a:p>
                <a:endParaRPr lang="en-US"/>
              </a:p>
            </p:txBody>
          </p:sp>
          <p:sp>
            <p:nvSpPr>
              <p:cNvPr id="535124" name="Line 596"/>
              <p:cNvSpPr>
                <a:spLocks noChangeShapeType="1"/>
              </p:cNvSpPr>
              <p:nvPr/>
            </p:nvSpPr>
            <p:spPr bwMode="auto">
              <a:xfrm>
                <a:off x="520" y="2118"/>
                <a:ext cx="56" cy="0"/>
              </a:xfrm>
              <a:prstGeom prst="line">
                <a:avLst/>
              </a:prstGeom>
              <a:noFill/>
              <a:ln w="5715">
                <a:solidFill>
                  <a:srgbClr val="000000"/>
                </a:solidFill>
                <a:round/>
                <a:headEnd/>
                <a:tailEnd/>
              </a:ln>
            </p:spPr>
            <p:txBody>
              <a:bodyPr/>
              <a:lstStyle/>
              <a:p>
                <a:endParaRPr lang="en-US"/>
              </a:p>
            </p:txBody>
          </p:sp>
          <p:sp>
            <p:nvSpPr>
              <p:cNvPr id="535123" name="Line 595"/>
              <p:cNvSpPr>
                <a:spLocks noChangeShapeType="1"/>
              </p:cNvSpPr>
              <p:nvPr/>
            </p:nvSpPr>
            <p:spPr bwMode="auto">
              <a:xfrm flipH="1">
                <a:off x="6195" y="2118"/>
                <a:ext cx="58" cy="0"/>
              </a:xfrm>
              <a:prstGeom prst="line">
                <a:avLst/>
              </a:prstGeom>
              <a:noFill/>
              <a:ln w="5715">
                <a:solidFill>
                  <a:srgbClr val="000000"/>
                </a:solidFill>
                <a:round/>
                <a:headEnd/>
                <a:tailEnd/>
              </a:ln>
            </p:spPr>
            <p:txBody>
              <a:bodyPr/>
              <a:lstStyle/>
              <a:p>
                <a:endParaRPr lang="en-US"/>
              </a:p>
            </p:txBody>
          </p:sp>
          <p:sp>
            <p:nvSpPr>
              <p:cNvPr id="535122" name="Line 594"/>
              <p:cNvSpPr>
                <a:spLocks noChangeShapeType="1"/>
              </p:cNvSpPr>
              <p:nvPr/>
            </p:nvSpPr>
            <p:spPr bwMode="auto">
              <a:xfrm>
                <a:off x="520" y="2062"/>
                <a:ext cx="56" cy="0"/>
              </a:xfrm>
              <a:prstGeom prst="line">
                <a:avLst/>
              </a:prstGeom>
              <a:noFill/>
              <a:ln w="5715">
                <a:solidFill>
                  <a:srgbClr val="000000"/>
                </a:solidFill>
                <a:round/>
                <a:headEnd/>
                <a:tailEnd/>
              </a:ln>
            </p:spPr>
            <p:txBody>
              <a:bodyPr/>
              <a:lstStyle/>
              <a:p>
                <a:endParaRPr lang="en-US"/>
              </a:p>
            </p:txBody>
          </p:sp>
          <p:sp>
            <p:nvSpPr>
              <p:cNvPr id="535121" name="Line 593"/>
              <p:cNvSpPr>
                <a:spLocks noChangeShapeType="1"/>
              </p:cNvSpPr>
              <p:nvPr/>
            </p:nvSpPr>
            <p:spPr bwMode="auto">
              <a:xfrm flipH="1">
                <a:off x="6195" y="2062"/>
                <a:ext cx="58" cy="0"/>
              </a:xfrm>
              <a:prstGeom prst="line">
                <a:avLst/>
              </a:prstGeom>
              <a:noFill/>
              <a:ln w="5715">
                <a:solidFill>
                  <a:srgbClr val="000000"/>
                </a:solidFill>
                <a:round/>
                <a:headEnd/>
                <a:tailEnd/>
              </a:ln>
            </p:spPr>
            <p:txBody>
              <a:bodyPr/>
              <a:lstStyle/>
              <a:p>
                <a:endParaRPr lang="en-US"/>
              </a:p>
            </p:txBody>
          </p:sp>
          <p:sp>
            <p:nvSpPr>
              <p:cNvPr id="535120" name="Line 592"/>
              <p:cNvSpPr>
                <a:spLocks noChangeShapeType="1"/>
              </p:cNvSpPr>
              <p:nvPr/>
            </p:nvSpPr>
            <p:spPr bwMode="auto">
              <a:xfrm>
                <a:off x="520" y="2010"/>
                <a:ext cx="56" cy="0"/>
              </a:xfrm>
              <a:prstGeom prst="line">
                <a:avLst/>
              </a:prstGeom>
              <a:noFill/>
              <a:ln w="5715">
                <a:solidFill>
                  <a:srgbClr val="000000"/>
                </a:solidFill>
                <a:round/>
                <a:headEnd/>
                <a:tailEnd/>
              </a:ln>
            </p:spPr>
            <p:txBody>
              <a:bodyPr/>
              <a:lstStyle/>
              <a:p>
                <a:endParaRPr lang="en-US"/>
              </a:p>
            </p:txBody>
          </p:sp>
          <p:sp>
            <p:nvSpPr>
              <p:cNvPr id="535119" name="Line 591"/>
              <p:cNvSpPr>
                <a:spLocks noChangeShapeType="1"/>
              </p:cNvSpPr>
              <p:nvPr/>
            </p:nvSpPr>
            <p:spPr bwMode="auto">
              <a:xfrm flipH="1">
                <a:off x="6195" y="2010"/>
                <a:ext cx="58" cy="0"/>
              </a:xfrm>
              <a:prstGeom prst="line">
                <a:avLst/>
              </a:prstGeom>
              <a:noFill/>
              <a:ln w="5715">
                <a:solidFill>
                  <a:srgbClr val="000000"/>
                </a:solidFill>
                <a:round/>
                <a:headEnd/>
                <a:tailEnd/>
              </a:ln>
            </p:spPr>
            <p:txBody>
              <a:bodyPr/>
              <a:lstStyle/>
              <a:p>
                <a:endParaRPr lang="en-US"/>
              </a:p>
            </p:txBody>
          </p:sp>
          <p:sp>
            <p:nvSpPr>
              <p:cNvPr id="535118" name="Line 590"/>
              <p:cNvSpPr>
                <a:spLocks noChangeShapeType="1"/>
              </p:cNvSpPr>
              <p:nvPr/>
            </p:nvSpPr>
            <p:spPr bwMode="auto">
              <a:xfrm>
                <a:off x="520" y="1677"/>
                <a:ext cx="56" cy="0"/>
              </a:xfrm>
              <a:prstGeom prst="line">
                <a:avLst/>
              </a:prstGeom>
              <a:noFill/>
              <a:ln w="5715">
                <a:solidFill>
                  <a:srgbClr val="000000"/>
                </a:solidFill>
                <a:round/>
                <a:headEnd/>
                <a:tailEnd/>
              </a:ln>
            </p:spPr>
            <p:txBody>
              <a:bodyPr/>
              <a:lstStyle/>
              <a:p>
                <a:endParaRPr lang="en-US"/>
              </a:p>
            </p:txBody>
          </p:sp>
          <p:sp>
            <p:nvSpPr>
              <p:cNvPr id="535117" name="Line 589"/>
              <p:cNvSpPr>
                <a:spLocks noChangeShapeType="1"/>
              </p:cNvSpPr>
              <p:nvPr/>
            </p:nvSpPr>
            <p:spPr bwMode="auto">
              <a:xfrm flipH="1">
                <a:off x="6195" y="1677"/>
                <a:ext cx="58" cy="0"/>
              </a:xfrm>
              <a:prstGeom prst="line">
                <a:avLst/>
              </a:prstGeom>
              <a:noFill/>
              <a:ln w="5715">
                <a:solidFill>
                  <a:srgbClr val="000000"/>
                </a:solidFill>
                <a:round/>
                <a:headEnd/>
                <a:tailEnd/>
              </a:ln>
            </p:spPr>
            <p:txBody>
              <a:bodyPr/>
              <a:lstStyle/>
              <a:p>
                <a:endParaRPr lang="en-US"/>
              </a:p>
            </p:txBody>
          </p:sp>
          <p:sp>
            <p:nvSpPr>
              <p:cNvPr id="535116" name="Line 588"/>
              <p:cNvSpPr>
                <a:spLocks noChangeShapeType="1"/>
              </p:cNvSpPr>
              <p:nvPr/>
            </p:nvSpPr>
            <p:spPr bwMode="auto">
              <a:xfrm>
                <a:off x="520" y="1481"/>
                <a:ext cx="56" cy="0"/>
              </a:xfrm>
              <a:prstGeom prst="line">
                <a:avLst/>
              </a:prstGeom>
              <a:noFill/>
              <a:ln w="5715">
                <a:solidFill>
                  <a:srgbClr val="000000"/>
                </a:solidFill>
                <a:round/>
                <a:headEnd/>
                <a:tailEnd/>
              </a:ln>
            </p:spPr>
            <p:txBody>
              <a:bodyPr/>
              <a:lstStyle/>
              <a:p>
                <a:endParaRPr lang="en-US"/>
              </a:p>
            </p:txBody>
          </p:sp>
          <p:sp>
            <p:nvSpPr>
              <p:cNvPr id="535115" name="Line 587"/>
              <p:cNvSpPr>
                <a:spLocks noChangeShapeType="1"/>
              </p:cNvSpPr>
              <p:nvPr/>
            </p:nvSpPr>
            <p:spPr bwMode="auto">
              <a:xfrm flipH="1">
                <a:off x="6195" y="1481"/>
                <a:ext cx="58" cy="0"/>
              </a:xfrm>
              <a:prstGeom prst="line">
                <a:avLst/>
              </a:prstGeom>
              <a:noFill/>
              <a:ln w="5715">
                <a:solidFill>
                  <a:srgbClr val="000000"/>
                </a:solidFill>
                <a:round/>
                <a:headEnd/>
                <a:tailEnd/>
              </a:ln>
            </p:spPr>
            <p:txBody>
              <a:bodyPr/>
              <a:lstStyle/>
              <a:p>
                <a:endParaRPr lang="en-US"/>
              </a:p>
            </p:txBody>
          </p:sp>
          <p:sp>
            <p:nvSpPr>
              <p:cNvPr id="535114" name="Line 586"/>
              <p:cNvSpPr>
                <a:spLocks noChangeShapeType="1"/>
              </p:cNvSpPr>
              <p:nvPr/>
            </p:nvSpPr>
            <p:spPr bwMode="auto">
              <a:xfrm>
                <a:off x="520" y="1343"/>
                <a:ext cx="56" cy="0"/>
              </a:xfrm>
              <a:prstGeom prst="line">
                <a:avLst/>
              </a:prstGeom>
              <a:noFill/>
              <a:ln w="5715">
                <a:solidFill>
                  <a:srgbClr val="000000"/>
                </a:solidFill>
                <a:round/>
                <a:headEnd/>
                <a:tailEnd/>
              </a:ln>
            </p:spPr>
            <p:txBody>
              <a:bodyPr/>
              <a:lstStyle/>
              <a:p>
                <a:endParaRPr lang="en-US"/>
              </a:p>
            </p:txBody>
          </p:sp>
          <p:sp>
            <p:nvSpPr>
              <p:cNvPr id="535113" name="Line 585"/>
              <p:cNvSpPr>
                <a:spLocks noChangeShapeType="1"/>
              </p:cNvSpPr>
              <p:nvPr/>
            </p:nvSpPr>
            <p:spPr bwMode="auto">
              <a:xfrm flipH="1">
                <a:off x="6195" y="1343"/>
                <a:ext cx="58" cy="0"/>
              </a:xfrm>
              <a:prstGeom prst="line">
                <a:avLst/>
              </a:prstGeom>
              <a:noFill/>
              <a:ln w="5715">
                <a:solidFill>
                  <a:srgbClr val="000000"/>
                </a:solidFill>
                <a:round/>
                <a:headEnd/>
                <a:tailEnd/>
              </a:ln>
            </p:spPr>
            <p:txBody>
              <a:bodyPr/>
              <a:lstStyle/>
              <a:p>
                <a:endParaRPr lang="en-US"/>
              </a:p>
            </p:txBody>
          </p:sp>
          <p:sp>
            <p:nvSpPr>
              <p:cNvPr id="535112" name="Line 584"/>
              <p:cNvSpPr>
                <a:spLocks noChangeShapeType="1"/>
              </p:cNvSpPr>
              <p:nvPr/>
            </p:nvSpPr>
            <p:spPr bwMode="auto">
              <a:xfrm>
                <a:off x="520" y="1236"/>
                <a:ext cx="56" cy="0"/>
              </a:xfrm>
              <a:prstGeom prst="line">
                <a:avLst/>
              </a:prstGeom>
              <a:noFill/>
              <a:ln w="5715">
                <a:solidFill>
                  <a:srgbClr val="000000"/>
                </a:solidFill>
                <a:round/>
                <a:headEnd/>
                <a:tailEnd/>
              </a:ln>
            </p:spPr>
            <p:txBody>
              <a:bodyPr/>
              <a:lstStyle/>
              <a:p>
                <a:endParaRPr lang="en-US"/>
              </a:p>
            </p:txBody>
          </p:sp>
          <p:sp>
            <p:nvSpPr>
              <p:cNvPr id="535111" name="Line 583"/>
              <p:cNvSpPr>
                <a:spLocks noChangeShapeType="1"/>
              </p:cNvSpPr>
              <p:nvPr/>
            </p:nvSpPr>
            <p:spPr bwMode="auto">
              <a:xfrm flipH="1">
                <a:off x="6195" y="1236"/>
                <a:ext cx="58" cy="0"/>
              </a:xfrm>
              <a:prstGeom prst="line">
                <a:avLst/>
              </a:prstGeom>
              <a:noFill/>
              <a:ln w="5715">
                <a:solidFill>
                  <a:srgbClr val="000000"/>
                </a:solidFill>
                <a:round/>
                <a:headEnd/>
                <a:tailEnd/>
              </a:ln>
            </p:spPr>
            <p:txBody>
              <a:bodyPr/>
              <a:lstStyle/>
              <a:p>
                <a:endParaRPr lang="en-US"/>
              </a:p>
            </p:txBody>
          </p:sp>
          <p:sp>
            <p:nvSpPr>
              <p:cNvPr id="535110" name="Line 582"/>
              <p:cNvSpPr>
                <a:spLocks noChangeShapeType="1"/>
              </p:cNvSpPr>
              <p:nvPr/>
            </p:nvSpPr>
            <p:spPr bwMode="auto">
              <a:xfrm>
                <a:off x="520" y="1147"/>
                <a:ext cx="56" cy="0"/>
              </a:xfrm>
              <a:prstGeom prst="line">
                <a:avLst/>
              </a:prstGeom>
              <a:noFill/>
              <a:ln w="5715">
                <a:solidFill>
                  <a:srgbClr val="000000"/>
                </a:solidFill>
                <a:round/>
                <a:headEnd/>
                <a:tailEnd/>
              </a:ln>
            </p:spPr>
            <p:txBody>
              <a:bodyPr/>
              <a:lstStyle/>
              <a:p>
                <a:endParaRPr lang="en-US"/>
              </a:p>
            </p:txBody>
          </p:sp>
          <p:sp>
            <p:nvSpPr>
              <p:cNvPr id="535109" name="Line 581"/>
              <p:cNvSpPr>
                <a:spLocks noChangeShapeType="1"/>
              </p:cNvSpPr>
              <p:nvPr/>
            </p:nvSpPr>
            <p:spPr bwMode="auto">
              <a:xfrm flipH="1">
                <a:off x="6195" y="1147"/>
                <a:ext cx="58" cy="0"/>
              </a:xfrm>
              <a:prstGeom prst="line">
                <a:avLst/>
              </a:prstGeom>
              <a:noFill/>
              <a:ln w="5715">
                <a:solidFill>
                  <a:srgbClr val="000000"/>
                </a:solidFill>
                <a:round/>
                <a:headEnd/>
                <a:tailEnd/>
              </a:ln>
            </p:spPr>
            <p:txBody>
              <a:bodyPr/>
              <a:lstStyle/>
              <a:p>
                <a:endParaRPr lang="en-US"/>
              </a:p>
            </p:txBody>
          </p:sp>
          <p:sp>
            <p:nvSpPr>
              <p:cNvPr id="535108" name="Line 580"/>
              <p:cNvSpPr>
                <a:spLocks noChangeShapeType="1"/>
              </p:cNvSpPr>
              <p:nvPr/>
            </p:nvSpPr>
            <p:spPr bwMode="auto">
              <a:xfrm>
                <a:off x="520" y="1073"/>
                <a:ext cx="56" cy="0"/>
              </a:xfrm>
              <a:prstGeom prst="line">
                <a:avLst/>
              </a:prstGeom>
              <a:noFill/>
              <a:ln w="5715">
                <a:solidFill>
                  <a:srgbClr val="000000"/>
                </a:solidFill>
                <a:round/>
                <a:headEnd/>
                <a:tailEnd/>
              </a:ln>
            </p:spPr>
            <p:txBody>
              <a:bodyPr/>
              <a:lstStyle/>
              <a:p>
                <a:endParaRPr lang="en-US"/>
              </a:p>
            </p:txBody>
          </p:sp>
          <p:sp>
            <p:nvSpPr>
              <p:cNvPr id="535107" name="Line 579"/>
              <p:cNvSpPr>
                <a:spLocks noChangeShapeType="1"/>
              </p:cNvSpPr>
              <p:nvPr/>
            </p:nvSpPr>
            <p:spPr bwMode="auto">
              <a:xfrm flipH="1">
                <a:off x="6195" y="1073"/>
                <a:ext cx="58" cy="0"/>
              </a:xfrm>
              <a:prstGeom prst="line">
                <a:avLst/>
              </a:prstGeom>
              <a:noFill/>
              <a:ln w="5715">
                <a:solidFill>
                  <a:srgbClr val="000000"/>
                </a:solidFill>
                <a:round/>
                <a:headEnd/>
                <a:tailEnd/>
              </a:ln>
            </p:spPr>
            <p:txBody>
              <a:bodyPr/>
              <a:lstStyle/>
              <a:p>
                <a:endParaRPr lang="en-US"/>
              </a:p>
            </p:txBody>
          </p:sp>
          <p:sp>
            <p:nvSpPr>
              <p:cNvPr id="535106" name="Line 578"/>
              <p:cNvSpPr>
                <a:spLocks noChangeShapeType="1"/>
              </p:cNvSpPr>
              <p:nvPr/>
            </p:nvSpPr>
            <p:spPr bwMode="auto">
              <a:xfrm>
                <a:off x="520" y="1007"/>
                <a:ext cx="56" cy="0"/>
              </a:xfrm>
              <a:prstGeom prst="line">
                <a:avLst/>
              </a:prstGeom>
              <a:noFill/>
              <a:ln w="5715">
                <a:solidFill>
                  <a:srgbClr val="000000"/>
                </a:solidFill>
                <a:round/>
                <a:headEnd/>
                <a:tailEnd/>
              </a:ln>
            </p:spPr>
            <p:txBody>
              <a:bodyPr/>
              <a:lstStyle/>
              <a:p>
                <a:endParaRPr lang="en-US"/>
              </a:p>
            </p:txBody>
          </p:sp>
          <p:sp>
            <p:nvSpPr>
              <p:cNvPr id="535105" name="Line 577"/>
              <p:cNvSpPr>
                <a:spLocks noChangeShapeType="1"/>
              </p:cNvSpPr>
              <p:nvPr/>
            </p:nvSpPr>
            <p:spPr bwMode="auto">
              <a:xfrm flipH="1">
                <a:off x="6195" y="1007"/>
                <a:ext cx="58" cy="0"/>
              </a:xfrm>
              <a:prstGeom prst="line">
                <a:avLst/>
              </a:prstGeom>
              <a:noFill/>
              <a:ln w="5715">
                <a:solidFill>
                  <a:srgbClr val="000000"/>
                </a:solidFill>
                <a:round/>
                <a:headEnd/>
                <a:tailEnd/>
              </a:ln>
            </p:spPr>
            <p:txBody>
              <a:bodyPr/>
              <a:lstStyle/>
              <a:p>
                <a:endParaRPr lang="en-US"/>
              </a:p>
            </p:txBody>
          </p:sp>
          <p:sp>
            <p:nvSpPr>
              <p:cNvPr id="535104" name="Line 576"/>
              <p:cNvSpPr>
                <a:spLocks noChangeShapeType="1"/>
              </p:cNvSpPr>
              <p:nvPr/>
            </p:nvSpPr>
            <p:spPr bwMode="auto">
              <a:xfrm>
                <a:off x="520" y="952"/>
                <a:ext cx="56" cy="0"/>
              </a:xfrm>
              <a:prstGeom prst="line">
                <a:avLst/>
              </a:prstGeom>
              <a:noFill/>
              <a:ln w="5715">
                <a:solidFill>
                  <a:srgbClr val="000000"/>
                </a:solidFill>
                <a:round/>
                <a:headEnd/>
                <a:tailEnd/>
              </a:ln>
            </p:spPr>
            <p:txBody>
              <a:bodyPr/>
              <a:lstStyle/>
              <a:p>
                <a:endParaRPr lang="en-US"/>
              </a:p>
            </p:txBody>
          </p:sp>
          <p:sp>
            <p:nvSpPr>
              <p:cNvPr id="535103" name="Line 575"/>
              <p:cNvSpPr>
                <a:spLocks noChangeShapeType="1"/>
              </p:cNvSpPr>
              <p:nvPr/>
            </p:nvSpPr>
            <p:spPr bwMode="auto">
              <a:xfrm flipH="1">
                <a:off x="6195" y="952"/>
                <a:ext cx="58" cy="0"/>
              </a:xfrm>
              <a:prstGeom prst="line">
                <a:avLst/>
              </a:prstGeom>
              <a:noFill/>
              <a:ln w="5715">
                <a:solidFill>
                  <a:srgbClr val="000000"/>
                </a:solidFill>
                <a:round/>
                <a:headEnd/>
                <a:tailEnd/>
              </a:ln>
            </p:spPr>
            <p:txBody>
              <a:bodyPr/>
              <a:lstStyle/>
              <a:p>
                <a:endParaRPr lang="en-US"/>
              </a:p>
            </p:txBody>
          </p:sp>
          <p:sp>
            <p:nvSpPr>
              <p:cNvPr id="535102" name="Line 574"/>
              <p:cNvSpPr>
                <a:spLocks noChangeShapeType="1"/>
              </p:cNvSpPr>
              <p:nvPr/>
            </p:nvSpPr>
            <p:spPr bwMode="auto">
              <a:xfrm>
                <a:off x="520" y="900"/>
                <a:ext cx="56" cy="0"/>
              </a:xfrm>
              <a:prstGeom prst="line">
                <a:avLst/>
              </a:prstGeom>
              <a:noFill/>
              <a:ln w="5715">
                <a:solidFill>
                  <a:srgbClr val="000000"/>
                </a:solidFill>
                <a:round/>
                <a:headEnd/>
                <a:tailEnd/>
              </a:ln>
            </p:spPr>
            <p:txBody>
              <a:bodyPr/>
              <a:lstStyle/>
              <a:p>
                <a:endParaRPr lang="en-US"/>
              </a:p>
            </p:txBody>
          </p:sp>
          <p:sp>
            <p:nvSpPr>
              <p:cNvPr id="535101" name="Line 573"/>
              <p:cNvSpPr>
                <a:spLocks noChangeShapeType="1"/>
              </p:cNvSpPr>
              <p:nvPr/>
            </p:nvSpPr>
            <p:spPr bwMode="auto">
              <a:xfrm flipH="1">
                <a:off x="6195" y="900"/>
                <a:ext cx="58" cy="0"/>
              </a:xfrm>
              <a:prstGeom prst="line">
                <a:avLst/>
              </a:prstGeom>
              <a:noFill/>
              <a:ln w="5715">
                <a:solidFill>
                  <a:srgbClr val="000000"/>
                </a:solidFill>
                <a:round/>
                <a:headEnd/>
                <a:tailEnd/>
              </a:ln>
            </p:spPr>
            <p:txBody>
              <a:bodyPr/>
              <a:lstStyle/>
              <a:p>
                <a:endParaRPr lang="en-US"/>
              </a:p>
            </p:txBody>
          </p:sp>
          <p:sp>
            <p:nvSpPr>
              <p:cNvPr id="535100" name="Line 572"/>
              <p:cNvSpPr>
                <a:spLocks noChangeShapeType="1"/>
              </p:cNvSpPr>
              <p:nvPr/>
            </p:nvSpPr>
            <p:spPr bwMode="auto">
              <a:xfrm>
                <a:off x="520" y="567"/>
                <a:ext cx="56" cy="0"/>
              </a:xfrm>
              <a:prstGeom prst="line">
                <a:avLst/>
              </a:prstGeom>
              <a:noFill/>
              <a:ln w="5715">
                <a:solidFill>
                  <a:srgbClr val="000000"/>
                </a:solidFill>
                <a:round/>
                <a:headEnd/>
                <a:tailEnd/>
              </a:ln>
            </p:spPr>
            <p:txBody>
              <a:bodyPr/>
              <a:lstStyle/>
              <a:p>
                <a:endParaRPr lang="en-US"/>
              </a:p>
            </p:txBody>
          </p:sp>
          <p:sp>
            <p:nvSpPr>
              <p:cNvPr id="535099" name="Line 571"/>
              <p:cNvSpPr>
                <a:spLocks noChangeShapeType="1"/>
              </p:cNvSpPr>
              <p:nvPr/>
            </p:nvSpPr>
            <p:spPr bwMode="auto">
              <a:xfrm flipH="1">
                <a:off x="6195" y="567"/>
                <a:ext cx="58" cy="0"/>
              </a:xfrm>
              <a:prstGeom prst="line">
                <a:avLst/>
              </a:prstGeom>
              <a:noFill/>
              <a:ln w="5715">
                <a:solidFill>
                  <a:srgbClr val="000000"/>
                </a:solidFill>
                <a:round/>
                <a:headEnd/>
                <a:tailEnd/>
              </a:ln>
            </p:spPr>
            <p:txBody>
              <a:bodyPr/>
              <a:lstStyle/>
              <a:p>
                <a:endParaRPr lang="en-US"/>
              </a:p>
            </p:txBody>
          </p:sp>
          <p:sp>
            <p:nvSpPr>
              <p:cNvPr id="535098" name="Line 570"/>
              <p:cNvSpPr>
                <a:spLocks noChangeShapeType="1"/>
              </p:cNvSpPr>
              <p:nvPr/>
            </p:nvSpPr>
            <p:spPr bwMode="auto">
              <a:xfrm>
                <a:off x="520" y="4231"/>
                <a:ext cx="115" cy="0"/>
              </a:xfrm>
              <a:prstGeom prst="line">
                <a:avLst/>
              </a:prstGeom>
              <a:noFill/>
              <a:ln w="5715">
                <a:solidFill>
                  <a:srgbClr val="000000"/>
                </a:solidFill>
                <a:round/>
                <a:headEnd/>
                <a:tailEnd/>
              </a:ln>
            </p:spPr>
            <p:txBody>
              <a:bodyPr/>
              <a:lstStyle/>
              <a:p>
                <a:endParaRPr lang="en-US"/>
              </a:p>
            </p:txBody>
          </p:sp>
          <p:sp>
            <p:nvSpPr>
              <p:cNvPr id="535097" name="Line 569"/>
              <p:cNvSpPr>
                <a:spLocks noChangeShapeType="1"/>
              </p:cNvSpPr>
              <p:nvPr/>
            </p:nvSpPr>
            <p:spPr bwMode="auto">
              <a:xfrm flipH="1">
                <a:off x="6138" y="4231"/>
                <a:ext cx="115" cy="0"/>
              </a:xfrm>
              <a:prstGeom prst="line">
                <a:avLst/>
              </a:prstGeom>
              <a:noFill/>
              <a:ln w="5715">
                <a:solidFill>
                  <a:srgbClr val="000000"/>
                </a:solidFill>
                <a:round/>
                <a:headEnd/>
                <a:tailEnd/>
              </a:ln>
            </p:spPr>
            <p:txBody>
              <a:bodyPr/>
              <a:lstStyle/>
              <a:p>
                <a:endParaRPr lang="en-US"/>
              </a:p>
            </p:txBody>
          </p:sp>
          <p:sp>
            <p:nvSpPr>
              <p:cNvPr id="535096" name="Line 568"/>
              <p:cNvSpPr>
                <a:spLocks noChangeShapeType="1"/>
              </p:cNvSpPr>
              <p:nvPr/>
            </p:nvSpPr>
            <p:spPr bwMode="auto">
              <a:xfrm>
                <a:off x="520" y="3120"/>
                <a:ext cx="115" cy="0"/>
              </a:xfrm>
              <a:prstGeom prst="line">
                <a:avLst/>
              </a:prstGeom>
              <a:noFill/>
              <a:ln w="5715">
                <a:solidFill>
                  <a:srgbClr val="000000"/>
                </a:solidFill>
                <a:round/>
                <a:headEnd/>
                <a:tailEnd/>
              </a:ln>
            </p:spPr>
            <p:txBody>
              <a:bodyPr/>
              <a:lstStyle/>
              <a:p>
                <a:endParaRPr lang="en-US"/>
              </a:p>
            </p:txBody>
          </p:sp>
          <p:sp>
            <p:nvSpPr>
              <p:cNvPr id="535095" name="Line 567"/>
              <p:cNvSpPr>
                <a:spLocks noChangeShapeType="1"/>
              </p:cNvSpPr>
              <p:nvPr/>
            </p:nvSpPr>
            <p:spPr bwMode="auto">
              <a:xfrm flipH="1">
                <a:off x="6138" y="3120"/>
                <a:ext cx="115" cy="0"/>
              </a:xfrm>
              <a:prstGeom prst="line">
                <a:avLst/>
              </a:prstGeom>
              <a:noFill/>
              <a:ln w="5715">
                <a:solidFill>
                  <a:srgbClr val="000000"/>
                </a:solidFill>
                <a:round/>
                <a:headEnd/>
                <a:tailEnd/>
              </a:ln>
            </p:spPr>
            <p:txBody>
              <a:bodyPr/>
              <a:lstStyle/>
              <a:p>
                <a:endParaRPr lang="en-US"/>
              </a:p>
            </p:txBody>
          </p:sp>
          <p:sp>
            <p:nvSpPr>
              <p:cNvPr id="535094" name="Line 566"/>
              <p:cNvSpPr>
                <a:spLocks noChangeShapeType="1"/>
              </p:cNvSpPr>
              <p:nvPr/>
            </p:nvSpPr>
            <p:spPr bwMode="auto">
              <a:xfrm>
                <a:off x="520" y="2010"/>
                <a:ext cx="115" cy="0"/>
              </a:xfrm>
              <a:prstGeom prst="line">
                <a:avLst/>
              </a:prstGeom>
              <a:noFill/>
              <a:ln w="5715">
                <a:solidFill>
                  <a:srgbClr val="000000"/>
                </a:solidFill>
                <a:round/>
                <a:headEnd/>
                <a:tailEnd/>
              </a:ln>
            </p:spPr>
            <p:txBody>
              <a:bodyPr/>
              <a:lstStyle/>
              <a:p>
                <a:endParaRPr lang="en-US"/>
              </a:p>
            </p:txBody>
          </p:sp>
          <p:sp>
            <p:nvSpPr>
              <p:cNvPr id="535093" name="Line 565"/>
              <p:cNvSpPr>
                <a:spLocks noChangeShapeType="1"/>
              </p:cNvSpPr>
              <p:nvPr/>
            </p:nvSpPr>
            <p:spPr bwMode="auto">
              <a:xfrm flipH="1">
                <a:off x="6138" y="2010"/>
                <a:ext cx="115" cy="0"/>
              </a:xfrm>
              <a:prstGeom prst="line">
                <a:avLst/>
              </a:prstGeom>
              <a:noFill/>
              <a:ln w="5715">
                <a:solidFill>
                  <a:srgbClr val="000000"/>
                </a:solidFill>
                <a:round/>
                <a:headEnd/>
                <a:tailEnd/>
              </a:ln>
            </p:spPr>
            <p:txBody>
              <a:bodyPr/>
              <a:lstStyle/>
              <a:p>
                <a:endParaRPr lang="en-US"/>
              </a:p>
            </p:txBody>
          </p:sp>
          <p:sp>
            <p:nvSpPr>
              <p:cNvPr id="535092" name="Line 564"/>
              <p:cNvSpPr>
                <a:spLocks noChangeShapeType="1"/>
              </p:cNvSpPr>
              <p:nvPr/>
            </p:nvSpPr>
            <p:spPr bwMode="auto">
              <a:xfrm>
                <a:off x="520" y="900"/>
                <a:ext cx="115" cy="0"/>
              </a:xfrm>
              <a:prstGeom prst="line">
                <a:avLst/>
              </a:prstGeom>
              <a:noFill/>
              <a:ln w="5715">
                <a:solidFill>
                  <a:srgbClr val="000000"/>
                </a:solidFill>
                <a:round/>
                <a:headEnd/>
                <a:tailEnd/>
              </a:ln>
            </p:spPr>
            <p:txBody>
              <a:bodyPr/>
              <a:lstStyle/>
              <a:p>
                <a:endParaRPr lang="en-US"/>
              </a:p>
            </p:txBody>
          </p:sp>
          <p:sp>
            <p:nvSpPr>
              <p:cNvPr id="535091" name="Line 563"/>
              <p:cNvSpPr>
                <a:spLocks noChangeShapeType="1"/>
              </p:cNvSpPr>
              <p:nvPr/>
            </p:nvSpPr>
            <p:spPr bwMode="auto">
              <a:xfrm flipH="1">
                <a:off x="6138" y="900"/>
                <a:ext cx="115" cy="0"/>
              </a:xfrm>
              <a:prstGeom prst="line">
                <a:avLst/>
              </a:prstGeom>
              <a:noFill/>
              <a:ln w="5715">
                <a:solidFill>
                  <a:srgbClr val="000000"/>
                </a:solidFill>
                <a:round/>
                <a:headEnd/>
                <a:tailEnd/>
              </a:ln>
            </p:spPr>
            <p:txBody>
              <a:bodyPr/>
              <a:lstStyle/>
              <a:p>
                <a:endParaRPr lang="en-US"/>
              </a:p>
            </p:txBody>
          </p:sp>
          <p:sp>
            <p:nvSpPr>
              <p:cNvPr id="535090" name="Freeform 562"/>
              <p:cNvSpPr>
                <a:spLocks/>
              </p:cNvSpPr>
              <p:nvPr/>
            </p:nvSpPr>
            <p:spPr bwMode="auto">
              <a:xfrm>
                <a:off x="276" y="4207"/>
                <a:ext cx="40" cy="107"/>
              </a:xfrm>
              <a:custGeom>
                <a:avLst/>
                <a:gdLst/>
                <a:ahLst/>
                <a:cxnLst>
                  <a:cxn ang="0">
                    <a:pos x="0" y="12"/>
                  </a:cxn>
                  <a:cxn ang="0">
                    <a:pos x="26" y="0"/>
                  </a:cxn>
                  <a:cxn ang="0">
                    <a:pos x="28" y="0"/>
                  </a:cxn>
                  <a:cxn ang="0">
                    <a:pos x="28" y="89"/>
                  </a:cxn>
                  <a:cxn ang="0">
                    <a:pos x="28" y="96"/>
                  </a:cxn>
                  <a:cxn ang="0">
                    <a:pos x="28" y="100"/>
                  </a:cxn>
                  <a:cxn ang="0">
                    <a:pos x="31" y="103"/>
                  </a:cxn>
                  <a:cxn ang="0">
                    <a:pos x="31" y="105"/>
                  </a:cxn>
                  <a:cxn ang="0">
                    <a:pos x="35" y="105"/>
                  </a:cxn>
                  <a:cxn ang="0">
                    <a:pos x="40" y="105"/>
                  </a:cxn>
                  <a:cxn ang="0">
                    <a:pos x="40" y="107"/>
                  </a:cxn>
                  <a:cxn ang="0">
                    <a:pos x="0" y="107"/>
                  </a:cxn>
                  <a:cxn ang="0">
                    <a:pos x="0" y="105"/>
                  </a:cxn>
                  <a:cxn ang="0">
                    <a:pos x="7" y="105"/>
                  </a:cxn>
                  <a:cxn ang="0">
                    <a:pos x="10" y="105"/>
                  </a:cxn>
                  <a:cxn ang="0">
                    <a:pos x="12" y="103"/>
                  </a:cxn>
                  <a:cxn ang="0">
                    <a:pos x="14" y="100"/>
                  </a:cxn>
                  <a:cxn ang="0">
                    <a:pos x="14" y="98"/>
                  </a:cxn>
                  <a:cxn ang="0">
                    <a:pos x="14" y="89"/>
                  </a:cxn>
                  <a:cxn ang="0">
                    <a:pos x="14" y="31"/>
                  </a:cxn>
                  <a:cxn ang="0">
                    <a:pos x="14" y="21"/>
                  </a:cxn>
                  <a:cxn ang="0">
                    <a:pos x="14" y="14"/>
                  </a:cxn>
                  <a:cxn ang="0">
                    <a:pos x="12" y="12"/>
                  </a:cxn>
                  <a:cxn ang="0">
                    <a:pos x="12" y="12"/>
                  </a:cxn>
                  <a:cxn ang="0">
                    <a:pos x="10" y="10"/>
                  </a:cxn>
                  <a:cxn ang="0">
                    <a:pos x="7" y="10"/>
                  </a:cxn>
                  <a:cxn ang="0">
                    <a:pos x="5" y="12"/>
                  </a:cxn>
                  <a:cxn ang="0">
                    <a:pos x="0" y="12"/>
                  </a:cxn>
                  <a:cxn ang="0">
                    <a:pos x="0" y="12"/>
                  </a:cxn>
                </a:cxnLst>
                <a:rect l="0" t="0" r="r" b="b"/>
                <a:pathLst>
                  <a:path w="40" h="107">
                    <a:moveTo>
                      <a:pt x="0" y="12"/>
                    </a:moveTo>
                    <a:lnTo>
                      <a:pt x="26" y="0"/>
                    </a:lnTo>
                    <a:lnTo>
                      <a:pt x="28" y="0"/>
                    </a:lnTo>
                    <a:lnTo>
                      <a:pt x="28" y="89"/>
                    </a:lnTo>
                    <a:lnTo>
                      <a:pt x="28" y="96"/>
                    </a:lnTo>
                    <a:lnTo>
                      <a:pt x="28" y="100"/>
                    </a:lnTo>
                    <a:lnTo>
                      <a:pt x="31" y="103"/>
                    </a:lnTo>
                    <a:lnTo>
                      <a:pt x="31" y="105"/>
                    </a:lnTo>
                    <a:lnTo>
                      <a:pt x="35" y="105"/>
                    </a:lnTo>
                    <a:lnTo>
                      <a:pt x="40" y="105"/>
                    </a:lnTo>
                    <a:lnTo>
                      <a:pt x="40" y="107"/>
                    </a:lnTo>
                    <a:lnTo>
                      <a:pt x="0" y="107"/>
                    </a:lnTo>
                    <a:lnTo>
                      <a:pt x="0" y="105"/>
                    </a:lnTo>
                    <a:lnTo>
                      <a:pt x="7" y="105"/>
                    </a:lnTo>
                    <a:lnTo>
                      <a:pt x="10" y="105"/>
                    </a:lnTo>
                    <a:lnTo>
                      <a:pt x="12" y="103"/>
                    </a:lnTo>
                    <a:lnTo>
                      <a:pt x="14" y="100"/>
                    </a:lnTo>
                    <a:lnTo>
                      <a:pt x="14" y="98"/>
                    </a:lnTo>
                    <a:lnTo>
                      <a:pt x="14" y="89"/>
                    </a:lnTo>
                    <a:lnTo>
                      <a:pt x="14" y="31"/>
                    </a:lnTo>
                    <a:lnTo>
                      <a:pt x="14" y="21"/>
                    </a:lnTo>
                    <a:lnTo>
                      <a:pt x="14" y="14"/>
                    </a:lnTo>
                    <a:lnTo>
                      <a:pt x="12" y="12"/>
                    </a:lnTo>
                    <a:lnTo>
                      <a:pt x="10" y="10"/>
                    </a:lnTo>
                    <a:lnTo>
                      <a:pt x="7" y="10"/>
                    </a:lnTo>
                    <a:lnTo>
                      <a:pt x="5" y="12"/>
                    </a:lnTo>
                    <a:lnTo>
                      <a:pt x="0" y="12"/>
                    </a:lnTo>
                    <a:close/>
                  </a:path>
                </a:pathLst>
              </a:custGeom>
              <a:solidFill>
                <a:srgbClr val="000000"/>
              </a:solidFill>
              <a:ln w="0">
                <a:solidFill>
                  <a:srgbClr val="000000"/>
                </a:solidFill>
                <a:round/>
                <a:headEnd/>
                <a:tailEnd/>
              </a:ln>
            </p:spPr>
            <p:txBody>
              <a:bodyPr/>
              <a:lstStyle/>
              <a:p>
                <a:endParaRPr lang="en-US"/>
              </a:p>
            </p:txBody>
          </p:sp>
          <p:sp>
            <p:nvSpPr>
              <p:cNvPr id="535089" name="Freeform 561"/>
              <p:cNvSpPr>
                <a:spLocks noEditPoints="1"/>
              </p:cNvSpPr>
              <p:nvPr/>
            </p:nvSpPr>
            <p:spPr bwMode="auto">
              <a:xfrm>
                <a:off x="344" y="4207"/>
                <a:ext cx="66" cy="110"/>
              </a:xfrm>
              <a:custGeom>
                <a:avLst/>
                <a:gdLst/>
                <a:ahLst/>
                <a:cxnLst>
                  <a:cxn ang="0">
                    <a:pos x="0" y="56"/>
                  </a:cxn>
                  <a:cxn ang="0">
                    <a:pos x="0" y="45"/>
                  </a:cxn>
                  <a:cxn ang="0">
                    <a:pos x="3" y="33"/>
                  </a:cxn>
                  <a:cxn ang="0">
                    <a:pos x="5" y="24"/>
                  </a:cxn>
                  <a:cxn ang="0">
                    <a:pos x="10" y="17"/>
                  </a:cxn>
                  <a:cxn ang="0">
                    <a:pos x="14" y="10"/>
                  </a:cxn>
                  <a:cxn ang="0">
                    <a:pos x="19" y="5"/>
                  </a:cxn>
                  <a:cxn ang="0">
                    <a:pos x="26" y="0"/>
                  </a:cxn>
                  <a:cxn ang="0">
                    <a:pos x="33" y="0"/>
                  </a:cxn>
                  <a:cxn ang="0">
                    <a:pos x="42" y="0"/>
                  </a:cxn>
                  <a:cxn ang="0">
                    <a:pos x="49" y="5"/>
                  </a:cxn>
                  <a:cxn ang="0">
                    <a:pos x="54" y="12"/>
                  </a:cxn>
                  <a:cxn ang="0">
                    <a:pos x="64" y="31"/>
                  </a:cxn>
                  <a:cxn ang="0">
                    <a:pos x="66" y="54"/>
                  </a:cxn>
                  <a:cxn ang="0">
                    <a:pos x="66" y="66"/>
                  </a:cxn>
                  <a:cxn ang="0">
                    <a:pos x="64" y="75"/>
                  </a:cxn>
                  <a:cxn ang="0">
                    <a:pos x="61" y="84"/>
                  </a:cxn>
                  <a:cxn ang="0">
                    <a:pos x="59" y="93"/>
                  </a:cxn>
                  <a:cxn ang="0">
                    <a:pos x="54" y="98"/>
                  </a:cxn>
                  <a:cxn ang="0">
                    <a:pos x="49" y="103"/>
                  </a:cxn>
                  <a:cxn ang="0">
                    <a:pos x="40" y="107"/>
                  </a:cxn>
                  <a:cxn ang="0">
                    <a:pos x="33" y="110"/>
                  </a:cxn>
                  <a:cxn ang="0">
                    <a:pos x="26" y="107"/>
                  </a:cxn>
                  <a:cxn ang="0">
                    <a:pos x="19" y="105"/>
                  </a:cxn>
                  <a:cxn ang="0">
                    <a:pos x="14" y="98"/>
                  </a:cxn>
                  <a:cxn ang="0">
                    <a:pos x="7" y="91"/>
                  </a:cxn>
                  <a:cxn ang="0">
                    <a:pos x="3" y="82"/>
                  </a:cxn>
                  <a:cxn ang="0">
                    <a:pos x="0" y="68"/>
                  </a:cxn>
                  <a:cxn ang="0">
                    <a:pos x="0" y="56"/>
                  </a:cxn>
                  <a:cxn ang="0">
                    <a:pos x="14" y="56"/>
                  </a:cxn>
                  <a:cxn ang="0">
                    <a:pos x="17" y="70"/>
                  </a:cxn>
                  <a:cxn ang="0">
                    <a:pos x="17" y="82"/>
                  </a:cxn>
                  <a:cxn ang="0">
                    <a:pos x="21" y="93"/>
                  </a:cxn>
                  <a:cxn ang="0">
                    <a:pos x="24" y="98"/>
                  </a:cxn>
                  <a:cxn ang="0">
                    <a:pos x="28" y="103"/>
                  </a:cxn>
                  <a:cxn ang="0">
                    <a:pos x="33" y="105"/>
                  </a:cxn>
                  <a:cxn ang="0">
                    <a:pos x="38" y="103"/>
                  </a:cxn>
                  <a:cxn ang="0">
                    <a:pos x="42" y="100"/>
                  </a:cxn>
                  <a:cxn ang="0">
                    <a:pos x="45" y="96"/>
                  </a:cxn>
                  <a:cxn ang="0">
                    <a:pos x="47" y="89"/>
                  </a:cxn>
                  <a:cxn ang="0">
                    <a:pos x="52" y="73"/>
                  </a:cxn>
                  <a:cxn ang="0">
                    <a:pos x="52" y="49"/>
                  </a:cxn>
                  <a:cxn ang="0">
                    <a:pos x="52" y="38"/>
                  </a:cxn>
                  <a:cxn ang="0">
                    <a:pos x="49" y="28"/>
                  </a:cxn>
                  <a:cxn ang="0">
                    <a:pos x="47" y="19"/>
                  </a:cxn>
                  <a:cxn ang="0">
                    <a:pos x="45" y="12"/>
                  </a:cxn>
                  <a:cxn ang="0">
                    <a:pos x="40" y="7"/>
                  </a:cxn>
                  <a:cxn ang="0">
                    <a:pos x="38" y="5"/>
                  </a:cxn>
                  <a:cxn ang="0">
                    <a:pos x="33" y="5"/>
                  </a:cxn>
                  <a:cxn ang="0">
                    <a:pos x="28" y="5"/>
                  </a:cxn>
                  <a:cxn ang="0">
                    <a:pos x="24" y="10"/>
                  </a:cxn>
                  <a:cxn ang="0">
                    <a:pos x="21" y="14"/>
                  </a:cxn>
                  <a:cxn ang="0">
                    <a:pos x="19" y="21"/>
                  </a:cxn>
                  <a:cxn ang="0">
                    <a:pos x="17" y="31"/>
                  </a:cxn>
                  <a:cxn ang="0">
                    <a:pos x="14" y="45"/>
                  </a:cxn>
                  <a:cxn ang="0">
                    <a:pos x="14" y="56"/>
                  </a:cxn>
                </a:cxnLst>
                <a:rect l="0" t="0" r="r" b="b"/>
                <a:pathLst>
                  <a:path w="66" h="110">
                    <a:moveTo>
                      <a:pt x="0" y="56"/>
                    </a:moveTo>
                    <a:lnTo>
                      <a:pt x="0" y="45"/>
                    </a:lnTo>
                    <a:lnTo>
                      <a:pt x="3" y="33"/>
                    </a:lnTo>
                    <a:lnTo>
                      <a:pt x="5" y="24"/>
                    </a:lnTo>
                    <a:lnTo>
                      <a:pt x="10" y="17"/>
                    </a:lnTo>
                    <a:lnTo>
                      <a:pt x="14" y="10"/>
                    </a:lnTo>
                    <a:lnTo>
                      <a:pt x="19" y="5"/>
                    </a:lnTo>
                    <a:lnTo>
                      <a:pt x="26" y="0"/>
                    </a:lnTo>
                    <a:lnTo>
                      <a:pt x="33" y="0"/>
                    </a:lnTo>
                    <a:lnTo>
                      <a:pt x="42" y="0"/>
                    </a:lnTo>
                    <a:lnTo>
                      <a:pt x="49" y="5"/>
                    </a:lnTo>
                    <a:lnTo>
                      <a:pt x="54" y="12"/>
                    </a:lnTo>
                    <a:lnTo>
                      <a:pt x="64" y="31"/>
                    </a:lnTo>
                    <a:lnTo>
                      <a:pt x="66" y="54"/>
                    </a:lnTo>
                    <a:lnTo>
                      <a:pt x="66" y="66"/>
                    </a:lnTo>
                    <a:lnTo>
                      <a:pt x="64" y="75"/>
                    </a:lnTo>
                    <a:lnTo>
                      <a:pt x="61" y="84"/>
                    </a:lnTo>
                    <a:lnTo>
                      <a:pt x="59" y="93"/>
                    </a:lnTo>
                    <a:lnTo>
                      <a:pt x="54" y="98"/>
                    </a:lnTo>
                    <a:lnTo>
                      <a:pt x="49" y="103"/>
                    </a:lnTo>
                    <a:lnTo>
                      <a:pt x="40" y="107"/>
                    </a:lnTo>
                    <a:lnTo>
                      <a:pt x="33" y="110"/>
                    </a:lnTo>
                    <a:lnTo>
                      <a:pt x="26" y="107"/>
                    </a:lnTo>
                    <a:lnTo>
                      <a:pt x="19" y="105"/>
                    </a:lnTo>
                    <a:lnTo>
                      <a:pt x="14" y="98"/>
                    </a:lnTo>
                    <a:lnTo>
                      <a:pt x="7" y="91"/>
                    </a:lnTo>
                    <a:lnTo>
                      <a:pt x="3" y="82"/>
                    </a:lnTo>
                    <a:lnTo>
                      <a:pt x="0" y="68"/>
                    </a:lnTo>
                    <a:lnTo>
                      <a:pt x="0" y="56"/>
                    </a:lnTo>
                    <a:close/>
                    <a:moveTo>
                      <a:pt x="14" y="56"/>
                    </a:moveTo>
                    <a:lnTo>
                      <a:pt x="17" y="70"/>
                    </a:lnTo>
                    <a:lnTo>
                      <a:pt x="17" y="82"/>
                    </a:lnTo>
                    <a:lnTo>
                      <a:pt x="21" y="93"/>
                    </a:lnTo>
                    <a:lnTo>
                      <a:pt x="24" y="98"/>
                    </a:lnTo>
                    <a:lnTo>
                      <a:pt x="28" y="103"/>
                    </a:lnTo>
                    <a:lnTo>
                      <a:pt x="33" y="105"/>
                    </a:lnTo>
                    <a:lnTo>
                      <a:pt x="38" y="103"/>
                    </a:lnTo>
                    <a:lnTo>
                      <a:pt x="42" y="100"/>
                    </a:lnTo>
                    <a:lnTo>
                      <a:pt x="45" y="96"/>
                    </a:lnTo>
                    <a:lnTo>
                      <a:pt x="47" y="89"/>
                    </a:lnTo>
                    <a:lnTo>
                      <a:pt x="52" y="73"/>
                    </a:lnTo>
                    <a:lnTo>
                      <a:pt x="52" y="49"/>
                    </a:lnTo>
                    <a:lnTo>
                      <a:pt x="52" y="38"/>
                    </a:lnTo>
                    <a:lnTo>
                      <a:pt x="49" y="28"/>
                    </a:lnTo>
                    <a:lnTo>
                      <a:pt x="47" y="19"/>
                    </a:lnTo>
                    <a:lnTo>
                      <a:pt x="45" y="12"/>
                    </a:lnTo>
                    <a:lnTo>
                      <a:pt x="40" y="7"/>
                    </a:lnTo>
                    <a:lnTo>
                      <a:pt x="38" y="5"/>
                    </a:lnTo>
                    <a:lnTo>
                      <a:pt x="33" y="5"/>
                    </a:lnTo>
                    <a:lnTo>
                      <a:pt x="28" y="5"/>
                    </a:lnTo>
                    <a:lnTo>
                      <a:pt x="24" y="10"/>
                    </a:lnTo>
                    <a:lnTo>
                      <a:pt x="21" y="14"/>
                    </a:lnTo>
                    <a:lnTo>
                      <a:pt x="19" y="21"/>
                    </a:lnTo>
                    <a:lnTo>
                      <a:pt x="17" y="31"/>
                    </a:lnTo>
                    <a:lnTo>
                      <a:pt x="14" y="45"/>
                    </a:lnTo>
                    <a:lnTo>
                      <a:pt x="14" y="56"/>
                    </a:lnTo>
                    <a:close/>
                  </a:path>
                </a:pathLst>
              </a:custGeom>
              <a:solidFill>
                <a:srgbClr val="000000"/>
              </a:solidFill>
              <a:ln w="0">
                <a:solidFill>
                  <a:srgbClr val="000000"/>
                </a:solidFill>
                <a:round/>
                <a:headEnd/>
                <a:tailEnd/>
              </a:ln>
            </p:spPr>
            <p:txBody>
              <a:bodyPr/>
              <a:lstStyle/>
              <a:p>
                <a:endParaRPr lang="en-US"/>
              </a:p>
            </p:txBody>
          </p:sp>
          <p:sp>
            <p:nvSpPr>
              <p:cNvPr id="535088" name="Freeform 560"/>
              <p:cNvSpPr>
                <a:spLocks/>
              </p:cNvSpPr>
              <p:nvPr/>
            </p:nvSpPr>
            <p:spPr bwMode="auto">
              <a:xfrm>
                <a:off x="431" y="4142"/>
                <a:ext cx="28" cy="77"/>
              </a:xfrm>
              <a:custGeom>
                <a:avLst/>
                <a:gdLst/>
                <a:ahLst/>
                <a:cxnLst>
                  <a:cxn ang="0">
                    <a:pos x="0" y="9"/>
                  </a:cxn>
                  <a:cxn ang="0">
                    <a:pos x="16" y="0"/>
                  </a:cxn>
                  <a:cxn ang="0">
                    <a:pos x="19" y="0"/>
                  </a:cxn>
                  <a:cxn ang="0">
                    <a:pos x="19" y="63"/>
                  </a:cxn>
                  <a:cxn ang="0">
                    <a:pos x="19" y="70"/>
                  </a:cxn>
                  <a:cxn ang="0">
                    <a:pos x="19" y="72"/>
                  </a:cxn>
                  <a:cxn ang="0">
                    <a:pos x="21" y="75"/>
                  </a:cxn>
                  <a:cxn ang="0">
                    <a:pos x="21" y="75"/>
                  </a:cxn>
                  <a:cxn ang="0">
                    <a:pos x="23" y="75"/>
                  </a:cxn>
                  <a:cxn ang="0">
                    <a:pos x="28" y="75"/>
                  </a:cxn>
                  <a:cxn ang="0">
                    <a:pos x="28" y="77"/>
                  </a:cxn>
                  <a:cxn ang="0">
                    <a:pos x="0" y="77"/>
                  </a:cxn>
                  <a:cxn ang="0">
                    <a:pos x="0" y="75"/>
                  </a:cxn>
                  <a:cxn ang="0">
                    <a:pos x="5" y="75"/>
                  </a:cxn>
                  <a:cxn ang="0">
                    <a:pos x="7" y="75"/>
                  </a:cxn>
                  <a:cxn ang="0">
                    <a:pos x="9" y="75"/>
                  </a:cxn>
                  <a:cxn ang="0">
                    <a:pos x="9" y="72"/>
                  </a:cxn>
                  <a:cxn ang="0">
                    <a:pos x="9" y="70"/>
                  </a:cxn>
                  <a:cxn ang="0">
                    <a:pos x="9" y="63"/>
                  </a:cxn>
                  <a:cxn ang="0">
                    <a:pos x="9" y="21"/>
                  </a:cxn>
                  <a:cxn ang="0">
                    <a:pos x="9" y="14"/>
                  </a:cxn>
                  <a:cxn ang="0">
                    <a:pos x="9" y="12"/>
                  </a:cxn>
                  <a:cxn ang="0">
                    <a:pos x="9" y="9"/>
                  </a:cxn>
                  <a:cxn ang="0">
                    <a:pos x="7" y="9"/>
                  </a:cxn>
                  <a:cxn ang="0">
                    <a:pos x="7" y="9"/>
                  </a:cxn>
                  <a:cxn ang="0">
                    <a:pos x="5" y="7"/>
                  </a:cxn>
                  <a:cxn ang="0">
                    <a:pos x="2" y="9"/>
                  </a:cxn>
                  <a:cxn ang="0">
                    <a:pos x="0" y="9"/>
                  </a:cxn>
                  <a:cxn ang="0">
                    <a:pos x="0" y="9"/>
                  </a:cxn>
                </a:cxnLst>
                <a:rect l="0" t="0" r="r" b="b"/>
                <a:pathLst>
                  <a:path w="28" h="77">
                    <a:moveTo>
                      <a:pt x="0" y="9"/>
                    </a:moveTo>
                    <a:lnTo>
                      <a:pt x="16" y="0"/>
                    </a:lnTo>
                    <a:lnTo>
                      <a:pt x="19" y="0"/>
                    </a:lnTo>
                    <a:lnTo>
                      <a:pt x="19" y="63"/>
                    </a:lnTo>
                    <a:lnTo>
                      <a:pt x="19" y="70"/>
                    </a:lnTo>
                    <a:lnTo>
                      <a:pt x="19" y="72"/>
                    </a:lnTo>
                    <a:lnTo>
                      <a:pt x="21" y="75"/>
                    </a:lnTo>
                    <a:lnTo>
                      <a:pt x="23" y="75"/>
                    </a:lnTo>
                    <a:lnTo>
                      <a:pt x="28" y="75"/>
                    </a:lnTo>
                    <a:lnTo>
                      <a:pt x="28" y="77"/>
                    </a:lnTo>
                    <a:lnTo>
                      <a:pt x="0" y="77"/>
                    </a:lnTo>
                    <a:lnTo>
                      <a:pt x="0" y="75"/>
                    </a:lnTo>
                    <a:lnTo>
                      <a:pt x="5" y="75"/>
                    </a:lnTo>
                    <a:lnTo>
                      <a:pt x="7" y="75"/>
                    </a:lnTo>
                    <a:lnTo>
                      <a:pt x="9" y="75"/>
                    </a:lnTo>
                    <a:lnTo>
                      <a:pt x="9" y="72"/>
                    </a:lnTo>
                    <a:lnTo>
                      <a:pt x="9" y="70"/>
                    </a:lnTo>
                    <a:lnTo>
                      <a:pt x="9" y="63"/>
                    </a:lnTo>
                    <a:lnTo>
                      <a:pt x="9" y="21"/>
                    </a:lnTo>
                    <a:lnTo>
                      <a:pt x="9" y="14"/>
                    </a:lnTo>
                    <a:lnTo>
                      <a:pt x="9" y="12"/>
                    </a:lnTo>
                    <a:lnTo>
                      <a:pt x="9" y="9"/>
                    </a:lnTo>
                    <a:lnTo>
                      <a:pt x="7" y="9"/>
                    </a:lnTo>
                    <a:lnTo>
                      <a:pt x="5" y="7"/>
                    </a:lnTo>
                    <a:lnTo>
                      <a:pt x="2" y="9"/>
                    </a:lnTo>
                    <a:lnTo>
                      <a:pt x="0" y="9"/>
                    </a:lnTo>
                    <a:close/>
                  </a:path>
                </a:pathLst>
              </a:custGeom>
              <a:solidFill>
                <a:srgbClr val="000000"/>
              </a:solidFill>
              <a:ln w="0">
                <a:solidFill>
                  <a:srgbClr val="000000"/>
                </a:solidFill>
                <a:round/>
                <a:headEnd/>
                <a:tailEnd/>
              </a:ln>
            </p:spPr>
            <p:txBody>
              <a:bodyPr/>
              <a:lstStyle/>
              <a:p>
                <a:endParaRPr lang="en-US"/>
              </a:p>
            </p:txBody>
          </p:sp>
          <p:sp>
            <p:nvSpPr>
              <p:cNvPr id="535087" name="Freeform 559"/>
              <p:cNvSpPr>
                <a:spLocks/>
              </p:cNvSpPr>
              <p:nvPr/>
            </p:nvSpPr>
            <p:spPr bwMode="auto">
              <a:xfrm>
                <a:off x="267" y="3097"/>
                <a:ext cx="42" cy="107"/>
              </a:xfrm>
              <a:custGeom>
                <a:avLst/>
                <a:gdLst/>
                <a:ahLst/>
                <a:cxnLst>
                  <a:cxn ang="0">
                    <a:pos x="0" y="12"/>
                  </a:cxn>
                  <a:cxn ang="0">
                    <a:pos x="26" y="0"/>
                  </a:cxn>
                  <a:cxn ang="0">
                    <a:pos x="28" y="0"/>
                  </a:cxn>
                  <a:cxn ang="0">
                    <a:pos x="28" y="89"/>
                  </a:cxn>
                  <a:cxn ang="0">
                    <a:pos x="28" y="98"/>
                  </a:cxn>
                  <a:cxn ang="0">
                    <a:pos x="28" y="100"/>
                  </a:cxn>
                  <a:cxn ang="0">
                    <a:pos x="30" y="103"/>
                  </a:cxn>
                  <a:cxn ang="0">
                    <a:pos x="30" y="105"/>
                  </a:cxn>
                  <a:cxn ang="0">
                    <a:pos x="35" y="105"/>
                  </a:cxn>
                  <a:cxn ang="0">
                    <a:pos x="42" y="105"/>
                  </a:cxn>
                  <a:cxn ang="0">
                    <a:pos x="42" y="107"/>
                  </a:cxn>
                  <a:cxn ang="0">
                    <a:pos x="0" y="107"/>
                  </a:cxn>
                  <a:cxn ang="0">
                    <a:pos x="0" y="105"/>
                  </a:cxn>
                  <a:cxn ang="0">
                    <a:pos x="7" y="105"/>
                  </a:cxn>
                  <a:cxn ang="0">
                    <a:pos x="9" y="105"/>
                  </a:cxn>
                  <a:cxn ang="0">
                    <a:pos x="12" y="103"/>
                  </a:cxn>
                  <a:cxn ang="0">
                    <a:pos x="14" y="103"/>
                  </a:cxn>
                  <a:cxn ang="0">
                    <a:pos x="14" y="98"/>
                  </a:cxn>
                  <a:cxn ang="0">
                    <a:pos x="14" y="89"/>
                  </a:cxn>
                  <a:cxn ang="0">
                    <a:pos x="14" y="30"/>
                  </a:cxn>
                  <a:cxn ang="0">
                    <a:pos x="14" y="21"/>
                  </a:cxn>
                  <a:cxn ang="0">
                    <a:pos x="14" y="14"/>
                  </a:cxn>
                  <a:cxn ang="0">
                    <a:pos x="12" y="14"/>
                  </a:cxn>
                  <a:cxn ang="0">
                    <a:pos x="12" y="12"/>
                  </a:cxn>
                  <a:cxn ang="0">
                    <a:pos x="9" y="12"/>
                  </a:cxn>
                  <a:cxn ang="0">
                    <a:pos x="7" y="9"/>
                  </a:cxn>
                  <a:cxn ang="0">
                    <a:pos x="5" y="12"/>
                  </a:cxn>
                  <a:cxn ang="0">
                    <a:pos x="0" y="12"/>
                  </a:cxn>
                  <a:cxn ang="0">
                    <a:pos x="0" y="12"/>
                  </a:cxn>
                </a:cxnLst>
                <a:rect l="0" t="0" r="r" b="b"/>
                <a:pathLst>
                  <a:path w="42" h="107">
                    <a:moveTo>
                      <a:pt x="0" y="12"/>
                    </a:moveTo>
                    <a:lnTo>
                      <a:pt x="26" y="0"/>
                    </a:lnTo>
                    <a:lnTo>
                      <a:pt x="28" y="0"/>
                    </a:lnTo>
                    <a:lnTo>
                      <a:pt x="28" y="89"/>
                    </a:lnTo>
                    <a:lnTo>
                      <a:pt x="28" y="98"/>
                    </a:lnTo>
                    <a:lnTo>
                      <a:pt x="28" y="100"/>
                    </a:lnTo>
                    <a:lnTo>
                      <a:pt x="30" y="103"/>
                    </a:lnTo>
                    <a:lnTo>
                      <a:pt x="30" y="105"/>
                    </a:lnTo>
                    <a:lnTo>
                      <a:pt x="35" y="105"/>
                    </a:lnTo>
                    <a:lnTo>
                      <a:pt x="42" y="105"/>
                    </a:lnTo>
                    <a:lnTo>
                      <a:pt x="42" y="107"/>
                    </a:lnTo>
                    <a:lnTo>
                      <a:pt x="0" y="107"/>
                    </a:lnTo>
                    <a:lnTo>
                      <a:pt x="0" y="105"/>
                    </a:lnTo>
                    <a:lnTo>
                      <a:pt x="7" y="105"/>
                    </a:lnTo>
                    <a:lnTo>
                      <a:pt x="9" y="105"/>
                    </a:lnTo>
                    <a:lnTo>
                      <a:pt x="12" y="103"/>
                    </a:lnTo>
                    <a:lnTo>
                      <a:pt x="14" y="103"/>
                    </a:lnTo>
                    <a:lnTo>
                      <a:pt x="14" y="98"/>
                    </a:lnTo>
                    <a:lnTo>
                      <a:pt x="14" y="89"/>
                    </a:lnTo>
                    <a:lnTo>
                      <a:pt x="14" y="30"/>
                    </a:lnTo>
                    <a:lnTo>
                      <a:pt x="14" y="21"/>
                    </a:lnTo>
                    <a:lnTo>
                      <a:pt x="14" y="14"/>
                    </a:lnTo>
                    <a:lnTo>
                      <a:pt x="12" y="14"/>
                    </a:lnTo>
                    <a:lnTo>
                      <a:pt x="12" y="12"/>
                    </a:lnTo>
                    <a:lnTo>
                      <a:pt x="9" y="12"/>
                    </a:lnTo>
                    <a:lnTo>
                      <a:pt x="7" y="9"/>
                    </a:lnTo>
                    <a:lnTo>
                      <a:pt x="5" y="12"/>
                    </a:lnTo>
                    <a:lnTo>
                      <a:pt x="0" y="12"/>
                    </a:lnTo>
                    <a:close/>
                  </a:path>
                </a:pathLst>
              </a:custGeom>
              <a:solidFill>
                <a:srgbClr val="000000"/>
              </a:solidFill>
              <a:ln w="0">
                <a:solidFill>
                  <a:srgbClr val="000000"/>
                </a:solidFill>
                <a:round/>
                <a:headEnd/>
                <a:tailEnd/>
              </a:ln>
            </p:spPr>
            <p:txBody>
              <a:bodyPr/>
              <a:lstStyle/>
              <a:p>
                <a:endParaRPr lang="en-US"/>
              </a:p>
            </p:txBody>
          </p:sp>
          <p:sp>
            <p:nvSpPr>
              <p:cNvPr id="535086" name="Freeform 558"/>
              <p:cNvSpPr>
                <a:spLocks noEditPoints="1"/>
              </p:cNvSpPr>
              <p:nvPr/>
            </p:nvSpPr>
            <p:spPr bwMode="auto">
              <a:xfrm>
                <a:off x="335" y="3097"/>
                <a:ext cx="65" cy="110"/>
              </a:xfrm>
              <a:custGeom>
                <a:avLst/>
                <a:gdLst/>
                <a:ahLst/>
                <a:cxnLst>
                  <a:cxn ang="0">
                    <a:pos x="0" y="56"/>
                  </a:cxn>
                  <a:cxn ang="0">
                    <a:pos x="0" y="44"/>
                  </a:cxn>
                  <a:cxn ang="0">
                    <a:pos x="2" y="33"/>
                  </a:cxn>
                  <a:cxn ang="0">
                    <a:pos x="5" y="23"/>
                  </a:cxn>
                  <a:cxn ang="0">
                    <a:pos x="9" y="16"/>
                  </a:cxn>
                  <a:cxn ang="0">
                    <a:pos x="14" y="9"/>
                  </a:cxn>
                  <a:cxn ang="0">
                    <a:pos x="19" y="5"/>
                  </a:cxn>
                  <a:cxn ang="0">
                    <a:pos x="26" y="0"/>
                  </a:cxn>
                  <a:cxn ang="0">
                    <a:pos x="33" y="0"/>
                  </a:cxn>
                  <a:cxn ang="0">
                    <a:pos x="42" y="0"/>
                  </a:cxn>
                  <a:cxn ang="0">
                    <a:pos x="49" y="5"/>
                  </a:cxn>
                  <a:cxn ang="0">
                    <a:pos x="54" y="12"/>
                  </a:cxn>
                  <a:cxn ang="0">
                    <a:pos x="63" y="30"/>
                  </a:cxn>
                  <a:cxn ang="0">
                    <a:pos x="65" y="54"/>
                  </a:cxn>
                  <a:cxn ang="0">
                    <a:pos x="65" y="65"/>
                  </a:cxn>
                  <a:cxn ang="0">
                    <a:pos x="65" y="75"/>
                  </a:cxn>
                  <a:cxn ang="0">
                    <a:pos x="61" y="84"/>
                  </a:cxn>
                  <a:cxn ang="0">
                    <a:pos x="58" y="93"/>
                  </a:cxn>
                  <a:cxn ang="0">
                    <a:pos x="54" y="98"/>
                  </a:cxn>
                  <a:cxn ang="0">
                    <a:pos x="49" y="103"/>
                  </a:cxn>
                  <a:cxn ang="0">
                    <a:pos x="40" y="107"/>
                  </a:cxn>
                  <a:cxn ang="0">
                    <a:pos x="33" y="110"/>
                  </a:cxn>
                  <a:cxn ang="0">
                    <a:pos x="26" y="107"/>
                  </a:cxn>
                  <a:cxn ang="0">
                    <a:pos x="19" y="105"/>
                  </a:cxn>
                  <a:cxn ang="0">
                    <a:pos x="14" y="100"/>
                  </a:cxn>
                  <a:cxn ang="0">
                    <a:pos x="7" y="91"/>
                  </a:cxn>
                  <a:cxn ang="0">
                    <a:pos x="5" y="82"/>
                  </a:cxn>
                  <a:cxn ang="0">
                    <a:pos x="0" y="68"/>
                  </a:cxn>
                  <a:cxn ang="0">
                    <a:pos x="0" y="56"/>
                  </a:cxn>
                  <a:cxn ang="0">
                    <a:pos x="14" y="56"/>
                  </a:cxn>
                  <a:cxn ang="0">
                    <a:pos x="16" y="70"/>
                  </a:cxn>
                  <a:cxn ang="0">
                    <a:pos x="16" y="82"/>
                  </a:cxn>
                  <a:cxn ang="0">
                    <a:pos x="21" y="93"/>
                  </a:cxn>
                  <a:cxn ang="0">
                    <a:pos x="23" y="100"/>
                  </a:cxn>
                  <a:cxn ang="0">
                    <a:pos x="28" y="103"/>
                  </a:cxn>
                  <a:cxn ang="0">
                    <a:pos x="33" y="105"/>
                  </a:cxn>
                  <a:cxn ang="0">
                    <a:pos x="37" y="103"/>
                  </a:cxn>
                  <a:cxn ang="0">
                    <a:pos x="42" y="100"/>
                  </a:cxn>
                  <a:cxn ang="0">
                    <a:pos x="44" y="96"/>
                  </a:cxn>
                  <a:cxn ang="0">
                    <a:pos x="49" y="89"/>
                  </a:cxn>
                  <a:cxn ang="0">
                    <a:pos x="51" y="72"/>
                  </a:cxn>
                  <a:cxn ang="0">
                    <a:pos x="51" y="49"/>
                  </a:cxn>
                  <a:cxn ang="0">
                    <a:pos x="51" y="40"/>
                  </a:cxn>
                  <a:cxn ang="0">
                    <a:pos x="49" y="28"/>
                  </a:cxn>
                  <a:cxn ang="0">
                    <a:pos x="49" y="19"/>
                  </a:cxn>
                  <a:cxn ang="0">
                    <a:pos x="44" y="12"/>
                  </a:cxn>
                  <a:cxn ang="0">
                    <a:pos x="42" y="7"/>
                  </a:cxn>
                  <a:cxn ang="0">
                    <a:pos x="37" y="5"/>
                  </a:cxn>
                  <a:cxn ang="0">
                    <a:pos x="33" y="5"/>
                  </a:cxn>
                  <a:cxn ang="0">
                    <a:pos x="28" y="5"/>
                  </a:cxn>
                  <a:cxn ang="0">
                    <a:pos x="23" y="9"/>
                  </a:cxn>
                  <a:cxn ang="0">
                    <a:pos x="21" y="14"/>
                  </a:cxn>
                  <a:cxn ang="0">
                    <a:pos x="19" y="21"/>
                  </a:cxn>
                  <a:cxn ang="0">
                    <a:pos x="16" y="30"/>
                  </a:cxn>
                  <a:cxn ang="0">
                    <a:pos x="16" y="44"/>
                  </a:cxn>
                  <a:cxn ang="0">
                    <a:pos x="14" y="56"/>
                  </a:cxn>
                </a:cxnLst>
                <a:rect l="0" t="0" r="r" b="b"/>
                <a:pathLst>
                  <a:path w="65" h="110">
                    <a:moveTo>
                      <a:pt x="0" y="56"/>
                    </a:moveTo>
                    <a:lnTo>
                      <a:pt x="0" y="44"/>
                    </a:lnTo>
                    <a:lnTo>
                      <a:pt x="2" y="33"/>
                    </a:lnTo>
                    <a:lnTo>
                      <a:pt x="5" y="23"/>
                    </a:lnTo>
                    <a:lnTo>
                      <a:pt x="9" y="16"/>
                    </a:lnTo>
                    <a:lnTo>
                      <a:pt x="14" y="9"/>
                    </a:lnTo>
                    <a:lnTo>
                      <a:pt x="19" y="5"/>
                    </a:lnTo>
                    <a:lnTo>
                      <a:pt x="26" y="0"/>
                    </a:lnTo>
                    <a:lnTo>
                      <a:pt x="33" y="0"/>
                    </a:lnTo>
                    <a:lnTo>
                      <a:pt x="42" y="0"/>
                    </a:lnTo>
                    <a:lnTo>
                      <a:pt x="49" y="5"/>
                    </a:lnTo>
                    <a:lnTo>
                      <a:pt x="54" y="12"/>
                    </a:lnTo>
                    <a:lnTo>
                      <a:pt x="63" y="30"/>
                    </a:lnTo>
                    <a:lnTo>
                      <a:pt x="65" y="54"/>
                    </a:lnTo>
                    <a:lnTo>
                      <a:pt x="65" y="65"/>
                    </a:lnTo>
                    <a:lnTo>
                      <a:pt x="65" y="75"/>
                    </a:lnTo>
                    <a:lnTo>
                      <a:pt x="61" y="84"/>
                    </a:lnTo>
                    <a:lnTo>
                      <a:pt x="58" y="93"/>
                    </a:lnTo>
                    <a:lnTo>
                      <a:pt x="54" y="98"/>
                    </a:lnTo>
                    <a:lnTo>
                      <a:pt x="49" y="103"/>
                    </a:lnTo>
                    <a:lnTo>
                      <a:pt x="40" y="107"/>
                    </a:lnTo>
                    <a:lnTo>
                      <a:pt x="33" y="110"/>
                    </a:lnTo>
                    <a:lnTo>
                      <a:pt x="26" y="107"/>
                    </a:lnTo>
                    <a:lnTo>
                      <a:pt x="19" y="105"/>
                    </a:lnTo>
                    <a:lnTo>
                      <a:pt x="14" y="100"/>
                    </a:lnTo>
                    <a:lnTo>
                      <a:pt x="7" y="91"/>
                    </a:lnTo>
                    <a:lnTo>
                      <a:pt x="5" y="82"/>
                    </a:lnTo>
                    <a:lnTo>
                      <a:pt x="0" y="68"/>
                    </a:lnTo>
                    <a:lnTo>
                      <a:pt x="0" y="56"/>
                    </a:lnTo>
                    <a:close/>
                    <a:moveTo>
                      <a:pt x="14" y="56"/>
                    </a:moveTo>
                    <a:lnTo>
                      <a:pt x="16" y="70"/>
                    </a:lnTo>
                    <a:lnTo>
                      <a:pt x="16" y="82"/>
                    </a:lnTo>
                    <a:lnTo>
                      <a:pt x="21" y="93"/>
                    </a:lnTo>
                    <a:lnTo>
                      <a:pt x="23" y="100"/>
                    </a:lnTo>
                    <a:lnTo>
                      <a:pt x="28" y="103"/>
                    </a:lnTo>
                    <a:lnTo>
                      <a:pt x="33" y="105"/>
                    </a:lnTo>
                    <a:lnTo>
                      <a:pt x="37" y="103"/>
                    </a:lnTo>
                    <a:lnTo>
                      <a:pt x="42" y="100"/>
                    </a:lnTo>
                    <a:lnTo>
                      <a:pt x="44" y="96"/>
                    </a:lnTo>
                    <a:lnTo>
                      <a:pt x="49" y="89"/>
                    </a:lnTo>
                    <a:lnTo>
                      <a:pt x="51" y="72"/>
                    </a:lnTo>
                    <a:lnTo>
                      <a:pt x="51" y="49"/>
                    </a:lnTo>
                    <a:lnTo>
                      <a:pt x="51" y="40"/>
                    </a:lnTo>
                    <a:lnTo>
                      <a:pt x="49" y="28"/>
                    </a:lnTo>
                    <a:lnTo>
                      <a:pt x="49" y="19"/>
                    </a:lnTo>
                    <a:lnTo>
                      <a:pt x="44" y="12"/>
                    </a:lnTo>
                    <a:lnTo>
                      <a:pt x="42" y="7"/>
                    </a:lnTo>
                    <a:lnTo>
                      <a:pt x="37" y="5"/>
                    </a:lnTo>
                    <a:lnTo>
                      <a:pt x="33" y="5"/>
                    </a:lnTo>
                    <a:lnTo>
                      <a:pt x="28" y="5"/>
                    </a:lnTo>
                    <a:lnTo>
                      <a:pt x="23" y="9"/>
                    </a:lnTo>
                    <a:lnTo>
                      <a:pt x="21" y="14"/>
                    </a:lnTo>
                    <a:lnTo>
                      <a:pt x="19" y="21"/>
                    </a:lnTo>
                    <a:lnTo>
                      <a:pt x="16" y="30"/>
                    </a:lnTo>
                    <a:lnTo>
                      <a:pt x="16" y="44"/>
                    </a:lnTo>
                    <a:lnTo>
                      <a:pt x="14" y="56"/>
                    </a:lnTo>
                    <a:close/>
                  </a:path>
                </a:pathLst>
              </a:custGeom>
              <a:solidFill>
                <a:srgbClr val="000000"/>
              </a:solidFill>
              <a:ln w="0">
                <a:solidFill>
                  <a:srgbClr val="000000"/>
                </a:solidFill>
                <a:round/>
                <a:headEnd/>
                <a:tailEnd/>
              </a:ln>
            </p:spPr>
            <p:txBody>
              <a:bodyPr/>
              <a:lstStyle/>
              <a:p>
                <a:endParaRPr lang="en-US"/>
              </a:p>
            </p:txBody>
          </p:sp>
          <p:sp>
            <p:nvSpPr>
              <p:cNvPr id="535085" name="Freeform 557"/>
              <p:cNvSpPr>
                <a:spLocks/>
              </p:cNvSpPr>
              <p:nvPr/>
            </p:nvSpPr>
            <p:spPr bwMode="auto">
              <a:xfrm>
                <a:off x="410" y="3032"/>
                <a:ext cx="49" cy="77"/>
              </a:xfrm>
              <a:custGeom>
                <a:avLst/>
                <a:gdLst/>
                <a:ahLst/>
                <a:cxnLst>
                  <a:cxn ang="0">
                    <a:pos x="49" y="63"/>
                  </a:cxn>
                  <a:cxn ang="0">
                    <a:pos x="44" y="77"/>
                  </a:cxn>
                  <a:cxn ang="0">
                    <a:pos x="0" y="77"/>
                  </a:cxn>
                  <a:cxn ang="0">
                    <a:pos x="0" y="74"/>
                  </a:cxn>
                  <a:cxn ang="0">
                    <a:pos x="12" y="63"/>
                  </a:cxn>
                  <a:cxn ang="0">
                    <a:pos x="21" y="53"/>
                  </a:cxn>
                  <a:cxn ang="0">
                    <a:pos x="28" y="46"/>
                  </a:cxn>
                  <a:cxn ang="0">
                    <a:pos x="33" y="39"/>
                  </a:cxn>
                  <a:cxn ang="0">
                    <a:pos x="35" y="32"/>
                  </a:cxn>
                  <a:cxn ang="0">
                    <a:pos x="35" y="25"/>
                  </a:cxn>
                  <a:cxn ang="0">
                    <a:pos x="35" y="18"/>
                  </a:cxn>
                  <a:cxn ang="0">
                    <a:pos x="30" y="14"/>
                  </a:cxn>
                  <a:cxn ang="0">
                    <a:pos x="26" y="9"/>
                  </a:cxn>
                  <a:cxn ang="0">
                    <a:pos x="21" y="9"/>
                  </a:cxn>
                  <a:cxn ang="0">
                    <a:pos x="14" y="9"/>
                  </a:cxn>
                  <a:cxn ang="0">
                    <a:pos x="9" y="11"/>
                  </a:cxn>
                  <a:cxn ang="0">
                    <a:pos x="7" y="16"/>
                  </a:cxn>
                  <a:cxn ang="0">
                    <a:pos x="5" y="21"/>
                  </a:cxn>
                  <a:cxn ang="0">
                    <a:pos x="2" y="21"/>
                  </a:cxn>
                  <a:cxn ang="0">
                    <a:pos x="5" y="11"/>
                  </a:cxn>
                  <a:cxn ang="0">
                    <a:pos x="9" y="7"/>
                  </a:cxn>
                  <a:cxn ang="0">
                    <a:pos x="16" y="2"/>
                  </a:cxn>
                  <a:cxn ang="0">
                    <a:pos x="23" y="0"/>
                  </a:cxn>
                  <a:cxn ang="0">
                    <a:pos x="33" y="2"/>
                  </a:cxn>
                  <a:cxn ang="0">
                    <a:pos x="40" y="7"/>
                  </a:cxn>
                  <a:cxn ang="0">
                    <a:pos x="44" y="14"/>
                  </a:cxn>
                  <a:cxn ang="0">
                    <a:pos x="44" y="21"/>
                  </a:cxn>
                  <a:cxn ang="0">
                    <a:pos x="44" y="25"/>
                  </a:cxn>
                  <a:cxn ang="0">
                    <a:pos x="42" y="32"/>
                  </a:cxn>
                  <a:cxn ang="0">
                    <a:pos x="37" y="42"/>
                  </a:cxn>
                  <a:cxn ang="0">
                    <a:pos x="28" y="51"/>
                  </a:cxn>
                  <a:cxn ang="0">
                    <a:pos x="21" y="58"/>
                  </a:cxn>
                  <a:cxn ang="0">
                    <a:pos x="14" y="65"/>
                  </a:cxn>
                  <a:cxn ang="0">
                    <a:pos x="12" y="70"/>
                  </a:cxn>
                  <a:cxn ang="0">
                    <a:pos x="30" y="70"/>
                  </a:cxn>
                  <a:cxn ang="0">
                    <a:pos x="37" y="67"/>
                  </a:cxn>
                  <a:cxn ang="0">
                    <a:pos x="40" y="67"/>
                  </a:cxn>
                  <a:cxn ang="0">
                    <a:pos x="42" y="67"/>
                  </a:cxn>
                  <a:cxn ang="0">
                    <a:pos x="44" y="67"/>
                  </a:cxn>
                  <a:cxn ang="0">
                    <a:pos x="47" y="65"/>
                  </a:cxn>
                  <a:cxn ang="0">
                    <a:pos x="47" y="63"/>
                  </a:cxn>
                  <a:cxn ang="0">
                    <a:pos x="49" y="63"/>
                  </a:cxn>
                </a:cxnLst>
                <a:rect l="0" t="0" r="r" b="b"/>
                <a:pathLst>
                  <a:path w="49" h="77">
                    <a:moveTo>
                      <a:pt x="49" y="63"/>
                    </a:moveTo>
                    <a:lnTo>
                      <a:pt x="44" y="77"/>
                    </a:lnTo>
                    <a:lnTo>
                      <a:pt x="0" y="77"/>
                    </a:lnTo>
                    <a:lnTo>
                      <a:pt x="0" y="74"/>
                    </a:lnTo>
                    <a:lnTo>
                      <a:pt x="12" y="63"/>
                    </a:lnTo>
                    <a:lnTo>
                      <a:pt x="21" y="53"/>
                    </a:lnTo>
                    <a:lnTo>
                      <a:pt x="28" y="46"/>
                    </a:lnTo>
                    <a:lnTo>
                      <a:pt x="33" y="39"/>
                    </a:lnTo>
                    <a:lnTo>
                      <a:pt x="35" y="32"/>
                    </a:lnTo>
                    <a:lnTo>
                      <a:pt x="35" y="25"/>
                    </a:lnTo>
                    <a:lnTo>
                      <a:pt x="35" y="18"/>
                    </a:lnTo>
                    <a:lnTo>
                      <a:pt x="30" y="14"/>
                    </a:lnTo>
                    <a:lnTo>
                      <a:pt x="26" y="9"/>
                    </a:lnTo>
                    <a:lnTo>
                      <a:pt x="21" y="9"/>
                    </a:lnTo>
                    <a:lnTo>
                      <a:pt x="14" y="9"/>
                    </a:lnTo>
                    <a:lnTo>
                      <a:pt x="9" y="11"/>
                    </a:lnTo>
                    <a:lnTo>
                      <a:pt x="7" y="16"/>
                    </a:lnTo>
                    <a:lnTo>
                      <a:pt x="5" y="21"/>
                    </a:lnTo>
                    <a:lnTo>
                      <a:pt x="2" y="21"/>
                    </a:lnTo>
                    <a:lnTo>
                      <a:pt x="5" y="11"/>
                    </a:lnTo>
                    <a:lnTo>
                      <a:pt x="9" y="7"/>
                    </a:lnTo>
                    <a:lnTo>
                      <a:pt x="16" y="2"/>
                    </a:lnTo>
                    <a:lnTo>
                      <a:pt x="23" y="0"/>
                    </a:lnTo>
                    <a:lnTo>
                      <a:pt x="33" y="2"/>
                    </a:lnTo>
                    <a:lnTo>
                      <a:pt x="40" y="7"/>
                    </a:lnTo>
                    <a:lnTo>
                      <a:pt x="44" y="14"/>
                    </a:lnTo>
                    <a:lnTo>
                      <a:pt x="44" y="21"/>
                    </a:lnTo>
                    <a:lnTo>
                      <a:pt x="44" y="25"/>
                    </a:lnTo>
                    <a:lnTo>
                      <a:pt x="42" y="32"/>
                    </a:lnTo>
                    <a:lnTo>
                      <a:pt x="37" y="42"/>
                    </a:lnTo>
                    <a:lnTo>
                      <a:pt x="28" y="51"/>
                    </a:lnTo>
                    <a:lnTo>
                      <a:pt x="21" y="58"/>
                    </a:lnTo>
                    <a:lnTo>
                      <a:pt x="14" y="65"/>
                    </a:lnTo>
                    <a:lnTo>
                      <a:pt x="12" y="70"/>
                    </a:lnTo>
                    <a:lnTo>
                      <a:pt x="30" y="70"/>
                    </a:lnTo>
                    <a:lnTo>
                      <a:pt x="37" y="67"/>
                    </a:lnTo>
                    <a:lnTo>
                      <a:pt x="40" y="67"/>
                    </a:lnTo>
                    <a:lnTo>
                      <a:pt x="42" y="67"/>
                    </a:lnTo>
                    <a:lnTo>
                      <a:pt x="44" y="67"/>
                    </a:lnTo>
                    <a:lnTo>
                      <a:pt x="47" y="65"/>
                    </a:lnTo>
                    <a:lnTo>
                      <a:pt x="47" y="63"/>
                    </a:lnTo>
                    <a:lnTo>
                      <a:pt x="49" y="63"/>
                    </a:lnTo>
                    <a:close/>
                  </a:path>
                </a:pathLst>
              </a:custGeom>
              <a:solidFill>
                <a:srgbClr val="000000"/>
              </a:solidFill>
              <a:ln w="0">
                <a:solidFill>
                  <a:srgbClr val="000000"/>
                </a:solidFill>
                <a:round/>
                <a:headEnd/>
                <a:tailEnd/>
              </a:ln>
            </p:spPr>
            <p:txBody>
              <a:bodyPr/>
              <a:lstStyle/>
              <a:p>
                <a:endParaRPr lang="en-US"/>
              </a:p>
            </p:txBody>
          </p:sp>
          <p:sp>
            <p:nvSpPr>
              <p:cNvPr id="535084" name="Freeform 556"/>
              <p:cNvSpPr>
                <a:spLocks/>
              </p:cNvSpPr>
              <p:nvPr/>
            </p:nvSpPr>
            <p:spPr bwMode="auto">
              <a:xfrm>
                <a:off x="272" y="1987"/>
                <a:ext cx="39" cy="110"/>
              </a:xfrm>
              <a:custGeom>
                <a:avLst/>
                <a:gdLst/>
                <a:ahLst/>
                <a:cxnLst>
                  <a:cxn ang="0">
                    <a:pos x="0" y="12"/>
                  </a:cxn>
                  <a:cxn ang="0">
                    <a:pos x="25" y="0"/>
                  </a:cxn>
                  <a:cxn ang="0">
                    <a:pos x="28" y="0"/>
                  </a:cxn>
                  <a:cxn ang="0">
                    <a:pos x="28" y="91"/>
                  </a:cxn>
                  <a:cxn ang="0">
                    <a:pos x="28" y="98"/>
                  </a:cxn>
                  <a:cxn ang="0">
                    <a:pos x="28" y="103"/>
                  </a:cxn>
                  <a:cxn ang="0">
                    <a:pos x="30" y="105"/>
                  </a:cxn>
                  <a:cxn ang="0">
                    <a:pos x="30" y="105"/>
                  </a:cxn>
                  <a:cxn ang="0">
                    <a:pos x="35" y="107"/>
                  </a:cxn>
                  <a:cxn ang="0">
                    <a:pos x="39" y="107"/>
                  </a:cxn>
                  <a:cxn ang="0">
                    <a:pos x="39" y="110"/>
                  </a:cxn>
                  <a:cxn ang="0">
                    <a:pos x="0" y="110"/>
                  </a:cxn>
                  <a:cxn ang="0">
                    <a:pos x="0" y="107"/>
                  </a:cxn>
                  <a:cxn ang="0">
                    <a:pos x="7" y="107"/>
                  </a:cxn>
                  <a:cxn ang="0">
                    <a:pos x="9" y="105"/>
                  </a:cxn>
                  <a:cxn ang="0">
                    <a:pos x="11" y="105"/>
                  </a:cxn>
                  <a:cxn ang="0">
                    <a:pos x="14" y="103"/>
                  </a:cxn>
                  <a:cxn ang="0">
                    <a:pos x="14" y="98"/>
                  </a:cxn>
                  <a:cxn ang="0">
                    <a:pos x="14" y="91"/>
                  </a:cxn>
                  <a:cxn ang="0">
                    <a:pos x="14" y="30"/>
                  </a:cxn>
                  <a:cxn ang="0">
                    <a:pos x="14" y="21"/>
                  </a:cxn>
                  <a:cxn ang="0">
                    <a:pos x="14" y="16"/>
                  </a:cxn>
                  <a:cxn ang="0">
                    <a:pos x="11" y="14"/>
                  </a:cxn>
                  <a:cxn ang="0">
                    <a:pos x="11" y="12"/>
                  </a:cxn>
                  <a:cxn ang="0">
                    <a:pos x="9" y="12"/>
                  </a:cxn>
                  <a:cxn ang="0">
                    <a:pos x="7" y="12"/>
                  </a:cxn>
                  <a:cxn ang="0">
                    <a:pos x="4" y="12"/>
                  </a:cxn>
                  <a:cxn ang="0">
                    <a:pos x="0" y="14"/>
                  </a:cxn>
                  <a:cxn ang="0">
                    <a:pos x="0" y="12"/>
                  </a:cxn>
                </a:cxnLst>
                <a:rect l="0" t="0" r="r" b="b"/>
                <a:pathLst>
                  <a:path w="39" h="110">
                    <a:moveTo>
                      <a:pt x="0" y="12"/>
                    </a:moveTo>
                    <a:lnTo>
                      <a:pt x="25" y="0"/>
                    </a:lnTo>
                    <a:lnTo>
                      <a:pt x="28" y="0"/>
                    </a:lnTo>
                    <a:lnTo>
                      <a:pt x="28" y="91"/>
                    </a:lnTo>
                    <a:lnTo>
                      <a:pt x="28" y="98"/>
                    </a:lnTo>
                    <a:lnTo>
                      <a:pt x="28" y="103"/>
                    </a:lnTo>
                    <a:lnTo>
                      <a:pt x="30" y="105"/>
                    </a:lnTo>
                    <a:lnTo>
                      <a:pt x="35" y="107"/>
                    </a:lnTo>
                    <a:lnTo>
                      <a:pt x="39" y="107"/>
                    </a:lnTo>
                    <a:lnTo>
                      <a:pt x="39" y="110"/>
                    </a:lnTo>
                    <a:lnTo>
                      <a:pt x="0" y="110"/>
                    </a:lnTo>
                    <a:lnTo>
                      <a:pt x="0" y="107"/>
                    </a:lnTo>
                    <a:lnTo>
                      <a:pt x="7" y="107"/>
                    </a:lnTo>
                    <a:lnTo>
                      <a:pt x="9" y="105"/>
                    </a:lnTo>
                    <a:lnTo>
                      <a:pt x="11" y="105"/>
                    </a:lnTo>
                    <a:lnTo>
                      <a:pt x="14" y="103"/>
                    </a:lnTo>
                    <a:lnTo>
                      <a:pt x="14" y="98"/>
                    </a:lnTo>
                    <a:lnTo>
                      <a:pt x="14" y="91"/>
                    </a:lnTo>
                    <a:lnTo>
                      <a:pt x="14" y="30"/>
                    </a:lnTo>
                    <a:lnTo>
                      <a:pt x="14" y="21"/>
                    </a:lnTo>
                    <a:lnTo>
                      <a:pt x="14" y="16"/>
                    </a:lnTo>
                    <a:lnTo>
                      <a:pt x="11" y="14"/>
                    </a:lnTo>
                    <a:lnTo>
                      <a:pt x="11" y="12"/>
                    </a:lnTo>
                    <a:lnTo>
                      <a:pt x="9" y="12"/>
                    </a:lnTo>
                    <a:lnTo>
                      <a:pt x="7" y="12"/>
                    </a:lnTo>
                    <a:lnTo>
                      <a:pt x="4" y="12"/>
                    </a:lnTo>
                    <a:lnTo>
                      <a:pt x="0" y="14"/>
                    </a:lnTo>
                    <a:lnTo>
                      <a:pt x="0" y="12"/>
                    </a:lnTo>
                    <a:close/>
                  </a:path>
                </a:pathLst>
              </a:custGeom>
              <a:solidFill>
                <a:srgbClr val="000000"/>
              </a:solidFill>
              <a:ln w="0">
                <a:solidFill>
                  <a:srgbClr val="000000"/>
                </a:solidFill>
                <a:round/>
                <a:headEnd/>
                <a:tailEnd/>
              </a:ln>
            </p:spPr>
            <p:txBody>
              <a:bodyPr/>
              <a:lstStyle/>
              <a:p>
                <a:endParaRPr lang="en-US"/>
              </a:p>
            </p:txBody>
          </p:sp>
          <p:sp>
            <p:nvSpPr>
              <p:cNvPr id="535083" name="Freeform 555"/>
              <p:cNvSpPr>
                <a:spLocks noEditPoints="1"/>
              </p:cNvSpPr>
              <p:nvPr/>
            </p:nvSpPr>
            <p:spPr bwMode="auto">
              <a:xfrm>
                <a:off x="340" y="1987"/>
                <a:ext cx="65" cy="110"/>
              </a:xfrm>
              <a:custGeom>
                <a:avLst/>
                <a:gdLst/>
                <a:ahLst/>
                <a:cxnLst>
                  <a:cxn ang="0">
                    <a:pos x="0" y="56"/>
                  </a:cxn>
                  <a:cxn ang="0">
                    <a:pos x="0" y="44"/>
                  </a:cxn>
                  <a:cxn ang="0">
                    <a:pos x="2" y="35"/>
                  </a:cxn>
                  <a:cxn ang="0">
                    <a:pos x="4" y="26"/>
                  </a:cxn>
                  <a:cxn ang="0">
                    <a:pos x="9" y="16"/>
                  </a:cxn>
                  <a:cxn ang="0">
                    <a:pos x="14" y="9"/>
                  </a:cxn>
                  <a:cxn ang="0">
                    <a:pos x="18" y="5"/>
                  </a:cxn>
                  <a:cxn ang="0">
                    <a:pos x="25" y="2"/>
                  </a:cxn>
                  <a:cxn ang="0">
                    <a:pos x="32" y="0"/>
                  </a:cxn>
                  <a:cxn ang="0">
                    <a:pos x="42" y="2"/>
                  </a:cxn>
                  <a:cxn ang="0">
                    <a:pos x="49" y="5"/>
                  </a:cxn>
                  <a:cxn ang="0">
                    <a:pos x="53" y="12"/>
                  </a:cxn>
                  <a:cxn ang="0">
                    <a:pos x="63" y="30"/>
                  </a:cxn>
                  <a:cxn ang="0">
                    <a:pos x="65" y="54"/>
                  </a:cxn>
                  <a:cxn ang="0">
                    <a:pos x="65" y="65"/>
                  </a:cxn>
                  <a:cxn ang="0">
                    <a:pos x="63" y="77"/>
                  </a:cxn>
                  <a:cxn ang="0">
                    <a:pos x="60" y="86"/>
                  </a:cxn>
                  <a:cxn ang="0">
                    <a:pos x="58" y="93"/>
                  </a:cxn>
                  <a:cxn ang="0">
                    <a:pos x="53" y="100"/>
                  </a:cxn>
                  <a:cxn ang="0">
                    <a:pos x="49" y="105"/>
                  </a:cxn>
                  <a:cxn ang="0">
                    <a:pos x="39" y="110"/>
                  </a:cxn>
                  <a:cxn ang="0">
                    <a:pos x="32" y="110"/>
                  </a:cxn>
                  <a:cxn ang="0">
                    <a:pos x="25" y="110"/>
                  </a:cxn>
                  <a:cxn ang="0">
                    <a:pos x="18" y="105"/>
                  </a:cxn>
                  <a:cxn ang="0">
                    <a:pos x="14" y="100"/>
                  </a:cxn>
                  <a:cxn ang="0">
                    <a:pos x="7" y="93"/>
                  </a:cxn>
                  <a:cxn ang="0">
                    <a:pos x="2" y="82"/>
                  </a:cxn>
                  <a:cxn ang="0">
                    <a:pos x="0" y="70"/>
                  </a:cxn>
                  <a:cxn ang="0">
                    <a:pos x="0" y="56"/>
                  </a:cxn>
                  <a:cxn ang="0">
                    <a:pos x="14" y="58"/>
                  </a:cxn>
                  <a:cxn ang="0">
                    <a:pos x="16" y="72"/>
                  </a:cxn>
                  <a:cxn ang="0">
                    <a:pos x="16" y="84"/>
                  </a:cxn>
                  <a:cxn ang="0">
                    <a:pos x="21" y="93"/>
                  </a:cxn>
                  <a:cxn ang="0">
                    <a:pos x="23" y="100"/>
                  </a:cxn>
                  <a:cxn ang="0">
                    <a:pos x="28" y="105"/>
                  </a:cxn>
                  <a:cxn ang="0">
                    <a:pos x="32" y="105"/>
                  </a:cxn>
                  <a:cxn ang="0">
                    <a:pos x="37" y="105"/>
                  </a:cxn>
                  <a:cxn ang="0">
                    <a:pos x="42" y="100"/>
                  </a:cxn>
                  <a:cxn ang="0">
                    <a:pos x="44" y="96"/>
                  </a:cxn>
                  <a:cxn ang="0">
                    <a:pos x="49" y="89"/>
                  </a:cxn>
                  <a:cxn ang="0">
                    <a:pos x="51" y="72"/>
                  </a:cxn>
                  <a:cxn ang="0">
                    <a:pos x="51" y="51"/>
                  </a:cxn>
                  <a:cxn ang="0">
                    <a:pos x="51" y="40"/>
                  </a:cxn>
                  <a:cxn ang="0">
                    <a:pos x="49" y="30"/>
                  </a:cxn>
                  <a:cxn ang="0">
                    <a:pos x="46" y="21"/>
                  </a:cxn>
                  <a:cxn ang="0">
                    <a:pos x="44" y="14"/>
                  </a:cxn>
                  <a:cxn ang="0">
                    <a:pos x="39" y="7"/>
                  </a:cxn>
                  <a:cxn ang="0">
                    <a:pos x="37" y="7"/>
                  </a:cxn>
                  <a:cxn ang="0">
                    <a:pos x="32" y="5"/>
                  </a:cxn>
                  <a:cxn ang="0">
                    <a:pos x="28" y="7"/>
                  </a:cxn>
                  <a:cxn ang="0">
                    <a:pos x="23" y="9"/>
                  </a:cxn>
                  <a:cxn ang="0">
                    <a:pos x="21" y="16"/>
                  </a:cxn>
                  <a:cxn ang="0">
                    <a:pos x="18" y="21"/>
                  </a:cxn>
                  <a:cxn ang="0">
                    <a:pos x="16" y="30"/>
                  </a:cxn>
                  <a:cxn ang="0">
                    <a:pos x="16" y="44"/>
                  </a:cxn>
                  <a:cxn ang="0">
                    <a:pos x="14" y="58"/>
                  </a:cxn>
                </a:cxnLst>
                <a:rect l="0" t="0" r="r" b="b"/>
                <a:pathLst>
                  <a:path w="65" h="110">
                    <a:moveTo>
                      <a:pt x="0" y="56"/>
                    </a:moveTo>
                    <a:lnTo>
                      <a:pt x="0" y="44"/>
                    </a:lnTo>
                    <a:lnTo>
                      <a:pt x="2" y="35"/>
                    </a:lnTo>
                    <a:lnTo>
                      <a:pt x="4" y="26"/>
                    </a:lnTo>
                    <a:lnTo>
                      <a:pt x="9" y="16"/>
                    </a:lnTo>
                    <a:lnTo>
                      <a:pt x="14" y="9"/>
                    </a:lnTo>
                    <a:lnTo>
                      <a:pt x="18" y="5"/>
                    </a:lnTo>
                    <a:lnTo>
                      <a:pt x="25" y="2"/>
                    </a:lnTo>
                    <a:lnTo>
                      <a:pt x="32" y="0"/>
                    </a:lnTo>
                    <a:lnTo>
                      <a:pt x="42" y="2"/>
                    </a:lnTo>
                    <a:lnTo>
                      <a:pt x="49" y="5"/>
                    </a:lnTo>
                    <a:lnTo>
                      <a:pt x="53" y="12"/>
                    </a:lnTo>
                    <a:lnTo>
                      <a:pt x="63" y="30"/>
                    </a:lnTo>
                    <a:lnTo>
                      <a:pt x="65" y="54"/>
                    </a:lnTo>
                    <a:lnTo>
                      <a:pt x="65" y="65"/>
                    </a:lnTo>
                    <a:lnTo>
                      <a:pt x="63" y="77"/>
                    </a:lnTo>
                    <a:lnTo>
                      <a:pt x="60" y="86"/>
                    </a:lnTo>
                    <a:lnTo>
                      <a:pt x="58" y="93"/>
                    </a:lnTo>
                    <a:lnTo>
                      <a:pt x="53" y="100"/>
                    </a:lnTo>
                    <a:lnTo>
                      <a:pt x="49" y="105"/>
                    </a:lnTo>
                    <a:lnTo>
                      <a:pt x="39" y="110"/>
                    </a:lnTo>
                    <a:lnTo>
                      <a:pt x="32" y="110"/>
                    </a:lnTo>
                    <a:lnTo>
                      <a:pt x="25" y="110"/>
                    </a:lnTo>
                    <a:lnTo>
                      <a:pt x="18" y="105"/>
                    </a:lnTo>
                    <a:lnTo>
                      <a:pt x="14" y="100"/>
                    </a:lnTo>
                    <a:lnTo>
                      <a:pt x="7" y="93"/>
                    </a:lnTo>
                    <a:lnTo>
                      <a:pt x="2" y="82"/>
                    </a:lnTo>
                    <a:lnTo>
                      <a:pt x="0" y="70"/>
                    </a:lnTo>
                    <a:lnTo>
                      <a:pt x="0" y="56"/>
                    </a:lnTo>
                    <a:close/>
                    <a:moveTo>
                      <a:pt x="14" y="58"/>
                    </a:moveTo>
                    <a:lnTo>
                      <a:pt x="16" y="72"/>
                    </a:lnTo>
                    <a:lnTo>
                      <a:pt x="16" y="84"/>
                    </a:lnTo>
                    <a:lnTo>
                      <a:pt x="21" y="93"/>
                    </a:lnTo>
                    <a:lnTo>
                      <a:pt x="23" y="100"/>
                    </a:lnTo>
                    <a:lnTo>
                      <a:pt x="28" y="105"/>
                    </a:lnTo>
                    <a:lnTo>
                      <a:pt x="32" y="105"/>
                    </a:lnTo>
                    <a:lnTo>
                      <a:pt x="37" y="105"/>
                    </a:lnTo>
                    <a:lnTo>
                      <a:pt x="42" y="100"/>
                    </a:lnTo>
                    <a:lnTo>
                      <a:pt x="44" y="96"/>
                    </a:lnTo>
                    <a:lnTo>
                      <a:pt x="49" y="89"/>
                    </a:lnTo>
                    <a:lnTo>
                      <a:pt x="51" y="72"/>
                    </a:lnTo>
                    <a:lnTo>
                      <a:pt x="51" y="51"/>
                    </a:lnTo>
                    <a:lnTo>
                      <a:pt x="51" y="40"/>
                    </a:lnTo>
                    <a:lnTo>
                      <a:pt x="49" y="30"/>
                    </a:lnTo>
                    <a:lnTo>
                      <a:pt x="46" y="21"/>
                    </a:lnTo>
                    <a:lnTo>
                      <a:pt x="44" y="14"/>
                    </a:lnTo>
                    <a:lnTo>
                      <a:pt x="39" y="7"/>
                    </a:lnTo>
                    <a:lnTo>
                      <a:pt x="37" y="7"/>
                    </a:lnTo>
                    <a:lnTo>
                      <a:pt x="32" y="5"/>
                    </a:lnTo>
                    <a:lnTo>
                      <a:pt x="28" y="7"/>
                    </a:lnTo>
                    <a:lnTo>
                      <a:pt x="23" y="9"/>
                    </a:lnTo>
                    <a:lnTo>
                      <a:pt x="21" y="16"/>
                    </a:lnTo>
                    <a:lnTo>
                      <a:pt x="18" y="21"/>
                    </a:lnTo>
                    <a:lnTo>
                      <a:pt x="16" y="30"/>
                    </a:lnTo>
                    <a:lnTo>
                      <a:pt x="16" y="44"/>
                    </a:lnTo>
                    <a:lnTo>
                      <a:pt x="14" y="58"/>
                    </a:lnTo>
                    <a:close/>
                  </a:path>
                </a:pathLst>
              </a:custGeom>
              <a:solidFill>
                <a:srgbClr val="000000"/>
              </a:solidFill>
              <a:ln w="0">
                <a:solidFill>
                  <a:srgbClr val="000000"/>
                </a:solidFill>
                <a:round/>
                <a:headEnd/>
                <a:tailEnd/>
              </a:ln>
            </p:spPr>
            <p:txBody>
              <a:bodyPr/>
              <a:lstStyle/>
              <a:p>
                <a:endParaRPr lang="en-US"/>
              </a:p>
            </p:txBody>
          </p:sp>
          <p:sp>
            <p:nvSpPr>
              <p:cNvPr id="535082" name="Freeform 554"/>
              <p:cNvSpPr>
                <a:spLocks/>
              </p:cNvSpPr>
              <p:nvPr/>
            </p:nvSpPr>
            <p:spPr bwMode="auto">
              <a:xfrm>
                <a:off x="417" y="1924"/>
                <a:ext cx="42" cy="77"/>
              </a:xfrm>
              <a:custGeom>
                <a:avLst/>
                <a:gdLst/>
                <a:ahLst/>
                <a:cxnLst>
                  <a:cxn ang="0">
                    <a:pos x="5" y="7"/>
                  </a:cxn>
                  <a:cxn ang="0">
                    <a:pos x="14" y="0"/>
                  </a:cxn>
                  <a:cxn ang="0">
                    <a:pos x="28" y="0"/>
                  </a:cxn>
                  <a:cxn ang="0">
                    <a:pos x="35" y="5"/>
                  </a:cxn>
                  <a:cxn ang="0">
                    <a:pos x="40" y="14"/>
                  </a:cxn>
                  <a:cxn ang="0">
                    <a:pos x="35" y="26"/>
                  </a:cxn>
                  <a:cxn ang="0">
                    <a:pos x="35" y="35"/>
                  </a:cxn>
                  <a:cxn ang="0">
                    <a:pos x="42" y="44"/>
                  </a:cxn>
                  <a:cxn ang="0">
                    <a:pos x="42" y="61"/>
                  </a:cxn>
                  <a:cxn ang="0">
                    <a:pos x="30" y="72"/>
                  </a:cxn>
                  <a:cxn ang="0">
                    <a:pos x="14" y="77"/>
                  </a:cxn>
                  <a:cxn ang="0">
                    <a:pos x="2" y="75"/>
                  </a:cxn>
                  <a:cxn ang="0">
                    <a:pos x="0" y="72"/>
                  </a:cxn>
                  <a:cxn ang="0">
                    <a:pos x="2" y="68"/>
                  </a:cxn>
                  <a:cxn ang="0">
                    <a:pos x="5" y="68"/>
                  </a:cxn>
                  <a:cxn ang="0">
                    <a:pos x="7" y="68"/>
                  </a:cxn>
                  <a:cxn ang="0">
                    <a:pos x="12" y="70"/>
                  </a:cxn>
                  <a:cxn ang="0">
                    <a:pos x="16" y="72"/>
                  </a:cxn>
                  <a:cxn ang="0">
                    <a:pos x="21" y="72"/>
                  </a:cxn>
                  <a:cxn ang="0">
                    <a:pos x="30" y="68"/>
                  </a:cxn>
                  <a:cxn ang="0">
                    <a:pos x="35" y="58"/>
                  </a:cxn>
                  <a:cxn ang="0">
                    <a:pos x="33" y="49"/>
                  </a:cxn>
                  <a:cxn ang="0">
                    <a:pos x="30" y="44"/>
                  </a:cxn>
                  <a:cxn ang="0">
                    <a:pos x="23" y="40"/>
                  </a:cxn>
                  <a:cxn ang="0">
                    <a:pos x="14" y="37"/>
                  </a:cxn>
                  <a:cxn ang="0">
                    <a:pos x="14" y="37"/>
                  </a:cxn>
                  <a:cxn ang="0">
                    <a:pos x="21" y="33"/>
                  </a:cxn>
                  <a:cxn ang="0">
                    <a:pos x="28" y="28"/>
                  </a:cxn>
                  <a:cxn ang="0">
                    <a:pos x="30" y="19"/>
                  </a:cxn>
                  <a:cxn ang="0">
                    <a:pos x="28" y="9"/>
                  </a:cxn>
                  <a:cxn ang="0">
                    <a:pos x="19" y="7"/>
                  </a:cxn>
                  <a:cxn ang="0">
                    <a:pos x="7" y="9"/>
                  </a:cxn>
                  <a:cxn ang="0">
                    <a:pos x="2" y="14"/>
                  </a:cxn>
                </a:cxnLst>
                <a:rect l="0" t="0" r="r" b="b"/>
                <a:pathLst>
                  <a:path w="42" h="77">
                    <a:moveTo>
                      <a:pt x="2" y="14"/>
                    </a:moveTo>
                    <a:lnTo>
                      <a:pt x="5" y="7"/>
                    </a:lnTo>
                    <a:lnTo>
                      <a:pt x="9" y="2"/>
                    </a:lnTo>
                    <a:lnTo>
                      <a:pt x="14" y="0"/>
                    </a:lnTo>
                    <a:lnTo>
                      <a:pt x="21" y="0"/>
                    </a:lnTo>
                    <a:lnTo>
                      <a:pt x="28" y="0"/>
                    </a:lnTo>
                    <a:lnTo>
                      <a:pt x="33" y="2"/>
                    </a:lnTo>
                    <a:lnTo>
                      <a:pt x="35" y="5"/>
                    </a:lnTo>
                    <a:lnTo>
                      <a:pt x="37" y="9"/>
                    </a:lnTo>
                    <a:lnTo>
                      <a:pt x="40" y="14"/>
                    </a:lnTo>
                    <a:lnTo>
                      <a:pt x="37" y="19"/>
                    </a:lnTo>
                    <a:lnTo>
                      <a:pt x="35" y="26"/>
                    </a:lnTo>
                    <a:lnTo>
                      <a:pt x="28" y="30"/>
                    </a:lnTo>
                    <a:lnTo>
                      <a:pt x="35" y="35"/>
                    </a:lnTo>
                    <a:lnTo>
                      <a:pt x="40" y="40"/>
                    </a:lnTo>
                    <a:lnTo>
                      <a:pt x="42" y="44"/>
                    </a:lnTo>
                    <a:lnTo>
                      <a:pt x="42" y="51"/>
                    </a:lnTo>
                    <a:lnTo>
                      <a:pt x="42" y="61"/>
                    </a:lnTo>
                    <a:lnTo>
                      <a:pt x="37" y="68"/>
                    </a:lnTo>
                    <a:lnTo>
                      <a:pt x="30" y="72"/>
                    </a:lnTo>
                    <a:lnTo>
                      <a:pt x="23" y="75"/>
                    </a:lnTo>
                    <a:lnTo>
                      <a:pt x="14" y="77"/>
                    </a:lnTo>
                    <a:lnTo>
                      <a:pt x="7" y="77"/>
                    </a:lnTo>
                    <a:lnTo>
                      <a:pt x="2" y="75"/>
                    </a:lnTo>
                    <a:lnTo>
                      <a:pt x="0" y="72"/>
                    </a:lnTo>
                    <a:lnTo>
                      <a:pt x="0" y="70"/>
                    </a:lnTo>
                    <a:lnTo>
                      <a:pt x="2" y="68"/>
                    </a:lnTo>
                    <a:lnTo>
                      <a:pt x="5" y="68"/>
                    </a:lnTo>
                    <a:lnTo>
                      <a:pt x="7" y="68"/>
                    </a:lnTo>
                    <a:lnTo>
                      <a:pt x="9" y="68"/>
                    </a:lnTo>
                    <a:lnTo>
                      <a:pt x="12" y="70"/>
                    </a:lnTo>
                    <a:lnTo>
                      <a:pt x="14" y="70"/>
                    </a:lnTo>
                    <a:lnTo>
                      <a:pt x="16" y="72"/>
                    </a:lnTo>
                    <a:lnTo>
                      <a:pt x="19" y="72"/>
                    </a:lnTo>
                    <a:lnTo>
                      <a:pt x="21" y="72"/>
                    </a:lnTo>
                    <a:lnTo>
                      <a:pt x="26" y="70"/>
                    </a:lnTo>
                    <a:lnTo>
                      <a:pt x="30" y="68"/>
                    </a:lnTo>
                    <a:lnTo>
                      <a:pt x="33" y="63"/>
                    </a:lnTo>
                    <a:lnTo>
                      <a:pt x="35" y="58"/>
                    </a:lnTo>
                    <a:lnTo>
                      <a:pt x="35" y="54"/>
                    </a:lnTo>
                    <a:lnTo>
                      <a:pt x="33" y="49"/>
                    </a:lnTo>
                    <a:lnTo>
                      <a:pt x="30" y="47"/>
                    </a:lnTo>
                    <a:lnTo>
                      <a:pt x="30" y="44"/>
                    </a:lnTo>
                    <a:lnTo>
                      <a:pt x="26" y="42"/>
                    </a:lnTo>
                    <a:lnTo>
                      <a:pt x="23" y="40"/>
                    </a:lnTo>
                    <a:lnTo>
                      <a:pt x="19" y="37"/>
                    </a:lnTo>
                    <a:lnTo>
                      <a:pt x="14" y="37"/>
                    </a:lnTo>
                    <a:lnTo>
                      <a:pt x="19" y="35"/>
                    </a:lnTo>
                    <a:lnTo>
                      <a:pt x="21" y="33"/>
                    </a:lnTo>
                    <a:lnTo>
                      <a:pt x="26" y="30"/>
                    </a:lnTo>
                    <a:lnTo>
                      <a:pt x="28" y="28"/>
                    </a:lnTo>
                    <a:lnTo>
                      <a:pt x="30" y="23"/>
                    </a:lnTo>
                    <a:lnTo>
                      <a:pt x="30" y="19"/>
                    </a:lnTo>
                    <a:lnTo>
                      <a:pt x="30" y="14"/>
                    </a:lnTo>
                    <a:lnTo>
                      <a:pt x="28" y="9"/>
                    </a:lnTo>
                    <a:lnTo>
                      <a:pt x="23" y="7"/>
                    </a:lnTo>
                    <a:lnTo>
                      <a:pt x="19" y="7"/>
                    </a:lnTo>
                    <a:lnTo>
                      <a:pt x="12" y="7"/>
                    </a:lnTo>
                    <a:lnTo>
                      <a:pt x="7" y="9"/>
                    </a:lnTo>
                    <a:lnTo>
                      <a:pt x="2" y="16"/>
                    </a:lnTo>
                    <a:lnTo>
                      <a:pt x="2" y="14"/>
                    </a:lnTo>
                    <a:close/>
                  </a:path>
                </a:pathLst>
              </a:custGeom>
              <a:solidFill>
                <a:srgbClr val="000000"/>
              </a:solidFill>
              <a:ln w="0">
                <a:solidFill>
                  <a:srgbClr val="000000"/>
                </a:solidFill>
                <a:round/>
                <a:headEnd/>
                <a:tailEnd/>
              </a:ln>
            </p:spPr>
            <p:txBody>
              <a:bodyPr/>
              <a:lstStyle/>
              <a:p>
                <a:endParaRPr lang="en-US"/>
              </a:p>
            </p:txBody>
          </p:sp>
          <p:sp>
            <p:nvSpPr>
              <p:cNvPr id="535081" name="Freeform 553"/>
              <p:cNvSpPr>
                <a:spLocks/>
              </p:cNvSpPr>
              <p:nvPr/>
            </p:nvSpPr>
            <p:spPr bwMode="auto">
              <a:xfrm>
                <a:off x="267" y="877"/>
                <a:ext cx="42" cy="110"/>
              </a:xfrm>
              <a:custGeom>
                <a:avLst/>
                <a:gdLst/>
                <a:ahLst/>
                <a:cxnLst>
                  <a:cxn ang="0">
                    <a:pos x="0" y="12"/>
                  </a:cxn>
                  <a:cxn ang="0">
                    <a:pos x="26" y="0"/>
                  </a:cxn>
                  <a:cxn ang="0">
                    <a:pos x="28" y="0"/>
                  </a:cxn>
                  <a:cxn ang="0">
                    <a:pos x="28" y="91"/>
                  </a:cxn>
                  <a:cxn ang="0">
                    <a:pos x="28" y="98"/>
                  </a:cxn>
                  <a:cxn ang="0">
                    <a:pos x="28" y="103"/>
                  </a:cxn>
                  <a:cxn ang="0">
                    <a:pos x="30" y="105"/>
                  </a:cxn>
                  <a:cxn ang="0">
                    <a:pos x="30" y="107"/>
                  </a:cxn>
                  <a:cxn ang="0">
                    <a:pos x="35" y="107"/>
                  </a:cxn>
                  <a:cxn ang="0">
                    <a:pos x="42" y="107"/>
                  </a:cxn>
                  <a:cxn ang="0">
                    <a:pos x="42" y="110"/>
                  </a:cxn>
                  <a:cxn ang="0">
                    <a:pos x="0" y="110"/>
                  </a:cxn>
                  <a:cxn ang="0">
                    <a:pos x="0" y="107"/>
                  </a:cxn>
                  <a:cxn ang="0">
                    <a:pos x="7" y="107"/>
                  </a:cxn>
                  <a:cxn ang="0">
                    <a:pos x="9" y="107"/>
                  </a:cxn>
                  <a:cxn ang="0">
                    <a:pos x="12" y="105"/>
                  </a:cxn>
                  <a:cxn ang="0">
                    <a:pos x="14" y="103"/>
                  </a:cxn>
                  <a:cxn ang="0">
                    <a:pos x="14" y="98"/>
                  </a:cxn>
                  <a:cxn ang="0">
                    <a:pos x="14" y="91"/>
                  </a:cxn>
                  <a:cxn ang="0">
                    <a:pos x="14" y="30"/>
                  </a:cxn>
                  <a:cxn ang="0">
                    <a:pos x="14" y="21"/>
                  </a:cxn>
                  <a:cxn ang="0">
                    <a:pos x="14" y="16"/>
                  </a:cxn>
                  <a:cxn ang="0">
                    <a:pos x="12" y="14"/>
                  </a:cxn>
                  <a:cxn ang="0">
                    <a:pos x="12" y="14"/>
                  </a:cxn>
                  <a:cxn ang="0">
                    <a:pos x="9" y="12"/>
                  </a:cxn>
                  <a:cxn ang="0">
                    <a:pos x="7" y="12"/>
                  </a:cxn>
                  <a:cxn ang="0">
                    <a:pos x="5" y="12"/>
                  </a:cxn>
                  <a:cxn ang="0">
                    <a:pos x="0" y="14"/>
                  </a:cxn>
                  <a:cxn ang="0">
                    <a:pos x="0" y="12"/>
                  </a:cxn>
                </a:cxnLst>
                <a:rect l="0" t="0" r="r" b="b"/>
                <a:pathLst>
                  <a:path w="42" h="110">
                    <a:moveTo>
                      <a:pt x="0" y="12"/>
                    </a:moveTo>
                    <a:lnTo>
                      <a:pt x="26" y="0"/>
                    </a:lnTo>
                    <a:lnTo>
                      <a:pt x="28" y="0"/>
                    </a:lnTo>
                    <a:lnTo>
                      <a:pt x="28" y="91"/>
                    </a:lnTo>
                    <a:lnTo>
                      <a:pt x="28" y="98"/>
                    </a:lnTo>
                    <a:lnTo>
                      <a:pt x="28" y="103"/>
                    </a:lnTo>
                    <a:lnTo>
                      <a:pt x="30" y="105"/>
                    </a:lnTo>
                    <a:lnTo>
                      <a:pt x="30" y="107"/>
                    </a:lnTo>
                    <a:lnTo>
                      <a:pt x="35" y="107"/>
                    </a:lnTo>
                    <a:lnTo>
                      <a:pt x="42" y="107"/>
                    </a:lnTo>
                    <a:lnTo>
                      <a:pt x="42" y="110"/>
                    </a:lnTo>
                    <a:lnTo>
                      <a:pt x="0" y="110"/>
                    </a:lnTo>
                    <a:lnTo>
                      <a:pt x="0" y="107"/>
                    </a:lnTo>
                    <a:lnTo>
                      <a:pt x="7" y="107"/>
                    </a:lnTo>
                    <a:lnTo>
                      <a:pt x="9" y="107"/>
                    </a:lnTo>
                    <a:lnTo>
                      <a:pt x="12" y="105"/>
                    </a:lnTo>
                    <a:lnTo>
                      <a:pt x="14" y="103"/>
                    </a:lnTo>
                    <a:lnTo>
                      <a:pt x="14" y="98"/>
                    </a:lnTo>
                    <a:lnTo>
                      <a:pt x="14" y="91"/>
                    </a:lnTo>
                    <a:lnTo>
                      <a:pt x="14" y="30"/>
                    </a:lnTo>
                    <a:lnTo>
                      <a:pt x="14" y="21"/>
                    </a:lnTo>
                    <a:lnTo>
                      <a:pt x="14" y="16"/>
                    </a:lnTo>
                    <a:lnTo>
                      <a:pt x="12" y="14"/>
                    </a:lnTo>
                    <a:lnTo>
                      <a:pt x="9" y="12"/>
                    </a:lnTo>
                    <a:lnTo>
                      <a:pt x="7" y="12"/>
                    </a:lnTo>
                    <a:lnTo>
                      <a:pt x="5" y="12"/>
                    </a:lnTo>
                    <a:lnTo>
                      <a:pt x="0" y="14"/>
                    </a:lnTo>
                    <a:lnTo>
                      <a:pt x="0" y="12"/>
                    </a:lnTo>
                    <a:close/>
                  </a:path>
                </a:pathLst>
              </a:custGeom>
              <a:solidFill>
                <a:srgbClr val="000000"/>
              </a:solidFill>
              <a:ln w="0">
                <a:solidFill>
                  <a:srgbClr val="000000"/>
                </a:solidFill>
                <a:round/>
                <a:headEnd/>
                <a:tailEnd/>
              </a:ln>
            </p:spPr>
            <p:txBody>
              <a:bodyPr/>
              <a:lstStyle/>
              <a:p>
                <a:endParaRPr lang="en-US"/>
              </a:p>
            </p:txBody>
          </p:sp>
          <p:sp>
            <p:nvSpPr>
              <p:cNvPr id="535080" name="Freeform 552"/>
              <p:cNvSpPr>
                <a:spLocks noEditPoints="1"/>
              </p:cNvSpPr>
              <p:nvPr/>
            </p:nvSpPr>
            <p:spPr bwMode="auto">
              <a:xfrm>
                <a:off x="335" y="877"/>
                <a:ext cx="65" cy="112"/>
              </a:xfrm>
              <a:custGeom>
                <a:avLst/>
                <a:gdLst/>
                <a:ahLst/>
                <a:cxnLst>
                  <a:cxn ang="0">
                    <a:pos x="0" y="56"/>
                  </a:cxn>
                  <a:cxn ang="0">
                    <a:pos x="0" y="44"/>
                  </a:cxn>
                  <a:cxn ang="0">
                    <a:pos x="2" y="35"/>
                  </a:cxn>
                  <a:cxn ang="0">
                    <a:pos x="5" y="26"/>
                  </a:cxn>
                  <a:cxn ang="0">
                    <a:pos x="9" y="19"/>
                  </a:cxn>
                  <a:cxn ang="0">
                    <a:pos x="14" y="12"/>
                  </a:cxn>
                  <a:cxn ang="0">
                    <a:pos x="19" y="7"/>
                  </a:cxn>
                  <a:cxn ang="0">
                    <a:pos x="26" y="2"/>
                  </a:cxn>
                  <a:cxn ang="0">
                    <a:pos x="33" y="0"/>
                  </a:cxn>
                  <a:cxn ang="0">
                    <a:pos x="42" y="2"/>
                  </a:cxn>
                  <a:cxn ang="0">
                    <a:pos x="49" y="7"/>
                  </a:cxn>
                  <a:cxn ang="0">
                    <a:pos x="54" y="14"/>
                  </a:cxn>
                  <a:cxn ang="0">
                    <a:pos x="63" y="33"/>
                  </a:cxn>
                  <a:cxn ang="0">
                    <a:pos x="65" y="56"/>
                  </a:cxn>
                  <a:cxn ang="0">
                    <a:pos x="65" y="68"/>
                  </a:cxn>
                  <a:cxn ang="0">
                    <a:pos x="65" y="77"/>
                  </a:cxn>
                  <a:cxn ang="0">
                    <a:pos x="61" y="86"/>
                  </a:cxn>
                  <a:cxn ang="0">
                    <a:pos x="58" y="93"/>
                  </a:cxn>
                  <a:cxn ang="0">
                    <a:pos x="54" y="100"/>
                  </a:cxn>
                  <a:cxn ang="0">
                    <a:pos x="49" y="105"/>
                  </a:cxn>
                  <a:cxn ang="0">
                    <a:pos x="40" y="110"/>
                  </a:cxn>
                  <a:cxn ang="0">
                    <a:pos x="33" y="112"/>
                  </a:cxn>
                  <a:cxn ang="0">
                    <a:pos x="26" y="110"/>
                  </a:cxn>
                  <a:cxn ang="0">
                    <a:pos x="19" y="107"/>
                  </a:cxn>
                  <a:cxn ang="0">
                    <a:pos x="14" y="100"/>
                  </a:cxn>
                  <a:cxn ang="0">
                    <a:pos x="7" y="93"/>
                  </a:cxn>
                  <a:cxn ang="0">
                    <a:pos x="5" y="82"/>
                  </a:cxn>
                  <a:cxn ang="0">
                    <a:pos x="0" y="70"/>
                  </a:cxn>
                  <a:cxn ang="0">
                    <a:pos x="0" y="56"/>
                  </a:cxn>
                  <a:cxn ang="0">
                    <a:pos x="14" y="58"/>
                  </a:cxn>
                  <a:cxn ang="0">
                    <a:pos x="16" y="72"/>
                  </a:cxn>
                  <a:cxn ang="0">
                    <a:pos x="16" y="84"/>
                  </a:cxn>
                  <a:cxn ang="0">
                    <a:pos x="21" y="93"/>
                  </a:cxn>
                  <a:cxn ang="0">
                    <a:pos x="23" y="100"/>
                  </a:cxn>
                  <a:cxn ang="0">
                    <a:pos x="28" y="105"/>
                  </a:cxn>
                  <a:cxn ang="0">
                    <a:pos x="33" y="105"/>
                  </a:cxn>
                  <a:cxn ang="0">
                    <a:pos x="37" y="105"/>
                  </a:cxn>
                  <a:cxn ang="0">
                    <a:pos x="42" y="103"/>
                  </a:cxn>
                  <a:cxn ang="0">
                    <a:pos x="44" y="98"/>
                  </a:cxn>
                  <a:cxn ang="0">
                    <a:pos x="49" y="89"/>
                  </a:cxn>
                  <a:cxn ang="0">
                    <a:pos x="51" y="72"/>
                  </a:cxn>
                  <a:cxn ang="0">
                    <a:pos x="51" y="51"/>
                  </a:cxn>
                  <a:cxn ang="0">
                    <a:pos x="51" y="40"/>
                  </a:cxn>
                  <a:cxn ang="0">
                    <a:pos x="49" y="30"/>
                  </a:cxn>
                  <a:cxn ang="0">
                    <a:pos x="49" y="21"/>
                  </a:cxn>
                  <a:cxn ang="0">
                    <a:pos x="44" y="14"/>
                  </a:cxn>
                  <a:cxn ang="0">
                    <a:pos x="42" y="9"/>
                  </a:cxn>
                  <a:cxn ang="0">
                    <a:pos x="37" y="7"/>
                  </a:cxn>
                  <a:cxn ang="0">
                    <a:pos x="33" y="7"/>
                  </a:cxn>
                  <a:cxn ang="0">
                    <a:pos x="28" y="7"/>
                  </a:cxn>
                  <a:cxn ang="0">
                    <a:pos x="23" y="12"/>
                  </a:cxn>
                  <a:cxn ang="0">
                    <a:pos x="21" y="16"/>
                  </a:cxn>
                  <a:cxn ang="0">
                    <a:pos x="19" y="23"/>
                  </a:cxn>
                  <a:cxn ang="0">
                    <a:pos x="16" y="30"/>
                  </a:cxn>
                  <a:cxn ang="0">
                    <a:pos x="16" y="44"/>
                  </a:cxn>
                  <a:cxn ang="0">
                    <a:pos x="14" y="58"/>
                  </a:cxn>
                </a:cxnLst>
                <a:rect l="0" t="0" r="r" b="b"/>
                <a:pathLst>
                  <a:path w="65" h="112">
                    <a:moveTo>
                      <a:pt x="0" y="56"/>
                    </a:moveTo>
                    <a:lnTo>
                      <a:pt x="0" y="44"/>
                    </a:lnTo>
                    <a:lnTo>
                      <a:pt x="2" y="35"/>
                    </a:lnTo>
                    <a:lnTo>
                      <a:pt x="5" y="26"/>
                    </a:lnTo>
                    <a:lnTo>
                      <a:pt x="9" y="19"/>
                    </a:lnTo>
                    <a:lnTo>
                      <a:pt x="14" y="12"/>
                    </a:lnTo>
                    <a:lnTo>
                      <a:pt x="19" y="7"/>
                    </a:lnTo>
                    <a:lnTo>
                      <a:pt x="26" y="2"/>
                    </a:lnTo>
                    <a:lnTo>
                      <a:pt x="33" y="0"/>
                    </a:lnTo>
                    <a:lnTo>
                      <a:pt x="42" y="2"/>
                    </a:lnTo>
                    <a:lnTo>
                      <a:pt x="49" y="7"/>
                    </a:lnTo>
                    <a:lnTo>
                      <a:pt x="54" y="14"/>
                    </a:lnTo>
                    <a:lnTo>
                      <a:pt x="63" y="33"/>
                    </a:lnTo>
                    <a:lnTo>
                      <a:pt x="65" y="56"/>
                    </a:lnTo>
                    <a:lnTo>
                      <a:pt x="65" y="68"/>
                    </a:lnTo>
                    <a:lnTo>
                      <a:pt x="65" y="77"/>
                    </a:lnTo>
                    <a:lnTo>
                      <a:pt x="61" y="86"/>
                    </a:lnTo>
                    <a:lnTo>
                      <a:pt x="58" y="93"/>
                    </a:lnTo>
                    <a:lnTo>
                      <a:pt x="54" y="100"/>
                    </a:lnTo>
                    <a:lnTo>
                      <a:pt x="49" y="105"/>
                    </a:lnTo>
                    <a:lnTo>
                      <a:pt x="40" y="110"/>
                    </a:lnTo>
                    <a:lnTo>
                      <a:pt x="33" y="112"/>
                    </a:lnTo>
                    <a:lnTo>
                      <a:pt x="26" y="110"/>
                    </a:lnTo>
                    <a:lnTo>
                      <a:pt x="19" y="107"/>
                    </a:lnTo>
                    <a:lnTo>
                      <a:pt x="14" y="100"/>
                    </a:lnTo>
                    <a:lnTo>
                      <a:pt x="7" y="93"/>
                    </a:lnTo>
                    <a:lnTo>
                      <a:pt x="5" y="82"/>
                    </a:lnTo>
                    <a:lnTo>
                      <a:pt x="0" y="70"/>
                    </a:lnTo>
                    <a:lnTo>
                      <a:pt x="0" y="56"/>
                    </a:lnTo>
                    <a:close/>
                    <a:moveTo>
                      <a:pt x="14" y="58"/>
                    </a:moveTo>
                    <a:lnTo>
                      <a:pt x="16" y="72"/>
                    </a:lnTo>
                    <a:lnTo>
                      <a:pt x="16" y="84"/>
                    </a:lnTo>
                    <a:lnTo>
                      <a:pt x="21" y="93"/>
                    </a:lnTo>
                    <a:lnTo>
                      <a:pt x="23" y="100"/>
                    </a:lnTo>
                    <a:lnTo>
                      <a:pt x="28" y="105"/>
                    </a:lnTo>
                    <a:lnTo>
                      <a:pt x="33" y="105"/>
                    </a:lnTo>
                    <a:lnTo>
                      <a:pt x="37" y="105"/>
                    </a:lnTo>
                    <a:lnTo>
                      <a:pt x="42" y="103"/>
                    </a:lnTo>
                    <a:lnTo>
                      <a:pt x="44" y="98"/>
                    </a:lnTo>
                    <a:lnTo>
                      <a:pt x="49" y="89"/>
                    </a:lnTo>
                    <a:lnTo>
                      <a:pt x="51" y="72"/>
                    </a:lnTo>
                    <a:lnTo>
                      <a:pt x="51" y="51"/>
                    </a:lnTo>
                    <a:lnTo>
                      <a:pt x="51" y="40"/>
                    </a:lnTo>
                    <a:lnTo>
                      <a:pt x="49" y="30"/>
                    </a:lnTo>
                    <a:lnTo>
                      <a:pt x="49" y="21"/>
                    </a:lnTo>
                    <a:lnTo>
                      <a:pt x="44" y="14"/>
                    </a:lnTo>
                    <a:lnTo>
                      <a:pt x="42" y="9"/>
                    </a:lnTo>
                    <a:lnTo>
                      <a:pt x="37" y="7"/>
                    </a:lnTo>
                    <a:lnTo>
                      <a:pt x="33" y="7"/>
                    </a:lnTo>
                    <a:lnTo>
                      <a:pt x="28" y="7"/>
                    </a:lnTo>
                    <a:lnTo>
                      <a:pt x="23" y="12"/>
                    </a:lnTo>
                    <a:lnTo>
                      <a:pt x="21" y="16"/>
                    </a:lnTo>
                    <a:lnTo>
                      <a:pt x="19" y="23"/>
                    </a:lnTo>
                    <a:lnTo>
                      <a:pt x="16" y="30"/>
                    </a:lnTo>
                    <a:lnTo>
                      <a:pt x="16" y="44"/>
                    </a:lnTo>
                    <a:lnTo>
                      <a:pt x="14" y="58"/>
                    </a:lnTo>
                    <a:close/>
                  </a:path>
                </a:pathLst>
              </a:custGeom>
              <a:solidFill>
                <a:srgbClr val="000000"/>
              </a:solidFill>
              <a:ln w="0">
                <a:solidFill>
                  <a:srgbClr val="000000"/>
                </a:solidFill>
                <a:round/>
                <a:headEnd/>
                <a:tailEnd/>
              </a:ln>
            </p:spPr>
            <p:txBody>
              <a:bodyPr/>
              <a:lstStyle/>
              <a:p>
                <a:endParaRPr lang="en-US"/>
              </a:p>
            </p:txBody>
          </p:sp>
          <p:sp>
            <p:nvSpPr>
              <p:cNvPr id="535079" name="Freeform 551"/>
              <p:cNvSpPr>
                <a:spLocks noEditPoints="1"/>
              </p:cNvSpPr>
              <p:nvPr/>
            </p:nvSpPr>
            <p:spPr bwMode="auto">
              <a:xfrm>
                <a:off x="410" y="814"/>
                <a:ext cx="49" cy="77"/>
              </a:xfrm>
              <a:custGeom>
                <a:avLst/>
                <a:gdLst/>
                <a:ahLst/>
                <a:cxnLst>
                  <a:cxn ang="0">
                    <a:pos x="49" y="49"/>
                  </a:cxn>
                  <a:cxn ang="0">
                    <a:pos x="49" y="56"/>
                  </a:cxn>
                  <a:cxn ang="0">
                    <a:pos x="40" y="56"/>
                  </a:cxn>
                  <a:cxn ang="0">
                    <a:pos x="40" y="77"/>
                  </a:cxn>
                  <a:cxn ang="0">
                    <a:pos x="30" y="77"/>
                  </a:cxn>
                  <a:cxn ang="0">
                    <a:pos x="30" y="56"/>
                  </a:cxn>
                  <a:cxn ang="0">
                    <a:pos x="0" y="56"/>
                  </a:cxn>
                  <a:cxn ang="0">
                    <a:pos x="0" y="49"/>
                  </a:cxn>
                  <a:cxn ang="0">
                    <a:pos x="33" y="0"/>
                  </a:cxn>
                  <a:cxn ang="0">
                    <a:pos x="40" y="0"/>
                  </a:cxn>
                  <a:cxn ang="0">
                    <a:pos x="40" y="49"/>
                  </a:cxn>
                  <a:cxn ang="0">
                    <a:pos x="49" y="49"/>
                  </a:cxn>
                  <a:cxn ang="0">
                    <a:pos x="30" y="49"/>
                  </a:cxn>
                  <a:cxn ang="0">
                    <a:pos x="30" y="12"/>
                  </a:cxn>
                  <a:cxn ang="0">
                    <a:pos x="5" y="49"/>
                  </a:cxn>
                  <a:cxn ang="0">
                    <a:pos x="30" y="49"/>
                  </a:cxn>
                </a:cxnLst>
                <a:rect l="0" t="0" r="r" b="b"/>
                <a:pathLst>
                  <a:path w="49" h="77">
                    <a:moveTo>
                      <a:pt x="49" y="49"/>
                    </a:moveTo>
                    <a:lnTo>
                      <a:pt x="49" y="56"/>
                    </a:lnTo>
                    <a:lnTo>
                      <a:pt x="40" y="56"/>
                    </a:lnTo>
                    <a:lnTo>
                      <a:pt x="40" y="77"/>
                    </a:lnTo>
                    <a:lnTo>
                      <a:pt x="30" y="77"/>
                    </a:lnTo>
                    <a:lnTo>
                      <a:pt x="30" y="56"/>
                    </a:lnTo>
                    <a:lnTo>
                      <a:pt x="0" y="56"/>
                    </a:lnTo>
                    <a:lnTo>
                      <a:pt x="0" y="49"/>
                    </a:lnTo>
                    <a:lnTo>
                      <a:pt x="33" y="0"/>
                    </a:lnTo>
                    <a:lnTo>
                      <a:pt x="40" y="0"/>
                    </a:lnTo>
                    <a:lnTo>
                      <a:pt x="40" y="49"/>
                    </a:lnTo>
                    <a:lnTo>
                      <a:pt x="49" y="49"/>
                    </a:lnTo>
                    <a:close/>
                    <a:moveTo>
                      <a:pt x="30" y="49"/>
                    </a:moveTo>
                    <a:lnTo>
                      <a:pt x="30" y="12"/>
                    </a:lnTo>
                    <a:lnTo>
                      <a:pt x="5" y="49"/>
                    </a:lnTo>
                    <a:lnTo>
                      <a:pt x="30" y="49"/>
                    </a:lnTo>
                    <a:close/>
                  </a:path>
                </a:pathLst>
              </a:custGeom>
              <a:solidFill>
                <a:srgbClr val="000000"/>
              </a:solidFill>
              <a:ln w="0">
                <a:solidFill>
                  <a:srgbClr val="000000"/>
                </a:solidFill>
                <a:round/>
                <a:headEnd/>
                <a:tailEnd/>
              </a:ln>
            </p:spPr>
            <p:txBody>
              <a:bodyPr/>
              <a:lstStyle/>
              <a:p>
                <a:endParaRPr lang="en-US"/>
              </a:p>
            </p:txBody>
          </p:sp>
          <p:sp>
            <p:nvSpPr>
              <p:cNvPr id="535078" name="Freeform 550"/>
              <p:cNvSpPr>
                <a:spLocks/>
              </p:cNvSpPr>
              <p:nvPr/>
            </p:nvSpPr>
            <p:spPr bwMode="auto">
              <a:xfrm>
                <a:off x="19" y="3916"/>
                <a:ext cx="131" cy="112"/>
              </a:xfrm>
              <a:custGeom>
                <a:avLst/>
                <a:gdLst/>
                <a:ahLst/>
                <a:cxnLst>
                  <a:cxn ang="0">
                    <a:pos x="0" y="7"/>
                  </a:cxn>
                  <a:cxn ang="0">
                    <a:pos x="42" y="4"/>
                  </a:cxn>
                  <a:cxn ang="0">
                    <a:pos x="42" y="7"/>
                  </a:cxn>
                  <a:cxn ang="0">
                    <a:pos x="30" y="11"/>
                  </a:cxn>
                  <a:cxn ang="0">
                    <a:pos x="21" y="16"/>
                  </a:cxn>
                  <a:cxn ang="0">
                    <a:pos x="14" y="23"/>
                  </a:cxn>
                  <a:cxn ang="0">
                    <a:pos x="9" y="30"/>
                  </a:cxn>
                  <a:cxn ang="0">
                    <a:pos x="7" y="37"/>
                  </a:cxn>
                  <a:cxn ang="0">
                    <a:pos x="4" y="46"/>
                  </a:cxn>
                  <a:cxn ang="0">
                    <a:pos x="7" y="58"/>
                  </a:cxn>
                  <a:cxn ang="0">
                    <a:pos x="11" y="70"/>
                  </a:cxn>
                  <a:cxn ang="0">
                    <a:pos x="16" y="74"/>
                  </a:cxn>
                  <a:cxn ang="0">
                    <a:pos x="23" y="81"/>
                  </a:cxn>
                  <a:cxn ang="0">
                    <a:pos x="33" y="84"/>
                  </a:cxn>
                  <a:cxn ang="0">
                    <a:pos x="42" y="88"/>
                  </a:cxn>
                  <a:cxn ang="0">
                    <a:pos x="54" y="88"/>
                  </a:cxn>
                  <a:cxn ang="0">
                    <a:pos x="68" y="91"/>
                  </a:cxn>
                  <a:cxn ang="0">
                    <a:pos x="77" y="88"/>
                  </a:cxn>
                  <a:cxn ang="0">
                    <a:pos x="89" y="88"/>
                  </a:cxn>
                  <a:cxn ang="0">
                    <a:pos x="96" y="84"/>
                  </a:cxn>
                  <a:cxn ang="0">
                    <a:pos x="105" y="81"/>
                  </a:cxn>
                  <a:cxn ang="0">
                    <a:pos x="112" y="74"/>
                  </a:cxn>
                  <a:cxn ang="0">
                    <a:pos x="117" y="70"/>
                  </a:cxn>
                  <a:cxn ang="0">
                    <a:pos x="119" y="60"/>
                  </a:cxn>
                  <a:cxn ang="0">
                    <a:pos x="122" y="53"/>
                  </a:cxn>
                  <a:cxn ang="0">
                    <a:pos x="124" y="44"/>
                  </a:cxn>
                  <a:cxn ang="0">
                    <a:pos x="122" y="32"/>
                  </a:cxn>
                  <a:cxn ang="0">
                    <a:pos x="117" y="23"/>
                  </a:cxn>
                  <a:cxn ang="0">
                    <a:pos x="112" y="16"/>
                  </a:cxn>
                  <a:cxn ang="0">
                    <a:pos x="105" y="9"/>
                  </a:cxn>
                  <a:cxn ang="0">
                    <a:pos x="98" y="2"/>
                  </a:cxn>
                  <a:cxn ang="0">
                    <a:pos x="98" y="0"/>
                  </a:cxn>
                  <a:cxn ang="0">
                    <a:pos x="110" y="7"/>
                  </a:cxn>
                  <a:cxn ang="0">
                    <a:pos x="117" y="14"/>
                  </a:cxn>
                  <a:cxn ang="0">
                    <a:pos x="124" y="23"/>
                  </a:cxn>
                  <a:cxn ang="0">
                    <a:pos x="129" y="30"/>
                  </a:cxn>
                  <a:cxn ang="0">
                    <a:pos x="131" y="42"/>
                  </a:cxn>
                  <a:cxn ang="0">
                    <a:pos x="131" y="51"/>
                  </a:cxn>
                  <a:cxn ang="0">
                    <a:pos x="126" y="79"/>
                  </a:cxn>
                  <a:cxn ang="0">
                    <a:pos x="107" y="100"/>
                  </a:cxn>
                  <a:cxn ang="0">
                    <a:pos x="89" y="109"/>
                  </a:cxn>
                  <a:cxn ang="0">
                    <a:pos x="68" y="112"/>
                  </a:cxn>
                  <a:cxn ang="0">
                    <a:pos x="54" y="112"/>
                  </a:cxn>
                  <a:cxn ang="0">
                    <a:pos x="42" y="109"/>
                  </a:cxn>
                  <a:cxn ang="0">
                    <a:pos x="33" y="105"/>
                  </a:cxn>
                  <a:cxn ang="0">
                    <a:pos x="23" y="98"/>
                  </a:cxn>
                  <a:cxn ang="0">
                    <a:pos x="14" y="91"/>
                  </a:cxn>
                  <a:cxn ang="0">
                    <a:pos x="7" y="81"/>
                  </a:cxn>
                  <a:cxn ang="0">
                    <a:pos x="2" y="70"/>
                  </a:cxn>
                  <a:cxn ang="0">
                    <a:pos x="0" y="60"/>
                  </a:cxn>
                  <a:cxn ang="0">
                    <a:pos x="0" y="49"/>
                  </a:cxn>
                  <a:cxn ang="0">
                    <a:pos x="0" y="35"/>
                  </a:cxn>
                  <a:cxn ang="0">
                    <a:pos x="4" y="21"/>
                  </a:cxn>
                  <a:cxn ang="0">
                    <a:pos x="7" y="18"/>
                  </a:cxn>
                  <a:cxn ang="0">
                    <a:pos x="7" y="16"/>
                  </a:cxn>
                  <a:cxn ang="0">
                    <a:pos x="7" y="14"/>
                  </a:cxn>
                  <a:cxn ang="0">
                    <a:pos x="4" y="11"/>
                  </a:cxn>
                  <a:cxn ang="0">
                    <a:pos x="2" y="9"/>
                  </a:cxn>
                  <a:cxn ang="0">
                    <a:pos x="0" y="9"/>
                  </a:cxn>
                  <a:cxn ang="0">
                    <a:pos x="0" y="7"/>
                  </a:cxn>
                </a:cxnLst>
                <a:rect l="0" t="0" r="r" b="b"/>
                <a:pathLst>
                  <a:path w="131" h="112">
                    <a:moveTo>
                      <a:pt x="0" y="7"/>
                    </a:moveTo>
                    <a:lnTo>
                      <a:pt x="42" y="4"/>
                    </a:lnTo>
                    <a:lnTo>
                      <a:pt x="42" y="7"/>
                    </a:lnTo>
                    <a:lnTo>
                      <a:pt x="30" y="11"/>
                    </a:lnTo>
                    <a:lnTo>
                      <a:pt x="21" y="16"/>
                    </a:lnTo>
                    <a:lnTo>
                      <a:pt x="14" y="23"/>
                    </a:lnTo>
                    <a:lnTo>
                      <a:pt x="9" y="30"/>
                    </a:lnTo>
                    <a:lnTo>
                      <a:pt x="7" y="37"/>
                    </a:lnTo>
                    <a:lnTo>
                      <a:pt x="4" y="46"/>
                    </a:lnTo>
                    <a:lnTo>
                      <a:pt x="7" y="58"/>
                    </a:lnTo>
                    <a:lnTo>
                      <a:pt x="11" y="70"/>
                    </a:lnTo>
                    <a:lnTo>
                      <a:pt x="16" y="74"/>
                    </a:lnTo>
                    <a:lnTo>
                      <a:pt x="23" y="81"/>
                    </a:lnTo>
                    <a:lnTo>
                      <a:pt x="33" y="84"/>
                    </a:lnTo>
                    <a:lnTo>
                      <a:pt x="42" y="88"/>
                    </a:lnTo>
                    <a:lnTo>
                      <a:pt x="54" y="88"/>
                    </a:lnTo>
                    <a:lnTo>
                      <a:pt x="68" y="91"/>
                    </a:lnTo>
                    <a:lnTo>
                      <a:pt x="77" y="88"/>
                    </a:lnTo>
                    <a:lnTo>
                      <a:pt x="89" y="88"/>
                    </a:lnTo>
                    <a:lnTo>
                      <a:pt x="96" y="84"/>
                    </a:lnTo>
                    <a:lnTo>
                      <a:pt x="105" y="81"/>
                    </a:lnTo>
                    <a:lnTo>
                      <a:pt x="112" y="74"/>
                    </a:lnTo>
                    <a:lnTo>
                      <a:pt x="117" y="70"/>
                    </a:lnTo>
                    <a:lnTo>
                      <a:pt x="119" y="60"/>
                    </a:lnTo>
                    <a:lnTo>
                      <a:pt x="122" y="53"/>
                    </a:lnTo>
                    <a:lnTo>
                      <a:pt x="124" y="44"/>
                    </a:lnTo>
                    <a:lnTo>
                      <a:pt x="122" y="32"/>
                    </a:lnTo>
                    <a:lnTo>
                      <a:pt x="117" y="23"/>
                    </a:lnTo>
                    <a:lnTo>
                      <a:pt x="112" y="16"/>
                    </a:lnTo>
                    <a:lnTo>
                      <a:pt x="105" y="9"/>
                    </a:lnTo>
                    <a:lnTo>
                      <a:pt x="98" y="2"/>
                    </a:lnTo>
                    <a:lnTo>
                      <a:pt x="98" y="0"/>
                    </a:lnTo>
                    <a:lnTo>
                      <a:pt x="110" y="7"/>
                    </a:lnTo>
                    <a:lnTo>
                      <a:pt x="117" y="14"/>
                    </a:lnTo>
                    <a:lnTo>
                      <a:pt x="124" y="23"/>
                    </a:lnTo>
                    <a:lnTo>
                      <a:pt x="129" y="30"/>
                    </a:lnTo>
                    <a:lnTo>
                      <a:pt x="131" y="42"/>
                    </a:lnTo>
                    <a:lnTo>
                      <a:pt x="131" y="51"/>
                    </a:lnTo>
                    <a:lnTo>
                      <a:pt x="126" y="79"/>
                    </a:lnTo>
                    <a:lnTo>
                      <a:pt x="107" y="100"/>
                    </a:lnTo>
                    <a:lnTo>
                      <a:pt x="89" y="109"/>
                    </a:lnTo>
                    <a:lnTo>
                      <a:pt x="68" y="112"/>
                    </a:lnTo>
                    <a:lnTo>
                      <a:pt x="54" y="112"/>
                    </a:lnTo>
                    <a:lnTo>
                      <a:pt x="42" y="109"/>
                    </a:lnTo>
                    <a:lnTo>
                      <a:pt x="33" y="105"/>
                    </a:lnTo>
                    <a:lnTo>
                      <a:pt x="23" y="98"/>
                    </a:lnTo>
                    <a:lnTo>
                      <a:pt x="14" y="91"/>
                    </a:lnTo>
                    <a:lnTo>
                      <a:pt x="7" y="81"/>
                    </a:lnTo>
                    <a:lnTo>
                      <a:pt x="2" y="70"/>
                    </a:lnTo>
                    <a:lnTo>
                      <a:pt x="0" y="60"/>
                    </a:lnTo>
                    <a:lnTo>
                      <a:pt x="0" y="49"/>
                    </a:lnTo>
                    <a:lnTo>
                      <a:pt x="0" y="35"/>
                    </a:lnTo>
                    <a:lnTo>
                      <a:pt x="4" y="21"/>
                    </a:lnTo>
                    <a:lnTo>
                      <a:pt x="7" y="18"/>
                    </a:lnTo>
                    <a:lnTo>
                      <a:pt x="7" y="16"/>
                    </a:lnTo>
                    <a:lnTo>
                      <a:pt x="7" y="14"/>
                    </a:lnTo>
                    <a:lnTo>
                      <a:pt x="4" y="11"/>
                    </a:lnTo>
                    <a:lnTo>
                      <a:pt x="2" y="9"/>
                    </a:lnTo>
                    <a:lnTo>
                      <a:pt x="0" y="9"/>
                    </a:lnTo>
                    <a:lnTo>
                      <a:pt x="0" y="7"/>
                    </a:lnTo>
                    <a:close/>
                  </a:path>
                </a:pathLst>
              </a:custGeom>
              <a:solidFill>
                <a:srgbClr val="000000"/>
              </a:solidFill>
              <a:ln w="0">
                <a:solidFill>
                  <a:srgbClr val="000000"/>
                </a:solidFill>
                <a:round/>
                <a:headEnd/>
                <a:tailEnd/>
              </a:ln>
            </p:spPr>
            <p:txBody>
              <a:bodyPr/>
              <a:lstStyle/>
              <a:p>
                <a:endParaRPr lang="en-US"/>
              </a:p>
            </p:txBody>
          </p:sp>
          <p:sp>
            <p:nvSpPr>
              <p:cNvPr id="535077" name="Freeform 549"/>
              <p:cNvSpPr>
                <a:spLocks noEditPoints="1"/>
              </p:cNvSpPr>
              <p:nvPr/>
            </p:nvSpPr>
            <p:spPr bwMode="auto">
              <a:xfrm>
                <a:off x="61" y="3820"/>
                <a:ext cx="89" cy="82"/>
              </a:xfrm>
              <a:custGeom>
                <a:avLst/>
                <a:gdLst/>
                <a:ahLst/>
                <a:cxnLst>
                  <a:cxn ang="0">
                    <a:pos x="0" y="42"/>
                  </a:cxn>
                  <a:cxn ang="0">
                    <a:pos x="0" y="33"/>
                  </a:cxn>
                  <a:cxn ang="0">
                    <a:pos x="2" y="23"/>
                  </a:cxn>
                  <a:cxn ang="0">
                    <a:pos x="7" y="16"/>
                  </a:cxn>
                  <a:cxn ang="0">
                    <a:pos x="14" y="9"/>
                  </a:cxn>
                  <a:cxn ang="0">
                    <a:pos x="23" y="5"/>
                  </a:cxn>
                  <a:cxn ang="0">
                    <a:pos x="33" y="2"/>
                  </a:cxn>
                  <a:cxn ang="0">
                    <a:pos x="42" y="0"/>
                  </a:cxn>
                  <a:cxn ang="0">
                    <a:pos x="54" y="2"/>
                  </a:cxn>
                  <a:cxn ang="0">
                    <a:pos x="65" y="5"/>
                  </a:cxn>
                  <a:cxn ang="0">
                    <a:pos x="72" y="9"/>
                  </a:cxn>
                  <a:cxn ang="0">
                    <a:pos x="80" y="14"/>
                  </a:cxn>
                  <a:cxn ang="0">
                    <a:pos x="84" y="21"/>
                  </a:cxn>
                  <a:cxn ang="0">
                    <a:pos x="87" y="30"/>
                  </a:cxn>
                  <a:cxn ang="0">
                    <a:pos x="89" y="42"/>
                  </a:cxn>
                  <a:cxn ang="0">
                    <a:pos x="89" y="51"/>
                  </a:cxn>
                  <a:cxn ang="0">
                    <a:pos x="84" y="58"/>
                  </a:cxn>
                  <a:cxn ang="0">
                    <a:pos x="80" y="65"/>
                  </a:cxn>
                  <a:cxn ang="0">
                    <a:pos x="75" y="72"/>
                  </a:cxn>
                  <a:cxn ang="0">
                    <a:pos x="65" y="77"/>
                  </a:cxn>
                  <a:cxn ang="0">
                    <a:pos x="56" y="82"/>
                  </a:cxn>
                  <a:cxn ang="0">
                    <a:pos x="44" y="82"/>
                  </a:cxn>
                  <a:cxn ang="0">
                    <a:pos x="33" y="82"/>
                  </a:cxn>
                  <a:cxn ang="0">
                    <a:pos x="21" y="77"/>
                  </a:cxn>
                  <a:cxn ang="0">
                    <a:pos x="14" y="72"/>
                  </a:cxn>
                  <a:cxn ang="0">
                    <a:pos x="9" y="68"/>
                  </a:cxn>
                  <a:cxn ang="0">
                    <a:pos x="5" y="61"/>
                  </a:cxn>
                  <a:cxn ang="0">
                    <a:pos x="0" y="51"/>
                  </a:cxn>
                  <a:cxn ang="0">
                    <a:pos x="0" y="42"/>
                  </a:cxn>
                  <a:cxn ang="0">
                    <a:pos x="5" y="44"/>
                  </a:cxn>
                  <a:cxn ang="0">
                    <a:pos x="5" y="49"/>
                  </a:cxn>
                  <a:cxn ang="0">
                    <a:pos x="7" y="54"/>
                  </a:cxn>
                  <a:cxn ang="0">
                    <a:pos x="12" y="58"/>
                  </a:cxn>
                  <a:cxn ang="0">
                    <a:pos x="19" y="63"/>
                  </a:cxn>
                  <a:cxn ang="0">
                    <a:pos x="26" y="65"/>
                  </a:cxn>
                  <a:cxn ang="0">
                    <a:pos x="37" y="65"/>
                  </a:cxn>
                  <a:cxn ang="0">
                    <a:pos x="49" y="65"/>
                  </a:cxn>
                  <a:cxn ang="0">
                    <a:pos x="61" y="63"/>
                  </a:cxn>
                  <a:cxn ang="0">
                    <a:pos x="70" y="58"/>
                  </a:cxn>
                  <a:cxn ang="0">
                    <a:pos x="77" y="54"/>
                  </a:cxn>
                  <a:cxn ang="0">
                    <a:pos x="82" y="47"/>
                  </a:cxn>
                  <a:cxn ang="0">
                    <a:pos x="84" y="37"/>
                  </a:cxn>
                  <a:cxn ang="0">
                    <a:pos x="82" y="33"/>
                  </a:cxn>
                  <a:cxn ang="0">
                    <a:pos x="80" y="26"/>
                  </a:cxn>
                  <a:cxn ang="0">
                    <a:pos x="75" y="23"/>
                  </a:cxn>
                  <a:cxn ang="0">
                    <a:pos x="70" y="19"/>
                  </a:cxn>
                  <a:cxn ang="0">
                    <a:pos x="61" y="16"/>
                  </a:cxn>
                  <a:cxn ang="0">
                    <a:pos x="49" y="16"/>
                  </a:cxn>
                  <a:cxn ang="0">
                    <a:pos x="35" y="16"/>
                  </a:cxn>
                  <a:cxn ang="0">
                    <a:pos x="23" y="21"/>
                  </a:cxn>
                  <a:cxn ang="0">
                    <a:pos x="14" y="26"/>
                  </a:cxn>
                  <a:cxn ang="0">
                    <a:pos x="9" y="30"/>
                  </a:cxn>
                  <a:cxn ang="0">
                    <a:pos x="7" y="37"/>
                  </a:cxn>
                  <a:cxn ang="0">
                    <a:pos x="5" y="44"/>
                  </a:cxn>
                </a:cxnLst>
                <a:rect l="0" t="0" r="r" b="b"/>
                <a:pathLst>
                  <a:path w="89" h="82">
                    <a:moveTo>
                      <a:pt x="0" y="42"/>
                    </a:moveTo>
                    <a:lnTo>
                      <a:pt x="0" y="33"/>
                    </a:lnTo>
                    <a:lnTo>
                      <a:pt x="2" y="23"/>
                    </a:lnTo>
                    <a:lnTo>
                      <a:pt x="7" y="16"/>
                    </a:lnTo>
                    <a:lnTo>
                      <a:pt x="14" y="9"/>
                    </a:lnTo>
                    <a:lnTo>
                      <a:pt x="23" y="5"/>
                    </a:lnTo>
                    <a:lnTo>
                      <a:pt x="33" y="2"/>
                    </a:lnTo>
                    <a:lnTo>
                      <a:pt x="42" y="0"/>
                    </a:lnTo>
                    <a:lnTo>
                      <a:pt x="54" y="2"/>
                    </a:lnTo>
                    <a:lnTo>
                      <a:pt x="65" y="5"/>
                    </a:lnTo>
                    <a:lnTo>
                      <a:pt x="72" y="9"/>
                    </a:lnTo>
                    <a:lnTo>
                      <a:pt x="80" y="14"/>
                    </a:lnTo>
                    <a:lnTo>
                      <a:pt x="84" y="21"/>
                    </a:lnTo>
                    <a:lnTo>
                      <a:pt x="87" y="30"/>
                    </a:lnTo>
                    <a:lnTo>
                      <a:pt x="89" y="42"/>
                    </a:lnTo>
                    <a:lnTo>
                      <a:pt x="89" y="51"/>
                    </a:lnTo>
                    <a:lnTo>
                      <a:pt x="84" y="58"/>
                    </a:lnTo>
                    <a:lnTo>
                      <a:pt x="80" y="65"/>
                    </a:lnTo>
                    <a:lnTo>
                      <a:pt x="75" y="72"/>
                    </a:lnTo>
                    <a:lnTo>
                      <a:pt x="65" y="77"/>
                    </a:lnTo>
                    <a:lnTo>
                      <a:pt x="56" y="82"/>
                    </a:lnTo>
                    <a:lnTo>
                      <a:pt x="44" y="82"/>
                    </a:lnTo>
                    <a:lnTo>
                      <a:pt x="33" y="82"/>
                    </a:lnTo>
                    <a:lnTo>
                      <a:pt x="21" y="77"/>
                    </a:lnTo>
                    <a:lnTo>
                      <a:pt x="14" y="72"/>
                    </a:lnTo>
                    <a:lnTo>
                      <a:pt x="9" y="68"/>
                    </a:lnTo>
                    <a:lnTo>
                      <a:pt x="5" y="61"/>
                    </a:lnTo>
                    <a:lnTo>
                      <a:pt x="0" y="51"/>
                    </a:lnTo>
                    <a:lnTo>
                      <a:pt x="0" y="42"/>
                    </a:lnTo>
                    <a:close/>
                    <a:moveTo>
                      <a:pt x="5" y="44"/>
                    </a:moveTo>
                    <a:lnTo>
                      <a:pt x="5" y="49"/>
                    </a:lnTo>
                    <a:lnTo>
                      <a:pt x="7" y="54"/>
                    </a:lnTo>
                    <a:lnTo>
                      <a:pt x="12" y="58"/>
                    </a:lnTo>
                    <a:lnTo>
                      <a:pt x="19" y="63"/>
                    </a:lnTo>
                    <a:lnTo>
                      <a:pt x="26" y="65"/>
                    </a:lnTo>
                    <a:lnTo>
                      <a:pt x="37" y="65"/>
                    </a:lnTo>
                    <a:lnTo>
                      <a:pt x="49" y="65"/>
                    </a:lnTo>
                    <a:lnTo>
                      <a:pt x="61" y="63"/>
                    </a:lnTo>
                    <a:lnTo>
                      <a:pt x="70" y="58"/>
                    </a:lnTo>
                    <a:lnTo>
                      <a:pt x="77" y="54"/>
                    </a:lnTo>
                    <a:lnTo>
                      <a:pt x="82" y="47"/>
                    </a:lnTo>
                    <a:lnTo>
                      <a:pt x="84" y="37"/>
                    </a:lnTo>
                    <a:lnTo>
                      <a:pt x="82" y="33"/>
                    </a:lnTo>
                    <a:lnTo>
                      <a:pt x="80" y="26"/>
                    </a:lnTo>
                    <a:lnTo>
                      <a:pt x="75" y="23"/>
                    </a:lnTo>
                    <a:lnTo>
                      <a:pt x="70" y="19"/>
                    </a:lnTo>
                    <a:lnTo>
                      <a:pt x="61" y="16"/>
                    </a:lnTo>
                    <a:lnTo>
                      <a:pt x="49" y="16"/>
                    </a:lnTo>
                    <a:lnTo>
                      <a:pt x="35" y="16"/>
                    </a:lnTo>
                    <a:lnTo>
                      <a:pt x="23" y="21"/>
                    </a:lnTo>
                    <a:lnTo>
                      <a:pt x="14" y="26"/>
                    </a:lnTo>
                    <a:lnTo>
                      <a:pt x="9" y="30"/>
                    </a:lnTo>
                    <a:lnTo>
                      <a:pt x="7" y="37"/>
                    </a:lnTo>
                    <a:lnTo>
                      <a:pt x="5" y="44"/>
                    </a:lnTo>
                    <a:close/>
                  </a:path>
                </a:pathLst>
              </a:custGeom>
              <a:solidFill>
                <a:srgbClr val="000000"/>
              </a:solidFill>
              <a:ln w="0">
                <a:solidFill>
                  <a:srgbClr val="000000"/>
                </a:solidFill>
                <a:round/>
                <a:headEnd/>
                <a:tailEnd/>
              </a:ln>
            </p:spPr>
            <p:txBody>
              <a:bodyPr/>
              <a:lstStyle/>
              <a:p>
                <a:endParaRPr lang="en-US"/>
              </a:p>
            </p:txBody>
          </p:sp>
          <p:sp>
            <p:nvSpPr>
              <p:cNvPr id="535076" name="Freeform 548"/>
              <p:cNvSpPr>
                <a:spLocks/>
              </p:cNvSpPr>
              <p:nvPr/>
            </p:nvSpPr>
            <p:spPr bwMode="auto">
              <a:xfrm>
                <a:off x="61" y="3666"/>
                <a:ext cx="87" cy="145"/>
              </a:xfrm>
              <a:custGeom>
                <a:avLst/>
                <a:gdLst/>
                <a:ahLst/>
                <a:cxnLst>
                  <a:cxn ang="0">
                    <a:pos x="12" y="110"/>
                  </a:cxn>
                  <a:cxn ang="0">
                    <a:pos x="7" y="105"/>
                  </a:cxn>
                  <a:cxn ang="0">
                    <a:pos x="0" y="96"/>
                  </a:cxn>
                  <a:cxn ang="0">
                    <a:pos x="0" y="86"/>
                  </a:cxn>
                  <a:cxn ang="0">
                    <a:pos x="5" y="72"/>
                  </a:cxn>
                  <a:cxn ang="0">
                    <a:pos x="19" y="65"/>
                  </a:cxn>
                  <a:cxn ang="0">
                    <a:pos x="5" y="54"/>
                  </a:cxn>
                  <a:cxn ang="0">
                    <a:pos x="0" y="42"/>
                  </a:cxn>
                  <a:cxn ang="0">
                    <a:pos x="0" y="28"/>
                  </a:cxn>
                  <a:cxn ang="0">
                    <a:pos x="7" y="19"/>
                  </a:cxn>
                  <a:cxn ang="0">
                    <a:pos x="21" y="12"/>
                  </a:cxn>
                  <a:cxn ang="0">
                    <a:pos x="68" y="12"/>
                  </a:cxn>
                  <a:cxn ang="0">
                    <a:pos x="80" y="12"/>
                  </a:cxn>
                  <a:cxn ang="0">
                    <a:pos x="84" y="7"/>
                  </a:cxn>
                  <a:cxn ang="0">
                    <a:pos x="84" y="0"/>
                  </a:cxn>
                  <a:cxn ang="0">
                    <a:pos x="87" y="40"/>
                  </a:cxn>
                  <a:cxn ang="0">
                    <a:pos x="84" y="40"/>
                  </a:cxn>
                  <a:cxn ang="0">
                    <a:pos x="82" y="30"/>
                  </a:cxn>
                  <a:cxn ang="0">
                    <a:pos x="77" y="28"/>
                  </a:cxn>
                  <a:cxn ang="0">
                    <a:pos x="68" y="28"/>
                  </a:cxn>
                  <a:cxn ang="0">
                    <a:pos x="23" y="28"/>
                  </a:cxn>
                  <a:cxn ang="0">
                    <a:pos x="14" y="33"/>
                  </a:cxn>
                  <a:cxn ang="0">
                    <a:pos x="12" y="42"/>
                  </a:cxn>
                  <a:cxn ang="0">
                    <a:pos x="14" y="51"/>
                  </a:cxn>
                  <a:cxn ang="0">
                    <a:pos x="23" y="63"/>
                  </a:cxn>
                  <a:cxn ang="0">
                    <a:pos x="28" y="65"/>
                  </a:cxn>
                  <a:cxn ang="0">
                    <a:pos x="75" y="63"/>
                  </a:cxn>
                  <a:cxn ang="0">
                    <a:pos x="82" y="63"/>
                  </a:cxn>
                  <a:cxn ang="0">
                    <a:pos x="84" y="56"/>
                  </a:cxn>
                  <a:cxn ang="0">
                    <a:pos x="87" y="51"/>
                  </a:cxn>
                  <a:cxn ang="0">
                    <a:pos x="84" y="93"/>
                  </a:cxn>
                  <a:cxn ang="0">
                    <a:pos x="84" y="84"/>
                  </a:cxn>
                  <a:cxn ang="0">
                    <a:pos x="77" y="82"/>
                  </a:cxn>
                  <a:cxn ang="0">
                    <a:pos x="68" y="79"/>
                  </a:cxn>
                  <a:cxn ang="0">
                    <a:pos x="23" y="82"/>
                  </a:cxn>
                  <a:cxn ang="0">
                    <a:pos x="12" y="89"/>
                  </a:cxn>
                  <a:cxn ang="0">
                    <a:pos x="12" y="100"/>
                  </a:cxn>
                  <a:cxn ang="0">
                    <a:pos x="19" y="112"/>
                  </a:cxn>
                  <a:cxn ang="0">
                    <a:pos x="68" y="117"/>
                  </a:cxn>
                  <a:cxn ang="0">
                    <a:pos x="80" y="114"/>
                  </a:cxn>
                  <a:cxn ang="0">
                    <a:pos x="84" y="112"/>
                  </a:cxn>
                  <a:cxn ang="0">
                    <a:pos x="84" y="105"/>
                  </a:cxn>
                  <a:cxn ang="0">
                    <a:pos x="87" y="145"/>
                  </a:cxn>
                  <a:cxn ang="0">
                    <a:pos x="84" y="140"/>
                  </a:cxn>
                  <a:cxn ang="0">
                    <a:pos x="82" y="135"/>
                  </a:cxn>
                  <a:cxn ang="0">
                    <a:pos x="75" y="133"/>
                  </a:cxn>
                  <a:cxn ang="0">
                    <a:pos x="35" y="133"/>
                  </a:cxn>
                  <a:cxn ang="0">
                    <a:pos x="19" y="133"/>
                  </a:cxn>
                  <a:cxn ang="0">
                    <a:pos x="12" y="133"/>
                  </a:cxn>
                  <a:cxn ang="0">
                    <a:pos x="9" y="135"/>
                  </a:cxn>
                  <a:cxn ang="0">
                    <a:pos x="9" y="140"/>
                  </a:cxn>
                  <a:cxn ang="0">
                    <a:pos x="9" y="145"/>
                  </a:cxn>
                  <a:cxn ang="0">
                    <a:pos x="0" y="117"/>
                  </a:cxn>
                </a:cxnLst>
                <a:rect l="0" t="0" r="r" b="b"/>
                <a:pathLst>
                  <a:path w="87" h="145">
                    <a:moveTo>
                      <a:pt x="19" y="117"/>
                    </a:moveTo>
                    <a:lnTo>
                      <a:pt x="12" y="110"/>
                    </a:lnTo>
                    <a:lnTo>
                      <a:pt x="9" y="107"/>
                    </a:lnTo>
                    <a:lnTo>
                      <a:pt x="7" y="105"/>
                    </a:lnTo>
                    <a:lnTo>
                      <a:pt x="2" y="100"/>
                    </a:lnTo>
                    <a:lnTo>
                      <a:pt x="0" y="96"/>
                    </a:lnTo>
                    <a:lnTo>
                      <a:pt x="0" y="91"/>
                    </a:lnTo>
                    <a:lnTo>
                      <a:pt x="0" y="86"/>
                    </a:lnTo>
                    <a:lnTo>
                      <a:pt x="0" y="79"/>
                    </a:lnTo>
                    <a:lnTo>
                      <a:pt x="5" y="72"/>
                    </a:lnTo>
                    <a:lnTo>
                      <a:pt x="9" y="68"/>
                    </a:lnTo>
                    <a:lnTo>
                      <a:pt x="19" y="65"/>
                    </a:lnTo>
                    <a:lnTo>
                      <a:pt x="12" y="58"/>
                    </a:lnTo>
                    <a:lnTo>
                      <a:pt x="5" y="54"/>
                    </a:lnTo>
                    <a:lnTo>
                      <a:pt x="2" y="49"/>
                    </a:lnTo>
                    <a:lnTo>
                      <a:pt x="0" y="42"/>
                    </a:lnTo>
                    <a:lnTo>
                      <a:pt x="0" y="35"/>
                    </a:lnTo>
                    <a:lnTo>
                      <a:pt x="0" y="28"/>
                    </a:lnTo>
                    <a:lnTo>
                      <a:pt x="2" y="23"/>
                    </a:lnTo>
                    <a:lnTo>
                      <a:pt x="7" y="19"/>
                    </a:lnTo>
                    <a:lnTo>
                      <a:pt x="14" y="14"/>
                    </a:lnTo>
                    <a:lnTo>
                      <a:pt x="21" y="12"/>
                    </a:lnTo>
                    <a:lnTo>
                      <a:pt x="30" y="12"/>
                    </a:lnTo>
                    <a:lnTo>
                      <a:pt x="68" y="12"/>
                    </a:lnTo>
                    <a:lnTo>
                      <a:pt x="75" y="12"/>
                    </a:lnTo>
                    <a:lnTo>
                      <a:pt x="80" y="12"/>
                    </a:lnTo>
                    <a:lnTo>
                      <a:pt x="82" y="9"/>
                    </a:lnTo>
                    <a:lnTo>
                      <a:pt x="84" y="7"/>
                    </a:lnTo>
                    <a:lnTo>
                      <a:pt x="84" y="5"/>
                    </a:lnTo>
                    <a:lnTo>
                      <a:pt x="84" y="0"/>
                    </a:lnTo>
                    <a:lnTo>
                      <a:pt x="87" y="0"/>
                    </a:lnTo>
                    <a:lnTo>
                      <a:pt x="87" y="40"/>
                    </a:lnTo>
                    <a:lnTo>
                      <a:pt x="84" y="40"/>
                    </a:lnTo>
                    <a:lnTo>
                      <a:pt x="84" y="35"/>
                    </a:lnTo>
                    <a:lnTo>
                      <a:pt x="82" y="30"/>
                    </a:lnTo>
                    <a:lnTo>
                      <a:pt x="80" y="30"/>
                    </a:lnTo>
                    <a:lnTo>
                      <a:pt x="77" y="28"/>
                    </a:lnTo>
                    <a:lnTo>
                      <a:pt x="75" y="28"/>
                    </a:lnTo>
                    <a:lnTo>
                      <a:pt x="68" y="28"/>
                    </a:lnTo>
                    <a:lnTo>
                      <a:pt x="30" y="28"/>
                    </a:lnTo>
                    <a:lnTo>
                      <a:pt x="23" y="28"/>
                    </a:lnTo>
                    <a:lnTo>
                      <a:pt x="16" y="30"/>
                    </a:lnTo>
                    <a:lnTo>
                      <a:pt x="14" y="33"/>
                    </a:lnTo>
                    <a:lnTo>
                      <a:pt x="12" y="37"/>
                    </a:lnTo>
                    <a:lnTo>
                      <a:pt x="12" y="42"/>
                    </a:lnTo>
                    <a:lnTo>
                      <a:pt x="12" y="47"/>
                    </a:lnTo>
                    <a:lnTo>
                      <a:pt x="14" y="51"/>
                    </a:lnTo>
                    <a:lnTo>
                      <a:pt x="16" y="58"/>
                    </a:lnTo>
                    <a:lnTo>
                      <a:pt x="23" y="63"/>
                    </a:lnTo>
                    <a:lnTo>
                      <a:pt x="23" y="65"/>
                    </a:lnTo>
                    <a:lnTo>
                      <a:pt x="28" y="65"/>
                    </a:lnTo>
                    <a:lnTo>
                      <a:pt x="68" y="65"/>
                    </a:lnTo>
                    <a:lnTo>
                      <a:pt x="75" y="63"/>
                    </a:lnTo>
                    <a:lnTo>
                      <a:pt x="80" y="63"/>
                    </a:lnTo>
                    <a:lnTo>
                      <a:pt x="82" y="63"/>
                    </a:lnTo>
                    <a:lnTo>
                      <a:pt x="84" y="61"/>
                    </a:lnTo>
                    <a:lnTo>
                      <a:pt x="84" y="56"/>
                    </a:lnTo>
                    <a:lnTo>
                      <a:pt x="84" y="51"/>
                    </a:lnTo>
                    <a:lnTo>
                      <a:pt x="87" y="51"/>
                    </a:lnTo>
                    <a:lnTo>
                      <a:pt x="87" y="93"/>
                    </a:lnTo>
                    <a:lnTo>
                      <a:pt x="84" y="93"/>
                    </a:lnTo>
                    <a:lnTo>
                      <a:pt x="84" y="86"/>
                    </a:lnTo>
                    <a:lnTo>
                      <a:pt x="84" y="84"/>
                    </a:lnTo>
                    <a:lnTo>
                      <a:pt x="82" y="82"/>
                    </a:lnTo>
                    <a:lnTo>
                      <a:pt x="77" y="82"/>
                    </a:lnTo>
                    <a:lnTo>
                      <a:pt x="75" y="79"/>
                    </a:lnTo>
                    <a:lnTo>
                      <a:pt x="68" y="79"/>
                    </a:lnTo>
                    <a:lnTo>
                      <a:pt x="30" y="79"/>
                    </a:lnTo>
                    <a:lnTo>
                      <a:pt x="23" y="82"/>
                    </a:lnTo>
                    <a:lnTo>
                      <a:pt x="16" y="84"/>
                    </a:lnTo>
                    <a:lnTo>
                      <a:pt x="12" y="89"/>
                    </a:lnTo>
                    <a:lnTo>
                      <a:pt x="12" y="96"/>
                    </a:lnTo>
                    <a:lnTo>
                      <a:pt x="12" y="100"/>
                    </a:lnTo>
                    <a:lnTo>
                      <a:pt x="14" y="105"/>
                    </a:lnTo>
                    <a:lnTo>
                      <a:pt x="19" y="112"/>
                    </a:lnTo>
                    <a:lnTo>
                      <a:pt x="23" y="117"/>
                    </a:lnTo>
                    <a:lnTo>
                      <a:pt x="68" y="117"/>
                    </a:lnTo>
                    <a:lnTo>
                      <a:pt x="75" y="117"/>
                    </a:lnTo>
                    <a:lnTo>
                      <a:pt x="80" y="114"/>
                    </a:lnTo>
                    <a:lnTo>
                      <a:pt x="82" y="114"/>
                    </a:lnTo>
                    <a:lnTo>
                      <a:pt x="84" y="112"/>
                    </a:lnTo>
                    <a:lnTo>
                      <a:pt x="84" y="110"/>
                    </a:lnTo>
                    <a:lnTo>
                      <a:pt x="84" y="105"/>
                    </a:lnTo>
                    <a:lnTo>
                      <a:pt x="87" y="105"/>
                    </a:lnTo>
                    <a:lnTo>
                      <a:pt x="87" y="145"/>
                    </a:lnTo>
                    <a:lnTo>
                      <a:pt x="84" y="145"/>
                    </a:lnTo>
                    <a:lnTo>
                      <a:pt x="84" y="140"/>
                    </a:lnTo>
                    <a:lnTo>
                      <a:pt x="84" y="138"/>
                    </a:lnTo>
                    <a:lnTo>
                      <a:pt x="82" y="135"/>
                    </a:lnTo>
                    <a:lnTo>
                      <a:pt x="80" y="133"/>
                    </a:lnTo>
                    <a:lnTo>
                      <a:pt x="75" y="133"/>
                    </a:lnTo>
                    <a:lnTo>
                      <a:pt x="68" y="133"/>
                    </a:lnTo>
                    <a:lnTo>
                      <a:pt x="35" y="133"/>
                    </a:lnTo>
                    <a:lnTo>
                      <a:pt x="26" y="133"/>
                    </a:lnTo>
                    <a:lnTo>
                      <a:pt x="19" y="133"/>
                    </a:lnTo>
                    <a:lnTo>
                      <a:pt x="16" y="133"/>
                    </a:lnTo>
                    <a:lnTo>
                      <a:pt x="12" y="133"/>
                    </a:lnTo>
                    <a:lnTo>
                      <a:pt x="12" y="135"/>
                    </a:lnTo>
                    <a:lnTo>
                      <a:pt x="9" y="135"/>
                    </a:lnTo>
                    <a:lnTo>
                      <a:pt x="9" y="138"/>
                    </a:lnTo>
                    <a:lnTo>
                      <a:pt x="9" y="140"/>
                    </a:lnTo>
                    <a:lnTo>
                      <a:pt x="12" y="142"/>
                    </a:lnTo>
                    <a:lnTo>
                      <a:pt x="9" y="145"/>
                    </a:lnTo>
                    <a:lnTo>
                      <a:pt x="0" y="119"/>
                    </a:lnTo>
                    <a:lnTo>
                      <a:pt x="0" y="117"/>
                    </a:lnTo>
                    <a:lnTo>
                      <a:pt x="19" y="117"/>
                    </a:lnTo>
                    <a:close/>
                  </a:path>
                </a:pathLst>
              </a:custGeom>
              <a:solidFill>
                <a:srgbClr val="000000"/>
              </a:solidFill>
              <a:ln w="0">
                <a:solidFill>
                  <a:srgbClr val="000000"/>
                </a:solidFill>
                <a:round/>
                <a:headEnd/>
                <a:tailEnd/>
              </a:ln>
            </p:spPr>
            <p:txBody>
              <a:bodyPr/>
              <a:lstStyle/>
              <a:p>
                <a:endParaRPr lang="en-US"/>
              </a:p>
            </p:txBody>
          </p:sp>
          <p:sp>
            <p:nvSpPr>
              <p:cNvPr id="535075" name="Freeform 547"/>
              <p:cNvSpPr>
                <a:spLocks noEditPoints="1"/>
              </p:cNvSpPr>
              <p:nvPr/>
            </p:nvSpPr>
            <p:spPr bwMode="auto">
              <a:xfrm>
                <a:off x="61" y="3573"/>
                <a:ext cx="129" cy="91"/>
              </a:xfrm>
              <a:custGeom>
                <a:avLst/>
                <a:gdLst/>
                <a:ahLst/>
                <a:cxnLst>
                  <a:cxn ang="0">
                    <a:pos x="0" y="63"/>
                  </a:cxn>
                  <a:cxn ang="0">
                    <a:pos x="19" y="60"/>
                  </a:cxn>
                  <a:cxn ang="0">
                    <a:pos x="2" y="47"/>
                  </a:cxn>
                  <a:cxn ang="0">
                    <a:pos x="0" y="33"/>
                  </a:cxn>
                  <a:cxn ang="0">
                    <a:pos x="2" y="16"/>
                  </a:cxn>
                  <a:cxn ang="0">
                    <a:pos x="19" y="5"/>
                  </a:cxn>
                  <a:cxn ang="0">
                    <a:pos x="40" y="0"/>
                  </a:cxn>
                  <a:cxn ang="0">
                    <a:pos x="68" y="5"/>
                  </a:cxn>
                  <a:cxn ang="0">
                    <a:pos x="84" y="21"/>
                  </a:cxn>
                  <a:cxn ang="0">
                    <a:pos x="89" y="40"/>
                  </a:cxn>
                  <a:cxn ang="0">
                    <a:pos x="87" y="51"/>
                  </a:cxn>
                  <a:cxn ang="0">
                    <a:pos x="82" y="60"/>
                  </a:cxn>
                  <a:cxn ang="0">
                    <a:pos x="117" y="58"/>
                  </a:cxn>
                  <a:cxn ang="0">
                    <a:pos x="124" y="58"/>
                  </a:cxn>
                  <a:cxn ang="0">
                    <a:pos x="126" y="51"/>
                  </a:cxn>
                  <a:cxn ang="0">
                    <a:pos x="129" y="47"/>
                  </a:cxn>
                  <a:cxn ang="0">
                    <a:pos x="126" y="91"/>
                  </a:cxn>
                  <a:cxn ang="0">
                    <a:pos x="126" y="84"/>
                  </a:cxn>
                  <a:cxn ang="0">
                    <a:pos x="124" y="77"/>
                  </a:cxn>
                  <a:cxn ang="0">
                    <a:pos x="117" y="74"/>
                  </a:cxn>
                  <a:cxn ang="0">
                    <a:pos x="26" y="74"/>
                  </a:cxn>
                  <a:cxn ang="0">
                    <a:pos x="14" y="77"/>
                  </a:cxn>
                  <a:cxn ang="0">
                    <a:pos x="12" y="79"/>
                  </a:cxn>
                  <a:cxn ang="0">
                    <a:pos x="9" y="81"/>
                  </a:cxn>
                  <a:cxn ang="0">
                    <a:pos x="12" y="86"/>
                  </a:cxn>
                  <a:cxn ang="0">
                    <a:pos x="26" y="60"/>
                  </a:cxn>
                  <a:cxn ang="0">
                    <a:pos x="65" y="58"/>
                  </a:cxn>
                  <a:cxn ang="0">
                    <a:pos x="75" y="56"/>
                  </a:cxn>
                  <a:cxn ang="0">
                    <a:pos x="82" y="47"/>
                  </a:cxn>
                  <a:cxn ang="0">
                    <a:pos x="82" y="33"/>
                  </a:cxn>
                  <a:cxn ang="0">
                    <a:pos x="75" y="23"/>
                  </a:cxn>
                  <a:cxn ang="0">
                    <a:pos x="61" y="16"/>
                  </a:cxn>
                  <a:cxn ang="0">
                    <a:pos x="37" y="16"/>
                  </a:cxn>
                  <a:cxn ang="0">
                    <a:pos x="21" y="23"/>
                  </a:cxn>
                  <a:cxn ang="0">
                    <a:pos x="14" y="33"/>
                  </a:cxn>
                  <a:cxn ang="0">
                    <a:pos x="14" y="44"/>
                  </a:cxn>
                  <a:cxn ang="0">
                    <a:pos x="16" y="51"/>
                  </a:cxn>
                  <a:cxn ang="0">
                    <a:pos x="26" y="60"/>
                  </a:cxn>
                </a:cxnLst>
                <a:rect l="0" t="0" r="r" b="b"/>
                <a:pathLst>
                  <a:path w="129" h="91">
                    <a:moveTo>
                      <a:pt x="9" y="88"/>
                    </a:moveTo>
                    <a:lnTo>
                      <a:pt x="0" y="63"/>
                    </a:lnTo>
                    <a:lnTo>
                      <a:pt x="0" y="60"/>
                    </a:lnTo>
                    <a:lnTo>
                      <a:pt x="19" y="60"/>
                    </a:lnTo>
                    <a:lnTo>
                      <a:pt x="9" y="54"/>
                    </a:lnTo>
                    <a:lnTo>
                      <a:pt x="2" y="47"/>
                    </a:lnTo>
                    <a:lnTo>
                      <a:pt x="0" y="40"/>
                    </a:lnTo>
                    <a:lnTo>
                      <a:pt x="0" y="33"/>
                    </a:lnTo>
                    <a:lnTo>
                      <a:pt x="0" y="23"/>
                    </a:lnTo>
                    <a:lnTo>
                      <a:pt x="2" y="16"/>
                    </a:lnTo>
                    <a:lnTo>
                      <a:pt x="9" y="9"/>
                    </a:lnTo>
                    <a:lnTo>
                      <a:pt x="19" y="5"/>
                    </a:lnTo>
                    <a:lnTo>
                      <a:pt x="28" y="0"/>
                    </a:lnTo>
                    <a:lnTo>
                      <a:pt x="40" y="0"/>
                    </a:lnTo>
                    <a:lnTo>
                      <a:pt x="54" y="0"/>
                    </a:lnTo>
                    <a:lnTo>
                      <a:pt x="68" y="5"/>
                    </a:lnTo>
                    <a:lnTo>
                      <a:pt x="77" y="12"/>
                    </a:lnTo>
                    <a:lnTo>
                      <a:pt x="84" y="21"/>
                    </a:lnTo>
                    <a:lnTo>
                      <a:pt x="89" y="28"/>
                    </a:lnTo>
                    <a:lnTo>
                      <a:pt x="89" y="40"/>
                    </a:lnTo>
                    <a:lnTo>
                      <a:pt x="89" y="47"/>
                    </a:lnTo>
                    <a:lnTo>
                      <a:pt x="87" y="51"/>
                    </a:lnTo>
                    <a:lnTo>
                      <a:pt x="84" y="56"/>
                    </a:lnTo>
                    <a:lnTo>
                      <a:pt x="82" y="60"/>
                    </a:lnTo>
                    <a:lnTo>
                      <a:pt x="110" y="60"/>
                    </a:lnTo>
                    <a:lnTo>
                      <a:pt x="117" y="58"/>
                    </a:lnTo>
                    <a:lnTo>
                      <a:pt x="122" y="58"/>
                    </a:lnTo>
                    <a:lnTo>
                      <a:pt x="124" y="58"/>
                    </a:lnTo>
                    <a:lnTo>
                      <a:pt x="126" y="56"/>
                    </a:lnTo>
                    <a:lnTo>
                      <a:pt x="126" y="51"/>
                    </a:lnTo>
                    <a:lnTo>
                      <a:pt x="126" y="47"/>
                    </a:lnTo>
                    <a:lnTo>
                      <a:pt x="129" y="47"/>
                    </a:lnTo>
                    <a:lnTo>
                      <a:pt x="129" y="91"/>
                    </a:lnTo>
                    <a:lnTo>
                      <a:pt x="126" y="91"/>
                    </a:lnTo>
                    <a:lnTo>
                      <a:pt x="126" y="88"/>
                    </a:lnTo>
                    <a:lnTo>
                      <a:pt x="126" y="84"/>
                    </a:lnTo>
                    <a:lnTo>
                      <a:pt x="124" y="79"/>
                    </a:lnTo>
                    <a:lnTo>
                      <a:pt x="124" y="77"/>
                    </a:lnTo>
                    <a:lnTo>
                      <a:pt x="122" y="77"/>
                    </a:lnTo>
                    <a:lnTo>
                      <a:pt x="117" y="74"/>
                    </a:lnTo>
                    <a:lnTo>
                      <a:pt x="110" y="74"/>
                    </a:lnTo>
                    <a:lnTo>
                      <a:pt x="26" y="74"/>
                    </a:lnTo>
                    <a:lnTo>
                      <a:pt x="19" y="74"/>
                    </a:lnTo>
                    <a:lnTo>
                      <a:pt x="14" y="77"/>
                    </a:lnTo>
                    <a:lnTo>
                      <a:pt x="12" y="77"/>
                    </a:lnTo>
                    <a:lnTo>
                      <a:pt x="12" y="79"/>
                    </a:lnTo>
                    <a:lnTo>
                      <a:pt x="9" y="79"/>
                    </a:lnTo>
                    <a:lnTo>
                      <a:pt x="9" y="81"/>
                    </a:lnTo>
                    <a:lnTo>
                      <a:pt x="9" y="84"/>
                    </a:lnTo>
                    <a:lnTo>
                      <a:pt x="12" y="86"/>
                    </a:lnTo>
                    <a:lnTo>
                      <a:pt x="9" y="88"/>
                    </a:lnTo>
                    <a:close/>
                    <a:moveTo>
                      <a:pt x="26" y="60"/>
                    </a:moveTo>
                    <a:lnTo>
                      <a:pt x="56" y="60"/>
                    </a:lnTo>
                    <a:lnTo>
                      <a:pt x="65" y="58"/>
                    </a:lnTo>
                    <a:lnTo>
                      <a:pt x="70" y="58"/>
                    </a:lnTo>
                    <a:lnTo>
                      <a:pt x="75" y="56"/>
                    </a:lnTo>
                    <a:lnTo>
                      <a:pt x="80" y="51"/>
                    </a:lnTo>
                    <a:lnTo>
                      <a:pt x="82" y="47"/>
                    </a:lnTo>
                    <a:lnTo>
                      <a:pt x="84" y="40"/>
                    </a:lnTo>
                    <a:lnTo>
                      <a:pt x="82" y="33"/>
                    </a:lnTo>
                    <a:lnTo>
                      <a:pt x="80" y="28"/>
                    </a:lnTo>
                    <a:lnTo>
                      <a:pt x="75" y="23"/>
                    </a:lnTo>
                    <a:lnTo>
                      <a:pt x="68" y="19"/>
                    </a:lnTo>
                    <a:lnTo>
                      <a:pt x="61" y="16"/>
                    </a:lnTo>
                    <a:lnTo>
                      <a:pt x="49" y="16"/>
                    </a:lnTo>
                    <a:lnTo>
                      <a:pt x="37" y="16"/>
                    </a:lnTo>
                    <a:lnTo>
                      <a:pt x="28" y="19"/>
                    </a:lnTo>
                    <a:lnTo>
                      <a:pt x="21" y="23"/>
                    </a:lnTo>
                    <a:lnTo>
                      <a:pt x="16" y="28"/>
                    </a:lnTo>
                    <a:lnTo>
                      <a:pt x="14" y="33"/>
                    </a:lnTo>
                    <a:lnTo>
                      <a:pt x="14" y="40"/>
                    </a:lnTo>
                    <a:lnTo>
                      <a:pt x="14" y="44"/>
                    </a:lnTo>
                    <a:lnTo>
                      <a:pt x="14" y="49"/>
                    </a:lnTo>
                    <a:lnTo>
                      <a:pt x="16" y="51"/>
                    </a:lnTo>
                    <a:lnTo>
                      <a:pt x="21" y="54"/>
                    </a:lnTo>
                    <a:lnTo>
                      <a:pt x="26" y="60"/>
                    </a:lnTo>
                    <a:close/>
                  </a:path>
                </a:pathLst>
              </a:custGeom>
              <a:solidFill>
                <a:srgbClr val="000000"/>
              </a:solidFill>
              <a:ln w="0">
                <a:solidFill>
                  <a:srgbClr val="000000"/>
                </a:solidFill>
                <a:round/>
                <a:headEnd/>
                <a:tailEnd/>
              </a:ln>
            </p:spPr>
            <p:txBody>
              <a:bodyPr/>
              <a:lstStyle/>
              <a:p>
                <a:endParaRPr lang="en-US"/>
              </a:p>
            </p:txBody>
          </p:sp>
          <p:sp>
            <p:nvSpPr>
              <p:cNvPr id="535074" name="Freeform 546"/>
              <p:cNvSpPr>
                <a:spLocks/>
              </p:cNvSpPr>
              <p:nvPr/>
            </p:nvSpPr>
            <p:spPr bwMode="auto">
              <a:xfrm>
                <a:off x="61" y="3473"/>
                <a:ext cx="89" cy="91"/>
              </a:xfrm>
              <a:custGeom>
                <a:avLst/>
                <a:gdLst/>
                <a:ahLst/>
                <a:cxnLst>
                  <a:cxn ang="0">
                    <a:pos x="0" y="11"/>
                  </a:cxn>
                  <a:cxn ang="0">
                    <a:pos x="54" y="11"/>
                  </a:cxn>
                  <a:cxn ang="0">
                    <a:pos x="63" y="11"/>
                  </a:cxn>
                  <a:cxn ang="0">
                    <a:pos x="68" y="11"/>
                  </a:cxn>
                  <a:cxn ang="0">
                    <a:pos x="72" y="11"/>
                  </a:cxn>
                  <a:cxn ang="0">
                    <a:pos x="75" y="11"/>
                  </a:cxn>
                  <a:cxn ang="0">
                    <a:pos x="77" y="9"/>
                  </a:cxn>
                  <a:cxn ang="0">
                    <a:pos x="77" y="7"/>
                  </a:cxn>
                  <a:cxn ang="0">
                    <a:pos x="80" y="7"/>
                  </a:cxn>
                  <a:cxn ang="0">
                    <a:pos x="77" y="4"/>
                  </a:cxn>
                  <a:cxn ang="0">
                    <a:pos x="77" y="0"/>
                  </a:cxn>
                  <a:cxn ang="0">
                    <a:pos x="80" y="0"/>
                  </a:cxn>
                  <a:cxn ang="0">
                    <a:pos x="89" y="23"/>
                  </a:cxn>
                  <a:cxn ang="0">
                    <a:pos x="89" y="28"/>
                  </a:cxn>
                  <a:cxn ang="0">
                    <a:pos x="70" y="28"/>
                  </a:cxn>
                  <a:cxn ang="0">
                    <a:pos x="77" y="35"/>
                  </a:cxn>
                  <a:cxn ang="0">
                    <a:pos x="82" y="39"/>
                  </a:cxn>
                  <a:cxn ang="0">
                    <a:pos x="87" y="44"/>
                  </a:cxn>
                  <a:cxn ang="0">
                    <a:pos x="89" y="51"/>
                  </a:cxn>
                  <a:cxn ang="0">
                    <a:pos x="89" y="58"/>
                  </a:cxn>
                  <a:cxn ang="0">
                    <a:pos x="89" y="65"/>
                  </a:cxn>
                  <a:cxn ang="0">
                    <a:pos x="84" y="70"/>
                  </a:cxn>
                  <a:cxn ang="0">
                    <a:pos x="80" y="74"/>
                  </a:cxn>
                  <a:cxn ang="0">
                    <a:pos x="75" y="77"/>
                  </a:cxn>
                  <a:cxn ang="0">
                    <a:pos x="65" y="79"/>
                  </a:cxn>
                  <a:cxn ang="0">
                    <a:pos x="56" y="79"/>
                  </a:cxn>
                  <a:cxn ang="0">
                    <a:pos x="16" y="79"/>
                  </a:cxn>
                  <a:cxn ang="0">
                    <a:pos x="12" y="79"/>
                  </a:cxn>
                  <a:cxn ang="0">
                    <a:pos x="7" y="81"/>
                  </a:cxn>
                  <a:cxn ang="0">
                    <a:pos x="5" y="81"/>
                  </a:cxn>
                  <a:cxn ang="0">
                    <a:pos x="5" y="84"/>
                  </a:cxn>
                  <a:cxn ang="0">
                    <a:pos x="2" y="86"/>
                  </a:cxn>
                  <a:cxn ang="0">
                    <a:pos x="2" y="91"/>
                  </a:cxn>
                  <a:cxn ang="0">
                    <a:pos x="0" y="91"/>
                  </a:cxn>
                  <a:cxn ang="0">
                    <a:pos x="0" y="63"/>
                  </a:cxn>
                  <a:cxn ang="0">
                    <a:pos x="58" y="63"/>
                  </a:cxn>
                  <a:cxn ang="0">
                    <a:pos x="65" y="63"/>
                  </a:cxn>
                  <a:cxn ang="0">
                    <a:pos x="70" y="63"/>
                  </a:cxn>
                  <a:cxn ang="0">
                    <a:pos x="72" y="60"/>
                  </a:cxn>
                  <a:cxn ang="0">
                    <a:pos x="77" y="56"/>
                  </a:cxn>
                  <a:cxn ang="0">
                    <a:pos x="77" y="49"/>
                  </a:cxn>
                  <a:cxn ang="0">
                    <a:pos x="77" y="44"/>
                  </a:cxn>
                  <a:cxn ang="0">
                    <a:pos x="75" y="39"/>
                  </a:cxn>
                  <a:cxn ang="0">
                    <a:pos x="70" y="35"/>
                  </a:cxn>
                  <a:cxn ang="0">
                    <a:pos x="65" y="28"/>
                  </a:cxn>
                  <a:cxn ang="0">
                    <a:pos x="16" y="28"/>
                  </a:cxn>
                  <a:cxn ang="0">
                    <a:pos x="9" y="28"/>
                  </a:cxn>
                  <a:cxn ang="0">
                    <a:pos x="7" y="30"/>
                  </a:cxn>
                  <a:cxn ang="0">
                    <a:pos x="5" y="35"/>
                  </a:cxn>
                  <a:cxn ang="0">
                    <a:pos x="2" y="39"/>
                  </a:cxn>
                  <a:cxn ang="0">
                    <a:pos x="0" y="39"/>
                  </a:cxn>
                  <a:cxn ang="0">
                    <a:pos x="0" y="11"/>
                  </a:cxn>
                </a:cxnLst>
                <a:rect l="0" t="0" r="r" b="b"/>
                <a:pathLst>
                  <a:path w="89" h="91">
                    <a:moveTo>
                      <a:pt x="0" y="11"/>
                    </a:moveTo>
                    <a:lnTo>
                      <a:pt x="54" y="11"/>
                    </a:lnTo>
                    <a:lnTo>
                      <a:pt x="63" y="11"/>
                    </a:lnTo>
                    <a:lnTo>
                      <a:pt x="68" y="11"/>
                    </a:lnTo>
                    <a:lnTo>
                      <a:pt x="72" y="11"/>
                    </a:lnTo>
                    <a:lnTo>
                      <a:pt x="75" y="11"/>
                    </a:lnTo>
                    <a:lnTo>
                      <a:pt x="77" y="9"/>
                    </a:lnTo>
                    <a:lnTo>
                      <a:pt x="77" y="7"/>
                    </a:lnTo>
                    <a:lnTo>
                      <a:pt x="80" y="7"/>
                    </a:lnTo>
                    <a:lnTo>
                      <a:pt x="77" y="4"/>
                    </a:lnTo>
                    <a:lnTo>
                      <a:pt x="77" y="0"/>
                    </a:lnTo>
                    <a:lnTo>
                      <a:pt x="80" y="0"/>
                    </a:lnTo>
                    <a:lnTo>
                      <a:pt x="89" y="23"/>
                    </a:lnTo>
                    <a:lnTo>
                      <a:pt x="89" y="28"/>
                    </a:lnTo>
                    <a:lnTo>
                      <a:pt x="70" y="28"/>
                    </a:lnTo>
                    <a:lnTo>
                      <a:pt x="77" y="35"/>
                    </a:lnTo>
                    <a:lnTo>
                      <a:pt x="82" y="39"/>
                    </a:lnTo>
                    <a:lnTo>
                      <a:pt x="87" y="44"/>
                    </a:lnTo>
                    <a:lnTo>
                      <a:pt x="89" y="51"/>
                    </a:lnTo>
                    <a:lnTo>
                      <a:pt x="89" y="58"/>
                    </a:lnTo>
                    <a:lnTo>
                      <a:pt x="89" y="65"/>
                    </a:lnTo>
                    <a:lnTo>
                      <a:pt x="84" y="70"/>
                    </a:lnTo>
                    <a:lnTo>
                      <a:pt x="80" y="74"/>
                    </a:lnTo>
                    <a:lnTo>
                      <a:pt x="75" y="77"/>
                    </a:lnTo>
                    <a:lnTo>
                      <a:pt x="65" y="79"/>
                    </a:lnTo>
                    <a:lnTo>
                      <a:pt x="56" y="79"/>
                    </a:lnTo>
                    <a:lnTo>
                      <a:pt x="16" y="79"/>
                    </a:lnTo>
                    <a:lnTo>
                      <a:pt x="12" y="79"/>
                    </a:lnTo>
                    <a:lnTo>
                      <a:pt x="7" y="81"/>
                    </a:lnTo>
                    <a:lnTo>
                      <a:pt x="5" y="81"/>
                    </a:lnTo>
                    <a:lnTo>
                      <a:pt x="5" y="84"/>
                    </a:lnTo>
                    <a:lnTo>
                      <a:pt x="2" y="86"/>
                    </a:lnTo>
                    <a:lnTo>
                      <a:pt x="2" y="91"/>
                    </a:lnTo>
                    <a:lnTo>
                      <a:pt x="0" y="91"/>
                    </a:lnTo>
                    <a:lnTo>
                      <a:pt x="0" y="63"/>
                    </a:lnTo>
                    <a:lnTo>
                      <a:pt x="58" y="63"/>
                    </a:lnTo>
                    <a:lnTo>
                      <a:pt x="65" y="63"/>
                    </a:lnTo>
                    <a:lnTo>
                      <a:pt x="70" y="63"/>
                    </a:lnTo>
                    <a:lnTo>
                      <a:pt x="72" y="60"/>
                    </a:lnTo>
                    <a:lnTo>
                      <a:pt x="77" y="56"/>
                    </a:lnTo>
                    <a:lnTo>
                      <a:pt x="77" y="49"/>
                    </a:lnTo>
                    <a:lnTo>
                      <a:pt x="77" y="44"/>
                    </a:lnTo>
                    <a:lnTo>
                      <a:pt x="75" y="39"/>
                    </a:lnTo>
                    <a:lnTo>
                      <a:pt x="70" y="35"/>
                    </a:lnTo>
                    <a:lnTo>
                      <a:pt x="65" y="28"/>
                    </a:lnTo>
                    <a:lnTo>
                      <a:pt x="16" y="28"/>
                    </a:lnTo>
                    <a:lnTo>
                      <a:pt x="9" y="28"/>
                    </a:lnTo>
                    <a:lnTo>
                      <a:pt x="7" y="30"/>
                    </a:lnTo>
                    <a:lnTo>
                      <a:pt x="5" y="35"/>
                    </a:lnTo>
                    <a:lnTo>
                      <a:pt x="2" y="39"/>
                    </a:lnTo>
                    <a:lnTo>
                      <a:pt x="0" y="39"/>
                    </a:lnTo>
                    <a:lnTo>
                      <a:pt x="0" y="11"/>
                    </a:lnTo>
                    <a:close/>
                  </a:path>
                </a:pathLst>
              </a:custGeom>
              <a:solidFill>
                <a:srgbClr val="000000"/>
              </a:solidFill>
              <a:ln w="0">
                <a:solidFill>
                  <a:srgbClr val="000000"/>
                </a:solidFill>
                <a:round/>
                <a:headEnd/>
                <a:tailEnd/>
              </a:ln>
            </p:spPr>
            <p:txBody>
              <a:bodyPr/>
              <a:lstStyle/>
              <a:p>
                <a:endParaRPr lang="en-US"/>
              </a:p>
            </p:txBody>
          </p:sp>
          <p:sp>
            <p:nvSpPr>
              <p:cNvPr id="535073" name="Freeform 545"/>
              <p:cNvSpPr>
                <a:spLocks/>
              </p:cNvSpPr>
              <p:nvPr/>
            </p:nvSpPr>
            <p:spPr bwMode="auto">
              <a:xfrm>
                <a:off x="33" y="3417"/>
                <a:ext cx="117" cy="53"/>
              </a:xfrm>
              <a:custGeom>
                <a:avLst/>
                <a:gdLst/>
                <a:ahLst/>
                <a:cxnLst>
                  <a:cxn ang="0">
                    <a:pos x="0" y="23"/>
                  </a:cxn>
                  <a:cxn ang="0">
                    <a:pos x="28" y="23"/>
                  </a:cxn>
                  <a:cxn ang="0">
                    <a:pos x="28" y="4"/>
                  </a:cxn>
                  <a:cxn ang="0">
                    <a:pos x="35" y="4"/>
                  </a:cxn>
                  <a:cxn ang="0">
                    <a:pos x="35" y="23"/>
                  </a:cxn>
                  <a:cxn ang="0">
                    <a:pos x="91" y="23"/>
                  </a:cxn>
                  <a:cxn ang="0">
                    <a:pos x="98" y="23"/>
                  </a:cxn>
                  <a:cxn ang="0">
                    <a:pos x="103" y="21"/>
                  </a:cxn>
                  <a:cxn ang="0">
                    <a:pos x="105" y="18"/>
                  </a:cxn>
                  <a:cxn ang="0">
                    <a:pos x="105" y="14"/>
                  </a:cxn>
                  <a:cxn ang="0">
                    <a:pos x="105" y="11"/>
                  </a:cxn>
                  <a:cxn ang="0">
                    <a:pos x="103" y="9"/>
                  </a:cxn>
                  <a:cxn ang="0">
                    <a:pos x="100" y="7"/>
                  </a:cxn>
                  <a:cxn ang="0">
                    <a:pos x="98" y="4"/>
                  </a:cxn>
                  <a:cxn ang="0">
                    <a:pos x="98" y="0"/>
                  </a:cxn>
                  <a:cxn ang="0">
                    <a:pos x="108" y="4"/>
                  </a:cxn>
                  <a:cxn ang="0">
                    <a:pos x="112" y="9"/>
                  </a:cxn>
                  <a:cxn ang="0">
                    <a:pos x="117" y="16"/>
                  </a:cxn>
                  <a:cxn ang="0">
                    <a:pos x="117" y="23"/>
                  </a:cxn>
                  <a:cxn ang="0">
                    <a:pos x="117" y="28"/>
                  </a:cxn>
                  <a:cxn ang="0">
                    <a:pos x="115" y="32"/>
                  </a:cxn>
                  <a:cxn ang="0">
                    <a:pos x="112" y="35"/>
                  </a:cxn>
                  <a:cxn ang="0">
                    <a:pos x="108" y="37"/>
                  </a:cxn>
                  <a:cxn ang="0">
                    <a:pos x="103" y="39"/>
                  </a:cxn>
                  <a:cxn ang="0">
                    <a:pos x="93" y="39"/>
                  </a:cxn>
                  <a:cxn ang="0">
                    <a:pos x="35" y="39"/>
                  </a:cxn>
                  <a:cxn ang="0">
                    <a:pos x="35" y="53"/>
                  </a:cxn>
                  <a:cxn ang="0">
                    <a:pos x="33" y="53"/>
                  </a:cxn>
                  <a:cxn ang="0">
                    <a:pos x="30" y="49"/>
                  </a:cxn>
                  <a:cxn ang="0">
                    <a:pos x="26" y="42"/>
                  </a:cxn>
                  <a:cxn ang="0">
                    <a:pos x="21" y="37"/>
                  </a:cxn>
                  <a:cxn ang="0">
                    <a:pos x="14" y="32"/>
                  </a:cxn>
                  <a:cxn ang="0">
                    <a:pos x="9" y="30"/>
                  </a:cxn>
                  <a:cxn ang="0">
                    <a:pos x="0" y="25"/>
                  </a:cxn>
                  <a:cxn ang="0">
                    <a:pos x="0" y="23"/>
                  </a:cxn>
                </a:cxnLst>
                <a:rect l="0" t="0" r="r" b="b"/>
                <a:pathLst>
                  <a:path w="117" h="53">
                    <a:moveTo>
                      <a:pt x="0" y="23"/>
                    </a:moveTo>
                    <a:lnTo>
                      <a:pt x="28" y="23"/>
                    </a:lnTo>
                    <a:lnTo>
                      <a:pt x="28" y="4"/>
                    </a:lnTo>
                    <a:lnTo>
                      <a:pt x="35" y="4"/>
                    </a:lnTo>
                    <a:lnTo>
                      <a:pt x="35" y="23"/>
                    </a:lnTo>
                    <a:lnTo>
                      <a:pt x="91" y="23"/>
                    </a:lnTo>
                    <a:lnTo>
                      <a:pt x="98" y="23"/>
                    </a:lnTo>
                    <a:lnTo>
                      <a:pt x="103" y="21"/>
                    </a:lnTo>
                    <a:lnTo>
                      <a:pt x="105" y="18"/>
                    </a:lnTo>
                    <a:lnTo>
                      <a:pt x="105" y="14"/>
                    </a:lnTo>
                    <a:lnTo>
                      <a:pt x="105" y="11"/>
                    </a:lnTo>
                    <a:lnTo>
                      <a:pt x="103" y="9"/>
                    </a:lnTo>
                    <a:lnTo>
                      <a:pt x="100" y="7"/>
                    </a:lnTo>
                    <a:lnTo>
                      <a:pt x="98" y="4"/>
                    </a:lnTo>
                    <a:lnTo>
                      <a:pt x="98" y="0"/>
                    </a:lnTo>
                    <a:lnTo>
                      <a:pt x="108" y="4"/>
                    </a:lnTo>
                    <a:lnTo>
                      <a:pt x="112" y="9"/>
                    </a:lnTo>
                    <a:lnTo>
                      <a:pt x="117" y="16"/>
                    </a:lnTo>
                    <a:lnTo>
                      <a:pt x="117" y="23"/>
                    </a:lnTo>
                    <a:lnTo>
                      <a:pt x="117" y="28"/>
                    </a:lnTo>
                    <a:lnTo>
                      <a:pt x="115" y="32"/>
                    </a:lnTo>
                    <a:lnTo>
                      <a:pt x="112" y="35"/>
                    </a:lnTo>
                    <a:lnTo>
                      <a:pt x="108" y="37"/>
                    </a:lnTo>
                    <a:lnTo>
                      <a:pt x="103" y="39"/>
                    </a:lnTo>
                    <a:lnTo>
                      <a:pt x="93" y="39"/>
                    </a:lnTo>
                    <a:lnTo>
                      <a:pt x="35" y="39"/>
                    </a:lnTo>
                    <a:lnTo>
                      <a:pt x="35" y="53"/>
                    </a:lnTo>
                    <a:lnTo>
                      <a:pt x="33" y="53"/>
                    </a:lnTo>
                    <a:lnTo>
                      <a:pt x="30" y="49"/>
                    </a:lnTo>
                    <a:lnTo>
                      <a:pt x="26" y="42"/>
                    </a:lnTo>
                    <a:lnTo>
                      <a:pt x="21" y="37"/>
                    </a:lnTo>
                    <a:lnTo>
                      <a:pt x="14" y="32"/>
                    </a:lnTo>
                    <a:lnTo>
                      <a:pt x="9" y="30"/>
                    </a:lnTo>
                    <a:lnTo>
                      <a:pt x="0" y="25"/>
                    </a:lnTo>
                    <a:lnTo>
                      <a:pt x="0" y="23"/>
                    </a:lnTo>
                    <a:close/>
                  </a:path>
                </a:pathLst>
              </a:custGeom>
              <a:solidFill>
                <a:srgbClr val="000000"/>
              </a:solidFill>
              <a:ln w="0">
                <a:solidFill>
                  <a:srgbClr val="000000"/>
                </a:solidFill>
                <a:round/>
                <a:headEnd/>
                <a:tailEnd/>
              </a:ln>
            </p:spPr>
            <p:txBody>
              <a:bodyPr/>
              <a:lstStyle/>
              <a:p>
                <a:endParaRPr lang="en-US"/>
              </a:p>
            </p:txBody>
          </p:sp>
          <p:sp>
            <p:nvSpPr>
              <p:cNvPr id="535072" name="Freeform 544"/>
              <p:cNvSpPr>
                <a:spLocks noEditPoints="1"/>
              </p:cNvSpPr>
              <p:nvPr/>
            </p:nvSpPr>
            <p:spPr bwMode="auto">
              <a:xfrm>
                <a:off x="61" y="3340"/>
                <a:ext cx="89" cy="70"/>
              </a:xfrm>
              <a:custGeom>
                <a:avLst/>
                <a:gdLst/>
                <a:ahLst/>
                <a:cxnLst>
                  <a:cxn ang="0">
                    <a:pos x="33" y="56"/>
                  </a:cxn>
                  <a:cxn ang="0">
                    <a:pos x="44" y="56"/>
                  </a:cxn>
                  <a:cxn ang="0">
                    <a:pos x="54" y="53"/>
                  </a:cxn>
                  <a:cxn ang="0">
                    <a:pos x="63" y="46"/>
                  </a:cxn>
                  <a:cxn ang="0">
                    <a:pos x="68" y="42"/>
                  </a:cxn>
                  <a:cxn ang="0">
                    <a:pos x="72" y="35"/>
                  </a:cxn>
                  <a:cxn ang="0">
                    <a:pos x="72" y="25"/>
                  </a:cxn>
                  <a:cxn ang="0">
                    <a:pos x="72" y="18"/>
                  </a:cxn>
                  <a:cxn ang="0">
                    <a:pos x="68" y="11"/>
                  </a:cxn>
                  <a:cxn ang="0">
                    <a:pos x="65" y="7"/>
                  </a:cxn>
                  <a:cxn ang="0">
                    <a:pos x="61" y="4"/>
                  </a:cxn>
                  <a:cxn ang="0">
                    <a:pos x="54" y="0"/>
                  </a:cxn>
                  <a:cxn ang="0">
                    <a:pos x="54" y="0"/>
                  </a:cxn>
                  <a:cxn ang="0">
                    <a:pos x="63" y="0"/>
                  </a:cxn>
                  <a:cxn ang="0">
                    <a:pos x="72" y="4"/>
                  </a:cxn>
                  <a:cxn ang="0">
                    <a:pos x="80" y="9"/>
                  </a:cxn>
                  <a:cxn ang="0">
                    <a:pos x="84" y="16"/>
                  </a:cxn>
                  <a:cxn ang="0">
                    <a:pos x="89" y="25"/>
                  </a:cxn>
                  <a:cxn ang="0">
                    <a:pos x="89" y="35"/>
                  </a:cxn>
                  <a:cxn ang="0">
                    <a:pos x="89" y="44"/>
                  </a:cxn>
                  <a:cxn ang="0">
                    <a:pos x="84" y="51"/>
                  </a:cxn>
                  <a:cxn ang="0">
                    <a:pos x="77" y="60"/>
                  </a:cxn>
                  <a:cxn ang="0">
                    <a:pos x="68" y="65"/>
                  </a:cxn>
                  <a:cxn ang="0">
                    <a:pos x="58" y="70"/>
                  </a:cxn>
                  <a:cxn ang="0">
                    <a:pos x="44" y="70"/>
                  </a:cxn>
                  <a:cxn ang="0">
                    <a:pos x="33" y="70"/>
                  </a:cxn>
                  <a:cxn ang="0">
                    <a:pos x="21" y="65"/>
                  </a:cxn>
                  <a:cxn ang="0">
                    <a:pos x="12" y="60"/>
                  </a:cxn>
                  <a:cxn ang="0">
                    <a:pos x="5" y="51"/>
                  </a:cxn>
                  <a:cxn ang="0">
                    <a:pos x="0" y="42"/>
                  </a:cxn>
                  <a:cxn ang="0">
                    <a:pos x="0" y="32"/>
                  </a:cxn>
                  <a:cxn ang="0">
                    <a:pos x="0" y="23"/>
                  </a:cxn>
                  <a:cxn ang="0">
                    <a:pos x="2" y="14"/>
                  </a:cxn>
                  <a:cxn ang="0">
                    <a:pos x="7" y="9"/>
                  </a:cxn>
                  <a:cxn ang="0">
                    <a:pos x="14" y="2"/>
                  </a:cxn>
                  <a:cxn ang="0">
                    <a:pos x="23" y="0"/>
                  </a:cxn>
                  <a:cxn ang="0">
                    <a:pos x="33" y="0"/>
                  </a:cxn>
                  <a:cxn ang="0">
                    <a:pos x="33" y="56"/>
                  </a:cxn>
                  <a:cxn ang="0">
                    <a:pos x="28" y="56"/>
                  </a:cxn>
                  <a:cxn ang="0">
                    <a:pos x="28" y="18"/>
                  </a:cxn>
                  <a:cxn ang="0">
                    <a:pos x="21" y="18"/>
                  </a:cxn>
                  <a:cxn ang="0">
                    <a:pos x="16" y="21"/>
                  </a:cxn>
                  <a:cxn ang="0">
                    <a:pos x="12" y="23"/>
                  </a:cxn>
                  <a:cxn ang="0">
                    <a:pos x="7" y="28"/>
                  </a:cxn>
                  <a:cxn ang="0">
                    <a:pos x="5" y="32"/>
                  </a:cxn>
                  <a:cxn ang="0">
                    <a:pos x="5" y="37"/>
                  </a:cxn>
                  <a:cxn ang="0">
                    <a:pos x="7" y="44"/>
                  </a:cxn>
                  <a:cxn ang="0">
                    <a:pos x="12" y="49"/>
                  </a:cxn>
                  <a:cxn ang="0">
                    <a:pos x="14" y="53"/>
                  </a:cxn>
                  <a:cxn ang="0">
                    <a:pos x="21" y="56"/>
                  </a:cxn>
                  <a:cxn ang="0">
                    <a:pos x="28" y="56"/>
                  </a:cxn>
                </a:cxnLst>
                <a:rect l="0" t="0" r="r" b="b"/>
                <a:pathLst>
                  <a:path w="89" h="70">
                    <a:moveTo>
                      <a:pt x="33" y="56"/>
                    </a:moveTo>
                    <a:lnTo>
                      <a:pt x="44" y="56"/>
                    </a:lnTo>
                    <a:lnTo>
                      <a:pt x="54" y="53"/>
                    </a:lnTo>
                    <a:lnTo>
                      <a:pt x="63" y="46"/>
                    </a:lnTo>
                    <a:lnTo>
                      <a:pt x="68" y="42"/>
                    </a:lnTo>
                    <a:lnTo>
                      <a:pt x="72" y="35"/>
                    </a:lnTo>
                    <a:lnTo>
                      <a:pt x="72" y="25"/>
                    </a:lnTo>
                    <a:lnTo>
                      <a:pt x="72" y="18"/>
                    </a:lnTo>
                    <a:lnTo>
                      <a:pt x="68" y="11"/>
                    </a:lnTo>
                    <a:lnTo>
                      <a:pt x="65" y="7"/>
                    </a:lnTo>
                    <a:lnTo>
                      <a:pt x="61" y="4"/>
                    </a:lnTo>
                    <a:lnTo>
                      <a:pt x="54" y="0"/>
                    </a:lnTo>
                    <a:lnTo>
                      <a:pt x="63" y="0"/>
                    </a:lnTo>
                    <a:lnTo>
                      <a:pt x="72" y="4"/>
                    </a:lnTo>
                    <a:lnTo>
                      <a:pt x="80" y="9"/>
                    </a:lnTo>
                    <a:lnTo>
                      <a:pt x="84" y="16"/>
                    </a:lnTo>
                    <a:lnTo>
                      <a:pt x="89" y="25"/>
                    </a:lnTo>
                    <a:lnTo>
                      <a:pt x="89" y="35"/>
                    </a:lnTo>
                    <a:lnTo>
                      <a:pt x="89" y="44"/>
                    </a:lnTo>
                    <a:lnTo>
                      <a:pt x="84" y="51"/>
                    </a:lnTo>
                    <a:lnTo>
                      <a:pt x="77" y="60"/>
                    </a:lnTo>
                    <a:lnTo>
                      <a:pt x="68" y="65"/>
                    </a:lnTo>
                    <a:lnTo>
                      <a:pt x="58" y="70"/>
                    </a:lnTo>
                    <a:lnTo>
                      <a:pt x="44" y="70"/>
                    </a:lnTo>
                    <a:lnTo>
                      <a:pt x="33" y="70"/>
                    </a:lnTo>
                    <a:lnTo>
                      <a:pt x="21" y="65"/>
                    </a:lnTo>
                    <a:lnTo>
                      <a:pt x="12" y="60"/>
                    </a:lnTo>
                    <a:lnTo>
                      <a:pt x="5" y="51"/>
                    </a:lnTo>
                    <a:lnTo>
                      <a:pt x="0" y="42"/>
                    </a:lnTo>
                    <a:lnTo>
                      <a:pt x="0" y="32"/>
                    </a:lnTo>
                    <a:lnTo>
                      <a:pt x="0" y="23"/>
                    </a:lnTo>
                    <a:lnTo>
                      <a:pt x="2" y="14"/>
                    </a:lnTo>
                    <a:lnTo>
                      <a:pt x="7" y="9"/>
                    </a:lnTo>
                    <a:lnTo>
                      <a:pt x="14" y="2"/>
                    </a:lnTo>
                    <a:lnTo>
                      <a:pt x="23" y="0"/>
                    </a:lnTo>
                    <a:lnTo>
                      <a:pt x="33" y="0"/>
                    </a:lnTo>
                    <a:lnTo>
                      <a:pt x="33" y="56"/>
                    </a:lnTo>
                    <a:close/>
                    <a:moveTo>
                      <a:pt x="28" y="56"/>
                    </a:moveTo>
                    <a:lnTo>
                      <a:pt x="28" y="18"/>
                    </a:lnTo>
                    <a:lnTo>
                      <a:pt x="21" y="18"/>
                    </a:lnTo>
                    <a:lnTo>
                      <a:pt x="16" y="21"/>
                    </a:lnTo>
                    <a:lnTo>
                      <a:pt x="12" y="23"/>
                    </a:lnTo>
                    <a:lnTo>
                      <a:pt x="7" y="28"/>
                    </a:lnTo>
                    <a:lnTo>
                      <a:pt x="5" y="32"/>
                    </a:lnTo>
                    <a:lnTo>
                      <a:pt x="5" y="37"/>
                    </a:lnTo>
                    <a:lnTo>
                      <a:pt x="7" y="44"/>
                    </a:lnTo>
                    <a:lnTo>
                      <a:pt x="12" y="49"/>
                    </a:lnTo>
                    <a:lnTo>
                      <a:pt x="14" y="53"/>
                    </a:lnTo>
                    <a:lnTo>
                      <a:pt x="21" y="56"/>
                    </a:lnTo>
                    <a:lnTo>
                      <a:pt x="28" y="56"/>
                    </a:lnTo>
                    <a:close/>
                  </a:path>
                </a:pathLst>
              </a:custGeom>
              <a:solidFill>
                <a:srgbClr val="000000"/>
              </a:solidFill>
              <a:ln w="0">
                <a:solidFill>
                  <a:srgbClr val="000000"/>
                </a:solidFill>
                <a:round/>
                <a:headEnd/>
                <a:tailEnd/>
              </a:ln>
            </p:spPr>
            <p:txBody>
              <a:bodyPr/>
              <a:lstStyle/>
              <a:p>
                <a:endParaRPr lang="en-US"/>
              </a:p>
            </p:txBody>
          </p:sp>
          <p:sp>
            <p:nvSpPr>
              <p:cNvPr id="535071" name="Freeform 543"/>
              <p:cNvSpPr>
                <a:spLocks noEditPoints="1"/>
              </p:cNvSpPr>
              <p:nvPr/>
            </p:nvSpPr>
            <p:spPr bwMode="auto">
              <a:xfrm>
                <a:off x="19" y="3183"/>
                <a:ext cx="129" cy="98"/>
              </a:xfrm>
              <a:custGeom>
                <a:avLst/>
                <a:gdLst/>
                <a:ahLst/>
                <a:cxnLst>
                  <a:cxn ang="0">
                    <a:pos x="107" y="61"/>
                  </a:cxn>
                  <a:cxn ang="0">
                    <a:pos x="119" y="61"/>
                  </a:cxn>
                  <a:cxn ang="0">
                    <a:pos x="126" y="54"/>
                  </a:cxn>
                  <a:cxn ang="0">
                    <a:pos x="126" y="45"/>
                  </a:cxn>
                  <a:cxn ang="0">
                    <a:pos x="129" y="98"/>
                  </a:cxn>
                  <a:cxn ang="0">
                    <a:pos x="126" y="94"/>
                  </a:cxn>
                  <a:cxn ang="0">
                    <a:pos x="124" y="84"/>
                  </a:cxn>
                  <a:cxn ang="0">
                    <a:pos x="119" y="80"/>
                  </a:cxn>
                  <a:cxn ang="0">
                    <a:pos x="107" y="80"/>
                  </a:cxn>
                  <a:cxn ang="0">
                    <a:pos x="16" y="80"/>
                  </a:cxn>
                  <a:cxn ang="0">
                    <a:pos x="7" y="82"/>
                  </a:cxn>
                  <a:cxn ang="0">
                    <a:pos x="2" y="94"/>
                  </a:cxn>
                  <a:cxn ang="0">
                    <a:pos x="0" y="98"/>
                  </a:cxn>
                  <a:cxn ang="0">
                    <a:pos x="2" y="40"/>
                  </a:cxn>
                  <a:cxn ang="0">
                    <a:pos x="4" y="24"/>
                  </a:cxn>
                  <a:cxn ang="0">
                    <a:pos x="16" y="7"/>
                  </a:cxn>
                  <a:cxn ang="0">
                    <a:pos x="28" y="0"/>
                  </a:cxn>
                  <a:cxn ang="0">
                    <a:pos x="47" y="0"/>
                  </a:cxn>
                  <a:cxn ang="0">
                    <a:pos x="61" y="10"/>
                  </a:cxn>
                  <a:cxn ang="0">
                    <a:pos x="70" y="28"/>
                  </a:cxn>
                  <a:cxn ang="0">
                    <a:pos x="70" y="45"/>
                  </a:cxn>
                  <a:cxn ang="0">
                    <a:pos x="70" y="56"/>
                  </a:cxn>
                  <a:cxn ang="0">
                    <a:pos x="63" y="61"/>
                  </a:cxn>
                  <a:cxn ang="0">
                    <a:pos x="65" y="52"/>
                  </a:cxn>
                  <a:cxn ang="0">
                    <a:pos x="65" y="47"/>
                  </a:cxn>
                  <a:cxn ang="0">
                    <a:pos x="61" y="33"/>
                  </a:cxn>
                  <a:cxn ang="0">
                    <a:pos x="51" y="26"/>
                  </a:cxn>
                  <a:cxn ang="0">
                    <a:pos x="37" y="21"/>
                  </a:cxn>
                  <a:cxn ang="0">
                    <a:pos x="21" y="26"/>
                  </a:cxn>
                  <a:cxn ang="0">
                    <a:pos x="9" y="35"/>
                  </a:cxn>
                  <a:cxn ang="0">
                    <a:pos x="7" y="49"/>
                  </a:cxn>
                  <a:cxn ang="0">
                    <a:pos x="9" y="61"/>
                  </a:cxn>
                </a:cxnLst>
                <a:rect l="0" t="0" r="r" b="b"/>
                <a:pathLst>
                  <a:path w="129" h="98">
                    <a:moveTo>
                      <a:pt x="68" y="61"/>
                    </a:moveTo>
                    <a:lnTo>
                      <a:pt x="107" y="61"/>
                    </a:lnTo>
                    <a:lnTo>
                      <a:pt x="114" y="61"/>
                    </a:lnTo>
                    <a:lnTo>
                      <a:pt x="119" y="61"/>
                    </a:lnTo>
                    <a:lnTo>
                      <a:pt x="122" y="59"/>
                    </a:lnTo>
                    <a:lnTo>
                      <a:pt x="126" y="54"/>
                    </a:lnTo>
                    <a:lnTo>
                      <a:pt x="126" y="49"/>
                    </a:lnTo>
                    <a:lnTo>
                      <a:pt x="126" y="45"/>
                    </a:lnTo>
                    <a:lnTo>
                      <a:pt x="129" y="45"/>
                    </a:lnTo>
                    <a:lnTo>
                      <a:pt x="129" y="98"/>
                    </a:lnTo>
                    <a:lnTo>
                      <a:pt x="126" y="98"/>
                    </a:lnTo>
                    <a:lnTo>
                      <a:pt x="126" y="94"/>
                    </a:lnTo>
                    <a:lnTo>
                      <a:pt x="126" y="89"/>
                    </a:lnTo>
                    <a:lnTo>
                      <a:pt x="124" y="84"/>
                    </a:lnTo>
                    <a:lnTo>
                      <a:pt x="122" y="82"/>
                    </a:lnTo>
                    <a:lnTo>
                      <a:pt x="119" y="80"/>
                    </a:lnTo>
                    <a:lnTo>
                      <a:pt x="114" y="80"/>
                    </a:lnTo>
                    <a:lnTo>
                      <a:pt x="107" y="80"/>
                    </a:lnTo>
                    <a:lnTo>
                      <a:pt x="23" y="80"/>
                    </a:lnTo>
                    <a:lnTo>
                      <a:pt x="16" y="80"/>
                    </a:lnTo>
                    <a:lnTo>
                      <a:pt x="9" y="80"/>
                    </a:lnTo>
                    <a:lnTo>
                      <a:pt x="7" y="82"/>
                    </a:lnTo>
                    <a:lnTo>
                      <a:pt x="4" y="87"/>
                    </a:lnTo>
                    <a:lnTo>
                      <a:pt x="2" y="94"/>
                    </a:lnTo>
                    <a:lnTo>
                      <a:pt x="2" y="98"/>
                    </a:lnTo>
                    <a:lnTo>
                      <a:pt x="0" y="98"/>
                    </a:lnTo>
                    <a:lnTo>
                      <a:pt x="0" y="52"/>
                    </a:lnTo>
                    <a:lnTo>
                      <a:pt x="2" y="40"/>
                    </a:lnTo>
                    <a:lnTo>
                      <a:pt x="2" y="31"/>
                    </a:lnTo>
                    <a:lnTo>
                      <a:pt x="4" y="24"/>
                    </a:lnTo>
                    <a:lnTo>
                      <a:pt x="9" y="14"/>
                    </a:lnTo>
                    <a:lnTo>
                      <a:pt x="16" y="7"/>
                    </a:lnTo>
                    <a:lnTo>
                      <a:pt x="21" y="3"/>
                    </a:lnTo>
                    <a:lnTo>
                      <a:pt x="28" y="0"/>
                    </a:lnTo>
                    <a:lnTo>
                      <a:pt x="35" y="0"/>
                    </a:lnTo>
                    <a:lnTo>
                      <a:pt x="47" y="0"/>
                    </a:lnTo>
                    <a:lnTo>
                      <a:pt x="54" y="5"/>
                    </a:lnTo>
                    <a:lnTo>
                      <a:pt x="61" y="10"/>
                    </a:lnTo>
                    <a:lnTo>
                      <a:pt x="68" y="19"/>
                    </a:lnTo>
                    <a:lnTo>
                      <a:pt x="70" y="28"/>
                    </a:lnTo>
                    <a:lnTo>
                      <a:pt x="70" y="40"/>
                    </a:lnTo>
                    <a:lnTo>
                      <a:pt x="70" y="45"/>
                    </a:lnTo>
                    <a:lnTo>
                      <a:pt x="70" y="49"/>
                    </a:lnTo>
                    <a:lnTo>
                      <a:pt x="70" y="56"/>
                    </a:lnTo>
                    <a:lnTo>
                      <a:pt x="68" y="61"/>
                    </a:lnTo>
                    <a:close/>
                    <a:moveTo>
                      <a:pt x="63" y="61"/>
                    </a:moveTo>
                    <a:lnTo>
                      <a:pt x="63" y="56"/>
                    </a:lnTo>
                    <a:lnTo>
                      <a:pt x="65" y="52"/>
                    </a:lnTo>
                    <a:lnTo>
                      <a:pt x="65" y="49"/>
                    </a:lnTo>
                    <a:lnTo>
                      <a:pt x="65" y="47"/>
                    </a:lnTo>
                    <a:lnTo>
                      <a:pt x="63" y="40"/>
                    </a:lnTo>
                    <a:lnTo>
                      <a:pt x="61" y="33"/>
                    </a:lnTo>
                    <a:lnTo>
                      <a:pt x="56" y="28"/>
                    </a:lnTo>
                    <a:lnTo>
                      <a:pt x="51" y="26"/>
                    </a:lnTo>
                    <a:lnTo>
                      <a:pt x="44" y="24"/>
                    </a:lnTo>
                    <a:lnTo>
                      <a:pt x="37" y="21"/>
                    </a:lnTo>
                    <a:lnTo>
                      <a:pt x="28" y="24"/>
                    </a:lnTo>
                    <a:lnTo>
                      <a:pt x="21" y="26"/>
                    </a:lnTo>
                    <a:lnTo>
                      <a:pt x="14" y="28"/>
                    </a:lnTo>
                    <a:lnTo>
                      <a:pt x="9" y="35"/>
                    </a:lnTo>
                    <a:lnTo>
                      <a:pt x="7" y="42"/>
                    </a:lnTo>
                    <a:lnTo>
                      <a:pt x="7" y="49"/>
                    </a:lnTo>
                    <a:lnTo>
                      <a:pt x="7" y="54"/>
                    </a:lnTo>
                    <a:lnTo>
                      <a:pt x="9" y="61"/>
                    </a:lnTo>
                    <a:lnTo>
                      <a:pt x="63" y="61"/>
                    </a:lnTo>
                    <a:close/>
                  </a:path>
                </a:pathLst>
              </a:custGeom>
              <a:solidFill>
                <a:srgbClr val="000000"/>
              </a:solidFill>
              <a:ln w="0">
                <a:solidFill>
                  <a:srgbClr val="000000"/>
                </a:solidFill>
                <a:round/>
                <a:headEnd/>
                <a:tailEnd/>
              </a:ln>
            </p:spPr>
            <p:txBody>
              <a:bodyPr/>
              <a:lstStyle/>
              <a:p>
                <a:endParaRPr lang="en-US"/>
              </a:p>
            </p:txBody>
          </p:sp>
          <p:sp>
            <p:nvSpPr>
              <p:cNvPr id="535070" name="Freeform 542"/>
              <p:cNvSpPr>
                <a:spLocks noEditPoints="1"/>
              </p:cNvSpPr>
              <p:nvPr/>
            </p:nvSpPr>
            <p:spPr bwMode="auto">
              <a:xfrm>
                <a:off x="61" y="3088"/>
                <a:ext cx="89" cy="84"/>
              </a:xfrm>
              <a:custGeom>
                <a:avLst/>
                <a:gdLst/>
                <a:ahLst/>
                <a:cxnLst>
                  <a:cxn ang="0">
                    <a:pos x="0" y="42"/>
                  </a:cxn>
                  <a:cxn ang="0">
                    <a:pos x="0" y="32"/>
                  </a:cxn>
                  <a:cxn ang="0">
                    <a:pos x="2" y="25"/>
                  </a:cxn>
                  <a:cxn ang="0">
                    <a:pos x="7" y="16"/>
                  </a:cxn>
                  <a:cxn ang="0">
                    <a:pos x="14" y="11"/>
                  </a:cxn>
                  <a:cxn ang="0">
                    <a:pos x="23" y="4"/>
                  </a:cxn>
                  <a:cxn ang="0">
                    <a:pos x="33" y="2"/>
                  </a:cxn>
                  <a:cxn ang="0">
                    <a:pos x="42" y="0"/>
                  </a:cxn>
                  <a:cxn ang="0">
                    <a:pos x="54" y="2"/>
                  </a:cxn>
                  <a:cxn ang="0">
                    <a:pos x="65" y="7"/>
                  </a:cxn>
                  <a:cxn ang="0">
                    <a:pos x="72" y="11"/>
                  </a:cxn>
                  <a:cxn ang="0">
                    <a:pos x="80" y="16"/>
                  </a:cxn>
                  <a:cxn ang="0">
                    <a:pos x="84" y="21"/>
                  </a:cxn>
                  <a:cxn ang="0">
                    <a:pos x="87" y="32"/>
                  </a:cxn>
                  <a:cxn ang="0">
                    <a:pos x="89" y="42"/>
                  </a:cxn>
                  <a:cxn ang="0">
                    <a:pos x="89" y="51"/>
                  </a:cxn>
                  <a:cxn ang="0">
                    <a:pos x="84" y="60"/>
                  </a:cxn>
                  <a:cxn ang="0">
                    <a:pos x="80" y="67"/>
                  </a:cxn>
                  <a:cxn ang="0">
                    <a:pos x="75" y="74"/>
                  </a:cxn>
                  <a:cxn ang="0">
                    <a:pos x="65" y="79"/>
                  </a:cxn>
                  <a:cxn ang="0">
                    <a:pos x="56" y="81"/>
                  </a:cxn>
                  <a:cxn ang="0">
                    <a:pos x="44" y="84"/>
                  </a:cxn>
                  <a:cxn ang="0">
                    <a:pos x="33" y="81"/>
                  </a:cxn>
                  <a:cxn ang="0">
                    <a:pos x="21" y="77"/>
                  </a:cxn>
                  <a:cxn ang="0">
                    <a:pos x="14" y="72"/>
                  </a:cxn>
                  <a:cxn ang="0">
                    <a:pos x="9" y="67"/>
                  </a:cxn>
                  <a:cxn ang="0">
                    <a:pos x="5" y="63"/>
                  </a:cxn>
                  <a:cxn ang="0">
                    <a:pos x="0" y="51"/>
                  </a:cxn>
                  <a:cxn ang="0">
                    <a:pos x="0" y="42"/>
                  </a:cxn>
                  <a:cxn ang="0">
                    <a:pos x="5" y="44"/>
                  </a:cxn>
                  <a:cxn ang="0">
                    <a:pos x="5" y="51"/>
                  </a:cxn>
                  <a:cxn ang="0">
                    <a:pos x="7" y="56"/>
                  </a:cxn>
                  <a:cxn ang="0">
                    <a:pos x="12" y="60"/>
                  </a:cxn>
                  <a:cxn ang="0">
                    <a:pos x="19" y="63"/>
                  </a:cxn>
                  <a:cxn ang="0">
                    <a:pos x="26" y="65"/>
                  </a:cxn>
                  <a:cxn ang="0">
                    <a:pos x="37" y="67"/>
                  </a:cxn>
                  <a:cxn ang="0">
                    <a:pos x="49" y="65"/>
                  </a:cxn>
                  <a:cxn ang="0">
                    <a:pos x="61" y="63"/>
                  </a:cxn>
                  <a:cxn ang="0">
                    <a:pos x="70" y="58"/>
                  </a:cxn>
                  <a:cxn ang="0">
                    <a:pos x="77" y="53"/>
                  </a:cxn>
                  <a:cxn ang="0">
                    <a:pos x="82" y="46"/>
                  </a:cxn>
                  <a:cxn ang="0">
                    <a:pos x="84" y="39"/>
                  </a:cxn>
                  <a:cxn ang="0">
                    <a:pos x="82" y="32"/>
                  </a:cxn>
                  <a:cxn ang="0">
                    <a:pos x="80" y="28"/>
                  </a:cxn>
                  <a:cxn ang="0">
                    <a:pos x="75" y="23"/>
                  </a:cxn>
                  <a:cxn ang="0">
                    <a:pos x="70" y="21"/>
                  </a:cxn>
                  <a:cxn ang="0">
                    <a:pos x="61" y="18"/>
                  </a:cxn>
                  <a:cxn ang="0">
                    <a:pos x="49" y="16"/>
                  </a:cxn>
                  <a:cxn ang="0">
                    <a:pos x="35" y="18"/>
                  </a:cxn>
                  <a:cxn ang="0">
                    <a:pos x="23" y="21"/>
                  </a:cxn>
                  <a:cxn ang="0">
                    <a:pos x="14" y="28"/>
                  </a:cxn>
                  <a:cxn ang="0">
                    <a:pos x="9" y="32"/>
                  </a:cxn>
                  <a:cxn ang="0">
                    <a:pos x="7" y="37"/>
                  </a:cxn>
                  <a:cxn ang="0">
                    <a:pos x="5" y="44"/>
                  </a:cxn>
                </a:cxnLst>
                <a:rect l="0" t="0" r="r" b="b"/>
                <a:pathLst>
                  <a:path w="89" h="84">
                    <a:moveTo>
                      <a:pt x="0" y="42"/>
                    </a:moveTo>
                    <a:lnTo>
                      <a:pt x="0" y="32"/>
                    </a:lnTo>
                    <a:lnTo>
                      <a:pt x="2" y="25"/>
                    </a:lnTo>
                    <a:lnTo>
                      <a:pt x="7" y="16"/>
                    </a:lnTo>
                    <a:lnTo>
                      <a:pt x="14" y="11"/>
                    </a:lnTo>
                    <a:lnTo>
                      <a:pt x="23" y="4"/>
                    </a:lnTo>
                    <a:lnTo>
                      <a:pt x="33" y="2"/>
                    </a:lnTo>
                    <a:lnTo>
                      <a:pt x="42" y="0"/>
                    </a:lnTo>
                    <a:lnTo>
                      <a:pt x="54" y="2"/>
                    </a:lnTo>
                    <a:lnTo>
                      <a:pt x="65" y="7"/>
                    </a:lnTo>
                    <a:lnTo>
                      <a:pt x="72" y="11"/>
                    </a:lnTo>
                    <a:lnTo>
                      <a:pt x="80" y="16"/>
                    </a:lnTo>
                    <a:lnTo>
                      <a:pt x="84" y="21"/>
                    </a:lnTo>
                    <a:lnTo>
                      <a:pt x="87" y="32"/>
                    </a:lnTo>
                    <a:lnTo>
                      <a:pt x="89" y="42"/>
                    </a:lnTo>
                    <a:lnTo>
                      <a:pt x="89" y="51"/>
                    </a:lnTo>
                    <a:lnTo>
                      <a:pt x="84" y="60"/>
                    </a:lnTo>
                    <a:lnTo>
                      <a:pt x="80" y="67"/>
                    </a:lnTo>
                    <a:lnTo>
                      <a:pt x="75" y="74"/>
                    </a:lnTo>
                    <a:lnTo>
                      <a:pt x="65" y="79"/>
                    </a:lnTo>
                    <a:lnTo>
                      <a:pt x="56" y="81"/>
                    </a:lnTo>
                    <a:lnTo>
                      <a:pt x="44" y="84"/>
                    </a:lnTo>
                    <a:lnTo>
                      <a:pt x="33" y="81"/>
                    </a:lnTo>
                    <a:lnTo>
                      <a:pt x="21" y="77"/>
                    </a:lnTo>
                    <a:lnTo>
                      <a:pt x="14" y="72"/>
                    </a:lnTo>
                    <a:lnTo>
                      <a:pt x="9" y="67"/>
                    </a:lnTo>
                    <a:lnTo>
                      <a:pt x="5" y="63"/>
                    </a:lnTo>
                    <a:lnTo>
                      <a:pt x="0" y="51"/>
                    </a:lnTo>
                    <a:lnTo>
                      <a:pt x="0" y="42"/>
                    </a:lnTo>
                    <a:close/>
                    <a:moveTo>
                      <a:pt x="5" y="44"/>
                    </a:moveTo>
                    <a:lnTo>
                      <a:pt x="5" y="51"/>
                    </a:lnTo>
                    <a:lnTo>
                      <a:pt x="7" y="56"/>
                    </a:lnTo>
                    <a:lnTo>
                      <a:pt x="12" y="60"/>
                    </a:lnTo>
                    <a:lnTo>
                      <a:pt x="19" y="63"/>
                    </a:lnTo>
                    <a:lnTo>
                      <a:pt x="26" y="65"/>
                    </a:lnTo>
                    <a:lnTo>
                      <a:pt x="37" y="67"/>
                    </a:lnTo>
                    <a:lnTo>
                      <a:pt x="49" y="65"/>
                    </a:lnTo>
                    <a:lnTo>
                      <a:pt x="61" y="63"/>
                    </a:lnTo>
                    <a:lnTo>
                      <a:pt x="70" y="58"/>
                    </a:lnTo>
                    <a:lnTo>
                      <a:pt x="77" y="53"/>
                    </a:lnTo>
                    <a:lnTo>
                      <a:pt x="82" y="46"/>
                    </a:lnTo>
                    <a:lnTo>
                      <a:pt x="84" y="39"/>
                    </a:lnTo>
                    <a:lnTo>
                      <a:pt x="82" y="32"/>
                    </a:lnTo>
                    <a:lnTo>
                      <a:pt x="80" y="28"/>
                    </a:lnTo>
                    <a:lnTo>
                      <a:pt x="75" y="23"/>
                    </a:lnTo>
                    <a:lnTo>
                      <a:pt x="70" y="21"/>
                    </a:lnTo>
                    <a:lnTo>
                      <a:pt x="61" y="18"/>
                    </a:lnTo>
                    <a:lnTo>
                      <a:pt x="49" y="16"/>
                    </a:lnTo>
                    <a:lnTo>
                      <a:pt x="35" y="18"/>
                    </a:lnTo>
                    <a:lnTo>
                      <a:pt x="23" y="21"/>
                    </a:lnTo>
                    <a:lnTo>
                      <a:pt x="14" y="28"/>
                    </a:lnTo>
                    <a:lnTo>
                      <a:pt x="9" y="32"/>
                    </a:lnTo>
                    <a:lnTo>
                      <a:pt x="7" y="37"/>
                    </a:lnTo>
                    <a:lnTo>
                      <a:pt x="5" y="44"/>
                    </a:lnTo>
                    <a:close/>
                  </a:path>
                </a:pathLst>
              </a:custGeom>
              <a:solidFill>
                <a:srgbClr val="000000"/>
              </a:solidFill>
              <a:ln w="0">
                <a:solidFill>
                  <a:srgbClr val="000000"/>
                </a:solidFill>
                <a:round/>
                <a:headEnd/>
                <a:tailEnd/>
              </a:ln>
            </p:spPr>
            <p:txBody>
              <a:bodyPr/>
              <a:lstStyle/>
              <a:p>
                <a:endParaRPr lang="en-US"/>
              </a:p>
            </p:txBody>
          </p:sp>
          <p:sp>
            <p:nvSpPr>
              <p:cNvPr id="535069" name="Freeform 541"/>
              <p:cNvSpPr>
                <a:spLocks/>
              </p:cNvSpPr>
              <p:nvPr/>
            </p:nvSpPr>
            <p:spPr bwMode="auto">
              <a:xfrm>
                <a:off x="61" y="2943"/>
                <a:ext cx="89" cy="138"/>
              </a:xfrm>
              <a:custGeom>
                <a:avLst/>
                <a:gdLst/>
                <a:ahLst/>
                <a:cxnLst>
                  <a:cxn ang="0">
                    <a:pos x="0" y="138"/>
                  </a:cxn>
                  <a:cxn ang="0">
                    <a:pos x="0" y="100"/>
                  </a:cxn>
                  <a:cxn ang="0">
                    <a:pos x="2" y="100"/>
                  </a:cxn>
                  <a:cxn ang="0">
                    <a:pos x="5" y="105"/>
                  </a:cxn>
                  <a:cxn ang="0">
                    <a:pos x="5" y="107"/>
                  </a:cxn>
                  <a:cxn ang="0">
                    <a:pos x="7" y="107"/>
                  </a:cxn>
                  <a:cxn ang="0">
                    <a:pos x="9" y="110"/>
                  </a:cxn>
                  <a:cxn ang="0">
                    <a:pos x="12" y="107"/>
                  </a:cxn>
                  <a:cxn ang="0">
                    <a:pos x="16" y="107"/>
                  </a:cxn>
                  <a:cxn ang="0">
                    <a:pos x="65" y="89"/>
                  </a:cxn>
                  <a:cxn ang="0">
                    <a:pos x="26" y="70"/>
                  </a:cxn>
                  <a:cxn ang="0">
                    <a:pos x="14" y="75"/>
                  </a:cxn>
                  <a:cxn ang="0">
                    <a:pos x="9" y="77"/>
                  </a:cxn>
                  <a:cxn ang="0">
                    <a:pos x="5" y="79"/>
                  </a:cxn>
                  <a:cxn ang="0">
                    <a:pos x="2" y="82"/>
                  </a:cxn>
                  <a:cxn ang="0">
                    <a:pos x="2" y="86"/>
                  </a:cxn>
                  <a:cxn ang="0">
                    <a:pos x="0" y="86"/>
                  </a:cxn>
                  <a:cxn ang="0">
                    <a:pos x="0" y="47"/>
                  </a:cxn>
                  <a:cxn ang="0">
                    <a:pos x="2" y="47"/>
                  </a:cxn>
                  <a:cxn ang="0">
                    <a:pos x="5" y="54"/>
                  </a:cxn>
                  <a:cxn ang="0">
                    <a:pos x="5" y="56"/>
                  </a:cxn>
                  <a:cxn ang="0">
                    <a:pos x="7" y="56"/>
                  </a:cxn>
                  <a:cxn ang="0">
                    <a:pos x="12" y="58"/>
                  </a:cxn>
                  <a:cxn ang="0">
                    <a:pos x="14" y="58"/>
                  </a:cxn>
                  <a:cxn ang="0">
                    <a:pos x="16" y="56"/>
                  </a:cxn>
                  <a:cxn ang="0">
                    <a:pos x="65" y="35"/>
                  </a:cxn>
                  <a:cxn ang="0">
                    <a:pos x="16" y="19"/>
                  </a:cxn>
                  <a:cxn ang="0">
                    <a:pos x="12" y="14"/>
                  </a:cxn>
                  <a:cxn ang="0">
                    <a:pos x="7" y="14"/>
                  </a:cxn>
                  <a:cxn ang="0">
                    <a:pos x="7" y="14"/>
                  </a:cxn>
                  <a:cxn ang="0">
                    <a:pos x="5" y="17"/>
                  </a:cxn>
                  <a:cxn ang="0">
                    <a:pos x="2" y="19"/>
                  </a:cxn>
                  <a:cxn ang="0">
                    <a:pos x="2" y="26"/>
                  </a:cxn>
                  <a:cxn ang="0">
                    <a:pos x="0" y="26"/>
                  </a:cxn>
                  <a:cxn ang="0">
                    <a:pos x="0" y="0"/>
                  </a:cxn>
                  <a:cxn ang="0">
                    <a:pos x="2" y="0"/>
                  </a:cxn>
                  <a:cxn ang="0">
                    <a:pos x="5" y="5"/>
                  </a:cxn>
                  <a:cxn ang="0">
                    <a:pos x="9" y="7"/>
                  </a:cxn>
                  <a:cxn ang="0">
                    <a:pos x="16" y="12"/>
                  </a:cxn>
                  <a:cxn ang="0">
                    <a:pos x="89" y="37"/>
                  </a:cxn>
                  <a:cxn ang="0">
                    <a:pos x="89" y="42"/>
                  </a:cxn>
                  <a:cxn ang="0">
                    <a:pos x="33" y="65"/>
                  </a:cxn>
                  <a:cxn ang="0">
                    <a:pos x="89" y="93"/>
                  </a:cxn>
                  <a:cxn ang="0">
                    <a:pos x="89" y="96"/>
                  </a:cxn>
                  <a:cxn ang="0">
                    <a:pos x="16" y="124"/>
                  </a:cxn>
                  <a:cxn ang="0">
                    <a:pos x="12" y="126"/>
                  </a:cxn>
                  <a:cxn ang="0">
                    <a:pos x="7" y="128"/>
                  </a:cxn>
                  <a:cxn ang="0">
                    <a:pos x="5" y="133"/>
                  </a:cxn>
                  <a:cxn ang="0">
                    <a:pos x="2" y="138"/>
                  </a:cxn>
                  <a:cxn ang="0">
                    <a:pos x="0" y="138"/>
                  </a:cxn>
                </a:cxnLst>
                <a:rect l="0" t="0" r="r" b="b"/>
                <a:pathLst>
                  <a:path w="89" h="138">
                    <a:moveTo>
                      <a:pt x="0" y="138"/>
                    </a:moveTo>
                    <a:lnTo>
                      <a:pt x="0" y="100"/>
                    </a:lnTo>
                    <a:lnTo>
                      <a:pt x="2" y="100"/>
                    </a:lnTo>
                    <a:lnTo>
                      <a:pt x="5" y="105"/>
                    </a:lnTo>
                    <a:lnTo>
                      <a:pt x="5" y="107"/>
                    </a:lnTo>
                    <a:lnTo>
                      <a:pt x="7" y="107"/>
                    </a:lnTo>
                    <a:lnTo>
                      <a:pt x="9" y="110"/>
                    </a:lnTo>
                    <a:lnTo>
                      <a:pt x="12" y="107"/>
                    </a:lnTo>
                    <a:lnTo>
                      <a:pt x="16" y="107"/>
                    </a:lnTo>
                    <a:lnTo>
                      <a:pt x="65" y="89"/>
                    </a:lnTo>
                    <a:lnTo>
                      <a:pt x="26" y="70"/>
                    </a:lnTo>
                    <a:lnTo>
                      <a:pt x="14" y="75"/>
                    </a:lnTo>
                    <a:lnTo>
                      <a:pt x="9" y="77"/>
                    </a:lnTo>
                    <a:lnTo>
                      <a:pt x="5" y="79"/>
                    </a:lnTo>
                    <a:lnTo>
                      <a:pt x="2" y="82"/>
                    </a:lnTo>
                    <a:lnTo>
                      <a:pt x="2" y="86"/>
                    </a:lnTo>
                    <a:lnTo>
                      <a:pt x="0" y="86"/>
                    </a:lnTo>
                    <a:lnTo>
                      <a:pt x="0" y="47"/>
                    </a:lnTo>
                    <a:lnTo>
                      <a:pt x="2" y="47"/>
                    </a:lnTo>
                    <a:lnTo>
                      <a:pt x="5" y="54"/>
                    </a:lnTo>
                    <a:lnTo>
                      <a:pt x="5" y="56"/>
                    </a:lnTo>
                    <a:lnTo>
                      <a:pt x="7" y="56"/>
                    </a:lnTo>
                    <a:lnTo>
                      <a:pt x="12" y="58"/>
                    </a:lnTo>
                    <a:lnTo>
                      <a:pt x="14" y="58"/>
                    </a:lnTo>
                    <a:lnTo>
                      <a:pt x="16" y="56"/>
                    </a:lnTo>
                    <a:lnTo>
                      <a:pt x="65" y="35"/>
                    </a:lnTo>
                    <a:lnTo>
                      <a:pt x="16" y="19"/>
                    </a:lnTo>
                    <a:lnTo>
                      <a:pt x="12" y="14"/>
                    </a:lnTo>
                    <a:lnTo>
                      <a:pt x="7" y="14"/>
                    </a:lnTo>
                    <a:lnTo>
                      <a:pt x="5" y="17"/>
                    </a:lnTo>
                    <a:lnTo>
                      <a:pt x="2" y="19"/>
                    </a:lnTo>
                    <a:lnTo>
                      <a:pt x="2" y="26"/>
                    </a:lnTo>
                    <a:lnTo>
                      <a:pt x="0" y="26"/>
                    </a:lnTo>
                    <a:lnTo>
                      <a:pt x="0" y="0"/>
                    </a:lnTo>
                    <a:lnTo>
                      <a:pt x="2" y="0"/>
                    </a:lnTo>
                    <a:lnTo>
                      <a:pt x="5" y="5"/>
                    </a:lnTo>
                    <a:lnTo>
                      <a:pt x="9" y="7"/>
                    </a:lnTo>
                    <a:lnTo>
                      <a:pt x="16" y="12"/>
                    </a:lnTo>
                    <a:lnTo>
                      <a:pt x="89" y="37"/>
                    </a:lnTo>
                    <a:lnTo>
                      <a:pt x="89" y="42"/>
                    </a:lnTo>
                    <a:lnTo>
                      <a:pt x="33" y="65"/>
                    </a:lnTo>
                    <a:lnTo>
                      <a:pt x="89" y="93"/>
                    </a:lnTo>
                    <a:lnTo>
                      <a:pt x="89" y="96"/>
                    </a:lnTo>
                    <a:lnTo>
                      <a:pt x="16" y="124"/>
                    </a:lnTo>
                    <a:lnTo>
                      <a:pt x="12" y="126"/>
                    </a:lnTo>
                    <a:lnTo>
                      <a:pt x="7" y="128"/>
                    </a:lnTo>
                    <a:lnTo>
                      <a:pt x="5" y="133"/>
                    </a:lnTo>
                    <a:lnTo>
                      <a:pt x="2" y="138"/>
                    </a:lnTo>
                    <a:lnTo>
                      <a:pt x="0" y="138"/>
                    </a:lnTo>
                    <a:close/>
                  </a:path>
                </a:pathLst>
              </a:custGeom>
              <a:solidFill>
                <a:srgbClr val="000000"/>
              </a:solidFill>
              <a:ln w="0">
                <a:solidFill>
                  <a:srgbClr val="000000"/>
                </a:solidFill>
                <a:round/>
                <a:headEnd/>
                <a:tailEnd/>
              </a:ln>
            </p:spPr>
            <p:txBody>
              <a:bodyPr/>
              <a:lstStyle/>
              <a:p>
                <a:endParaRPr lang="en-US"/>
              </a:p>
            </p:txBody>
          </p:sp>
          <p:sp>
            <p:nvSpPr>
              <p:cNvPr id="535068" name="Freeform 540"/>
              <p:cNvSpPr>
                <a:spLocks noEditPoints="1"/>
              </p:cNvSpPr>
              <p:nvPr/>
            </p:nvSpPr>
            <p:spPr bwMode="auto">
              <a:xfrm>
                <a:off x="61" y="2866"/>
                <a:ext cx="89" cy="70"/>
              </a:xfrm>
              <a:custGeom>
                <a:avLst/>
                <a:gdLst/>
                <a:ahLst/>
                <a:cxnLst>
                  <a:cxn ang="0">
                    <a:pos x="33" y="56"/>
                  </a:cxn>
                  <a:cxn ang="0">
                    <a:pos x="44" y="56"/>
                  </a:cxn>
                  <a:cxn ang="0">
                    <a:pos x="54" y="54"/>
                  </a:cxn>
                  <a:cxn ang="0">
                    <a:pos x="63" y="47"/>
                  </a:cxn>
                  <a:cxn ang="0">
                    <a:pos x="68" y="42"/>
                  </a:cxn>
                  <a:cxn ang="0">
                    <a:pos x="72" y="33"/>
                  </a:cxn>
                  <a:cxn ang="0">
                    <a:pos x="72" y="26"/>
                  </a:cxn>
                  <a:cxn ang="0">
                    <a:pos x="72" y="19"/>
                  </a:cxn>
                  <a:cxn ang="0">
                    <a:pos x="68" y="12"/>
                  </a:cxn>
                  <a:cxn ang="0">
                    <a:pos x="65" y="7"/>
                  </a:cxn>
                  <a:cxn ang="0">
                    <a:pos x="61" y="5"/>
                  </a:cxn>
                  <a:cxn ang="0">
                    <a:pos x="54" y="0"/>
                  </a:cxn>
                  <a:cxn ang="0">
                    <a:pos x="54" y="0"/>
                  </a:cxn>
                  <a:cxn ang="0">
                    <a:pos x="63" y="0"/>
                  </a:cxn>
                  <a:cxn ang="0">
                    <a:pos x="72" y="5"/>
                  </a:cxn>
                  <a:cxn ang="0">
                    <a:pos x="80" y="10"/>
                  </a:cxn>
                  <a:cxn ang="0">
                    <a:pos x="84" y="17"/>
                  </a:cxn>
                  <a:cxn ang="0">
                    <a:pos x="89" y="26"/>
                  </a:cxn>
                  <a:cxn ang="0">
                    <a:pos x="89" y="33"/>
                  </a:cxn>
                  <a:cxn ang="0">
                    <a:pos x="89" y="45"/>
                  </a:cxn>
                  <a:cxn ang="0">
                    <a:pos x="84" y="52"/>
                  </a:cxn>
                  <a:cxn ang="0">
                    <a:pos x="77" y="61"/>
                  </a:cxn>
                  <a:cxn ang="0">
                    <a:pos x="68" y="66"/>
                  </a:cxn>
                  <a:cxn ang="0">
                    <a:pos x="58" y="70"/>
                  </a:cxn>
                  <a:cxn ang="0">
                    <a:pos x="44" y="70"/>
                  </a:cxn>
                  <a:cxn ang="0">
                    <a:pos x="33" y="70"/>
                  </a:cxn>
                  <a:cxn ang="0">
                    <a:pos x="21" y="66"/>
                  </a:cxn>
                  <a:cxn ang="0">
                    <a:pos x="12" y="61"/>
                  </a:cxn>
                  <a:cxn ang="0">
                    <a:pos x="5" y="52"/>
                  </a:cxn>
                  <a:cxn ang="0">
                    <a:pos x="0" y="42"/>
                  </a:cxn>
                  <a:cxn ang="0">
                    <a:pos x="0" y="33"/>
                  </a:cxn>
                  <a:cxn ang="0">
                    <a:pos x="0" y="24"/>
                  </a:cxn>
                  <a:cxn ang="0">
                    <a:pos x="2" y="14"/>
                  </a:cxn>
                  <a:cxn ang="0">
                    <a:pos x="7" y="7"/>
                  </a:cxn>
                  <a:cxn ang="0">
                    <a:pos x="14" y="3"/>
                  </a:cxn>
                  <a:cxn ang="0">
                    <a:pos x="23" y="0"/>
                  </a:cxn>
                  <a:cxn ang="0">
                    <a:pos x="33" y="0"/>
                  </a:cxn>
                  <a:cxn ang="0">
                    <a:pos x="33" y="56"/>
                  </a:cxn>
                  <a:cxn ang="0">
                    <a:pos x="28" y="56"/>
                  </a:cxn>
                  <a:cxn ang="0">
                    <a:pos x="28" y="19"/>
                  </a:cxn>
                  <a:cxn ang="0">
                    <a:pos x="21" y="19"/>
                  </a:cxn>
                  <a:cxn ang="0">
                    <a:pos x="16" y="21"/>
                  </a:cxn>
                  <a:cxn ang="0">
                    <a:pos x="12" y="24"/>
                  </a:cxn>
                  <a:cxn ang="0">
                    <a:pos x="7" y="28"/>
                  </a:cxn>
                  <a:cxn ang="0">
                    <a:pos x="5" y="33"/>
                  </a:cxn>
                  <a:cxn ang="0">
                    <a:pos x="5" y="38"/>
                  </a:cxn>
                  <a:cxn ang="0">
                    <a:pos x="7" y="45"/>
                  </a:cxn>
                  <a:cxn ang="0">
                    <a:pos x="12" y="49"/>
                  </a:cxn>
                  <a:cxn ang="0">
                    <a:pos x="14" y="54"/>
                  </a:cxn>
                  <a:cxn ang="0">
                    <a:pos x="21" y="56"/>
                  </a:cxn>
                  <a:cxn ang="0">
                    <a:pos x="28" y="56"/>
                  </a:cxn>
                </a:cxnLst>
                <a:rect l="0" t="0" r="r" b="b"/>
                <a:pathLst>
                  <a:path w="89" h="70">
                    <a:moveTo>
                      <a:pt x="33" y="56"/>
                    </a:moveTo>
                    <a:lnTo>
                      <a:pt x="44" y="56"/>
                    </a:lnTo>
                    <a:lnTo>
                      <a:pt x="54" y="54"/>
                    </a:lnTo>
                    <a:lnTo>
                      <a:pt x="63" y="47"/>
                    </a:lnTo>
                    <a:lnTo>
                      <a:pt x="68" y="42"/>
                    </a:lnTo>
                    <a:lnTo>
                      <a:pt x="72" y="33"/>
                    </a:lnTo>
                    <a:lnTo>
                      <a:pt x="72" y="26"/>
                    </a:lnTo>
                    <a:lnTo>
                      <a:pt x="72" y="19"/>
                    </a:lnTo>
                    <a:lnTo>
                      <a:pt x="68" y="12"/>
                    </a:lnTo>
                    <a:lnTo>
                      <a:pt x="65" y="7"/>
                    </a:lnTo>
                    <a:lnTo>
                      <a:pt x="61" y="5"/>
                    </a:lnTo>
                    <a:lnTo>
                      <a:pt x="54" y="0"/>
                    </a:lnTo>
                    <a:lnTo>
                      <a:pt x="63" y="0"/>
                    </a:lnTo>
                    <a:lnTo>
                      <a:pt x="72" y="5"/>
                    </a:lnTo>
                    <a:lnTo>
                      <a:pt x="80" y="10"/>
                    </a:lnTo>
                    <a:lnTo>
                      <a:pt x="84" y="17"/>
                    </a:lnTo>
                    <a:lnTo>
                      <a:pt x="89" y="26"/>
                    </a:lnTo>
                    <a:lnTo>
                      <a:pt x="89" y="33"/>
                    </a:lnTo>
                    <a:lnTo>
                      <a:pt x="89" y="45"/>
                    </a:lnTo>
                    <a:lnTo>
                      <a:pt x="84" y="52"/>
                    </a:lnTo>
                    <a:lnTo>
                      <a:pt x="77" y="61"/>
                    </a:lnTo>
                    <a:lnTo>
                      <a:pt x="68" y="66"/>
                    </a:lnTo>
                    <a:lnTo>
                      <a:pt x="58" y="70"/>
                    </a:lnTo>
                    <a:lnTo>
                      <a:pt x="44" y="70"/>
                    </a:lnTo>
                    <a:lnTo>
                      <a:pt x="33" y="70"/>
                    </a:lnTo>
                    <a:lnTo>
                      <a:pt x="21" y="66"/>
                    </a:lnTo>
                    <a:lnTo>
                      <a:pt x="12" y="61"/>
                    </a:lnTo>
                    <a:lnTo>
                      <a:pt x="5" y="52"/>
                    </a:lnTo>
                    <a:lnTo>
                      <a:pt x="0" y="42"/>
                    </a:lnTo>
                    <a:lnTo>
                      <a:pt x="0" y="33"/>
                    </a:lnTo>
                    <a:lnTo>
                      <a:pt x="0" y="24"/>
                    </a:lnTo>
                    <a:lnTo>
                      <a:pt x="2" y="14"/>
                    </a:lnTo>
                    <a:lnTo>
                      <a:pt x="7" y="7"/>
                    </a:lnTo>
                    <a:lnTo>
                      <a:pt x="14" y="3"/>
                    </a:lnTo>
                    <a:lnTo>
                      <a:pt x="23" y="0"/>
                    </a:lnTo>
                    <a:lnTo>
                      <a:pt x="33" y="0"/>
                    </a:lnTo>
                    <a:lnTo>
                      <a:pt x="33" y="56"/>
                    </a:lnTo>
                    <a:close/>
                    <a:moveTo>
                      <a:pt x="28" y="56"/>
                    </a:moveTo>
                    <a:lnTo>
                      <a:pt x="28" y="19"/>
                    </a:lnTo>
                    <a:lnTo>
                      <a:pt x="21" y="19"/>
                    </a:lnTo>
                    <a:lnTo>
                      <a:pt x="16" y="21"/>
                    </a:lnTo>
                    <a:lnTo>
                      <a:pt x="12" y="24"/>
                    </a:lnTo>
                    <a:lnTo>
                      <a:pt x="7" y="28"/>
                    </a:lnTo>
                    <a:lnTo>
                      <a:pt x="5" y="33"/>
                    </a:lnTo>
                    <a:lnTo>
                      <a:pt x="5" y="38"/>
                    </a:lnTo>
                    <a:lnTo>
                      <a:pt x="7" y="45"/>
                    </a:lnTo>
                    <a:lnTo>
                      <a:pt x="12" y="49"/>
                    </a:lnTo>
                    <a:lnTo>
                      <a:pt x="14" y="54"/>
                    </a:lnTo>
                    <a:lnTo>
                      <a:pt x="21" y="56"/>
                    </a:lnTo>
                    <a:lnTo>
                      <a:pt x="28" y="56"/>
                    </a:lnTo>
                    <a:close/>
                  </a:path>
                </a:pathLst>
              </a:custGeom>
              <a:solidFill>
                <a:srgbClr val="000000"/>
              </a:solidFill>
              <a:ln w="0">
                <a:solidFill>
                  <a:srgbClr val="000000"/>
                </a:solidFill>
                <a:round/>
                <a:headEnd/>
                <a:tailEnd/>
              </a:ln>
            </p:spPr>
            <p:txBody>
              <a:bodyPr/>
              <a:lstStyle/>
              <a:p>
                <a:endParaRPr lang="en-US"/>
              </a:p>
            </p:txBody>
          </p:sp>
          <p:sp>
            <p:nvSpPr>
              <p:cNvPr id="535067" name="Freeform 539"/>
              <p:cNvSpPr>
                <a:spLocks/>
              </p:cNvSpPr>
              <p:nvPr/>
            </p:nvSpPr>
            <p:spPr bwMode="auto">
              <a:xfrm>
                <a:off x="61" y="2794"/>
                <a:ext cx="87" cy="61"/>
              </a:xfrm>
              <a:custGeom>
                <a:avLst/>
                <a:gdLst/>
                <a:ahLst/>
                <a:cxnLst>
                  <a:cxn ang="0">
                    <a:pos x="0" y="33"/>
                  </a:cxn>
                  <a:cxn ang="0">
                    <a:pos x="21" y="33"/>
                  </a:cxn>
                  <a:cxn ang="0">
                    <a:pos x="12" y="28"/>
                  </a:cxn>
                  <a:cxn ang="0">
                    <a:pos x="5" y="23"/>
                  </a:cxn>
                  <a:cxn ang="0">
                    <a:pos x="0" y="16"/>
                  </a:cxn>
                  <a:cxn ang="0">
                    <a:pos x="0" y="12"/>
                  </a:cxn>
                  <a:cxn ang="0">
                    <a:pos x="0" y="7"/>
                  </a:cxn>
                  <a:cxn ang="0">
                    <a:pos x="2" y="2"/>
                  </a:cxn>
                  <a:cxn ang="0">
                    <a:pos x="7" y="0"/>
                  </a:cxn>
                  <a:cxn ang="0">
                    <a:pos x="12" y="0"/>
                  </a:cxn>
                  <a:cxn ang="0">
                    <a:pos x="14" y="0"/>
                  </a:cxn>
                  <a:cxn ang="0">
                    <a:pos x="19" y="2"/>
                  </a:cxn>
                  <a:cxn ang="0">
                    <a:pos x="21" y="5"/>
                  </a:cxn>
                  <a:cxn ang="0">
                    <a:pos x="21" y="7"/>
                  </a:cxn>
                  <a:cxn ang="0">
                    <a:pos x="21" y="9"/>
                  </a:cxn>
                  <a:cxn ang="0">
                    <a:pos x="16" y="14"/>
                  </a:cxn>
                  <a:cxn ang="0">
                    <a:pos x="14" y="19"/>
                  </a:cxn>
                  <a:cxn ang="0">
                    <a:pos x="14" y="21"/>
                  </a:cxn>
                  <a:cxn ang="0">
                    <a:pos x="14" y="23"/>
                  </a:cxn>
                  <a:cxn ang="0">
                    <a:pos x="14" y="23"/>
                  </a:cxn>
                  <a:cxn ang="0">
                    <a:pos x="21" y="28"/>
                  </a:cxn>
                  <a:cxn ang="0">
                    <a:pos x="28" y="33"/>
                  </a:cxn>
                  <a:cxn ang="0">
                    <a:pos x="68" y="33"/>
                  </a:cxn>
                  <a:cxn ang="0">
                    <a:pos x="72" y="33"/>
                  </a:cxn>
                  <a:cxn ang="0">
                    <a:pos x="77" y="30"/>
                  </a:cxn>
                  <a:cxn ang="0">
                    <a:pos x="80" y="30"/>
                  </a:cxn>
                  <a:cxn ang="0">
                    <a:pos x="82" y="26"/>
                  </a:cxn>
                  <a:cxn ang="0">
                    <a:pos x="84" y="23"/>
                  </a:cxn>
                  <a:cxn ang="0">
                    <a:pos x="84" y="16"/>
                  </a:cxn>
                  <a:cxn ang="0">
                    <a:pos x="87" y="16"/>
                  </a:cxn>
                  <a:cxn ang="0">
                    <a:pos x="87" y="61"/>
                  </a:cxn>
                  <a:cxn ang="0">
                    <a:pos x="84" y="61"/>
                  </a:cxn>
                  <a:cxn ang="0">
                    <a:pos x="84" y="56"/>
                  </a:cxn>
                  <a:cxn ang="0">
                    <a:pos x="82" y="54"/>
                  </a:cxn>
                  <a:cxn ang="0">
                    <a:pos x="80" y="51"/>
                  </a:cxn>
                  <a:cxn ang="0">
                    <a:pos x="77" y="49"/>
                  </a:cxn>
                  <a:cxn ang="0">
                    <a:pos x="75" y="49"/>
                  </a:cxn>
                  <a:cxn ang="0">
                    <a:pos x="68" y="49"/>
                  </a:cxn>
                  <a:cxn ang="0">
                    <a:pos x="35" y="49"/>
                  </a:cxn>
                  <a:cxn ang="0">
                    <a:pos x="26" y="49"/>
                  </a:cxn>
                  <a:cxn ang="0">
                    <a:pos x="19" y="49"/>
                  </a:cxn>
                  <a:cxn ang="0">
                    <a:pos x="16" y="49"/>
                  </a:cxn>
                  <a:cxn ang="0">
                    <a:pos x="12" y="51"/>
                  </a:cxn>
                  <a:cxn ang="0">
                    <a:pos x="12" y="51"/>
                  </a:cxn>
                  <a:cxn ang="0">
                    <a:pos x="9" y="54"/>
                  </a:cxn>
                  <a:cxn ang="0">
                    <a:pos x="9" y="56"/>
                  </a:cxn>
                  <a:cxn ang="0">
                    <a:pos x="9" y="58"/>
                  </a:cxn>
                  <a:cxn ang="0">
                    <a:pos x="12" y="61"/>
                  </a:cxn>
                  <a:cxn ang="0">
                    <a:pos x="9" y="61"/>
                  </a:cxn>
                  <a:cxn ang="0">
                    <a:pos x="0" y="37"/>
                  </a:cxn>
                  <a:cxn ang="0">
                    <a:pos x="0" y="33"/>
                  </a:cxn>
                </a:cxnLst>
                <a:rect l="0" t="0" r="r" b="b"/>
                <a:pathLst>
                  <a:path w="87" h="61">
                    <a:moveTo>
                      <a:pt x="0" y="33"/>
                    </a:moveTo>
                    <a:lnTo>
                      <a:pt x="21" y="33"/>
                    </a:lnTo>
                    <a:lnTo>
                      <a:pt x="12" y="28"/>
                    </a:lnTo>
                    <a:lnTo>
                      <a:pt x="5" y="23"/>
                    </a:lnTo>
                    <a:lnTo>
                      <a:pt x="0" y="16"/>
                    </a:lnTo>
                    <a:lnTo>
                      <a:pt x="0" y="12"/>
                    </a:lnTo>
                    <a:lnTo>
                      <a:pt x="0" y="7"/>
                    </a:lnTo>
                    <a:lnTo>
                      <a:pt x="2" y="2"/>
                    </a:lnTo>
                    <a:lnTo>
                      <a:pt x="7" y="0"/>
                    </a:lnTo>
                    <a:lnTo>
                      <a:pt x="12" y="0"/>
                    </a:lnTo>
                    <a:lnTo>
                      <a:pt x="14" y="0"/>
                    </a:lnTo>
                    <a:lnTo>
                      <a:pt x="19" y="2"/>
                    </a:lnTo>
                    <a:lnTo>
                      <a:pt x="21" y="5"/>
                    </a:lnTo>
                    <a:lnTo>
                      <a:pt x="21" y="7"/>
                    </a:lnTo>
                    <a:lnTo>
                      <a:pt x="21" y="9"/>
                    </a:lnTo>
                    <a:lnTo>
                      <a:pt x="16" y="14"/>
                    </a:lnTo>
                    <a:lnTo>
                      <a:pt x="14" y="19"/>
                    </a:lnTo>
                    <a:lnTo>
                      <a:pt x="14" y="21"/>
                    </a:lnTo>
                    <a:lnTo>
                      <a:pt x="14" y="23"/>
                    </a:lnTo>
                    <a:lnTo>
                      <a:pt x="21" y="28"/>
                    </a:lnTo>
                    <a:lnTo>
                      <a:pt x="28" y="33"/>
                    </a:lnTo>
                    <a:lnTo>
                      <a:pt x="68" y="33"/>
                    </a:lnTo>
                    <a:lnTo>
                      <a:pt x="72" y="33"/>
                    </a:lnTo>
                    <a:lnTo>
                      <a:pt x="77" y="30"/>
                    </a:lnTo>
                    <a:lnTo>
                      <a:pt x="80" y="30"/>
                    </a:lnTo>
                    <a:lnTo>
                      <a:pt x="82" y="26"/>
                    </a:lnTo>
                    <a:lnTo>
                      <a:pt x="84" y="23"/>
                    </a:lnTo>
                    <a:lnTo>
                      <a:pt x="84" y="16"/>
                    </a:lnTo>
                    <a:lnTo>
                      <a:pt x="87" y="16"/>
                    </a:lnTo>
                    <a:lnTo>
                      <a:pt x="87" y="61"/>
                    </a:lnTo>
                    <a:lnTo>
                      <a:pt x="84" y="61"/>
                    </a:lnTo>
                    <a:lnTo>
                      <a:pt x="84" y="56"/>
                    </a:lnTo>
                    <a:lnTo>
                      <a:pt x="82" y="54"/>
                    </a:lnTo>
                    <a:lnTo>
                      <a:pt x="80" y="51"/>
                    </a:lnTo>
                    <a:lnTo>
                      <a:pt x="77" y="49"/>
                    </a:lnTo>
                    <a:lnTo>
                      <a:pt x="75" y="49"/>
                    </a:lnTo>
                    <a:lnTo>
                      <a:pt x="68" y="49"/>
                    </a:lnTo>
                    <a:lnTo>
                      <a:pt x="35" y="49"/>
                    </a:lnTo>
                    <a:lnTo>
                      <a:pt x="26" y="49"/>
                    </a:lnTo>
                    <a:lnTo>
                      <a:pt x="19" y="49"/>
                    </a:lnTo>
                    <a:lnTo>
                      <a:pt x="16" y="49"/>
                    </a:lnTo>
                    <a:lnTo>
                      <a:pt x="12" y="51"/>
                    </a:lnTo>
                    <a:lnTo>
                      <a:pt x="9" y="54"/>
                    </a:lnTo>
                    <a:lnTo>
                      <a:pt x="9" y="56"/>
                    </a:lnTo>
                    <a:lnTo>
                      <a:pt x="9" y="58"/>
                    </a:lnTo>
                    <a:lnTo>
                      <a:pt x="12" y="61"/>
                    </a:lnTo>
                    <a:lnTo>
                      <a:pt x="9" y="61"/>
                    </a:lnTo>
                    <a:lnTo>
                      <a:pt x="0" y="37"/>
                    </a:lnTo>
                    <a:lnTo>
                      <a:pt x="0" y="33"/>
                    </a:lnTo>
                    <a:close/>
                  </a:path>
                </a:pathLst>
              </a:custGeom>
              <a:solidFill>
                <a:srgbClr val="000000"/>
              </a:solidFill>
              <a:ln w="0">
                <a:solidFill>
                  <a:srgbClr val="000000"/>
                </a:solidFill>
                <a:round/>
                <a:headEnd/>
                <a:tailEnd/>
              </a:ln>
            </p:spPr>
            <p:txBody>
              <a:bodyPr/>
              <a:lstStyle/>
              <a:p>
                <a:endParaRPr lang="en-US"/>
              </a:p>
            </p:txBody>
          </p:sp>
          <p:sp>
            <p:nvSpPr>
              <p:cNvPr id="535066" name="Freeform 538"/>
              <p:cNvSpPr>
                <a:spLocks/>
              </p:cNvSpPr>
              <p:nvPr/>
            </p:nvSpPr>
            <p:spPr bwMode="auto">
              <a:xfrm>
                <a:off x="16" y="2684"/>
                <a:ext cx="171" cy="54"/>
              </a:xfrm>
              <a:custGeom>
                <a:avLst/>
                <a:gdLst/>
                <a:ahLst/>
                <a:cxnLst>
                  <a:cxn ang="0">
                    <a:pos x="169" y="0"/>
                  </a:cxn>
                  <a:cxn ang="0">
                    <a:pos x="171" y="0"/>
                  </a:cxn>
                  <a:cxn ang="0">
                    <a:pos x="164" y="14"/>
                  </a:cxn>
                  <a:cxn ang="0">
                    <a:pos x="155" y="26"/>
                  </a:cxn>
                  <a:cxn ang="0">
                    <a:pos x="146" y="33"/>
                  </a:cxn>
                  <a:cxn ang="0">
                    <a:pos x="136" y="40"/>
                  </a:cxn>
                  <a:cxn ang="0">
                    <a:pos x="125" y="47"/>
                  </a:cxn>
                  <a:cxn ang="0">
                    <a:pos x="106" y="52"/>
                  </a:cxn>
                  <a:cxn ang="0">
                    <a:pos x="87" y="54"/>
                  </a:cxn>
                  <a:cxn ang="0">
                    <a:pos x="59" y="49"/>
                  </a:cxn>
                  <a:cxn ang="0">
                    <a:pos x="33" y="40"/>
                  </a:cxn>
                  <a:cxn ang="0">
                    <a:pos x="12" y="21"/>
                  </a:cxn>
                  <a:cxn ang="0">
                    <a:pos x="0" y="0"/>
                  </a:cxn>
                  <a:cxn ang="0">
                    <a:pos x="3" y="0"/>
                  </a:cxn>
                  <a:cxn ang="0">
                    <a:pos x="12" y="12"/>
                  </a:cxn>
                  <a:cxn ang="0">
                    <a:pos x="21" y="21"/>
                  </a:cxn>
                  <a:cxn ang="0">
                    <a:pos x="28" y="26"/>
                  </a:cxn>
                  <a:cxn ang="0">
                    <a:pos x="38" y="28"/>
                  </a:cxn>
                  <a:cxn ang="0">
                    <a:pos x="50" y="31"/>
                  </a:cxn>
                  <a:cxn ang="0">
                    <a:pos x="66" y="35"/>
                  </a:cxn>
                  <a:cxn ang="0">
                    <a:pos x="82" y="35"/>
                  </a:cxn>
                  <a:cxn ang="0">
                    <a:pos x="101" y="35"/>
                  </a:cxn>
                  <a:cxn ang="0">
                    <a:pos x="120" y="33"/>
                  </a:cxn>
                  <a:cxn ang="0">
                    <a:pos x="132" y="28"/>
                  </a:cxn>
                  <a:cxn ang="0">
                    <a:pos x="141" y="26"/>
                  </a:cxn>
                  <a:cxn ang="0">
                    <a:pos x="148" y="21"/>
                  </a:cxn>
                  <a:cxn ang="0">
                    <a:pos x="155" y="17"/>
                  </a:cxn>
                  <a:cxn ang="0">
                    <a:pos x="162" y="10"/>
                  </a:cxn>
                  <a:cxn ang="0">
                    <a:pos x="169" y="0"/>
                  </a:cxn>
                </a:cxnLst>
                <a:rect l="0" t="0" r="r" b="b"/>
                <a:pathLst>
                  <a:path w="171" h="54">
                    <a:moveTo>
                      <a:pt x="169" y="0"/>
                    </a:moveTo>
                    <a:lnTo>
                      <a:pt x="171" y="0"/>
                    </a:lnTo>
                    <a:lnTo>
                      <a:pt x="164" y="14"/>
                    </a:lnTo>
                    <a:lnTo>
                      <a:pt x="155" y="26"/>
                    </a:lnTo>
                    <a:lnTo>
                      <a:pt x="146" y="33"/>
                    </a:lnTo>
                    <a:lnTo>
                      <a:pt x="136" y="40"/>
                    </a:lnTo>
                    <a:lnTo>
                      <a:pt x="125" y="47"/>
                    </a:lnTo>
                    <a:lnTo>
                      <a:pt x="106" y="52"/>
                    </a:lnTo>
                    <a:lnTo>
                      <a:pt x="87" y="54"/>
                    </a:lnTo>
                    <a:lnTo>
                      <a:pt x="59" y="49"/>
                    </a:lnTo>
                    <a:lnTo>
                      <a:pt x="33" y="40"/>
                    </a:lnTo>
                    <a:lnTo>
                      <a:pt x="12" y="21"/>
                    </a:lnTo>
                    <a:lnTo>
                      <a:pt x="0" y="0"/>
                    </a:lnTo>
                    <a:lnTo>
                      <a:pt x="3" y="0"/>
                    </a:lnTo>
                    <a:lnTo>
                      <a:pt x="12" y="12"/>
                    </a:lnTo>
                    <a:lnTo>
                      <a:pt x="21" y="21"/>
                    </a:lnTo>
                    <a:lnTo>
                      <a:pt x="28" y="26"/>
                    </a:lnTo>
                    <a:lnTo>
                      <a:pt x="38" y="28"/>
                    </a:lnTo>
                    <a:lnTo>
                      <a:pt x="50" y="31"/>
                    </a:lnTo>
                    <a:lnTo>
                      <a:pt x="66" y="35"/>
                    </a:lnTo>
                    <a:lnTo>
                      <a:pt x="82" y="35"/>
                    </a:lnTo>
                    <a:lnTo>
                      <a:pt x="101" y="35"/>
                    </a:lnTo>
                    <a:lnTo>
                      <a:pt x="120" y="33"/>
                    </a:lnTo>
                    <a:lnTo>
                      <a:pt x="132" y="28"/>
                    </a:lnTo>
                    <a:lnTo>
                      <a:pt x="141" y="26"/>
                    </a:lnTo>
                    <a:lnTo>
                      <a:pt x="148" y="21"/>
                    </a:lnTo>
                    <a:lnTo>
                      <a:pt x="155" y="17"/>
                    </a:lnTo>
                    <a:lnTo>
                      <a:pt x="162" y="10"/>
                    </a:lnTo>
                    <a:lnTo>
                      <a:pt x="169" y="0"/>
                    </a:lnTo>
                    <a:close/>
                  </a:path>
                </a:pathLst>
              </a:custGeom>
              <a:solidFill>
                <a:srgbClr val="000000"/>
              </a:solidFill>
              <a:ln w="0">
                <a:solidFill>
                  <a:srgbClr val="000000"/>
                </a:solidFill>
                <a:round/>
                <a:headEnd/>
                <a:tailEnd/>
              </a:ln>
            </p:spPr>
            <p:txBody>
              <a:bodyPr/>
              <a:lstStyle/>
              <a:p>
                <a:endParaRPr lang="en-US"/>
              </a:p>
            </p:txBody>
          </p:sp>
          <p:sp>
            <p:nvSpPr>
              <p:cNvPr id="535065" name="Freeform 537"/>
              <p:cNvSpPr>
                <a:spLocks/>
              </p:cNvSpPr>
              <p:nvPr/>
            </p:nvSpPr>
            <p:spPr bwMode="auto">
              <a:xfrm>
                <a:off x="61" y="2535"/>
                <a:ext cx="87" cy="145"/>
              </a:xfrm>
              <a:custGeom>
                <a:avLst/>
                <a:gdLst/>
                <a:ahLst/>
                <a:cxnLst>
                  <a:cxn ang="0">
                    <a:pos x="12" y="112"/>
                  </a:cxn>
                  <a:cxn ang="0">
                    <a:pos x="7" y="105"/>
                  </a:cxn>
                  <a:cxn ang="0">
                    <a:pos x="0" y="96"/>
                  </a:cxn>
                  <a:cxn ang="0">
                    <a:pos x="0" y="86"/>
                  </a:cxn>
                  <a:cxn ang="0">
                    <a:pos x="5" y="72"/>
                  </a:cxn>
                  <a:cxn ang="0">
                    <a:pos x="19" y="65"/>
                  </a:cxn>
                  <a:cxn ang="0">
                    <a:pos x="5" y="54"/>
                  </a:cxn>
                  <a:cxn ang="0">
                    <a:pos x="0" y="42"/>
                  </a:cxn>
                  <a:cxn ang="0">
                    <a:pos x="0" y="28"/>
                  </a:cxn>
                  <a:cxn ang="0">
                    <a:pos x="7" y="19"/>
                  </a:cxn>
                  <a:cxn ang="0">
                    <a:pos x="21" y="14"/>
                  </a:cxn>
                  <a:cxn ang="0">
                    <a:pos x="68" y="12"/>
                  </a:cxn>
                  <a:cxn ang="0">
                    <a:pos x="80" y="12"/>
                  </a:cxn>
                  <a:cxn ang="0">
                    <a:pos x="84" y="7"/>
                  </a:cxn>
                  <a:cxn ang="0">
                    <a:pos x="84" y="0"/>
                  </a:cxn>
                  <a:cxn ang="0">
                    <a:pos x="87" y="40"/>
                  </a:cxn>
                  <a:cxn ang="0">
                    <a:pos x="84" y="40"/>
                  </a:cxn>
                  <a:cxn ang="0">
                    <a:pos x="82" y="30"/>
                  </a:cxn>
                  <a:cxn ang="0">
                    <a:pos x="77" y="28"/>
                  </a:cxn>
                  <a:cxn ang="0">
                    <a:pos x="68" y="28"/>
                  </a:cxn>
                  <a:cxn ang="0">
                    <a:pos x="23" y="28"/>
                  </a:cxn>
                  <a:cxn ang="0">
                    <a:pos x="14" y="33"/>
                  </a:cxn>
                  <a:cxn ang="0">
                    <a:pos x="12" y="42"/>
                  </a:cxn>
                  <a:cxn ang="0">
                    <a:pos x="14" y="51"/>
                  </a:cxn>
                  <a:cxn ang="0">
                    <a:pos x="23" y="63"/>
                  </a:cxn>
                  <a:cxn ang="0">
                    <a:pos x="28" y="65"/>
                  </a:cxn>
                  <a:cxn ang="0">
                    <a:pos x="75" y="63"/>
                  </a:cxn>
                  <a:cxn ang="0">
                    <a:pos x="82" y="63"/>
                  </a:cxn>
                  <a:cxn ang="0">
                    <a:pos x="84" y="56"/>
                  </a:cxn>
                  <a:cxn ang="0">
                    <a:pos x="87" y="51"/>
                  </a:cxn>
                  <a:cxn ang="0">
                    <a:pos x="84" y="93"/>
                  </a:cxn>
                  <a:cxn ang="0">
                    <a:pos x="84" y="84"/>
                  </a:cxn>
                  <a:cxn ang="0">
                    <a:pos x="77" y="82"/>
                  </a:cxn>
                  <a:cxn ang="0">
                    <a:pos x="68" y="79"/>
                  </a:cxn>
                  <a:cxn ang="0">
                    <a:pos x="23" y="82"/>
                  </a:cxn>
                  <a:cxn ang="0">
                    <a:pos x="12" y="89"/>
                  </a:cxn>
                  <a:cxn ang="0">
                    <a:pos x="12" y="100"/>
                  </a:cxn>
                  <a:cxn ang="0">
                    <a:pos x="19" y="112"/>
                  </a:cxn>
                  <a:cxn ang="0">
                    <a:pos x="68" y="117"/>
                  </a:cxn>
                  <a:cxn ang="0">
                    <a:pos x="80" y="114"/>
                  </a:cxn>
                  <a:cxn ang="0">
                    <a:pos x="84" y="112"/>
                  </a:cxn>
                  <a:cxn ang="0">
                    <a:pos x="84" y="105"/>
                  </a:cxn>
                  <a:cxn ang="0">
                    <a:pos x="87" y="145"/>
                  </a:cxn>
                  <a:cxn ang="0">
                    <a:pos x="84" y="140"/>
                  </a:cxn>
                  <a:cxn ang="0">
                    <a:pos x="82" y="135"/>
                  </a:cxn>
                  <a:cxn ang="0">
                    <a:pos x="75" y="133"/>
                  </a:cxn>
                  <a:cxn ang="0">
                    <a:pos x="35" y="133"/>
                  </a:cxn>
                  <a:cxn ang="0">
                    <a:pos x="19" y="133"/>
                  </a:cxn>
                  <a:cxn ang="0">
                    <a:pos x="12" y="133"/>
                  </a:cxn>
                  <a:cxn ang="0">
                    <a:pos x="9" y="135"/>
                  </a:cxn>
                  <a:cxn ang="0">
                    <a:pos x="9" y="140"/>
                  </a:cxn>
                  <a:cxn ang="0">
                    <a:pos x="9" y="145"/>
                  </a:cxn>
                  <a:cxn ang="0">
                    <a:pos x="0" y="117"/>
                  </a:cxn>
                </a:cxnLst>
                <a:rect l="0" t="0" r="r" b="b"/>
                <a:pathLst>
                  <a:path w="87" h="145">
                    <a:moveTo>
                      <a:pt x="19" y="117"/>
                    </a:moveTo>
                    <a:lnTo>
                      <a:pt x="12" y="112"/>
                    </a:lnTo>
                    <a:lnTo>
                      <a:pt x="9" y="107"/>
                    </a:lnTo>
                    <a:lnTo>
                      <a:pt x="7" y="105"/>
                    </a:lnTo>
                    <a:lnTo>
                      <a:pt x="2" y="100"/>
                    </a:lnTo>
                    <a:lnTo>
                      <a:pt x="0" y="96"/>
                    </a:lnTo>
                    <a:lnTo>
                      <a:pt x="0" y="91"/>
                    </a:lnTo>
                    <a:lnTo>
                      <a:pt x="0" y="86"/>
                    </a:lnTo>
                    <a:lnTo>
                      <a:pt x="0" y="79"/>
                    </a:lnTo>
                    <a:lnTo>
                      <a:pt x="5" y="72"/>
                    </a:lnTo>
                    <a:lnTo>
                      <a:pt x="9" y="68"/>
                    </a:lnTo>
                    <a:lnTo>
                      <a:pt x="19" y="65"/>
                    </a:lnTo>
                    <a:lnTo>
                      <a:pt x="12" y="58"/>
                    </a:lnTo>
                    <a:lnTo>
                      <a:pt x="5" y="54"/>
                    </a:lnTo>
                    <a:lnTo>
                      <a:pt x="2" y="49"/>
                    </a:lnTo>
                    <a:lnTo>
                      <a:pt x="0" y="42"/>
                    </a:lnTo>
                    <a:lnTo>
                      <a:pt x="0" y="35"/>
                    </a:lnTo>
                    <a:lnTo>
                      <a:pt x="0" y="28"/>
                    </a:lnTo>
                    <a:lnTo>
                      <a:pt x="2" y="23"/>
                    </a:lnTo>
                    <a:lnTo>
                      <a:pt x="7" y="19"/>
                    </a:lnTo>
                    <a:lnTo>
                      <a:pt x="14" y="14"/>
                    </a:lnTo>
                    <a:lnTo>
                      <a:pt x="21" y="14"/>
                    </a:lnTo>
                    <a:lnTo>
                      <a:pt x="30" y="12"/>
                    </a:lnTo>
                    <a:lnTo>
                      <a:pt x="68" y="12"/>
                    </a:lnTo>
                    <a:lnTo>
                      <a:pt x="75" y="12"/>
                    </a:lnTo>
                    <a:lnTo>
                      <a:pt x="80" y="12"/>
                    </a:lnTo>
                    <a:lnTo>
                      <a:pt x="82" y="9"/>
                    </a:lnTo>
                    <a:lnTo>
                      <a:pt x="84" y="7"/>
                    </a:lnTo>
                    <a:lnTo>
                      <a:pt x="84" y="5"/>
                    </a:lnTo>
                    <a:lnTo>
                      <a:pt x="84" y="0"/>
                    </a:lnTo>
                    <a:lnTo>
                      <a:pt x="87" y="0"/>
                    </a:lnTo>
                    <a:lnTo>
                      <a:pt x="87" y="40"/>
                    </a:lnTo>
                    <a:lnTo>
                      <a:pt x="84" y="40"/>
                    </a:lnTo>
                    <a:lnTo>
                      <a:pt x="84" y="35"/>
                    </a:lnTo>
                    <a:lnTo>
                      <a:pt x="82" y="30"/>
                    </a:lnTo>
                    <a:lnTo>
                      <a:pt x="80" y="30"/>
                    </a:lnTo>
                    <a:lnTo>
                      <a:pt x="77" y="28"/>
                    </a:lnTo>
                    <a:lnTo>
                      <a:pt x="75" y="28"/>
                    </a:lnTo>
                    <a:lnTo>
                      <a:pt x="68" y="28"/>
                    </a:lnTo>
                    <a:lnTo>
                      <a:pt x="30" y="28"/>
                    </a:lnTo>
                    <a:lnTo>
                      <a:pt x="23" y="28"/>
                    </a:lnTo>
                    <a:lnTo>
                      <a:pt x="16" y="30"/>
                    </a:lnTo>
                    <a:lnTo>
                      <a:pt x="14" y="33"/>
                    </a:lnTo>
                    <a:lnTo>
                      <a:pt x="12" y="37"/>
                    </a:lnTo>
                    <a:lnTo>
                      <a:pt x="12" y="42"/>
                    </a:lnTo>
                    <a:lnTo>
                      <a:pt x="12" y="47"/>
                    </a:lnTo>
                    <a:lnTo>
                      <a:pt x="14" y="51"/>
                    </a:lnTo>
                    <a:lnTo>
                      <a:pt x="16" y="58"/>
                    </a:lnTo>
                    <a:lnTo>
                      <a:pt x="23" y="63"/>
                    </a:lnTo>
                    <a:lnTo>
                      <a:pt x="23" y="65"/>
                    </a:lnTo>
                    <a:lnTo>
                      <a:pt x="28" y="65"/>
                    </a:lnTo>
                    <a:lnTo>
                      <a:pt x="68" y="65"/>
                    </a:lnTo>
                    <a:lnTo>
                      <a:pt x="75" y="63"/>
                    </a:lnTo>
                    <a:lnTo>
                      <a:pt x="80" y="63"/>
                    </a:lnTo>
                    <a:lnTo>
                      <a:pt x="82" y="63"/>
                    </a:lnTo>
                    <a:lnTo>
                      <a:pt x="84" y="61"/>
                    </a:lnTo>
                    <a:lnTo>
                      <a:pt x="84" y="56"/>
                    </a:lnTo>
                    <a:lnTo>
                      <a:pt x="84" y="51"/>
                    </a:lnTo>
                    <a:lnTo>
                      <a:pt x="87" y="51"/>
                    </a:lnTo>
                    <a:lnTo>
                      <a:pt x="87" y="93"/>
                    </a:lnTo>
                    <a:lnTo>
                      <a:pt x="84" y="93"/>
                    </a:lnTo>
                    <a:lnTo>
                      <a:pt x="84" y="86"/>
                    </a:lnTo>
                    <a:lnTo>
                      <a:pt x="84" y="84"/>
                    </a:lnTo>
                    <a:lnTo>
                      <a:pt x="82" y="82"/>
                    </a:lnTo>
                    <a:lnTo>
                      <a:pt x="77" y="82"/>
                    </a:lnTo>
                    <a:lnTo>
                      <a:pt x="75" y="79"/>
                    </a:lnTo>
                    <a:lnTo>
                      <a:pt x="68" y="79"/>
                    </a:lnTo>
                    <a:lnTo>
                      <a:pt x="30" y="79"/>
                    </a:lnTo>
                    <a:lnTo>
                      <a:pt x="23" y="82"/>
                    </a:lnTo>
                    <a:lnTo>
                      <a:pt x="16" y="84"/>
                    </a:lnTo>
                    <a:lnTo>
                      <a:pt x="12" y="89"/>
                    </a:lnTo>
                    <a:lnTo>
                      <a:pt x="12" y="96"/>
                    </a:lnTo>
                    <a:lnTo>
                      <a:pt x="12" y="100"/>
                    </a:lnTo>
                    <a:lnTo>
                      <a:pt x="14" y="105"/>
                    </a:lnTo>
                    <a:lnTo>
                      <a:pt x="19" y="112"/>
                    </a:lnTo>
                    <a:lnTo>
                      <a:pt x="23" y="117"/>
                    </a:lnTo>
                    <a:lnTo>
                      <a:pt x="68" y="117"/>
                    </a:lnTo>
                    <a:lnTo>
                      <a:pt x="75" y="117"/>
                    </a:lnTo>
                    <a:lnTo>
                      <a:pt x="80" y="114"/>
                    </a:lnTo>
                    <a:lnTo>
                      <a:pt x="82" y="114"/>
                    </a:lnTo>
                    <a:lnTo>
                      <a:pt x="84" y="112"/>
                    </a:lnTo>
                    <a:lnTo>
                      <a:pt x="84" y="110"/>
                    </a:lnTo>
                    <a:lnTo>
                      <a:pt x="84" y="105"/>
                    </a:lnTo>
                    <a:lnTo>
                      <a:pt x="87" y="105"/>
                    </a:lnTo>
                    <a:lnTo>
                      <a:pt x="87" y="145"/>
                    </a:lnTo>
                    <a:lnTo>
                      <a:pt x="84" y="145"/>
                    </a:lnTo>
                    <a:lnTo>
                      <a:pt x="84" y="140"/>
                    </a:lnTo>
                    <a:lnTo>
                      <a:pt x="84" y="138"/>
                    </a:lnTo>
                    <a:lnTo>
                      <a:pt x="82" y="135"/>
                    </a:lnTo>
                    <a:lnTo>
                      <a:pt x="80" y="133"/>
                    </a:lnTo>
                    <a:lnTo>
                      <a:pt x="75" y="133"/>
                    </a:lnTo>
                    <a:lnTo>
                      <a:pt x="68" y="133"/>
                    </a:lnTo>
                    <a:lnTo>
                      <a:pt x="35" y="133"/>
                    </a:lnTo>
                    <a:lnTo>
                      <a:pt x="26" y="133"/>
                    </a:lnTo>
                    <a:lnTo>
                      <a:pt x="19" y="133"/>
                    </a:lnTo>
                    <a:lnTo>
                      <a:pt x="16" y="133"/>
                    </a:lnTo>
                    <a:lnTo>
                      <a:pt x="12" y="133"/>
                    </a:lnTo>
                    <a:lnTo>
                      <a:pt x="12" y="135"/>
                    </a:lnTo>
                    <a:lnTo>
                      <a:pt x="9" y="135"/>
                    </a:lnTo>
                    <a:lnTo>
                      <a:pt x="9" y="138"/>
                    </a:lnTo>
                    <a:lnTo>
                      <a:pt x="9" y="140"/>
                    </a:lnTo>
                    <a:lnTo>
                      <a:pt x="12" y="142"/>
                    </a:lnTo>
                    <a:lnTo>
                      <a:pt x="9" y="145"/>
                    </a:lnTo>
                    <a:lnTo>
                      <a:pt x="0" y="119"/>
                    </a:lnTo>
                    <a:lnTo>
                      <a:pt x="0" y="117"/>
                    </a:lnTo>
                    <a:lnTo>
                      <a:pt x="19" y="117"/>
                    </a:lnTo>
                    <a:close/>
                  </a:path>
                </a:pathLst>
              </a:custGeom>
              <a:solidFill>
                <a:srgbClr val="000000"/>
              </a:solidFill>
              <a:ln w="0">
                <a:solidFill>
                  <a:srgbClr val="000000"/>
                </a:solidFill>
                <a:round/>
                <a:headEnd/>
                <a:tailEnd/>
              </a:ln>
            </p:spPr>
            <p:txBody>
              <a:bodyPr/>
              <a:lstStyle/>
              <a:p>
                <a:endParaRPr lang="en-US"/>
              </a:p>
            </p:txBody>
          </p:sp>
          <p:sp>
            <p:nvSpPr>
              <p:cNvPr id="535064" name="Freeform 536"/>
              <p:cNvSpPr>
                <a:spLocks noEditPoints="1"/>
              </p:cNvSpPr>
              <p:nvPr/>
            </p:nvSpPr>
            <p:spPr bwMode="auto">
              <a:xfrm>
                <a:off x="14" y="2484"/>
                <a:ext cx="134" cy="39"/>
              </a:xfrm>
              <a:custGeom>
                <a:avLst/>
                <a:gdLst/>
                <a:ahLst/>
                <a:cxnLst>
                  <a:cxn ang="0">
                    <a:pos x="0" y="21"/>
                  </a:cxn>
                  <a:cxn ang="0">
                    <a:pos x="0" y="16"/>
                  </a:cxn>
                  <a:cxn ang="0">
                    <a:pos x="2" y="14"/>
                  </a:cxn>
                  <a:cxn ang="0">
                    <a:pos x="7" y="9"/>
                  </a:cxn>
                  <a:cxn ang="0">
                    <a:pos x="9" y="9"/>
                  </a:cxn>
                  <a:cxn ang="0">
                    <a:pos x="14" y="9"/>
                  </a:cxn>
                  <a:cxn ang="0">
                    <a:pos x="19" y="14"/>
                  </a:cxn>
                  <a:cxn ang="0">
                    <a:pos x="21" y="16"/>
                  </a:cxn>
                  <a:cxn ang="0">
                    <a:pos x="21" y="21"/>
                  </a:cxn>
                  <a:cxn ang="0">
                    <a:pos x="21" y="25"/>
                  </a:cxn>
                  <a:cxn ang="0">
                    <a:pos x="19" y="28"/>
                  </a:cxn>
                  <a:cxn ang="0">
                    <a:pos x="14" y="30"/>
                  </a:cxn>
                  <a:cxn ang="0">
                    <a:pos x="9" y="32"/>
                  </a:cxn>
                  <a:cxn ang="0">
                    <a:pos x="7" y="30"/>
                  </a:cxn>
                  <a:cxn ang="0">
                    <a:pos x="2" y="28"/>
                  </a:cxn>
                  <a:cxn ang="0">
                    <a:pos x="0" y="25"/>
                  </a:cxn>
                  <a:cxn ang="0">
                    <a:pos x="0" y="21"/>
                  </a:cxn>
                  <a:cxn ang="0">
                    <a:pos x="47" y="11"/>
                  </a:cxn>
                  <a:cxn ang="0">
                    <a:pos x="115" y="11"/>
                  </a:cxn>
                  <a:cxn ang="0">
                    <a:pos x="122" y="11"/>
                  </a:cxn>
                  <a:cxn ang="0">
                    <a:pos x="127" y="11"/>
                  </a:cxn>
                  <a:cxn ang="0">
                    <a:pos x="129" y="9"/>
                  </a:cxn>
                  <a:cxn ang="0">
                    <a:pos x="131" y="7"/>
                  </a:cxn>
                  <a:cxn ang="0">
                    <a:pos x="131" y="4"/>
                  </a:cxn>
                  <a:cxn ang="0">
                    <a:pos x="131" y="0"/>
                  </a:cxn>
                  <a:cxn ang="0">
                    <a:pos x="134" y="0"/>
                  </a:cxn>
                  <a:cxn ang="0">
                    <a:pos x="134" y="39"/>
                  </a:cxn>
                  <a:cxn ang="0">
                    <a:pos x="131" y="39"/>
                  </a:cxn>
                  <a:cxn ang="0">
                    <a:pos x="131" y="35"/>
                  </a:cxn>
                  <a:cxn ang="0">
                    <a:pos x="131" y="32"/>
                  </a:cxn>
                  <a:cxn ang="0">
                    <a:pos x="129" y="30"/>
                  </a:cxn>
                  <a:cxn ang="0">
                    <a:pos x="127" y="28"/>
                  </a:cxn>
                  <a:cxn ang="0">
                    <a:pos x="122" y="28"/>
                  </a:cxn>
                  <a:cxn ang="0">
                    <a:pos x="115" y="28"/>
                  </a:cxn>
                  <a:cxn ang="0">
                    <a:pos x="82" y="28"/>
                  </a:cxn>
                  <a:cxn ang="0">
                    <a:pos x="73" y="28"/>
                  </a:cxn>
                  <a:cxn ang="0">
                    <a:pos x="66" y="28"/>
                  </a:cxn>
                  <a:cxn ang="0">
                    <a:pos x="61" y="28"/>
                  </a:cxn>
                  <a:cxn ang="0">
                    <a:pos x="59" y="28"/>
                  </a:cxn>
                  <a:cxn ang="0">
                    <a:pos x="59" y="30"/>
                  </a:cxn>
                  <a:cxn ang="0">
                    <a:pos x="56" y="30"/>
                  </a:cxn>
                  <a:cxn ang="0">
                    <a:pos x="56" y="32"/>
                  </a:cxn>
                  <a:cxn ang="0">
                    <a:pos x="56" y="35"/>
                  </a:cxn>
                  <a:cxn ang="0">
                    <a:pos x="59" y="39"/>
                  </a:cxn>
                  <a:cxn ang="0">
                    <a:pos x="56" y="39"/>
                  </a:cxn>
                  <a:cxn ang="0">
                    <a:pos x="47" y="16"/>
                  </a:cxn>
                  <a:cxn ang="0">
                    <a:pos x="47" y="11"/>
                  </a:cxn>
                </a:cxnLst>
                <a:rect l="0" t="0" r="r" b="b"/>
                <a:pathLst>
                  <a:path w="134" h="39">
                    <a:moveTo>
                      <a:pt x="0" y="21"/>
                    </a:moveTo>
                    <a:lnTo>
                      <a:pt x="0" y="16"/>
                    </a:lnTo>
                    <a:lnTo>
                      <a:pt x="2" y="14"/>
                    </a:lnTo>
                    <a:lnTo>
                      <a:pt x="7" y="9"/>
                    </a:lnTo>
                    <a:lnTo>
                      <a:pt x="9" y="9"/>
                    </a:lnTo>
                    <a:lnTo>
                      <a:pt x="14" y="9"/>
                    </a:lnTo>
                    <a:lnTo>
                      <a:pt x="19" y="14"/>
                    </a:lnTo>
                    <a:lnTo>
                      <a:pt x="21" y="16"/>
                    </a:lnTo>
                    <a:lnTo>
                      <a:pt x="21" y="21"/>
                    </a:lnTo>
                    <a:lnTo>
                      <a:pt x="21" y="25"/>
                    </a:lnTo>
                    <a:lnTo>
                      <a:pt x="19" y="28"/>
                    </a:lnTo>
                    <a:lnTo>
                      <a:pt x="14" y="30"/>
                    </a:lnTo>
                    <a:lnTo>
                      <a:pt x="9" y="32"/>
                    </a:lnTo>
                    <a:lnTo>
                      <a:pt x="7" y="30"/>
                    </a:lnTo>
                    <a:lnTo>
                      <a:pt x="2" y="28"/>
                    </a:lnTo>
                    <a:lnTo>
                      <a:pt x="0" y="25"/>
                    </a:lnTo>
                    <a:lnTo>
                      <a:pt x="0" y="21"/>
                    </a:lnTo>
                    <a:close/>
                    <a:moveTo>
                      <a:pt x="47" y="11"/>
                    </a:moveTo>
                    <a:lnTo>
                      <a:pt x="115" y="11"/>
                    </a:lnTo>
                    <a:lnTo>
                      <a:pt x="122" y="11"/>
                    </a:lnTo>
                    <a:lnTo>
                      <a:pt x="127" y="11"/>
                    </a:lnTo>
                    <a:lnTo>
                      <a:pt x="129" y="9"/>
                    </a:lnTo>
                    <a:lnTo>
                      <a:pt x="131" y="7"/>
                    </a:lnTo>
                    <a:lnTo>
                      <a:pt x="131" y="4"/>
                    </a:lnTo>
                    <a:lnTo>
                      <a:pt x="131" y="0"/>
                    </a:lnTo>
                    <a:lnTo>
                      <a:pt x="134" y="0"/>
                    </a:lnTo>
                    <a:lnTo>
                      <a:pt x="134" y="39"/>
                    </a:lnTo>
                    <a:lnTo>
                      <a:pt x="131" y="39"/>
                    </a:lnTo>
                    <a:lnTo>
                      <a:pt x="131" y="35"/>
                    </a:lnTo>
                    <a:lnTo>
                      <a:pt x="131" y="32"/>
                    </a:lnTo>
                    <a:lnTo>
                      <a:pt x="129" y="30"/>
                    </a:lnTo>
                    <a:lnTo>
                      <a:pt x="127" y="28"/>
                    </a:lnTo>
                    <a:lnTo>
                      <a:pt x="122" y="28"/>
                    </a:lnTo>
                    <a:lnTo>
                      <a:pt x="115" y="28"/>
                    </a:lnTo>
                    <a:lnTo>
                      <a:pt x="82" y="28"/>
                    </a:lnTo>
                    <a:lnTo>
                      <a:pt x="73" y="28"/>
                    </a:lnTo>
                    <a:lnTo>
                      <a:pt x="66" y="28"/>
                    </a:lnTo>
                    <a:lnTo>
                      <a:pt x="61" y="28"/>
                    </a:lnTo>
                    <a:lnTo>
                      <a:pt x="59" y="28"/>
                    </a:lnTo>
                    <a:lnTo>
                      <a:pt x="59" y="30"/>
                    </a:lnTo>
                    <a:lnTo>
                      <a:pt x="56" y="30"/>
                    </a:lnTo>
                    <a:lnTo>
                      <a:pt x="56" y="32"/>
                    </a:lnTo>
                    <a:lnTo>
                      <a:pt x="56" y="35"/>
                    </a:lnTo>
                    <a:lnTo>
                      <a:pt x="59" y="39"/>
                    </a:lnTo>
                    <a:lnTo>
                      <a:pt x="56" y="39"/>
                    </a:lnTo>
                    <a:lnTo>
                      <a:pt x="47" y="16"/>
                    </a:lnTo>
                    <a:lnTo>
                      <a:pt x="47" y="11"/>
                    </a:lnTo>
                    <a:close/>
                  </a:path>
                </a:pathLst>
              </a:custGeom>
              <a:solidFill>
                <a:srgbClr val="000000"/>
              </a:solidFill>
              <a:ln w="0">
                <a:solidFill>
                  <a:srgbClr val="000000"/>
                </a:solidFill>
                <a:round/>
                <a:headEnd/>
                <a:tailEnd/>
              </a:ln>
            </p:spPr>
            <p:txBody>
              <a:bodyPr/>
              <a:lstStyle/>
              <a:p>
                <a:endParaRPr lang="en-US"/>
              </a:p>
            </p:txBody>
          </p:sp>
          <p:sp>
            <p:nvSpPr>
              <p:cNvPr id="535063" name="Freeform 535"/>
              <p:cNvSpPr>
                <a:spLocks/>
              </p:cNvSpPr>
              <p:nvPr/>
            </p:nvSpPr>
            <p:spPr bwMode="auto">
              <a:xfrm>
                <a:off x="14" y="2430"/>
                <a:ext cx="134" cy="40"/>
              </a:xfrm>
              <a:custGeom>
                <a:avLst/>
                <a:gdLst/>
                <a:ahLst/>
                <a:cxnLst>
                  <a:cxn ang="0">
                    <a:pos x="0" y="12"/>
                  </a:cxn>
                  <a:cxn ang="0">
                    <a:pos x="115" y="12"/>
                  </a:cxn>
                  <a:cxn ang="0">
                    <a:pos x="122" y="12"/>
                  </a:cxn>
                  <a:cxn ang="0">
                    <a:pos x="127" y="9"/>
                  </a:cxn>
                  <a:cxn ang="0">
                    <a:pos x="129" y="9"/>
                  </a:cxn>
                  <a:cxn ang="0">
                    <a:pos x="131" y="7"/>
                  </a:cxn>
                  <a:cxn ang="0">
                    <a:pos x="131" y="5"/>
                  </a:cxn>
                  <a:cxn ang="0">
                    <a:pos x="131" y="0"/>
                  </a:cxn>
                  <a:cxn ang="0">
                    <a:pos x="134" y="0"/>
                  </a:cxn>
                  <a:cxn ang="0">
                    <a:pos x="134" y="40"/>
                  </a:cxn>
                  <a:cxn ang="0">
                    <a:pos x="131" y="40"/>
                  </a:cxn>
                  <a:cxn ang="0">
                    <a:pos x="131" y="35"/>
                  </a:cxn>
                  <a:cxn ang="0">
                    <a:pos x="131" y="33"/>
                  </a:cxn>
                  <a:cxn ang="0">
                    <a:pos x="129" y="30"/>
                  </a:cxn>
                  <a:cxn ang="0">
                    <a:pos x="127" y="28"/>
                  </a:cxn>
                  <a:cxn ang="0">
                    <a:pos x="122" y="28"/>
                  </a:cxn>
                  <a:cxn ang="0">
                    <a:pos x="115" y="28"/>
                  </a:cxn>
                  <a:cxn ang="0">
                    <a:pos x="35" y="28"/>
                  </a:cxn>
                  <a:cxn ang="0">
                    <a:pos x="26" y="28"/>
                  </a:cxn>
                  <a:cxn ang="0">
                    <a:pos x="21" y="28"/>
                  </a:cxn>
                  <a:cxn ang="0">
                    <a:pos x="16" y="28"/>
                  </a:cxn>
                  <a:cxn ang="0">
                    <a:pos x="14" y="28"/>
                  </a:cxn>
                  <a:cxn ang="0">
                    <a:pos x="12" y="30"/>
                  </a:cxn>
                  <a:cxn ang="0">
                    <a:pos x="9" y="30"/>
                  </a:cxn>
                  <a:cxn ang="0">
                    <a:pos x="9" y="33"/>
                  </a:cxn>
                  <a:cxn ang="0">
                    <a:pos x="9" y="35"/>
                  </a:cxn>
                  <a:cxn ang="0">
                    <a:pos x="12" y="37"/>
                  </a:cxn>
                  <a:cxn ang="0">
                    <a:pos x="9" y="40"/>
                  </a:cxn>
                  <a:cxn ang="0">
                    <a:pos x="0" y="16"/>
                  </a:cxn>
                  <a:cxn ang="0">
                    <a:pos x="0" y="12"/>
                  </a:cxn>
                </a:cxnLst>
                <a:rect l="0" t="0" r="r" b="b"/>
                <a:pathLst>
                  <a:path w="134" h="40">
                    <a:moveTo>
                      <a:pt x="0" y="12"/>
                    </a:moveTo>
                    <a:lnTo>
                      <a:pt x="115" y="12"/>
                    </a:lnTo>
                    <a:lnTo>
                      <a:pt x="122" y="12"/>
                    </a:lnTo>
                    <a:lnTo>
                      <a:pt x="127" y="9"/>
                    </a:lnTo>
                    <a:lnTo>
                      <a:pt x="129" y="9"/>
                    </a:lnTo>
                    <a:lnTo>
                      <a:pt x="131" y="7"/>
                    </a:lnTo>
                    <a:lnTo>
                      <a:pt x="131" y="5"/>
                    </a:lnTo>
                    <a:lnTo>
                      <a:pt x="131" y="0"/>
                    </a:lnTo>
                    <a:lnTo>
                      <a:pt x="134" y="0"/>
                    </a:lnTo>
                    <a:lnTo>
                      <a:pt x="134" y="40"/>
                    </a:lnTo>
                    <a:lnTo>
                      <a:pt x="131" y="40"/>
                    </a:lnTo>
                    <a:lnTo>
                      <a:pt x="131" y="35"/>
                    </a:lnTo>
                    <a:lnTo>
                      <a:pt x="131" y="33"/>
                    </a:lnTo>
                    <a:lnTo>
                      <a:pt x="129" y="30"/>
                    </a:lnTo>
                    <a:lnTo>
                      <a:pt x="127" y="28"/>
                    </a:lnTo>
                    <a:lnTo>
                      <a:pt x="122" y="28"/>
                    </a:lnTo>
                    <a:lnTo>
                      <a:pt x="115" y="28"/>
                    </a:lnTo>
                    <a:lnTo>
                      <a:pt x="35" y="28"/>
                    </a:lnTo>
                    <a:lnTo>
                      <a:pt x="26" y="28"/>
                    </a:lnTo>
                    <a:lnTo>
                      <a:pt x="21" y="28"/>
                    </a:lnTo>
                    <a:lnTo>
                      <a:pt x="16" y="28"/>
                    </a:lnTo>
                    <a:lnTo>
                      <a:pt x="14" y="28"/>
                    </a:lnTo>
                    <a:lnTo>
                      <a:pt x="12" y="30"/>
                    </a:lnTo>
                    <a:lnTo>
                      <a:pt x="9" y="30"/>
                    </a:lnTo>
                    <a:lnTo>
                      <a:pt x="9" y="33"/>
                    </a:lnTo>
                    <a:lnTo>
                      <a:pt x="9" y="35"/>
                    </a:lnTo>
                    <a:lnTo>
                      <a:pt x="12" y="37"/>
                    </a:lnTo>
                    <a:lnTo>
                      <a:pt x="9" y="40"/>
                    </a:lnTo>
                    <a:lnTo>
                      <a:pt x="0" y="16"/>
                    </a:lnTo>
                    <a:lnTo>
                      <a:pt x="0" y="12"/>
                    </a:lnTo>
                    <a:close/>
                  </a:path>
                </a:pathLst>
              </a:custGeom>
              <a:solidFill>
                <a:srgbClr val="000000"/>
              </a:solidFill>
              <a:ln w="0">
                <a:solidFill>
                  <a:srgbClr val="000000"/>
                </a:solidFill>
                <a:round/>
                <a:headEnd/>
                <a:tailEnd/>
              </a:ln>
            </p:spPr>
            <p:txBody>
              <a:bodyPr/>
              <a:lstStyle/>
              <a:p>
                <a:endParaRPr lang="en-US"/>
              </a:p>
            </p:txBody>
          </p:sp>
          <p:sp>
            <p:nvSpPr>
              <p:cNvPr id="535062" name="Freeform 534"/>
              <p:cNvSpPr>
                <a:spLocks/>
              </p:cNvSpPr>
              <p:nvPr/>
            </p:nvSpPr>
            <p:spPr bwMode="auto">
              <a:xfrm>
                <a:off x="14" y="2376"/>
                <a:ext cx="134" cy="40"/>
              </a:xfrm>
              <a:custGeom>
                <a:avLst/>
                <a:gdLst/>
                <a:ahLst/>
                <a:cxnLst>
                  <a:cxn ang="0">
                    <a:pos x="0" y="12"/>
                  </a:cxn>
                  <a:cxn ang="0">
                    <a:pos x="115" y="12"/>
                  </a:cxn>
                  <a:cxn ang="0">
                    <a:pos x="122" y="12"/>
                  </a:cxn>
                  <a:cxn ang="0">
                    <a:pos x="127" y="10"/>
                  </a:cxn>
                  <a:cxn ang="0">
                    <a:pos x="129" y="10"/>
                  </a:cxn>
                  <a:cxn ang="0">
                    <a:pos x="131" y="7"/>
                  </a:cxn>
                  <a:cxn ang="0">
                    <a:pos x="131" y="5"/>
                  </a:cxn>
                  <a:cxn ang="0">
                    <a:pos x="131" y="0"/>
                  </a:cxn>
                  <a:cxn ang="0">
                    <a:pos x="134" y="0"/>
                  </a:cxn>
                  <a:cxn ang="0">
                    <a:pos x="134" y="40"/>
                  </a:cxn>
                  <a:cxn ang="0">
                    <a:pos x="131" y="40"/>
                  </a:cxn>
                  <a:cxn ang="0">
                    <a:pos x="131" y="35"/>
                  </a:cxn>
                  <a:cxn ang="0">
                    <a:pos x="131" y="31"/>
                  </a:cxn>
                  <a:cxn ang="0">
                    <a:pos x="129" y="31"/>
                  </a:cxn>
                  <a:cxn ang="0">
                    <a:pos x="127" y="28"/>
                  </a:cxn>
                  <a:cxn ang="0">
                    <a:pos x="122" y="28"/>
                  </a:cxn>
                  <a:cxn ang="0">
                    <a:pos x="115" y="28"/>
                  </a:cxn>
                  <a:cxn ang="0">
                    <a:pos x="35" y="28"/>
                  </a:cxn>
                  <a:cxn ang="0">
                    <a:pos x="26" y="28"/>
                  </a:cxn>
                  <a:cxn ang="0">
                    <a:pos x="21" y="28"/>
                  </a:cxn>
                  <a:cxn ang="0">
                    <a:pos x="16" y="28"/>
                  </a:cxn>
                  <a:cxn ang="0">
                    <a:pos x="14" y="28"/>
                  </a:cxn>
                  <a:cxn ang="0">
                    <a:pos x="12" y="31"/>
                  </a:cxn>
                  <a:cxn ang="0">
                    <a:pos x="9" y="31"/>
                  </a:cxn>
                  <a:cxn ang="0">
                    <a:pos x="9" y="33"/>
                  </a:cxn>
                  <a:cxn ang="0">
                    <a:pos x="9" y="35"/>
                  </a:cxn>
                  <a:cxn ang="0">
                    <a:pos x="12" y="38"/>
                  </a:cxn>
                  <a:cxn ang="0">
                    <a:pos x="9" y="40"/>
                  </a:cxn>
                  <a:cxn ang="0">
                    <a:pos x="0" y="14"/>
                  </a:cxn>
                  <a:cxn ang="0">
                    <a:pos x="0" y="12"/>
                  </a:cxn>
                </a:cxnLst>
                <a:rect l="0" t="0" r="r" b="b"/>
                <a:pathLst>
                  <a:path w="134" h="40">
                    <a:moveTo>
                      <a:pt x="0" y="12"/>
                    </a:moveTo>
                    <a:lnTo>
                      <a:pt x="115" y="12"/>
                    </a:lnTo>
                    <a:lnTo>
                      <a:pt x="122" y="12"/>
                    </a:lnTo>
                    <a:lnTo>
                      <a:pt x="127" y="10"/>
                    </a:lnTo>
                    <a:lnTo>
                      <a:pt x="129" y="10"/>
                    </a:lnTo>
                    <a:lnTo>
                      <a:pt x="131" y="7"/>
                    </a:lnTo>
                    <a:lnTo>
                      <a:pt x="131" y="5"/>
                    </a:lnTo>
                    <a:lnTo>
                      <a:pt x="131" y="0"/>
                    </a:lnTo>
                    <a:lnTo>
                      <a:pt x="134" y="0"/>
                    </a:lnTo>
                    <a:lnTo>
                      <a:pt x="134" y="40"/>
                    </a:lnTo>
                    <a:lnTo>
                      <a:pt x="131" y="40"/>
                    </a:lnTo>
                    <a:lnTo>
                      <a:pt x="131" y="35"/>
                    </a:lnTo>
                    <a:lnTo>
                      <a:pt x="131" y="31"/>
                    </a:lnTo>
                    <a:lnTo>
                      <a:pt x="129" y="31"/>
                    </a:lnTo>
                    <a:lnTo>
                      <a:pt x="127" y="28"/>
                    </a:lnTo>
                    <a:lnTo>
                      <a:pt x="122" y="28"/>
                    </a:lnTo>
                    <a:lnTo>
                      <a:pt x="115" y="28"/>
                    </a:lnTo>
                    <a:lnTo>
                      <a:pt x="35" y="28"/>
                    </a:lnTo>
                    <a:lnTo>
                      <a:pt x="26" y="28"/>
                    </a:lnTo>
                    <a:lnTo>
                      <a:pt x="21" y="28"/>
                    </a:lnTo>
                    <a:lnTo>
                      <a:pt x="16" y="28"/>
                    </a:lnTo>
                    <a:lnTo>
                      <a:pt x="14" y="28"/>
                    </a:lnTo>
                    <a:lnTo>
                      <a:pt x="12" y="31"/>
                    </a:lnTo>
                    <a:lnTo>
                      <a:pt x="9" y="31"/>
                    </a:lnTo>
                    <a:lnTo>
                      <a:pt x="9" y="33"/>
                    </a:lnTo>
                    <a:lnTo>
                      <a:pt x="9" y="35"/>
                    </a:lnTo>
                    <a:lnTo>
                      <a:pt x="12" y="38"/>
                    </a:lnTo>
                    <a:lnTo>
                      <a:pt x="9" y="40"/>
                    </a:lnTo>
                    <a:lnTo>
                      <a:pt x="0" y="14"/>
                    </a:lnTo>
                    <a:lnTo>
                      <a:pt x="0" y="12"/>
                    </a:lnTo>
                    <a:close/>
                  </a:path>
                </a:pathLst>
              </a:custGeom>
              <a:solidFill>
                <a:srgbClr val="000000"/>
              </a:solidFill>
              <a:ln w="0">
                <a:solidFill>
                  <a:srgbClr val="000000"/>
                </a:solidFill>
                <a:round/>
                <a:headEnd/>
                <a:tailEnd/>
              </a:ln>
            </p:spPr>
            <p:txBody>
              <a:bodyPr/>
              <a:lstStyle/>
              <a:p>
                <a:endParaRPr lang="en-US"/>
              </a:p>
            </p:txBody>
          </p:sp>
          <p:sp>
            <p:nvSpPr>
              <p:cNvPr id="535061" name="Freeform 533"/>
              <p:cNvSpPr>
                <a:spLocks noEditPoints="1"/>
              </p:cNvSpPr>
              <p:nvPr/>
            </p:nvSpPr>
            <p:spPr bwMode="auto">
              <a:xfrm>
                <a:off x="14" y="2320"/>
                <a:ext cx="134" cy="42"/>
              </a:xfrm>
              <a:custGeom>
                <a:avLst/>
                <a:gdLst/>
                <a:ahLst/>
                <a:cxnLst>
                  <a:cxn ang="0">
                    <a:pos x="0" y="21"/>
                  </a:cxn>
                  <a:cxn ang="0">
                    <a:pos x="0" y="19"/>
                  </a:cxn>
                  <a:cxn ang="0">
                    <a:pos x="2" y="14"/>
                  </a:cxn>
                  <a:cxn ang="0">
                    <a:pos x="7" y="12"/>
                  </a:cxn>
                  <a:cxn ang="0">
                    <a:pos x="9" y="12"/>
                  </a:cxn>
                  <a:cxn ang="0">
                    <a:pos x="14" y="12"/>
                  </a:cxn>
                  <a:cxn ang="0">
                    <a:pos x="19" y="14"/>
                  </a:cxn>
                  <a:cxn ang="0">
                    <a:pos x="21" y="19"/>
                  </a:cxn>
                  <a:cxn ang="0">
                    <a:pos x="21" y="21"/>
                  </a:cxn>
                  <a:cxn ang="0">
                    <a:pos x="21" y="26"/>
                  </a:cxn>
                  <a:cxn ang="0">
                    <a:pos x="19" y="31"/>
                  </a:cxn>
                  <a:cxn ang="0">
                    <a:pos x="14" y="33"/>
                  </a:cxn>
                  <a:cxn ang="0">
                    <a:pos x="9" y="33"/>
                  </a:cxn>
                  <a:cxn ang="0">
                    <a:pos x="7" y="33"/>
                  </a:cxn>
                  <a:cxn ang="0">
                    <a:pos x="2" y="31"/>
                  </a:cxn>
                  <a:cxn ang="0">
                    <a:pos x="0" y="26"/>
                  </a:cxn>
                  <a:cxn ang="0">
                    <a:pos x="0" y="21"/>
                  </a:cxn>
                  <a:cxn ang="0">
                    <a:pos x="47" y="14"/>
                  </a:cxn>
                  <a:cxn ang="0">
                    <a:pos x="115" y="14"/>
                  </a:cxn>
                  <a:cxn ang="0">
                    <a:pos x="122" y="12"/>
                  </a:cxn>
                  <a:cxn ang="0">
                    <a:pos x="127" y="12"/>
                  </a:cxn>
                  <a:cxn ang="0">
                    <a:pos x="129" y="12"/>
                  </a:cxn>
                  <a:cxn ang="0">
                    <a:pos x="131" y="10"/>
                  </a:cxn>
                  <a:cxn ang="0">
                    <a:pos x="131" y="7"/>
                  </a:cxn>
                  <a:cxn ang="0">
                    <a:pos x="131" y="0"/>
                  </a:cxn>
                  <a:cxn ang="0">
                    <a:pos x="134" y="0"/>
                  </a:cxn>
                  <a:cxn ang="0">
                    <a:pos x="134" y="42"/>
                  </a:cxn>
                  <a:cxn ang="0">
                    <a:pos x="131" y="42"/>
                  </a:cxn>
                  <a:cxn ang="0">
                    <a:pos x="131" y="38"/>
                  </a:cxn>
                  <a:cxn ang="0">
                    <a:pos x="131" y="33"/>
                  </a:cxn>
                  <a:cxn ang="0">
                    <a:pos x="129" y="33"/>
                  </a:cxn>
                  <a:cxn ang="0">
                    <a:pos x="127" y="31"/>
                  </a:cxn>
                  <a:cxn ang="0">
                    <a:pos x="122" y="31"/>
                  </a:cxn>
                  <a:cxn ang="0">
                    <a:pos x="115" y="28"/>
                  </a:cxn>
                  <a:cxn ang="0">
                    <a:pos x="82" y="28"/>
                  </a:cxn>
                  <a:cxn ang="0">
                    <a:pos x="73" y="28"/>
                  </a:cxn>
                  <a:cxn ang="0">
                    <a:pos x="66" y="31"/>
                  </a:cxn>
                  <a:cxn ang="0">
                    <a:pos x="61" y="31"/>
                  </a:cxn>
                  <a:cxn ang="0">
                    <a:pos x="59" y="31"/>
                  </a:cxn>
                  <a:cxn ang="0">
                    <a:pos x="59" y="33"/>
                  </a:cxn>
                  <a:cxn ang="0">
                    <a:pos x="56" y="33"/>
                  </a:cxn>
                  <a:cxn ang="0">
                    <a:pos x="56" y="35"/>
                  </a:cxn>
                  <a:cxn ang="0">
                    <a:pos x="56" y="38"/>
                  </a:cxn>
                  <a:cxn ang="0">
                    <a:pos x="59" y="40"/>
                  </a:cxn>
                  <a:cxn ang="0">
                    <a:pos x="56" y="42"/>
                  </a:cxn>
                  <a:cxn ang="0">
                    <a:pos x="47" y="17"/>
                  </a:cxn>
                  <a:cxn ang="0">
                    <a:pos x="47" y="14"/>
                  </a:cxn>
                </a:cxnLst>
                <a:rect l="0" t="0" r="r" b="b"/>
                <a:pathLst>
                  <a:path w="134" h="42">
                    <a:moveTo>
                      <a:pt x="0" y="21"/>
                    </a:moveTo>
                    <a:lnTo>
                      <a:pt x="0" y="19"/>
                    </a:lnTo>
                    <a:lnTo>
                      <a:pt x="2" y="14"/>
                    </a:lnTo>
                    <a:lnTo>
                      <a:pt x="7" y="12"/>
                    </a:lnTo>
                    <a:lnTo>
                      <a:pt x="9" y="12"/>
                    </a:lnTo>
                    <a:lnTo>
                      <a:pt x="14" y="12"/>
                    </a:lnTo>
                    <a:lnTo>
                      <a:pt x="19" y="14"/>
                    </a:lnTo>
                    <a:lnTo>
                      <a:pt x="21" y="19"/>
                    </a:lnTo>
                    <a:lnTo>
                      <a:pt x="21" y="21"/>
                    </a:lnTo>
                    <a:lnTo>
                      <a:pt x="21" y="26"/>
                    </a:lnTo>
                    <a:lnTo>
                      <a:pt x="19" y="31"/>
                    </a:lnTo>
                    <a:lnTo>
                      <a:pt x="14" y="33"/>
                    </a:lnTo>
                    <a:lnTo>
                      <a:pt x="9" y="33"/>
                    </a:lnTo>
                    <a:lnTo>
                      <a:pt x="7" y="33"/>
                    </a:lnTo>
                    <a:lnTo>
                      <a:pt x="2" y="31"/>
                    </a:lnTo>
                    <a:lnTo>
                      <a:pt x="0" y="26"/>
                    </a:lnTo>
                    <a:lnTo>
                      <a:pt x="0" y="21"/>
                    </a:lnTo>
                    <a:close/>
                    <a:moveTo>
                      <a:pt x="47" y="14"/>
                    </a:moveTo>
                    <a:lnTo>
                      <a:pt x="115" y="14"/>
                    </a:lnTo>
                    <a:lnTo>
                      <a:pt x="122" y="12"/>
                    </a:lnTo>
                    <a:lnTo>
                      <a:pt x="127" y="12"/>
                    </a:lnTo>
                    <a:lnTo>
                      <a:pt x="129" y="12"/>
                    </a:lnTo>
                    <a:lnTo>
                      <a:pt x="131" y="10"/>
                    </a:lnTo>
                    <a:lnTo>
                      <a:pt x="131" y="7"/>
                    </a:lnTo>
                    <a:lnTo>
                      <a:pt x="131" y="0"/>
                    </a:lnTo>
                    <a:lnTo>
                      <a:pt x="134" y="0"/>
                    </a:lnTo>
                    <a:lnTo>
                      <a:pt x="134" y="42"/>
                    </a:lnTo>
                    <a:lnTo>
                      <a:pt x="131" y="42"/>
                    </a:lnTo>
                    <a:lnTo>
                      <a:pt x="131" y="38"/>
                    </a:lnTo>
                    <a:lnTo>
                      <a:pt x="131" y="33"/>
                    </a:lnTo>
                    <a:lnTo>
                      <a:pt x="129" y="33"/>
                    </a:lnTo>
                    <a:lnTo>
                      <a:pt x="127" y="31"/>
                    </a:lnTo>
                    <a:lnTo>
                      <a:pt x="122" y="31"/>
                    </a:lnTo>
                    <a:lnTo>
                      <a:pt x="115" y="28"/>
                    </a:lnTo>
                    <a:lnTo>
                      <a:pt x="82" y="28"/>
                    </a:lnTo>
                    <a:lnTo>
                      <a:pt x="73" y="28"/>
                    </a:lnTo>
                    <a:lnTo>
                      <a:pt x="66" y="31"/>
                    </a:lnTo>
                    <a:lnTo>
                      <a:pt x="61" y="31"/>
                    </a:lnTo>
                    <a:lnTo>
                      <a:pt x="59" y="31"/>
                    </a:lnTo>
                    <a:lnTo>
                      <a:pt x="59" y="33"/>
                    </a:lnTo>
                    <a:lnTo>
                      <a:pt x="56" y="33"/>
                    </a:lnTo>
                    <a:lnTo>
                      <a:pt x="56" y="35"/>
                    </a:lnTo>
                    <a:lnTo>
                      <a:pt x="56" y="38"/>
                    </a:lnTo>
                    <a:lnTo>
                      <a:pt x="59" y="40"/>
                    </a:lnTo>
                    <a:lnTo>
                      <a:pt x="56" y="42"/>
                    </a:lnTo>
                    <a:lnTo>
                      <a:pt x="47" y="17"/>
                    </a:lnTo>
                    <a:lnTo>
                      <a:pt x="47" y="14"/>
                    </a:lnTo>
                    <a:close/>
                  </a:path>
                </a:pathLst>
              </a:custGeom>
              <a:solidFill>
                <a:srgbClr val="000000"/>
              </a:solidFill>
              <a:ln w="0">
                <a:solidFill>
                  <a:srgbClr val="000000"/>
                </a:solidFill>
                <a:round/>
                <a:headEnd/>
                <a:tailEnd/>
              </a:ln>
            </p:spPr>
            <p:txBody>
              <a:bodyPr/>
              <a:lstStyle/>
              <a:p>
                <a:endParaRPr lang="en-US"/>
              </a:p>
            </p:txBody>
          </p:sp>
          <p:sp>
            <p:nvSpPr>
              <p:cNvPr id="535060" name="Freeform 532"/>
              <p:cNvSpPr>
                <a:spLocks noEditPoints="1"/>
              </p:cNvSpPr>
              <p:nvPr/>
            </p:nvSpPr>
            <p:spPr bwMode="auto">
              <a:xfrm>
                <a:off x="61" y="2227"/>
                <a:ext cx="89" cy="82"/>
              </a:xfrm>
              <a:custGeom>
                <a:avLst/>
                <a:gdLst/>
                <a:ahLst/>
                <a:cxnLst>
                  <a:cxn ang="0">
                    <a:pos x="0" y="42"/>
                  </a:cxn>
                  <a:cxn ang="0">
                    <a:pos x="0" y="33"/>
                  </a:cxn>
                  <a:cxn ang="0">
                    <a:pos x="2" y="24"/>
                  </a:cxn>
                  <a:cxn ang="0">
                    <a:pos x="7" y="17"/>
                  </a:cxn>
                  <a:cxn ang="0">
                    <a:pos x="14" y="10"/>
                  </a:cxn>
                  <a:cxn ang="0">
                    <a:pos x="23" y="5"/>
                  </a:cxn>
                  <a:cxn ang="0">
                    <a:pos x="33" y="3"/>
                  </a:cxn>
                  <a:cxn ang="0">
                    <a:pos x="42" y="0"/>
                  </a:cxn>
                  <a:cxn ang="0">
                    <a:pos x="54" y="3"/>
                  </a:cxn>
                  <a:cxn ang="0">
                    <a:pos x="65" y="7"/>
                  </a:cxn>
                  <a:cxn ang="0">
                    <a:pos x="72" y="10"/>
                  </a:cxn>
                  <a:cxn ang="0">
                    <a:pos x="80" y="14"/>
                  </a:cxn>
                  <a:cxn ang="0">
                    <a:pos x="84" y="21"/>
                  </a:cxn>
                  <a:cxn ang="0">
                    <a:pos x="87" y="31"/>
                  </a:cxn>
                  <a:cxn ang="0">
                    <a:pos x="89" y="42"/>
                  </a:cxn>
                  <a:cxn ang="0">
                    <a:pos x="89" y="52"/>
                  </a:cxn>
                  <a:cxn ang="0">
                    <a:pos x="84" y="61"/>
                  </a:cxn>
                  <a:cxn ang="0">
                    <a:pos x="80" y="68"/>
                  </a:cxn>
                  <a:cxn ang="0">
                    <a:pos x="75" y="73"/>
                  </a:cxn>
                  <a:cxn ang="0">
                    <a:pos x="65" y="80"/>
                  </a:cxn>
                  <a:cxn ang="0">
                    <a:pos x="56" y="82"/>
                  </a:cxn>
                  <a:cxn ang="0">
                    <a:pos x="44" y="82"/>
                  </a:cxn>
                  <a:cxn ang="0">
                    <a:pos x="33" y="82"/>
                  </a:cxn>
                  <a:cxn ang="0">
                    <a:pos x="21" y="77"/>
                  </a:cxn>
                  <a:cxn ang="0">
                    <a:pos x="14" y="73"/>
                  </a:cxn>
                  <a:cxn ang="0">
                    <a:pos x="9" y="68"/>
                  </a:cxn>
                  <a:cxn ang="0">
                    <a:pos x="5" y="61"/>
                  </a:cxn>
                  <a:cxn ang="0">
                    <a:pos x="0" y="52"/>
                  </a:cxn>
                  <a:cxn ang="0">
                    <a:pos x="0" y="42"/>
                  </a:cxn>
                  <a:cxn ang="0">
                    <a:pos x="5" y="45"/>
                  </a:cxn>
                  <a:cxn ang="0">
                    <a:pos x="5" y="49"/>
                  </a:cxn>
                  <a:cxn ang="0">
                    <a:pos x="7" y="54"/>
                  </a:cxn>
                  <a:cxn ang="0">
                    <a:pos x="12" y="61"/>
                  </a:cxn>
                  <a:cxn ang="0">
                    <a:pos x="19" y="63"/>
                  </a:cxn>
                  <a:cxn ang="0">
                    <a:pos x="26" y="66"/>
                  </a:cxn>
                  <a:cxn ang="0">
                    <a:pos x="37" y="66"/>
                  </a:cxn>
                  <a:cxn ang="0">
                    <a:pos x="49" y="66"/>
                  </a:cxn>
                  <a:cxn ang="0">
                    <a:pos x="61" y="63"/>
                  </a:cxn>
                  <a:cxn ang="0">
                    <a:pos x="70" y="59"/>
                  </a:cxn>
                  <a:cxn ang="0">
                    <a:pos x="77" y="54"/>
                  </a:cxn>
                  <a:cxn ang="0">
                    <a:pos x="82" y="47"/>
                  </a:cxn>
                  <a:cxn ang="0">
                    <a:pos x="84" y="38"/>
                  </a:cxn>
                  <a:cxn ang="0">
                    <a:pos x="82" y="33"/>
                  </a:cxn>
                  <a:cxn ang="0">
                    <a:pos x="80" y="28"/>
                  </a:cxn>
                  <a:cxn ang="0">
                    <a:pos x="75" y="24"/>
                  </a:cxn>
                  <a:cxn ang="0">
                    <a:pos x="70" y="19"/>
                  </a:cxn>
                  <a:cxn ang="0">
                    <a:pos x="61" y="17"/>
                  </a:cxn>
                  <a:cxn ang="0">
                    <a:pos x="49" y="17"/>
                  </a:cxn>
                  <a:cxn ang="0">
                    <a:pos x="35" y="19"/>
                  </a:cxn>
                  <a:cxn ang="0">
                    <a:pos x="23" y="21"/>
                  </a:cxn>
                  <a:cxn ang="0">
                    <a:pos x="14" y="26"/>
                  </a:cxn>
                  <a:cxn ang="0">
                    <a:pos x="9" y="33"/>
                  </a:cxn>
                  <a:cxn ang="0">
                    <a:pos x="7" y="38"/>
                  </a:cxn>
                  <a:cxn ang="0">
                    <a:pos x="5" y="45"/>
                  </a:cxn>
                </a:cxnLst>
                <a:rect l="0" t="0" r="r" b="b"/>
                <a:pathLst>
                  <a:path w="89" h="82">
                    <a:moveTo>
                      <a:pt x="0" y="42"/>
                    </a:moveTo>
                    <a:lnTo>
                      <a:pt x="0" y="33"/>
                    </a:lnTo>
                    <a:lnTo>
                      <a:pt x="2" y="24"/>
                    </a:lnTo>
                    <a:lnTo>
                      <a:pt x="7" y="17"/>
                    </a:lnTo>
                    <a:lnTo>
                      <a:pt x="14" y="10"/>
                    </a:lnTo>
                    <a:lnTo>
                      <a:pt x="23" y="5"/>
                    </a:lnTo>
                    <a:lnTo>
                      <a:pt x="33" y="3"/>
                    </a:lnTo>
                    <a:lnTo>
                      <a:pt x="42" y="0"/>
                    </a:lnTo>
                    <a:lnTo>
                      <a:pt x="54" y="3"/>
                    </a:lnTo>
                    <a:lnTo>
                      <a:pt x="65" y="7"/>
                    </a:lnTo>
                    <a:lnTo>
                      <a:pt x="72" y="10"/>
                    </a:lnTo>
                    <a:lnTo>
                      <a:pt x="80" y="14"/>
                    </a:lnTo>
                    <a:lnTo>
                      <a:pt x="84" y="21"/>
                    </a:lnTo>
                    <a:lnTo>
                      <a:pt x="87" y="31"/>
                    </a:lnTo>
                    <a:lnTo>
                      <a:pt x="89" y="42"/>
                    </a:lnTo>
                    <a:lnTo>
                      <a:pt x="89" y="52"/>
                    </a:lnTo>
                    <a:lnTo>
                      <a:pt x="84" y="61"/>
                    </a:lnTo>
                    <a:lnTo>
                      <a:pt x="80" y="68"/>
                    </a:lnTo>
                    <a:lnTo>
                      <a:pt x="75" y="73"/>
                    </a:lnTo>
                    <a:lnTo>
                      <a:pt x="65" y="80"/>
                    </a:lnTo>
                    <a:lnTo>
                      <a:pt x="56" y="82"/>
                    </a:lnTo>
                    <a:lnTo>
                      <a:pt x="44" y="82"/>
                    </a:lnTo>
                    <a:lnTo>
                      <a:pt x="33" y="82"/>
                    </a:lnTo>
                    <a:lnTo>
                      <a:pt x="21" y="77"/>
                    </a:lnTo>
                    <a:lnTo>
                      <a:pt x="14" y="73"/>
                    </a:lnTo>
                    <a:lnTo>
                      <a:pt x="9" y="68"/>
                    </a:lnTo>
                    <a:lnTo>
                      <a:pt x="5" y="61"/>
                    </a:lnTo>
                    <a:lnTo>
                      <a:pt x="0" y="52"/>
                    </a:lnTo>
                    <a:lnTo>
                      <a:pt x="0" y="42"/>
                    </a:lnTo>
                    <a:close/>
                    <a:moveTo>
                      <a:pt x="5" y="45"/>
                    </a:moveTo>
                    <a:lnTo>
                      <a:pt x="5" y="49"/>
                    </a:lnTo>
                    <a:lnTo>
                      <a:pt x="7" y="54"/>
                    </a:lnTo>
                    <a:lnTo>
                      <a:pt x="12" y="61"/>
                    </a:lnTo>
                    <a:lnTo>
                      <a:pt x="19" y="63"/>
                    </a:lnTo>
                    <a:lnTo>
                      <a:pt x="26" y="66"/>
                    </a:lnTo>
                    <a:lnTo>
                      <a:pt x="37" y="66"/>
                    </a:lnTo>
                    <a:lnTo>
                      <a:pt x="49" y="66"/>
                    </a:lnTo>
                    <a:lnTo>
                      <a:pt x="61" y="63"/>
                    </a:lnTo>
                    <a:lnTo>
                      <a:pt x="70" y="59"/>
                    </a:lnTo>
                    <a:lnTo>
                      <a:pt x="77" y="54"/>
                    </a:lnTo>
                    <a:lnTo>
                      <a:pt x="82" y="47"/>
                    </a:lnTo>
                    <a:lnTo>
                      <a:pt x="84" y="38"/>
                    </a:lnTo>
                    <a:lnTo>
                      <a:pt x="82" y="33"/>
                    </a:lnTo>
                    <a:lnTo>
                      <a:pt x="80" y="28"/>
                    </a:lnTo>
                    <a:lnTo>
                      <a:pt x="75" y="24"/>
                    </a:lnTo>
                    <a:lnTo>
                      <a:pt x="70" y="19"/>
                    </a:lnTo>
                    <a:lnTo>
                      <a:pt x="61" y="17"/>
                    </a:lnTo>
                    <a:lnTo>
                      <a:pt x="49" y="17"/>
                    </a:lnTo>
                    <a:lnTo>
                      <a:pt x="35" y="19"/>
                    </a:lnTo>
                    <a:lnTo>
                      <a:pt x="23" y="21"/>
                    </a:lnTo>
                    <a:lnTo>
                      <a:pt x="14" y="26"/>
                    </a:lnTo>
                    <a:lnTo>
                      <a:pt x="9" y="33"/>
                    </a:lnTo>
                    <a:lnTo>
                      <a:pt x="7" y="38"/>
                    </a:lnTo>
                    <a:lnTo>
                      <a:pt x="5" y="45"/>
                    </a:lnTo>
                    <a:close/>
                  </a:path>
                </a:pathLst>
              </a:custGeom>
              <a:solidFill>
                <a:srgbClr val="000000"/>
              </a:solidFill>
              <a:ln w="0">
                <a:solidFill>
                  <a:srgbClr val="000000"/>
                </a:solidFill>
                <a:round/>
                <a:headEnd/>
                <a:tailEnd/>
              </a:ln>
            </p:spPr>
            <p:txBody>
              <a:bodyPr/>
              <a:lstStyle/>
              <a:p>
                <a:endParaRPr lang="en-US"/>
              </a:p>
            </p:txBody>
          </p:sp>
          <p:sp>
            <p:nvSpPr>
              <p:cNvPr id="535059" name="Freeform 531"/>
              <p:cNvSpPr>
                <a:spLocks/>
              </p:cNvSpPr>
              <p:nvPr/>
            </p:nvSpPr>
            <p:spPr bwMode="auto">
              <a:xfrm>
                <a:off x="61" y="2127"/>
                <a:ext cx="87" cy="91"/>
              </a:xfrm>
              <a:custGeom>
                <a:avLst/>
                <a:gdLst/>
                <a:ahLst/>
                <a:cxnLst>
                  <a:cxn ang="0">
                    <a:pos x="7" y="54"/>
                  </a:cxn>
                  <a:cxn ang="0">
                    <a:pos x="0" y="33"/>
                  </a:cxn>
                  <a:cxn ang="0">
                    <a:pos x="2" y="21"/>
                  </a:cxn>
                  <a:cxn ang="0">
                    <a:pos x="14" y="14"/>
                  </a:cxn>
                  <a:cxn ang="0">
                    <a:pos x="30" y="12"/>
                  </a:cxn>
                  <a:cxn ang="0">
                    <a:pos x="75" y="12"/>
                  </a:cxn>
                  <a:cxn ang="0">
                    <a:pos x="82" y="9"/>
                  </a:cxn>
                  <a:cxn ang="0">
                    <a:pos x="84" y="5"/>
                  </a:cxn>
                  <a:cxn ang="0">
                    <a:pos x="87" y="0"/>
                  </a:cxn>
                  <a:cxn ang="0">
                    <a:pos x="84" y="40"/>
                  </a:cxn>
                  <a:cxn ang="0">
                    <a:pos x="84" y="33"/>
                  </a:cxn>
                  <a:cxn ang="0">
                    <a:pos x="80" y="28"/>
                  </a:cxn>
                  <a:cxn ang="0">
                    <a:pos x="72" y="28"/>
                  </a:cxn>
                  <a:cxn ang="0">
                    <a:pos x="33" y="26"/>
                  </a:cxn>
                  <a:cxn ang="0">
                    <a:pos x="21" y="28"/>
                  </a:cxn>
                  <a:cxn ang="0">
                    <a:pos x="14" y="33"/>
                  </a:cxn>
                  <a:cxn ang="0">
                    <a:pos x="12" y="40"/>
                  </a:cxn>
                  <a:cxn ang="0">
                    <a:pos x="16" y="56"/>
                  </a:cxn>
                  <a:cxn ang="0">
                    <a:pos x="68" y="63"/>
                  </a:cxn>
                  <a:cxn ang="0">
                    <a:pos x="80" y="63"/>
                  </a:cxn>
                  <a:cxn ang="0">
                    <a:pos x="84" y="58"/>
                  </a:cxn>
                  <a:cxn ang="0">
                    <a:pos x="84" y="51"/>
                  </a:cxn>
                  <a:cxn ang="0">
                    <a:pos x="87" y="91"/>
                  </a:cxn>
                  <a:cxn ang="0">
                    <a:pos x="84" y="89"/>
                  </a:cxn>
                  <a:cxn ang="0">
                    <a:pos x="82" y="82"/>
                  </a:cxn>
                  <a:cxn ang="0">
                    <a:pos x="68" y="79"/>
                  </a:cxn>
                  <a:cxn ang="0">
                    <a:pos x="26" y="79"/>
                  </a:cxn>
                  <a:cxn ang="0">
                    <a:pos x="16" y="79"/>
                  </a:cxn>
                  <a:cxn ang="0">
                    <a:pos x="12" y="82"/>
                  </a:cxn>
                  <a:cxn ang="0">
                    <a:pos x="9" y="84"/>
                  </a:cxn>
                  <a:cxn ang="0">
                    <a:pos x="12" y="89"/>
                  </a:cxn>
                  <a:cxn ang="0">
                    <a:pos x="0" y="68"/>
                  </a:cxn>
                  <a:cxn ang="0">
                    <a:pos x="16" y="63"/>
                  </a:cxn>
                </a:cxnLst>
                <a:rect l="0" t="0" r="r" b="b"/>
                <a:pathLst>
                  <a:path w="87" h="91">
                    <a:moveTo>
                      <a:pt x="16" y="63"/>
                    </a:moveTo>
                    <a:lnTo>
                      <a:pt x="7" y="54"/>
                    </a:lnTo>
                    <a:lnTo>
                      <a:pt x="0" y="42"/>
                    </a:lnTo>
                    <a:lnTo>
                      <a:pt x="0" y="33"/>
                    </a:lnTo>
                    <a:lnTo>
                      <a:pt x="0" y="26"/>
                    </a:lnTo>
                    <a:lnTo>
                      <a:pt x="2" y="21"/>
                    </a:lnTo>
                    <a:lnTo>
                      <a:pt x="7" y="16"/>
                    </a:lnTo>
                    <a:lnTo>
                      <a:pt x="14" y="14"/>
                    </a:lnTo>
                    <a:lnTo>
                      <a:pt x="21" y="12"/>
                    </a:lnTo>
                    <a:lnTo>
                      <a:pt x="30" y="12"/>
                    </a:lnTo>
                    <a:lnTo>
                      <a:pt x="68" y="12"/>
                    </a:lnTo>
                    <a:lnTo>
                      <a:pt x="75" y="12"/>
                    </a:lnTo>
                    <a:lnTo>
                      <a:pt x="80" y="9"/>
                    </a:lnTo>
                    <a:lnTo>
                      <a:pt x="82" y="9"/>
                    </a:lnTo>
                    <a:lnTo>
                      <a:pt x="84" y="7"/>
                    </a:lnTo>
                    <a:lnTo>
                      <a:pt x="84" y="5"/>
                    </a:lnTo>
                    <a:lnTo>
                      <a:pt x="84" y="0"/>
                    </a:lnTo>
                    <a:lnTo>
                      <a:pt x="87" y="0"/>
                    </a:lnTo>
                    <a:lnTo>
                      <a:pt x="87" y="40"/>
                    </a:lnTo>
                    <a:lnTo>
                      <a:pt x="84" y="40"/>
                    </a:lnTo>
                    <a:lnTo>
                      <a:pt x="84" y="37"/>
                    </a:lnTo>
                    <a:lnTo>
                      <a:pt x="84" y="33"/>
                    </a:lnTo>
                    <a:lnTo>
                      <a:pt x="82" y="30"/>
                    </a:lnTo>
                    <a:lnTo>
                      <a:pt x="80" y="28"/>
                    </a:lnTo>
                    <a:lnTo>
                      <a:pt x="77" y="28"/>
                    </a:lnTo>
                    <a:lnTo>
                      <a:pt x="72" y="28"/>
                    </a:lnTo>
                    <a:lnTo>
                      <a:pt x="68" y="26"/>
                    </a:lnTo>
                    <a:lnTo>
                      <a:pt x="33" y="26"/>
                    </a:lnTo>
                    <a:lnTo>
                      <a:pt x="26" y="28"/>
                    </a:lnTo>
                    <a:lnTo>
                      <a:pt x="21" y="28"/>
                    </a:lnTo>
                    <a:lnTo>
                      <a:pt x="16" y="30"/>
                    </a:lnTo>
                    <a:lnTo>
                      <a:pt x="14" y="33"/>
                    </a:lnTo>
                    <a:lnTo>
                      <a:pt x="12" y="35"/>
                    </a:lnTo>
                    <a:lnTo>
                      <a:pt x="12" y="40"/>
                    </a:lnTo>
                    <a:lnTo>
                      <a:pt x="12" y="49"/>
                    </a:lnTo>
                    <a:lnTo>
                      <a:pt x="16" y="56"/>
                    </a:lnTo>
                    <a:lnTo>
                      <a:pt x="23" y="63"/>
                    </a:lnTo>
                    <a:lnTo>
                      <a:pt x="68" y="63"/>
                    </a:lnTo>
                    <a:lnTo>
                      <a:pt x="75" y="63"/>
                    </a:lnTo>
                    <a:lnTo>
                      <a:pt x="80" y="63"/>
                    </a:lnTo>
                    <a:lnTo>
                      <a:pt x="82" y="61"/>
                    </a:lnTo>
                    <a:lnTo>
                      <a:pt x="84" y="58"/>
                    </a:lnTo>
                    <a:lnTo>
                      <a:pt x="84" y="56"/>
                    </a:lnTo>
                    <a:lnTo>
                      <a:pt x="84" y="51"/>
                    </a:lnTo>
                    <a:lnTo>
                      <a:pt x="87" y="51"/>
                    </a:lnTo>
                    <a:lnTo>
                      <a:pt x="87" y="91"/>
                    </a:lnTo>
                    <a:lnTo>
                      <a:pt x="84" y="91"/>
                    </a:lnTo>
                    <a:lnTo>
                      <a:pt x="84" y="89"/>
                    </a:lnTo>
                    <a:lnTo>
                      <a:pt x="84" y="84"/>
                    </a:lnTo>
                    <a:lnTo>
                      <a:pt x="82" y="82"/>
                    </a:lnTo>
                    <a:lnTo>
                      <a:pt x="75" y="79"/>
                    </a:lnTo>
                    <a:lnTo>
                      <a:pt x="68" y="79"/>
                    </a:lnTo>
                    <a:lnTo>
                      <a:pt x="35" y="79"/>
                    </a:lnTo>
                    <a:lnTo>
                      <a:pt x="26" y="79"/>
                    </a:lnTo>
                    <a:lnTo>
                      <a:pt x="19" y="79"/>
                    </a:lnTo>
                    <a:lnTo>
                      <a:pt x="16" y="79"/>
                    </a:lnTo>
                    <a:lnTo>
                      <a:pt x="12" y="79"/>
                    </a:lnTo>
                    <a:lnTo>
                      <a:pt x="12" y="82"/>
                    </a:lnTo>
                    <a:lnTo>
                      <a:pt x="9" y="82"/>
                    </a:lnTo>
                    <a:lnTo>
                      <a:pt x="9" y="84"/>
                    </a:lnTo>
                    <a:lnTo>
                      <a:pt x="9" y="86"/>
                    </a:lnTo>
                    <a:lnTo>
                      <a:pt x="12" y="89"/>
                    </a:lnTo>
                    <a:lnTo>
                      <a:pt x="9" y="91"/>
                    </a:lnTo>
                    <a:lnTo>
                      <a:pt x="0" y="68"/>
                    </a:lnTo>
                    <a:lnTo>
                      <a:pt x="0" y="63"/>
                    </a:lnTo>
                    <a:lnTo>
                      <a:pt x="16" y="63"/>
                    </a:lnTo>
                    <a:close/>
                  </a:path>
                </a:pathLst>
              </a:custGeom>
              <a:solidFill>
                <a:srgbClr val="000000"/>
              </a:solidFill>
              <a:ln w="0">
                <a:solidFill>
                  <a:srgbClr val="000000"/>
                </a:solidFill>
                <a:round/>
                <a:headEnd/>
                <a:tailEnd/>
              </a:ln>
            </p:spPr>
            <p:txBody>
              <a:bodyPr/>
              <a:lstStyle/>
              <a:p>
                <a:endParaRPr lang="en-US"/>
              </a:p>
            </p:txBody>
          </p:sp>
          <p:sp>
            <p:nvSpPr>
              <p:cNvPr id="535058" name="Freeform 530"/>
              <p:cNvSpPr>
                <a:spLocks/>
              </p:cNvSpPr>
              <p:nvPr/>
            </p:nvSpPr>
            <p:spPr bwMode="auto">
              <a:xfrm>
                <a:off x="61" y="2057"/>
                <a:ext cx="89" cy="56"/>
              </a:xfrm>
              <a:custGeom>
                <a:avLst/>
                <a:gdLst/>
                <a:ahLst/>
                <a:cxnLst>
                  <a:cxn ang="0">
                    <a:pos x="28" y="5"/>
                  </a:cxn>
                  <a:cxn ang="0">
                    <a:pos x="21" y="9"/>
                  </a:cxn>
                  <a:cxn ang="0">
                    <a:pos x="9" y="16"/>
                  </a:cxn>
                  <a:cxn ang="0">
                    <a:pos x="5" y="30"/>
                  </a:cxn>
                  <a:cxn ang="0">
                    <a:pos x="9" y="40"/>
                  </a:cxn>
                  <a:cxn ang="0">
                    <a:pos x="16" y="44"/>
                  </a:cxn>
                  <a:cxn ang="0">
                    <a:pos x="26" y="42"/>
                  </a:cxn>
                  <a:cxn ang="0">
                    <a:pos x="33" y="30"/>
                  </a:cxn>
                  <a:cxn ang="0">
                    <a:pos x="44" y="9"/>
                  </a:cxn>
                  <a:cxn ang="0">
                    <a:pos x="56" y="0"/>
                  </a:cxn>
                  <a:cxn ang="0">
                    <a:pos x="70" y="0"/>
                  </a:cxn>
                  <a:cxn ang="0">
                    <a:pos x="82" y="7"/>
                  </a:cxn>
                  <a:cxn ang="0">
                    <a:pos x="89" y="28"/>
                  </a:cxn>
                  <a:cxn ang="0">
                    <a:pos x="87" y="47"/>
                  </a:cxn>
                  <a:cxn ang="0">
                    <a:pos x="84" y="51"/>
                  </a:cxn>
                  <a:cxn ang="0">
                    <a:pos x="89" y="56"/>
                  </a:cxn>
                  <a:cxn ang="0">
                    <a:pos x="58" y="56"/>
                  </a:cxn>
                  <a:cxn ang="0">
                    <a:pos x="65" y="54"/>
                  </a:cxn>
                  <a:cxn ang="0">
                    <a:pos x="77" y="44"/>
                  </a:cxn>
                  <a:cxn ang="0">
                    <a:pos x="84" y="28"/>
                  </a:cxn>
                  <a:cxn ang="0">
                    <a:pos x="80" y="16"/>
                  </a:cxn>
                  <a:cxn ang="0">
                    <a:pos x="70" y="14"/>
                  </a:cxn>
                  <a:cxn ang="0">
                    <a:pos x="58" y="16"/>
                  </a:cxn>
                  <a:cxn ang="0">
                    <a:pos x="51" y="28"/>
                  </a:cxn>
                  <a:cxn ang="0">
                    <a:pos x="44" y="42"/>
                  </a:cxn>
                  <a:cxn ang="0">
                    <a:pos x="37" y="54"/>
                  </a:cxn>
                  <a:cxn ang="0">
                    <a:pos x="23" y="56"/>
                  </a:cxn>
                  <a:cxn ang="0">
                    <a:pos x="12" y="54"/>
                  </a:cxn>
                  <a:cxn ang="0">
                    <a:pos x="2" y="44"/>
                  </a:cxn>
                  <a:cxn ang="0">
                    <a:pos x="0" y="30"/>
                  </a:cxn>
                  <a:cxn ang="0">
                    <a:pos x="2" y="19"/>
                  </a:cxn>
                  <a:cxn ang="0">
                    <a:pos x="2" y="12"/>
                  </a:cxn>
                  <a:cxn ang="0">
                    <a:pos x="2" y="9"/>
                  </a:cxn>
                  <a:cxn ang="0">
                    <a:pos x="0" y="7"/>
                  </a:cxn>
                </a:cxnLst>
                <a:rect l="0" t="0" r="r" b="b"/>
                <a:pathLst>
                  <a:path w="89" h="56">
                    <a:moveTo>
                      <a:pt x="0" y="5"/>
                    </a:moveTo>
                    <a:lnTo>
                      <a:pt x="28" y="5"/>
                    </a:lnTo>
                    <a:lnTo>
                      <a:pt x="28" y="7"/>
                    </a:lnTo>
                    <a:lnTo>
                      <a:pt x="21" y="9"/>
                    </a:lnTo>
                    <a:lnTo>
                      <a:pt x="14" y="12"/>
                    </a:lnTo>
                    <a:lnTo>
                      <a:pt x="9" y="16"/>
                    </a:lnTo>
                    <a:lnTo>
                      <a:pt x="7" y="23"/>
                    </a:lnTo>
                    <a:lnTo>
                      <a:pt x="5" y="30"/>
                    </a:lnTo>
                    <a:lnTo>
                      <a:pt x="5" y="35"/>
                    </a:lnTo>
                    <a:lnTo>
                      <a:pt x="9" y="40"/>
                    </a:lnTo>
                    <a:lnTo>
                      <a:pt x="12" y="44"/>
                    </a:lnTo>
                    <a:lnTo>
                      <a:pt x="16" y="44"/>
                    </a:lnTo>
                    <a:lnTo>
                      <a:pt x="21" y="44"/>
                    </a:lnTo>
                    <a:lnTo>
                      <a:pt x="26" y="42"/>
                    </a:lnTo>
                    <a:lnTo>
                      <a:pt x="28" y="37"/>
                    </a:lnTo>
                    <a:lnTo>
                      <a:pt x="33" y="30"/>
                    </a:lnTo>
                    <a:lnTo>
                      <a:pt x="40" y="19"/>
                    </a:lnTo>
                    <a:lnTo>
                      <a:pt x="44" y="9"/>
                    </a:lnTo>
                    <a:lnTo>
                      <a:pt x="49" y="5"/>
                    </a:lnTo>
                    <a:lnTo>
                      <a:pt x="56" y="0"/>
                    </a:lnTo>
                    <a:lnTo>
                      <a:pt x="63" y="0"/>
                    </a:lnTo>
                    <a:lnTo>
                      <a:pt x="70" y="0"/>
                    </a:lnTo>
                    <a:lnTo>
                      <a:pt x="77" y="2"/>
                    </a:lnTo>
                    <a:lnTo>
                      <a:pt x="82" y="7"/>
                    </a:lnTo>
                    <a:lnTo>
                      <a:pt x="87" y="16"/>
                    </a:lnTo>
                    <a:lnTo>
                      <a:pt x="89" y="28"/>
                    </a:lnTo>
                    <a:lnTo>
                      <a:pt x="89" y="37"/>
                    </a:lnTo>
                    <a:lnTo>
                      <a:pt x="87" y="47"/>
                    </a:lnTo>
                    <a:lnTo>
                      <a:pt x="84" y="49"/>
                    </a:lnTo>
                    <a:lnTo>
                      <a:pt x="84" y="51"/>
                    </a:lnTo>
                    <a:lnTo>
                      <a:pt x="87" y="54"/>
                    </a:lnTo>
                    <a:lnTo>
                      <a:pt x="89" y="56"/>
                    </a:lnTo>
                    <a:lnTo>
                      <a:pt x="58" y="56"/>
                    </a:lnTo>
                    <a:lnTo>
                      <a:pt x="65" y="54"/>
                    </a:lnTo>
                    <a:lnTo>
                      <a:pt x="72" y="49"/>
                    </a:lnTo>
                    <a:lnTo>
                      <a:pt x="77" y="44"/>
                    </a:lnTo>
                    <a:lnTo>
                      <a:pt x="82" y="37"/>
                    </a:lnTo>
                    <a:lnTo>
                      <a:pt x="84" y="28"/>
                    </a:lnTo>
                    <a:lnTo>
                      <a:pt x="82" y="21"/>
                    </a:lnTo>
                    <a:lnTo>
                      <a:pt x="80" y="16"/>
                    </a:lnTo>
                    <a:lnTo>
                      <a:pt x="75" y="14"/>
                    </a:lnTo>
                    <a:lnTo>
                      <a:pt x="70" y="14"/>
                    </a:lnTo>
                    <a:lnTo>
                      <a:pt x="63" y="14"/>
                    </a:lnTo>
                    <a:lnTo>
                      <a:pt x="58" y="16"/>
                    </a:lnTo>
                    <a:lnTo>
                      <a:pt x="56" y="21"/>
                    </a:lnTo>
                    <a:lnTo>
                      <a:pt x="51" y="28"/>
                    </a:lnTo>
                    <a:lnTo>
                      <a:pt x="49" y="35"/>
                    </a:lnTo>
                    <a:lnTo>
                      <a:pt x="44" y="42"/>
                    </a:lnTo>
                    <a:lnTo>
                      <a:pt x="40" y="49"/>
                    </a:lnTo>
                    <a:lnTo>
                      <a:pt x="37" y="54"/>
                    </a:lnTo>
                    <a:lnTo>
                      <a:pt x="30" y="56"/>
                    </a:lnTo>
                    <a:lnTo>
                      <a:pt x="23" y="56"/>
                    </a:lnTo>
                    <a:lnTo>
                      <a:pt x="16" y="56"/>
                    </a:lnTo>
                    <a:lnTo>
                      <a:pt x="12" y="54"/>
                    </a:lnTo>
                    <a:lnTo>
                      <a:pt x="7" y="49"/>
                    </a:lnTo>
                    <a:lnTo>
                      <a:pt x="2" y="44"/>
                    </a:lnTo>
                    <a:lnTo>
                      <a:pt x="0" y="37"/>
                    </a:lnTo>
                    <a:lnTo>
                      <a:pt x="0" y="30"/>
                    </a:lnTo>
                    <a:lnTo>
                      <a:pt x="0" y="26"/>
                    </a:lnTo>
                    <a:lnTo>
                      <a:pt x="2" y="19"/>
                    </a:lnTo>
                    <a:lnTo>
                      <a:pt x="2" y="14"/>
                    </a:lnTo>
                    <a:lnTo>
                      <a:pt x="2" y="12"/>
                    </a:lnTo>
                    <a:lnTo>
                      <a:pt x="2" y="9"/>
                    </a:lnTo>
                    <a:lnTo>
                      <a:pt x="0" y="7"/>
                    </a:lnTo>
                    <a:lnTo>
                      <a:pt x="0" y="5"/>
                    </a:lnTo>
                    <a:close/>
                  </a:path>
                </a:pathLst>
              </a:custGeom>
              <a:solidFill>
                <a:srgbClr val="000000"/>
              </a:solidFill>
              <a:ln w="0">
                <a:solidFill>
                  <a:srgbClr val="000000"/>
                </a:solidFill>
                <a:round/>
                <a:headEnd/>
                <a:tailEnd/>
              </a:ln>
            </p:spPr>
            <p:txBody>
              <a:bodyPr/>
              <a:lstStyle/>
              <a:p>
                <a:endParaRPr lang="en-US"/>
              </a:p>
            </p:txBody>
          </p:sp>
          <p:sp>
            <p:nvSpPr>
              <p:cNvPr id="535057" name="Freeform 529"/>
              <p:cNvSpPr>
                <a:spLocks noEditPoints="1"/>
              </p:cNvSpPr>
              <p:nvPr/>
            </p:nvSpPr>
            <p:spPr bwMode="auto">
              <a:xfrm>
                <a:off x="61" y="1915"/>
                <a:ext cx="89" cy="81"/>
              </a:xfrm>
              <a:custGeom>
                <a:avLst/>
                <a:gdLst/>
                <a:ahLst/>
                <a:cxnLst>
                  <a:cxn ang="0">
                    <a:pos x="0" y="39"/>
                  </a:cxn>
                  <a:cxn ang="0">
                    <a:pos x="0" y="30"/>
                  </a:cxn>
                  <a:cxn ang="0">
                    <a:pos x="2" y="23"/>
                  </a:cxn>
                  <a:cxn ang="0">
                    <a:pos x="7" y="16"/>
                  </a:cxn>
                  <a:cxn ang="0">
                    <a:pos x="14" y="9"/>
                  </a:cxn>
                  <a:cxn ang="0">
                    <a:pos x="23" y="4"/>
                  </a:cxn>
                  <a:cxn ang="0">
                    <a:pos x="33" y="0"/>
                  </a:cxn>
                  <a:cxn ang="0">
                    <a:pos x="42" y="0"/>
                  </a:cxn>
                  <a:cxn ang="0">
                    <a:pos x="54" y="0"/>
                  </a:cxn>
                  <a:cxn ang="0">
                    <a:pos x="65" y="4"/>
                  </a:cxn>
                  <a:cxn ang="0">
                    <a:pos x="72" y="9"/>
                  </a:cxn>
                  <a:cxn ang="0">
                    <a:pos x="80" y="14"/>
                  </a:cxn>
                  <a:cxn ang="0">
                    <a:pos x="84" y="18"/>
                  </a:cxn>
                  <a:cxn ang="0">
                    <a:pos x="87" y="30"/>
                  </a:cxn>
                  <a:cxn ang="0">
                    <a:pos x="89" y="42"/>
                  </a:cxn>
                  <a:cxn ang="0">
                    <a:pos x="89" y="51"/>
                  </a:cxn>
                  <a:cxn ang="0">
                    <a:pos x="84" y="58"/>
                  </a:cxn>
                  <a:cxn ang="0">
                    <a:pos x="80" y="65"/>
                  </a:cxn>
                  <a:cxn ang="0">
                    <a:pos x="75" y="72"/>
                  </a:cxn>
                  <a:cxn ang="0">
                    <a:pos x="65" y="77"/>
                  </a:cxn>
                  <a:cxn ang="0">
                    <a:pos x="56" y="79"/>
                  </a:cxn>
                  <a:cxn ang="0">
                    <a:pos x="44" y="81"/>
                  </a:cxn>
                  <a:cxn ang="0">
                    <a:pos x="33" y="79"/>
                  </a:cxn>
                  <a:cxn ang="0">
                    <a:pos x="21" y="74"/>
                  </a:cxn>
                  <a:cxn ang="0">
                    <a:pos x="14" y="70"/>
                  </a:cxn>
                  <a:cxn ang="0">
                    <a:pos x="9" y="65"/>
                  </a:cxn>
                  <a:cxn ang="0">
                    <a:pos x="5" y="60"/>
                  </a:cxn>
                  <a:cxn ang="0">
                    <a:pos x="0" y="51"/>
                  </a:cxn>
                  <a:cxn ang="0">
                    <a:pos x="0" y="39"/>
                  </a:cxn>
                  <a:cxn ang="0">
                    <a:pos x="5" y="44"/>
                  </a:cxn>
                  <a:cxn ang="0">
                    <a:pos x="5" y="49"/>
                  </a:cxn>
                  <a:cxn ang="0">
                    <a:pos x="7" y="53"/>
                  </a:cxn>
                  <a:cxn ang="0">
                    <a:pos x="12" y="58"/>
                  </a:cxn>
                  <a:cxn ang="0">
                    <a:pos x="19" y="63"/>
                  </a:cxn>
                  <a:cxn ang="0">
                    <a:pos x="26" y="65"/>
                  </a:cxn>
                  <a:cxn ang="0">
                    <a:pos x="37" y="65"/>
                  </a:cxn>
                  <a:cxn ang="0">
                    <a:pos x="49" y="65"/>
                  </a:cxn>
                  <a:cxn ang="0">
                    <a:pos x="61" y="60"/>
                  </a:cxn>
                  <a:cxn ang="0">
                    <a:pos x="70" y="58"/>
                  </a:cxn>
                  <a:cxn ang="0">
                    <a:pos x="77" y="51"/>
                  </a:cxn>
                  <a:cxn ang="0">
                    <a:pos x="82" y="44"/>
                  </a:cxn>
                  <a:cxn ang="0">
                    <a:pos x="84" y="37"/>
                  </a:cxn>
                  <a:cxn ang="0">
                    <a:pos x="82" y="30"/>
                  </a:cxn>
                  <a:cxn ang="0">
                    <a:pos x="80" y="25"/>
                  </a:cxn>
                  <a:cxn ang="0">
                    <a:pos x="75" y="21"/>
                  </a:cxn>
                  <a:cxn ang="0">
                    <a:pos x="70" y="18"/>
                  </a:cxn>
                  <a:cxn ang="0">
                    <a:pos x="61" y="16"/>
                  </a:cxn>
                  <a:cxn ang="0">
                    <a:pos x="49" y="16"/>
                  </a:cxn>
                  <a:cxn ang="0">
                    <a:pos x="35" y="16"/>
                  </a:cxn>
                  <a:cxn ang="0">
                    <a:pos x="23" y="18"/>
                  </a:cxn>
                  <a:cxn ang="0">
                    <a:pos x="14" y="25"/>
                  </a:cxn>
                  <a:cxn ang="0">
                    <a:pos x="9" y="30"/>
                  </a:cxn>
                  <a:cxn ang="0">
                    <a:pos x="7" y="37"/>
                  </a:cxn>
                  <a:cxn ang="0">
                    <a:pos x="5" y="44"/>
                  </a:cxn>
                </a:cxnLst>
                <a:rect l="0" t="0" r="r" b="b"/>
                <a:pathLst>
                  <a:path w="89" h="81">
                    <a:moveTo>
                      <a:pt x="0" y="39"/>
                    </a:moveTo>
                    <a:lnTo>
                      <a:pt x="0" y="30"/>
                    </a:lnTo>
                    <a:lnTo>
                      <a:pt x="2" y="23"/>
                    </a:lnTo>
                    <a:lnTo>
                      <a:pt x="7" y="16"/>
                    </a:lnTo>
                    <a:lnTo>
                      <a:pt x="14" y="9"/>
                    </a:lnTo>
                    <a:lnTo>
                      <a:pt x="23" y="4"/>
                    </a:lnTo>
                    <a:lnTo>
                      <a:pt x="33" y="0"/>
                    </a:lnTo>
                    <a:lnTo>
                      <a:pt x="42" y="0"/>
                    </a:lnTo>
                    <a:lnTo>
                      <a:pt x="54" y="0"/>
                    </a:lnTo>
                    <a:lnTo>
                      <a:pt x="65" y="4"/>
                    </a:lnTo>
                    <a:lnTo>
                      <a:pt x="72" y="9"/>
                    </a:lnTo>
                    <a:lnTo>
                      <a:pt x="80" y="14"/>
                    </a:lnTo>
                    <a:lnTo>
                      <a:pt x="84" y="18"/>
                    </a:lnTo>
                    <a:lnTo>
                      <a:pt x="87" y="30"/>
                    </a:lnTo>
                    <a:lnTo>
                      <a:pt x="89" y="42"/>
                    </a:lnTo>
                    <a:lnTo>
                      <a:pt x="89" y="51"/>
                    </a:lnTo>
                    <a:lnTo>
                      <a:pt x="84" y="58"/>
                    </a:lnTo>
                    <a:lnTo>
                      <a:pt x="80" y="65"/>
                    </a:lnTo>
                    <a:lnTo>
                      <a:pt x="75" y="72"/>
                    </a:lnTo>
                    <a:lnTo>
                      <a:pt x="65" y="77"/>
                    </a:lnTo>
                    <a:lnTo>
                      <a:pt x="56" y="79"/>
                    </a:lnTo>
                    <a:lnTo>
                      <a:pt x="44" y="81"/>
                    </a:lnTo>
                    <a:lnTo>
                      <a:pt x="33" y="79"/>
                    </a:lnTo>
                    <a:lnTo>
                      <a:pt x="21" y="74"/>
                    </a:lnTo>
                    <a:lnTo>
                      <a:pt x="14" y="70"/>
                    </a:lnTo>
                    <a:lnTo>
                      <a:pt x="9" y="65"/>
                    </a:lnTo>
                    <a:lnTo>
                      <a:pt x="5" y="60"/>
                    </a:lnTo>
                    <a:lnTo>
                      <a:pt x="0" y="51"/>
                    </a:lnTo>
                    <a:lnTo>
                      <a:pt x="0" y="39"/>
                    </a:lnTo>
                    <a:close/>
                    <a:moveTo>
                      <a:pt x="5" y="44"/>
                    </a:moveTo>
                    <a:lnTo>
                      <a:pt x="5" y="49"/>
                    </a:lnTo>
                    <a:lnTo>
                      <a:pt x="7" y="53"/>
                    </a:lnTo>
                    <a:lnTo>
                      <a:pt x="12" y="58"/>
                    </a:lnTo>
                    <a:lnTo>
                      <a:pt x="19" y="63"/>
                    </a:lnTo>
                    <a:lnTo>
                      <a:pt x="26" y="65"/>
                    </a:lnTo>
                    <a:lnTo>
                      <a:pt x="37" y="65"/>
                    </a:lnTo>
                    <a:lnTo>
                      <a:pt x="49" y="65"/>
                    </a:lnTo>
                    <a:lnTo>
                      <a:pt x="61" y="60"/>
                    </a:lnTo>
                    <a:lnTo>
                      <a:pt x="70" y="58"/>
                    </a:lnTo>
                    <a:lnTo>
                      <a:pt x="77" y="51"/>
                    </a:lnTo>
                    <a:lnTo>
                      <a:pt x="82" y="44"/>
                    </a:lnTo>
                    <a:lnTo>
                      <a:pt x="84" y="37"/>
                    </a:lnTo>
                    <a:lnTo>
                      <a:pt x="82" y="30"/>
                    </a:lnTo>
                    <a:lnTo>
                      <a:pt x="80" y="25"/>
                    </a:lnTo>
                    <a:lnTo>
                      <a:pt x="75" y="21"/>
                    </a:lnTo>
                    <a:lnTo>
                      <a:pt x="70" y="18"/>
                    </a:lnTo>
                    <a:lnTo>
                      <a:pt x="61" y="16"/>
                    </a:lnTo>
                    <a:lnTo>
                      <a:pt x="49" y="16"/>
                    </a:lnTo>
                    <a:lnTo>
                      <a:pt x="35" y="16"/>
                    </a:lnTo>
                    <a:lnTo>
                      <a:pt x="23" y="18"/>
                    </a:lnTo>
                    <a:lnTo>
                      <a:pt x="14" y="25"/>
                    </a:lnTo>
                    <a:lnTo>
                      <a:pt x="9" y="30"/>
                    </a:lnTo>
                    <a:lnTo>
                      <a:pt x="7" y="37"/>
                    </a:lnTo>
                    <a:lnTo>
                      <a:pt x="5" y="44"/>
                    </a:lnTo>
                    <a:close/>
                  </a:path>
                </a:pathLst>
              </a:custGeom>
              <a:solidFill>
                <a:srgbClr val="000000"/>
              </a:solidFill>
              <a:ln w="0">
                <a:solidFill>
                  <a:srgbClr val="000000"/>
                </a:solidFill>
                <a:round/>
                <a:headEnd/>
                <a:tailEnd/>
              </a:ln>
            </p:spPr>
            <p:txBody>
              <a:bodyPr/>
              <a:lstStyle/>
              <a:p>
                <a:endParaRPr lang="en-US"/>
              </a:p>
            </p:txBody>
          </p:sp>
          <p:sp>
            <p:nvSpPr>
              <p:cNvPr id="535056" name="Freeform 528"/>
              <p:cNvSpPr>
                <a:spLocks/>
              </p:cNvSpPr>
              <p:nvPr/>
            </p:nvSpPr>
            <p:spPr bwMode="auto">
              <a:xfrm>
                <a:off x="14" y="1824"/>
                <a:ext cx="134" cy="77"/>
              </a:xfrm>
              <a:custGeom>
                <a:avLst/>
                <a:gdLst/>
                <a:ahLst/>
                <a:cxnLst>
                  <a:cxn ang="0">
                    <a:pos x="54" y="44"/>
                  </a:cxn>
                  <a:cxn ang="0">
                    <a:pos x="112" y="44"/>
                  </a:cxn>
                  <a:cxn ang="0">
                    <a:pos x="119" y="44"/>
                  </a:cxn>
                  <a:cxn ang="0">
                    <a:pos x="124" y="42"/>
                  </a:cxn>
                  <a:cxn ang="0">
                    <a:pos x="129" y="42"/>
                  </a:cxn>
                  <a:cxn ang="0">
                    <a:pos x="131" y="37"/>
                  </a:cxn>
                  <a:cxn ang="0">
                    <a:pos x="131" y="32"/>
                  </a:cxn>
                  <a:cxn ang="0">
                    <a:pos x="131" y="23"/>
                  </a:cxn>
                  <a:cxn ang="0">
                    <a:pos x="134" y="23"/>
                  </a:cxn>
                  <a:cxn ang="0">
                    <a:pos x="134" y="77"/>
                  </a:cxn>
                  <a:cxn ang="0">
                    <a:pos x="131" y="77"/>
                  </a:cxn>
                  <a:cxn ang="0">
                    <a:pos x="131" y="72"/>
                  </a:cxn>
                  <a:cxn ang="0">
                    <a:pos x="131" y="70"/>
                  </a:cxn>
                  <a:cxn ang="0">
                    <a:pos x="131" y="65"/>
                  </a:cxn>
                  <a:cxn ang="0">
                    <a:pos x="129" y="63"/>
                  </a:cxn>
                  <a:cxn ang="0">
                    <a:pos x="124" y="60"/>
                  </a:cxn>
                  <a:cxn ang="0">
                    <a:pos x="119" y="60"/>
                  </a:cxn>
                  <a:cxn ang="0">
                    <a:pos x="112" y="60"/>
                  </a:cxn>
                  <a:cxn ang="0">
                    <a:pos x="54" y="60"/>
                  </a:cxn>
                  <a:cxn ang="0">
                    <a:pos x="54" y="77"/>
                  </a:cxn>
                  <a:cxn ang="0">
                    <a:pos x="47" y="77"/>
                  </a:cxn>
                  <a:cxn ang="0">
                    <a:pos x="47" y="60"/>
                  </a:cxn>
                  <a:cxn ang="0">
                    <a:pos x="42" y="60"/>
                  </a:cxn>
                  <a:cxn ang="0">
                    <a:pos x="30" y="58"/>
                  </a:cxn>
                  <a:cxn ang="0">
                    <a:pos x="19" y="56"/>
                  </a:cxn>
                  <a:cxn ang="0">
                    <a:pos x="12" y="51"/>
                  </a:cxn>
                  <a:cxn ang="0">
                    <a:pos x="5" y="44"/>
                  </a:cxn>
                  <a:cxn ang="0">
                    <a:pos x="0" y="35"/>
                  </a:cxn>
                  <a:cxn ang="0">
                    <a:pos x="0" y="23"/>
                  </a:cxn>
                  <a:cxn ang="0">
                    <a:pos x="2" y="14"/>
                  </a:cxn>
                  <a:cxn ang="0">
                    <a:pos x="7" y="4"/>
                  </a:cxn>
                  <a:cxn ang="0">
                    <a:pos x="12" y="2"/>
                  </a:cxn>
                  <a:cxn ang="0">
                    <a:pos x="16" y="0"/>
                  </a:cxn>
                  <a:cxn ang="0">
                    <a:pos x="19" y="0"/>
                  </a:cxn>
                  <a:cxn ang="0">
                    <a:pos x="21" y="2"/>
                  </a:cxn>
                  <a:cxn ang="0">
                    <a:pos x="23" y="4"/>
                  </a:cxn>
                  <a:cxn ang="0">
                    <a:pos x="23" y="7"/>
                  </a:cxn>
                  <a:cxn ang="0">
                    <a:pos x="23" y="9"/>
                  </a:cxn>
                  <a:cxn ang="0">
                    <a:pos x="21" y="11"/>
                  </a:cxn>
                  <a:cxn ang="0">
                    <a:pos x="19" y="16"/>
                  </a:cxn>
                  <a:cxn ang="0">
                    <a:pos x="14" y="18"/>
                  </a:cxn>
                  <a:cxn ang="0">
                    <a:pos x="9" y="21"/>
                  </a:cxn>
                  <a:cxn ang="0">
                    <a:pos x="7" y="25"/>
                  </a:cxn>
                  <a:cxn ang="0">
                    <a:pos x="7" y="28"/>
                  </a:cxn>
                  <a:cxn ang="0">
                    <a:pos x="5" y="30"/>
                  </a:cxn>
                  <a:cxn ang="0">
                    <a:pos x="7" y="35"/>
                  </a:cxn>
                  <a:cxn ang="0">
                    <a:pos x="7" y="39"/>
                  </a:cxn>
                  <a:cxn ang="0">
                    <a:pos x="12" y="42"/>
                  </a:cxn>
                  <a:cxn ang="0">
                    <a:pos x="16" y="42"/>
                  </a:cxn>
                  <a:cxn ang="0">
                    <a:pos x="21" y="44"/>
                  </a:cxn>
                  <a:cxn ang="0">
                    <a:pos x="28" y="44"/>
                  </a:cxn>
                  <a:cxn ang="0">
                    <a:pos x="42" y="44"/>
                  </a:cxn>
                  <a:cxn ang="0">
                    <a:pos x="47" y="44"/>
                  </a:cxn>
                  <a:cxn ang="0">
                    <a:pos x="47" y="23"/>
                  </a:cxn>
                  <a:cxn ang="0">
                    <a:pos x="54" y="23"/>
                  </a:cxn>
                  <a:cxn ang="0">
                    <a:pos x="54" y="44"/>
                  </a:cxn>
                </a:cxnLst>
                <a:rect l="0" t="0" r="r" b="b"/>
                <a:pathLst>
                  <a:path w="134" h="77">
                    <a:moveTo>
                      <a:pt x="54" y="44"/>
                    </a:moveTo>
                    <a:lnTo>
                      <a:pt x="112" y="44"/>
                    </a:lnTo>
                    <a:lnTo>
                      <a:pt x="119" y="44"/>
                    </a:lnTo>
                    <a:lnTo>
                      <a:pt x="124" y="42"/>
                    </a:lnTo>
                    <a:lnTo>
                      <a:pt x="129" y="42"/>
                    </a:lnTo>
                    <a:lnTo>
                      <a:pt x="131" y="37"/>
                    </a:lnTo>
                    <a:lnTo>
                      <a:pt x="131" y="32"/>
                    </a:lnTo>
                    <a:lnTo>
                      <a:pt x="131" y="23"/>
                    </a:lnTo>
                    <a:lnTo>
                      <a:pt x="134" y="23"/>
                    </a:lnTo>
                    <a:lnTo>
                      <a:pt x="134" y="77"/>
                    </a:lnTo>
                    <a:lnTo>
                      <a:pt x="131" y="77"/>
                    </a:lnTo>
                    <a:lnTo>
                      <a:pt x="131" y="72"/>
                    </a:lnTo>
                    <a:lnTo>
                      <a:pt x="131" y="70"/>
                    </a:lnTo>
                    <a:lnTo>
                      <a:pt x="131" y="65"/>
                    </a:lnTo>
                    <a:lnTo>
                      <a:pt x="129" y="63"/>
                    </a:lnTo>
                    <a:lnTo>
                      <a:pt x="124" y="60"/>
                    </a:lnTo>
                    <a:lnTo>
                      <a:pt x="119" y="60"/>
                    </a:lnTo>
                    <a:lnTo>
                      <a:pt x="112" y="60"/>
                    </a:lnTo>
                    <a:lnTo>
                      <a:pt x="54" y="60"/>
                    </a:lnTo>
                    <a:lnTo>
                      <a:pt x="54" y="77"/>
                    </a:lnTo>
                    <a:lnTo>
                      <a:pt x="47" y="77"/>
                    </a:lnTo>
                    <a:lnTo>
                      <a:pt x="47" y="60"/>
                    </a:lnTo>
                    <a:lnTo>
                      <a:pt x="42" y="60"/>
                    </a:lnTo>
                    <a:lnTo>
                      <a:pt x="30" y="58"/>
                    </a:lnTo>
                    <a:lnTo>
                      <a:pt x="19" y="56"/>
                    </a:lnTo>
                    <a:lnTo>
                      <a:pt x="12" y="51"/>
                    </a:lnTo>
                    <a:lnTo>
                      <a:pt x="5" y="44"/>
                    </a:lnTo>
                    <a:lnTo>
                      <a:pt x="0" y="35"/>
                    </a:lnTo>
                    <a:lnTo>
                      <a:pt x="0" y="23"/>
                    </a:lnTo>
                    <a:lnTo>
                      <a:pt x="2" y="14"/>
                    </a:lnTo>
                    <a:lnTo>
                      <a:pt x="7" y="4"/>
                    </a:lnTo>
                    <a:lnTo>
                      <a:pt x="12" y="2"/>
                    </a:lnTo>
                    <a:lnTo>
                      <a:pt x="16" y="0"/>
                    </a:lnTo>
                    <a:lnTo>
                      <a:pt x="19" y="0"/>
                    </a:lnTo>
                    <a:lnTo>
                      <a:pt x="21" y="2"/>
                    </a:lnTo>
                    <a:lnTo>
                      <a:pt x="23" y="4"/>
                    </a:lnTo>
                    <a:lnTo>
                      <a:pt x="23" y="7"/>
                    </a:lnTo>
                    <a:lnTo>
                      <a:pt x="23" y="9"/>
                    </a:lnTo>
                    <a:lnTo>
                      <a:pt x="21" y="11"/>
                    </a:lnTo>
                    <a:lnTo>
                      <a:pt x="19" y="16"/>
                    </a:lnTo>
                    <a:lnTo>
                      <a:pt x="14" y="18"/>
                    </a:lnTo>
                    <a:lnTo>
                      <a:pt x="9" y="21"/>
                    </a:lnTo>
                    <a:lnTo>
                      <a:pt x="7" y="25"/>
                    </a:lnTo>
                    <a:lnTo>
                      <a:pt x="7" y="28"/>
                    </a:lnTo>
                    <a:lnTo>
                      <a:pt x="5" y="30"/>
                    </a:lnTo>
                    <a:lnTo>
                      <a:pt x="7" y="35"/>
                    </a:lnTo>
                    <a:lnTo>
                      <a:pt x="7" y="39"/>
                    </a:lnTo>
                    <a:lnTo>
                      <a:pt x="12" y="42"/>
                    </a:lnTo>
                    <a:lnTo>
                      <a:pt x="16" y="42"/>
                    </a:lnTo>
                    <a:lnTo>
                      <a:pt x="21" y="44"/>
                    </a:lnTo>
                    <a:lnTo>
                      <a:pt x="28" y="44"/>
                    </a:lnTo>
                    <a:lnTo>
                      <a:pt x="42" y="44"/>
                    </a:lnTo>
                    <a:lnTo>
                      <a:pt x="47" y="44"/>
                    </a:lnTo>
                    <a:lnTo>
                      <a:pt x="47" y="23"/>
                    </a:lnTo>
                    <a:lnTo>
                      <a:pt x="54" y="23"/>
                    </a:lnTo>
                    <a:lnTo>
                      <a:pt x="54" y="44"/>
                    </a:lnTo>
                    <a:close/>
                  </a:path>
                </a:pathLst>
              </a:custGeom>
              <a:solidFill>
                <a:srgbClr val="000000"/>
              </a:solidFill>
              <a:ln w="0">
                <a:solidFill>
                  <a:srgbClr val="000000"/>
                </a:solidFill>
                <a:round/>
                <a:headEnd/>
                <a:tailEnd/>
              </a:ln>
            </p:spPr>
            <p:txBody>
              <a:bodyPr/>
              <a:lstStyle/>
              <a:p>
                <a:endParaRPr lang="en-US"/>
              </a:p>
            </p:txBody>
          </p:sp>
          <p:sp>
            <p:nvSpPr>
              <p:cNvPr id="535055" name="Freeform 527"/>
              <p:cNvSpPr>
                <a:spLocks noEditPoints="1"/>
              </p:cNvSpPr>
              <p:nvPr/>
            </p:nvSpPr>
            <p:spPr bwMode="auto">
              <a:xfrm>
                <a:off x="61" y="1707"/>
                <a:ext cx="129" cy="91"/>
              </a:xfrm>
              <a:custGeom>
                <a:avLst/>
                <a:gdLst/>
                <a:ahLst/>
                <a:cxnLst>
                  <a:cxn ang="0">
                    <a:pos x="0" y="63"/>
                  </a:cxn>
                  <a:cxn ang="0">
                    <a:pos x="19" y="58"/>
                  </a:cxn>
                  <a:cxn ang="0">
                    <a:pos x="2" y="47"/>
                  </a:cxn>
                  <a:cxn ang="0">
                    <a:pos x="0" y="30"/>
                  </a:cxn>
                  <a:cxn ang="0">
                    <a:pos x="2" y="16"/>
                  </a:cxn>
                  <a:cxn ang="0">
                    <a:pos x="19" y="5"/>
                  </a:cxn>
                  <a:cxn ang="0">
                    <a:pos x="40" y="0"/>
                  </a:cxn>
                  <a:cxn ang="0">
                    <a:pos x="68" y="5"/>
                  </a:cxn>
                  <a:cxn ang="0">
                    <a:pos x="84" y="19"/>
                  </a:cxn>
                  <a:cxn ang="0">
                    <a:pos x="89" y="37"/>
                  </a:cxn>
                  <a:cxn ang="0">
                    <a:pos x="87" y="51"/>
                  </a:cxn>
                  <a:cxn ang="0">
                    <a:pos x="82" y="58"/>
                  </a:cxn>
                  <a:cxn ang="0">
                    <a:pos x="117" y="58"/>
                  </a:cxn>
                  <a:cxn ang="0">
                    <a:pos x="124" y="56"/>
                  </a:cxn>
                  <a:cxn ang="0">
                    <a:pos x="126" y="51"/>
                  </a:cxn>
                  <a:cxn ang="0">
                    <a:pos x="129" y="47"/>
                  </a:cxn>
                  <a:cxn ang="0">
                    <a:pos x="126" y="91"/>
                  </a:cxn>
                  <a:cxn ang="0">
                    <a:pos x="126" y="84"/>
                  </a:cxn>
                  <a:cxn ang="0">
                    <a:pos x="124" y="77"/>
                  </a:cxn>
                  <a:cxn ang="0">
                    <a:pos x="117" y="75"/>
                  </a:cxn>
                  <a:cxn ang="0">
                    <a:pos x="26" y="75"/>
                  </a:cxn>
                  <a:cxn ang="0">
                    <a:pos x="14" y="75"/>
                  </a:cxn>
                  <a:cxn ang="0">
                    <a:pos x="12" y="77"/>
                  </a:cxn>
                  <a:cxn ang="0">
                    <a:pos x="9" y="82"/>
                  </a:cxn>
                  <a:cxn ang="0">
                    <a:pos x="12" y="86"/>
                  </a:cxn>
                  <a:cxn ang="0">
                    <a:pos x="26" y="58"/>
                  </a:cxn>
                  <a:cxn ang="0">
                    <a:pos x="65" y="58"/>
                  </a:cxn>
                  <a:cxn ang="0">
                    <a:pos x="75" y="56"/>
                  </a:cxn>
                  <a:cxn ang="0">
                    <a:pos x="82" y="47"/>
                  </a:cxn>
                  <a:cxn ang="0">
                    <a:pos x="82" y="33"/>
                  </a:cxn>
                  <a:cxn ang="0">
                    <a:pos x="75" y="23"/>
                  </a:cxn>
                  <a:cxn ang="0">
                    <a:pos x="61" y="16"/>
                  </a:cxn>
                  <a:cxn ang="0">
                    <a:pos x="37" y="16"/>
                  </a:cxn>
                  <a:cxn ang="0">
                    <a:pos x="21" y="23"/>
                  </a:cxn>
                  <a:cxn ang="0">
                    <a:pos x="14" y="33"/>
                  </a:cxn>
                  <a:cxn ang="0">
                    <a:pos x="14" y="42"/>
                  </a:cxn>
                  <a:cxn ang="0">
                    <a:pos x="16" y="51"/>
                  </a:cxn>
                  <a:cxn ang="0">
                    <a:pos x="26" y="58"/>
                  </a:cxn>
                </a:cxnLst>
                <a:rect l="0" t="0" r="r" b="b"/>
                <a:pathLst>
                  <a:path w="129" h="91">
                    <a:moveTo>
                      <a:pt x="9" y="86"/>
                    </a:moveTo>
                    <a:lnTo>
                      <a:pt x="0" y="63"/>
                    </a:lnTo>
                    <a:lnTo>
                      <a:pt x="0" y="58"/>
                    </a:lnTo>
                    <a:lnTo>
                      <a:pt x="19" y="58"/>
                    </a:lnTo>
                    <a:lnTo>
                      <a:pt x="9" y="51"/>
                    </a:lnTo>
                    <a:lnTo>
                      <a:pt x="2" y="47"/>
                    </a:lnTo>
                    <a:lnTo>
                      <a:pt x="0" y="40"/>
                    </a:lnTo>
                    <a:lnTo>
                      <a:pt x="0" y="30"/>
                    </a:lnTo>
                    <a:lnTo>
                      <a:pt x="0" y="23"/>
                    </a:lnTo>
                    <a:lnTo>
                      <a:pt x="2" y="16"/>
                    </a:lnTo>
                    <a:lnTo>
                      <a:pt x="9" y="9"/>
                    </a:lnTo>
                    <a:lnTo>
                      <a:pt x="19" y="5"/>
                    </a:lnTo>
                    <a:lnTo>
                      <a:pt x="28" y="0"/>
                    </a:lnTo>
                    <a:lnTo>
                      <a:pt x="40" y="0"/>
                    </a:lnTo>
                    <a:lnTo>
                      <a:pt x="54" y="0"/>
                    </a:lnTo>
                    <a:lnTo>
                      <a:pt x="68" y="5"/>
                    </a:lnTo>
                    <a:lnTo>
                      <a:pt x="77" y="12"/>
                    </a:lnTo>
                    <a:lnTo>
                      <a:pt x="84" y="19"/>
                    </a:lnTo>
                    <a:lnTo>
                      <a:pt x="89" y="28"/>
                    </a:lnTo>
                    <a:lnTo>
                      <a:pt x="89" y="37"/>
                    </a:lnTo>
                    <a:lnTo>
                      <a:pt x="89" y="44"/>
                    </a:lnTo>
                    <a:lnTo>
                      <a:pt x="87" y="51"/>
                    </a:lnTo>
                    <a:lnTo>
                      <a:pt x="84" y="54"/>
                    </a:lnTo>
                    <a:lnTo>
                      <a:pt x="82" y="58"/>
                    </a:lnTo>
                    <a:lnTo>
                      <a:pt x="110" y="58"/>
                    </a:lnTo>
                    <a:lnTo>
                      <a:pt x="117" y="58"/>
                    </a:lnTo>
                    <a:lnTo>
                      <a:pt x="122" y="58"/>
                    </a:lnTo>
                    <a:lnTo>
                      <a:pt x="124" y="56"/>
                    </a:lnTo>
                    <a:lnTo>
                      <a:pt x="126" y="56"/>
                    </a:lnTo>
                    <a:lnTo>
                      <a:pt x="126" y="51"/>
                    </a:lnTo>
                    <a:lnTo>
                      <a:pt x="126" y="47"/>
                    </a:lnTo>
                    <a:lnTo>
                      <a:pt x="129" y="47"/>
                    </a:lnTo>
                    <a:lnTo>
                      <a:pt x="129" y="91"/>
                    </a:lnTo>
                    <a:lnTo>
                      <a:pt x="126" y="91"/>
                    </a:lnTo>
                    <a:lnTo>
                      <a:pt x="126" y="89"/>
                    </a:lnTo>
                    <a:lnTo>
                      <a:pt x="126" y="84"/>
                    </a:lnTo>
                    <a:lnTo>
                      <a:pt x="124" y="79"/>
                    </a:lnTo>
                    <a:lnTo>
                      <a:pt x="124" y="77"/>
                    </a:lnTo>
                    <a:lnTo>
                      <a:pt x="122" y="77"/>
                    </a:lnTo>
                    <a:lnTo>
                      <a:pt x="117" y="75"/>
                    </a:lnTo>
                    <a:lnTo>
                      <a:pt x="110" y="75"/>
                    </a:lnTo>
                    <a:lnTo>
                      <a:pt x="26" y="75"/>
                    </a:lnTo>
                    <a:lnTo>
                      <a:pt x="19" y="75"/>
                    </a:lnTo>
                    <a:lnTo>
                      <a:pt x="14" y="75"/>
                    </a:lnTo>
                    <a:lnTo>
                      <a:pt x="12" y="77"/>
                    </a:lnTo>
                    <a:lnTo>
                      <a:pt x="9" y="79"/>
                    </a:lnTo>
                    <a:lnTo>
                      <a:pt x="9" y="82"/>
                    </a:lnTo>
                    <a:lnTo>
                      <a:pt x="9" y="84"/>
                    </a:lnTo>
                    <a:lnTo>
                      <a:pt x="12" y="86"/>
                    </a:lnTo>
                    <a:lnTo>
                      <a:pt x="9" y="86"/>
                    </a:lnTo>
                    <a:close/>
                    <a:moveTo>
                      <a:pt x="26" y="58"/>
                    </a:moveTo>
                    <a:lnTo>
                      <a:pt x="56" y="58"/>
                    </a:lnTo>
                    <a:lnTo>
                      <a:pt x="65" y="58"/>
                    </a:lnTo>
                    <a:lnTo>
                      <a:pt x="70" y="58"/>
                    </a:lnTo>
                    <a:lnTo>
                      <a:pt x="75" y="56"/>
                    </a:lnTo>
                    <a:lnTo>
                      <a:pt x="80" y="51"/>
                    </a:lnTo>
                    <a:lnTo>
                      <a:pt x="82" y="47"/>
                    </a:lnTo>
                    <a:lnTo>
                      <a:pt x="84" y="37"/>
                    </a:lnTo>
                    <a:lnTo>
                      <a:pt x="82" y="33"/>
                    </a:lnTo>
                    <a:lnTo>
                      <a:pt x="80" y="28"/>
                    </a:lnTo>
                    <a:lnTo>
                      <a:pt x="75" y="23"/>
                    </a:lnTo>
                    <a:lnTo>
                      <a:pt x="68" y="19"/>
                    </a:lnTo>
                    <a:lnTo>
                      <a:pt x="61" y="16"/>
                    </a:lnTo>
                    <a:lnTo>
                      <a:pt x="49" y="14"/>
                    </a:lnTo>
                    <a:lnTo>
                      <a:pt x="37" y="16"/>
                    </a:lnTo>
                    <a:lnTo>
                      <a:pt x="28" y="19"/>
                    </a:lnTo>
                    <a:lnTo>
                      <a:pt x="21" y="23"/>
                    </a:lnTo>
                    <a:lnTo>
                      <a:pt x="16" y="28"/>
                    </a:lnTo>
                    <a:lnTo>
                      <a:pt x="14" y="33"/>
                    </a:lnTo>
                    <a:lnTo>
                      <a:pt x="14" y="37"/>
                    </a:lnTo>
                    <a:lnTo>
                      <a:pt x="14" y="42"/>
                    </a:lnTo>
                    <a:lnTo>
                      <a:pt x="14" y="47"/>
                    </a:lnTo>
                    <a:lnTo>
                      <a:pt x="16" y="51"/>
                    </a:lnTo>
                    <a:lnTo>
                      <a:pt x="21" y="54"/>
                    </a:lnTo>
                    <a:lnTo>
                      <a:pt x="26" y="58"/>
                    </a:lnTo>
                    <a:close/>
                  </a:path>
                </a:pathLst>
              </a:custGeom>
              <a:solidFill>
                <a:srgbClr val="000000"/>
              </a:solidFill>
              <a:ln w="0">
                <a:solidFill>
                  <a:srgbClr val="000000"/>
                </a:solidFill>
                <a:round/>
                <a:headEnd/>
                <a:tailEnd/>
              </a:ln>
            </p:spPr>
            <p:txBody>
              <a:bodyPr/>
              <a:lstStyle/>
              <a:p>
                <a:endParaRPr lang="en-US"/>
              </a:p>
            </p:txBody>
          </p:sp>
          <p:sp>
            <p:nvSpPr>
              <p:cNvPr id="535054" name="Freeform 526"/>
              <p:cNvSpPr>
                <a:spLocks noEditPoints="1"/>
              </p:cNvSpPr>
              <p:nvPr/>
            </p:nvSpPr>
            <p:spPr bwMode="auto">
              <a:xfrm>
                <a:off x="61" y="1616"/>
                <a:ext cx="89" cy="77"/>
              </a:xfrm>
              <a:custGeom>
                <a:avLst/>
                <a:gdLst/>
                <a:ahLst/>
                <a:cxnLst>
                  <a:cxn ang="0">
                    <a:pos x="80" y="37"/>
                  </a:cxn>
                  <a:cxn ang="0">
                    <a:pos x="87" y="47"/>
                  </a:cxn>
                  <a:cxn ang="0">
                    <a:pos x="89" y="58"/>
                  </a:cxn>
                  <a:cxn ang="0">
                    <a:pos x="82" y="72"/>
                  </a:cxn>
                  <a:cxn ang="0">
                    <a:pos x="72" y="77"/>
                  </a:cxn>
                  <a:cxn ang="0">
                    <a:pos x="61" y="77"/>
                  </a:cxn>
                  <a:cxn ang="0">
                    <a:pos x="49" y="70"/>
                  </a:cxn>
                  <a:cxn ang="0">
                    <a:pos x="40" y="54"/>
                  </a:cxn>
                  <a:cxn ang="0">
                    <a:pos x="30" y="31"/>
                  </a:cxn>
                  <a:cxn ang="0">
                    <a:pos x="19" y="31"/>
                  </a:cxn>
                  <a:cxn ang="0">
                    <a:pos x="9" y="35"/>
                  </a:cxn>
                  <a:cxn ang="0">
                    <a:pos x="5" y="47"/>
                  </a:cxn>
                  <a:cxn ang="0">
                    <a:pos x="9" y="54"/>
                  </a:cxn>
                  <a:cxn ang="0">
                    <a:pos x="16" y="58"/>
                  </a:cxn>
                  <a:cxn ang="0">
                    <a:pos x="26" y="58"/>
                  </a:cxn>
                  <a:cxn ang="0">
                    <a:pos x="30" y="63"/>
                  </a:cxn>
                  <a:cxn ang="0">
                    <a:pos x="30" y="70"/>
                  </a:cxn>
                  <a:cxn ang="0">
                    <a:pos x="26" y="72"/>
                  </a:cxn>
                  <a:cxn ang="0">
                    <a:pos x="16" y="72"/>
                  </a:cxn>
                  <a:cxn ang="0">
                    <a:pos x="7" y="65"/>
                  </a:cxn>
                  <a:cxn ang="0">
                    <a:pos x="0" y="51"/>
                  </a:cxn>
                  <a:cxn ang="0">
                    <a:pos x="0" y="33"/>
                  </a:cxn>
                  <a:cxn ang="0">
                    <a:pos x="7" y="19"/>
                  </a:cxn>
                  <a:cxn ang="0">
                    <a:pos x="16" y="14"/>
                  </a:cxn>
                  <a:cxn ang="0">
                    <a:pos x="28" y="14"/>
                  </a:cxn>
                  <a:cxn ang="0">
                    <a:pos x="65" y="14"/>
                  </a:cxn>
                  <a:cxn ang="0">
                    <a:pos x="72" y="14"/>
                  </a:cxn>
                  <a:cxn ang="0">
                    <a:pos x="77" y="12"/>
                  </a:cxn>
                  <a:cxn ang="0">
                    <a:pos x="77" y="10"/>
                  </a:cxn>
                  <a:cxn ang="0">
                    <a:pos x="77" y="7"/>
                  </a:cxn>
                  <a:cxn ang="0">
                    <a:pos x="70" y="0"/>
                  </a:cxn>
                  <a:cxn ang="0">
                    <a:pos x="82" y="7"/>
                  </a:cxn>
                  <a:cxn ang="0">
                    <a:pos x="89" y="21"/>
                  </a:cxn>
                  <a:cxn ang="0">
                    <a:pos x="87" y="28"/>
                  </a:cxn>
                  <a:cxn ang="0">
                    <a:pos x="75" y="31"/>
                  </a:cxn>
                  <a:cxn ang="0">
                    <a:pos x="37" y="31"/>
                  </a:cxn>
                  <a:cxn ang="0">
                    <a:pos x="42" y="44"/>
                  </a:cxn>
                  <a:cxn ang="0">
                    <a:pos x="49" y="54"/>
                  </a:cxn>
                  <a:cxn ang="0">
                    <a:pos x="56" y="61"/>
                  </a:cxn>
                  <a:cxn ang="0">
                    <a:pos x="68" y="61"/>
                  </a:cxn>
                  <a:cxn ang="0">
                    <a:pos x="75" y="54"/>
                  </a:cxn>
                  <a:cxn ang="0">
                    <a:pos x="77" y="44"/>
                  </a:cxn>
                  <a:cxn ang="0">
                    <a:pos x="68" y="31"/>
                  </a:cxn>
                </a:cxnLst>
                <a:rect l="0" t="0" r="r" b="b"/>
                <a:pathLst>
                  <a:path w="89" h="77">
                    <a:moveTo>
                      <a:pt x="75" y="31"/>
                    </a:moveTo>
                    <a:lnTo>
                      <a:pt x="80" y="37"/>
                    </a:lnTo>
                    <a:lnTo>
                      <a:pt x="84" y="44"/>
                    </a:lnTo>
                    <a:lnTo>
                      <a:pt x="87" y="47"/>
                    </a:lnTo>
                    <a:lnTo>
                      <a:pt x="89" y="51"/>
                    </a:lnTo>
                    <a:lnTo>
                      <a:pt x="89" y="58"/>
                    </a:lnTo>
                    <a:lnTo>
                      <a:pt x="87" y="65"/>
                    </a:lnTo>
                    <a:lnTo>
                      <a:pt x="82" y="72"/>
                    </a:lnTo>
                    <a:lnTo>
                      <a:pt x="80" y="75"/>
                    </a:lnTo>
                    <a:lnTo>
                      <a:pt x="72" y="77"/>
                    </a:lnTo>
                    <a:lnTo>
                      <a:pt x="68" y="77"/>
                    </a:lnTo>
                    <a:lnTo>
                      <a:pt x="61" y="77"/>
                    </a:lnTo>
                    <a:lnTo>
                      <a:pt x="56" y="75"/>
                    </a:lnTo>
                    <a:lnTo>
                      <a:pt x="49" y="70"/>
                    </a:lnTo>
                    <a:lnTo>
                      <a:pt x="44" y="61"/>
                    </a:lnTo>
                    <a:lnTo>
                      <a:pt x="40" y="54"/>
                    </a:lnTo>
                    <a:lnTo>
                      <a:pt x="35" y="44"/>
                    </a:lnTo>
                    <a:lnTo>
                      <a:pt x="30" y="31"/>
                    </a:lnTo>
                    <a:lnTo>
                      <a:pt x="28" y="31"/>
                    </a:lnTo>
                    <a:lnTo>
                      <a:pt x="19" y="31"/>
                    </a:lnTo>
                    <a:lnTo>
                      <a:pt x="14" y="33"/>
                    </a:lnTo>
                    <a:lnTo>
                      <a:pt x="9" y="35"/>
                    </a:lnTo>
                    <a:lnTo>
                      <a:pt x="7" y="40"/>
                    </a:lnTo>
                    <a:lnTo>
                      <a:pt x="5" y="47"/>
                    </a:lnTo>
                    <a:lnTo>
                      <a:pt x="5" y="51"/>
                    </a:lnTo>
                    <a:lnTo>
                      <a:pt x="9" y="54"/>
                    </a:lnTo>
                    <a:lnTo>
                      <a:pt x="12" y="58"/>
                    </a:lnTo>
                    <a:lnTo>
                      <a:pt x="16" y="58"/>
                    </a:lnTo>
                    <a:lnTo>
                      <a:pt x="21" y="58"/>
                    </a:lnTo>
                    <a:lnTo>
                      <a:pt x="26" y="58"/>
                    </a:lnTo>
                    <a:lnTo>
                      <a:pt x="28" y="61"/>
                    </a:lnTo>
                    <a:lnTo>
                      <a:pt x="30" y="63"/>
                    </a:lnTo>
                    <a:lnTo>
                      <a:pt x="30" y="65"/>
                    </a:lnTo>
                    <a:lnTo>
                      <a:pt x="30" y="70"/>
                    </a:lnTo>
                    <a:lnTo>
                      <a:pt x="28" y="72"/>
                    </a:lnTo>
                    <a:lnTo>
                      <a:pt x="26" y="72"/>
                    </a:lnTo>
                    <a:lnTo>
                      <a:pt x="21" y="75"/>
                    </a:lnTo>
                    <a:lnTo>
                      <a:pt x="16" y="72"/>
                    </a:lnTo>
                    <a:lnTo>
                      <a:pt x="12" y="70"/>
                    </a:lnTo>
                    <a:lnTo>
                      <a:pt x="7" y="65"/>
                    </a:lnTo>
                    <a:lnTo>
                      <a:pt x="2" y="61"/>
                    </a:lnTo>
                    <a:lnTo>
                      <a:pt x="0" y="51"/>
                    </a:lnTo>
                    <a:lnTo>
                      <a:pt x="0" y="42"/>
                    </a:lnTo>
                    <a:lnTo>
                      <a:pt x="0" y="33"/>
                    </a:lnTo>
                    <a:lnTo>
                      <a:pt x="2" y="24"/>
                    </a:lnTo>
                    <a:lnTo>
                      <a:pt x="7" y="19"/>
                    </a:lnTo>
                    <a:lnTo>
                      <a:pt x="12" y="17"/>
                    </a:lnTo>
                    <a:lnTo>
                      <a:pt x="16" y="14"/>
                    </a:lnTo>
                    <a:lnTo>
                      <a:pt x="21" y="14"/>
                    </a:lnTo>
                    <a:lnTo>
                      <a:pt x="28" y="14"/>
                    </a:lnTo>
                    <a:lnTo>
                      <a:pt x="58" y="14"/>
                    </a:lnTo>
                    <a:lnTo>
                      <a:pt x="65" y="14"/>
                    </a:lnTo>
                    <a:lnTo>
                      <a:pt x="70" y="14"/>
                    </a:lnTo>
                    <a:lnTo>
                      <a:pt x="72" y="14"/>
                    </a:lnTo>
                    <a:lnTo>
                      <a:pt x="75" y="14"/>
                    </a:lnTo>
                    <a:lnTo>
                      <a:pt x="77" y="12"/>
                    </a:lnTo>
                    <a:lnTo>
                      <a:pt x="77" y="10"/>
                    </a:lnTo>
                    <a:lnTo>
                      <a:pt x="77" y="7"/>
                    </a:lnTo>
                    <a:lnTo>
                      <a:pt x="75" y="5"/>
                    </a:lnTo>
                    <a:lnTo>
                      <a:pt x="70" y="0"/>
                    </a:lnTo>
                    <a:lnTo>
                      <a:pt x="75" y="0"/>
                    </a:lnTo>
                    <a:lnTo>
                      <a:pt x="82" y="7"/>
                    </a:lnTo>
                    <a:lnTo>
                      <a:pt x="87" y="14"/>
                    </a:lnTo>
                    <a:lnTo>
                      <a:pt x="89" y="21"/>
                    </a:lnTo>
                    <a:lnTo>
                      <a:pt x="89" y="24"/>
                    </a:lnTo>
                    <a:lnTo>
                      <a:pt x="87" y="28"/>
                    </a:lnTo>
                    <a:lnTo>
                      <a:pt x="82" y="31"/>
                    </a:lnTo>
                    <a:lnTo>
                      <a:pt x="75" y="31"/>
                    </a:lnTo>
                    <a:close/>
                    <a:moveTo>
                      <a:pt x="68" y="31"/>
                    </a:moveTo>
                    <a:lnTo>
                      <a:pt x="37" y="31"/>
                    </a:lnTo>
                    <a:lnTo>
                      <a:pt x="40" y="37"/>
                    </a:lnTo>
                    <a:lnTo>
                      <a:pt x="42" y="44"/>
                    </a:lnTo>
                    <a:lnTo>
                      <a:pt x="44" y="49"/>
                    </a:lnTo>
                    <a:lnTo>
                      <a:pt x="49" y="54"/>
                    </a:lnTo>
                    <a:lnTo>
                      <a:pt x="54" y="58"/>
                    </a:lnTo>
                    <a:lnTo>
                      <a:pt x="56" y="61"/>
                    </a:lnTo>
                    <a:lnTo>
                      <a:pt x="63" y="63"/>
                    </a:lnTo>
                    <a:lnTo>
                      <a:pt x="68" y="61"/>
                    </a:lnTo>
                    <a:lnTo>
                      <a:pt x="72" y="58"/>
                    </a:lnTo>
                    <a:lnTo>
                      <a:pt x="75" y="54"/>
                    </a:lnTo>
                    <a:lnTo>
                      <a:pt x="77" y="49"/>
                    </a:lnTo>
                    <a:lnTo>
                      <a:pt x="77" y="44"/>
                    </a:lnTo>
                    <a:lnTo>
                      <a:pt x="72" y="37"/>
                    </a:lnTo>
                    <a:lnTo>
                      <a:pt x="68" y="31"/>
                    </a:lnTo>
                    <a:close/>
                  </a:path>
                </a:pathLst>
              </a:custGeom>
              <a:solidFill>
                <a:srgbClr val="000000"/>
              </a:solidFill>
              <a:ln w="0">
                <a:solidFill>
                  <a:srgbClr val="000000"/>
                </a:solidFill>
                <a:round/>
                <a:headEnd/>
                <a:tailEnd/>
              </a:ln>
            </p:spPr>
            <p:txBody>
              <a:bodyPr/>
              <a:lstStyle/>
              <a:p>
                <a:endParaRPr lang="en-US"/>
              </a:p>
            </p:txBody>
          </p:sp>
          <p:sp>
            <p:nvSpPr>
              <p:cNvPr id="535053" name="Freeform 525"/>
              <p:cNvSpPr>
                <a:spLocks/>
              </p:cNvSpPr>
              <p:nvPr/>
            </p:nvSpPr>
            <p:spPr bwMode="auto">
              <a:xfrm>
                <a:off x="61" y="1551"/>
                <a:ext cx="87" cy="61"/>
              </a:xfrm>
              <a:custGeom>
                <a:avLst/>
                <a:gdLst/>
                <a:ahLst/>
                <a:cxnLst>
                  <a:cxn ang="0">
                    <a:pos x="0" y="33"/>
                  </a:cxn>
                  <a:cxn ang="0">
                    <a:pos x="21" y="33"/>
                  </a:cxn>
                  <a:cxn ang="0">
                    <a:pos x="12" y="28"/>
                  </a:cxn>
                  <a:cxn ang="0">
                    <a:pos x="5" y="23"/>
                  </a:cxn>
                  <a:cxn ang="0">
                    <a:pos x="0" y="16"/>
                  </a:cxn>
                  <a:cxn ang="0">
                    <a:pos x="0" y="12"/>
                  </a:cxn>
                  <a:cxn ang="0">
                    <a:pos x="0" y="7"/>
                  </a:cxn>
                  <a:cxn ang="0">
                    <a:pos x="2" y="2"/>
                  </a:cxn>
                  <a:cxn ang="0">
                    <a:pos x="7" y="0"/>
                  </a:cxn>
                  <a:cxn ang="0">
                    <a:pos x="12" y="0"/>
                  </a:cxn>
                  <a:cxn ang="0">
                    <a:pos x="14" y="0"/>
                  </a:cxn>
                  <a:cxn ang="0">
                    <a:pos x="19" y="2"/>
                  </a:cxn>
                  <a:cxn ang="0">
                    <a:pos x="21" y="5"/>
                  </a:cxn>
                  <a:cxn ang="0">
                    <a:pos x="21" y="7"/>
                  </a:cxn>
                  <a:cxn ang="0">
                    <a:pos x="21" y="9"/>
                  </a:cxn>
                  <a:cxn ang="0">
                    <a:pos x="16" y="14"/>
                  </a:cxn>
                  <a:cxn ang="0">
                    <a:pos x="14" y="19"/>
                  </a:cxn>
                  <a:cxn ang="0">
                    <a:pos x="14" y="21"/>
                  </a:cxn>
                  <a:cxn ang="0">
                    <a:pos x="14" y="23"/>
                  </a:cxn>
                  <a:cxn ang="0">
                    <a:pos x="14" y="23"/>
                  </a:cxn>
                  <a:cxn ang="0">
                    <a:pos x="21" y="28"/>
                  </a:cxn>
                  <a:cxn ang="0">
                    <a:pos x="28" y="33"/>
                  </a:cxn>
                  <a:cxn ang="0">
                    <a:pos x="68" y="33"/>
                  </a:cxn>
                  <a:cxn ang="0">
                    <a:pos x="72" y="33"/>
                  </a:cxn>
                  <a:cxn ang="0">
                    <a:pos x="77" y="30"/>
                  </a:cxn>
                  <a:cxn ang="0">
                    <a:pos x="80" y="30"/>
                  </a:cxn>
                  <a:cxn ang="0">
                    <a:pos x="82" y="28"/>
                  </a:cxn>
                  <a:cxn ang="0">
                    <a:pos x="84" y="23"/>
                  </a:cxn>
                  <a:cxn ang="0">
                    <a:pos x="84" y="16"/>
                  </a:cxn>
                  <a:cxn ang="0">
                    <a:pos x="87" y="16"/>
                  </a:cxn>
                  <a:cxn ang="0">
                    <a:pos x="87" y="61"/>
                  </a:cxn>
                  <a:cxn ang="0">
                    <a:pos x="84" y="61"/>
                  </a:cxn>
                  <a:cxn ang="0">
                    <a:pos x="84" y="56"/>
                  </a:cxn>
                  <a:cxn ang="0">
                    <a:pos x="82" y="54"/>
                  </a:cxn>
                  <a:cxn ang="0">
                    <a:pos x="80" y="51"/>
                  </a:cxn>
                  <a:cxn ang="0">
                    <a:pos x="77" y="49"/>
                  </a:cxn>
                  <a:cxn ang="0">
                    <a:pos x="75" y="49"/>
                  </a:cxn>
                  <a:cxn ang="0">
                    <a:pos x="68" y="49"/>
                  </a:cxn>
                  <a:cxn ang="0">
                    <a:pos x="35" y="49"/>
                  </a:cxn>
                  <a:cxn ang="0">
                    <a:pos x="26" y="49"/>
                  </a:cxn>
                  <a:cxn ang="0">
                    <a:pos x="19" y="49"/>
                  </a:cxn>
                  <a:cxn ang="0">
                    <a:pos x="16" y="49"/>
                  </a:cxn>
                  <a:cxn ang="0">
                    <a:pos x="12" y="51"/>
                  </a:cxn>
                  <a:cxn ang="0">
                    <a:pos x="12" y="51"/>
                  </a:cxn>
                  <a:cxn ang="0">
                    <a:pos x="9" y="54"/>
                  </a:cxn>
                  <a:cxn ang="0">
                    <a:pos x="9" y="56"/>
                  </a:cxn>
                  <a:cxn ang="0">
                    <a:pos x="9" y="58"/>
                  </a:cxn>
                  <a:cxn ang="0">
                    <a:pos x="12" y="61"/>
                  </a:cxn>
                  <a:cxn ang="0">
                    <a:pos x="9" y="61"/>
                  </a:cxn>
                  <a:cxn ang="0">
                    <a:pos x="0" y="37"/>
                  </a:cxn>
                  <a:cxn ang="0">
                    <a:pos x="0" y="33"/>
                  </a:cxn>
                </a:cxnLst>
                <a:rect l="0" t="0" r="r" b="b"/>
                <a:pathLst>
                  <a:path w="87" h="61">
                    <a:moveTo>
                      <a:pt x="0" y="33"/>
                    </a:moveTo>
                    <a:lnTo>
                      <a:pt x="21" y="33"/>
                    </a:lnTo>
                    <a:lnTo>
                      <a:pt x="12" y="28"/>
                    </a:lnTo>
                    <a:lnTo>
                      <a:pt x="5" y="23"/>
                    </a:lnTo>
                    <a:lnTo>
                      <a:pt x="0" y="16"/>
                    </a:lnTo>
                    <a:lnTo>
                      <a:pt x="0" y="12"/>
                    </a:lnTo>
                    <a:lnTo>
                      <a:pt x="0" y="7"/>
                    </a:lnTo>
                    <a:lnTo>
                      <a:pt x="2" y="2"/>
                    </a:lnTo>
                    <a:lnTo>
                      <a:pt x="7" y="0"/>
                    </a:lnTo>
                    <a:lnTo>
                      <a:pt x="12" y="0"/>
                    </a:lnTo>
                    <a:lnTo>
                      <a:pt x="14" y="0"/>
                    </a:lnTo>
                    <a:lnTo>
                      <a:pt x="19" y="2"/>
                    </a:lnTo>
                    <a:lnTo>
                      <a:pt x="21" y="5"/>
                    </a:lnTo>
                    <a:lnTo>
                      <a:pt x="21" y="7"/>
                    </a:lnTo>
                    <a:lnTo>
                      <a:pt x="21" y="9"/>
                    </a:lnTo>
                    <a:lnTo>
                      <a:pt x="16" y="14"/>
                    </a:lnTo>
                    <a:lnTo>
                      <a:pt x="14" y="19"/>
                    </a:lnTo>
                    <a:lnTo>
                      <a:pt x="14" y="21"/>
                    </a:lnTo>
                    <a:lnTo>
                      <a:pt x="14" y="23"/>
                    </a:lnTo>
                    <a:lnTo>
                      <a:pt x="21" y="28"/>
                    </a:lnTo>
                    <a:lnTo>
                      <a:pt x="28" y="33"/>
                    </a:lnTo>
                    <a:lnTo>
                      <a:pt x="68" y="33"/>
                    </a:lnTo>
                    <a:lnTo>
                      <a:pt x="72" y="33"/>
                    </a:lnTo>
                    <a:lnTo>
                      <a:pt x="77" y="30"/>
                    </a:lnTo>
                    <a:lnTo>
                      <a:pt x="80" y="30"/>
                    </a:lnTo>
                    <a:lnTo>
                      <a:pt x="82" y="28"/>
                    </a:lnTo>
                    <a:lnTo>
                      <a:pt x="84" y="23"/>
                    </a:lnTo>
                    <a:lnTo>
                      <a:pt x="84" y="16"/>
                    </a:lnTo>
                    <a:lnTo>
                      <a:pt x="87" y="16"/>
                    </a:lnTo>
                    <a:lnTo>
                      <a:pt x="87" y="61"/>
                    </a:lnTo>
                    <a:lnTo>
                      <a:pt x="84" y="61"/>
                    </a:lnTo>
                    <a:lnTo>
                      <a:pt x="84" y="56"/>
                    </a:lnTo>
                    <a:lnTo>
                      <a:pt x="82" y="54"/>
                    </a:lnTo>
                    <a:lnTo>
                      <a:pt x="80" y="51"/>
                    </a:lnTo>
                    <a:lnTo>
                      <a:pt x="77" y="49"/>
                    </a:lnTo>
                    <a:lnTo>
                      <a:pt x="75" y="49"/>
                    </a:lnTo>
                    <a:lnTo>
                      <a:pt x="68" y="49"/>
                    </a:lnTo>
                    <a:lnTo>
                      <a:pt x="35" y="49"/>
                    </a:lnTo>
                    <a:lnTo>
                      <a:pt x="26" y="49"/>
                    </a:lnTo>
                    <a:lnTo>
                      <a:pt x="19" y="49"/>
                    </a:lnTo>
                    <a:lnTo>
                      <a:pt x="16" y="49"/>
                    </a:lnTo>
                    <a:lnTo>
                      <a:pt x="12" y="51"/>
                    </a:lnTo>
                    <a:lnTo>
                      <a:pt x="9" y="54"/>
                    </a:lnTo>
                    <a:lnTo>
                      <a:pt x="9" y="56"/>
                    </a:lnTo>
                    <a:lnTo>
                      <a:pt x="9" y="58"/>
                    </a:lnTo>
                    <a:lnTo>
                      <a:pt x="12" y="61"/>
                    </a:lnTo>
                    <a:lnTo>
                      <a:pt x="9" y="61"/>
                    </a:lnTo>
                    <a:lnTo>
                      <a:pt x="0" y="37"/>
                    </a:lnTo>
                    <a:lnTo>
                      <a:pt x="0" y="33"/>
                    </a:lnTo>
                    <a:close/>
                  </a:path>
                </a:pathLst>
              </a:custGeom>
              <a:solidFill>
                <a:srgbClr val="000000"/>
              </a:solidFill>
              <a:ln w="0">
                <a:solidFill>
                  <a:srgbClr val="000000"/>
                </a:solidFill>
                <a:round/>
                <a:headEnd/>
                <a:tailEnd/>
              </a:ln>
            </p:spPr>
            <p:txBody>
              <a:bodyPr/>
              <a:lstStyle/>
              <a:p>
                <a:endParaRPr lang="en-US"/>
              </a:p>
            </p:txBody>
          </p:sp>
          <p:sp>
            <p:nvSpPr>
              <p:cNvPr id="535052" name="Freeform 524"/>
              <p:cNvSpPr>
                <a:spLocks/>
              </p:cNvSpPr>
              <p:nvPr/>
            </p:nvSpPr>
            <p:spPr bwMode="auto">
              <a:xfrm>
                <a:off x="33" y="1497"/>
                <a:ext cx="117" cy="54"/>
              </a:xfrm>
              <a:custGeom>
                <a:avLst/>
                <a:gdLst/>
                <a:ahLst/>
                <a:cxnLst>
                  <a:cxn ang="0">
                    <a:pos x="0" y="24"/>
                  </a:cxn>
                  <a:cxn ang="0">
                    <a:pos x="28" y="24"/>
                  </a:cxn>
                  <a:cxn ang="0">
                    <a:pos x="28" y="3"/>
                  </a:cxn>
                  <a:cxn ang="0">
                    <a:pos x="35" y="3"/>
                  </a:cxn>
                  <a:cxn ang="0">
                    <a:pos x="35" y="24"/>
                  </a:cxn>
                  <a:cxn ang="0">
                    <a:pos x="91" y="24"/>
                  </a:cxn>
                  <a:cxn ang="0">
                    <a:pos x="98" y="24"/>
                  </a:cxn>
                  <a:cxn ang="0">
                    <a:pos x="103" y="21"/>
                  </a:cxn>
                  <a:cxn ang="0">
                    <a:pos x="105" y="19"/>
                  </a:cxn>
                  <a:cxn ang="0">
                    <a:pos x="105" y="14"/>
                  </a:cxn>
                  <a:cxn ang="0">
                    <a:pos x="105" y="12"/>
                  </a:cxn>
                  <a:cxn ang="0">
                    <a:pos x="103" y="7"/>
                  </a:cxn>
                  <a:cxn ang="0">
                    <a:pos x="100" y="5"/>
                  </a:cxn>
                  <a:cxn ang="0">
                    <a:pos x="98" y="3"/>
                  </a:cxn>
                  <a:cxn ang="0">
                    <a:pos x="98" y="0"/>
                  </a:cxn>
                  <a:cxn ang="0">
                    <a:pos x="108" y="3"/>
                  </a:cxn>
                  <a:cxn ang="0">
                    <a:pos x="112" y="10"/>
                  </a:cxn>
                  <a:cxn ang="0">
                    <a:pos x="117" y="17"/>
                  </a:cxn>
                  <a:cxn ang="0">
                    <a:pos x="117" y="21"/>
                  </a:cxn>
                  <a:cxn ang="0">
                    <a:pos x="117" y="26"/>
                  </a:cxn>
                  <a:cxn ang="0">
                    <a:pos x="115" y="31"/>
                  </a:cxn>
                  <a:cxn ang="0">
                    <a:pos x="112" y="35"/>
                  </a:cxn>
                  <a:cxn ang="0">
                    <a:pos x="108" y="38"/>
                  </a:cxn>
                  <a:cxn ang="0">
                    <a:pos x="103" y="40"/>
                  </a:cxn>
                  <a:cxn ang="0">
                    <a:pos x="93" y="40"/>
                  </a:cxn>
                  <a:cxn ang="0">
                    <a:pos x="35" y="40"/>
                  </a:cxn>
                  <a:cxn ang="0">
                    <a:pos x="35" y="54"/>
                  </a:cxn>
                  <a:cxn ang="0">
                    <a:pos x="33" y="54"/>
                  </a:cxn>
                  <a:cxn ang="0">
                    <a:pos x="30" y="47"/>
                  </a:cxn>
                  <a:cxn ang="0">
                    <a:pos x="26" y="42"/>
                  </a:cxn>
                  <a:cxn ang="0">
                    <a:pos x="21" y="38"/>
                  </a:cxn>
                  <a:cxn ang="0">
                    <a:pos x="14" y="33"/>
                  </a:cxn>
                  <a:cxn ang="0">
                    <a:pos x="9" y="28"/>
                  </a:cxn>
                  <a:cxn ang="0">
                    <a:pos x="0" y="26"/>
                  </a:cxn>
                  <a:cxn ang="0">
                    <a:pos x="0" y="24"/>
                  </a:cxn>
                </a:cxnLst>
                <a:rect l="0" t="0" r="r" b="b"/>
                <a:pathLst>
                  <a:path w="117" h="54">
                    <a:moveTo>
                      <a:pt x="0" y="24"/>
                    </a:moveTo>
                    <a:lnTo>
                      <a:pt x="28" y="24"/>
                    </a:lnTo>
                    <a:lnTo>
                      <a:pt x="28" y="3"/>
                    </a:lnTo>
                    <a:lnTo>
                      <a:pt x="35" y="3"/>
                    </a:lnTo>
                    <a:lnTo>
                      <a:pt x="35" y="24"/>
                    </a:lnTo>
                    <a:lnTo>
                      <a:pt x="91" y="24"/>
                    </a:lnTo>
                    <a:lnTo>
                      <a:pt x="98" y="24"/>
                    </a:lnTo>
                    <a:lnTo>
                      <a:pt x="103" y="21"/>
                    </a:lnTo>
                    <a:lnTo>
                      <a:pt x="105" y="19"/>
                    </a:lnTo>
                    <a:lnTo>
                      <a:pt x="105" y="14"/>
                    </a:lnTo>
                    <a:lnTo>
                      <a:pt x="105" y="12"/>
                    </a:lnTo>
                    <a:lnTo>
                      <a:pt x="103" y="7"/>
                    </a:lnTo>
                    <a:lnTo>
                      <a:pt x="100" y="5"/>
                    </a:lnTo>
                    <a:lnTo>
                      <a:pt x="98" y="3"/>
                    </a:lnTo>
                    <a:lnTo>
                      <a:pt x="98" y="0"/>
                    </a:lnTo>
                    <a:lnTo>
                      <a:pt x="108" y="3"/>
                    </a:lnTo>
                    <a:lnTo>
                      <a:pt x="112" y="10"/>
                    </a:lnTo>
                    <a:lnTo>
                      <a:pt x="117" y="17"/>
                    </a:lnTo>
                    <a:lnTo>
                      <a:pt x="117" y="21"/>
                    </a:lnTo>
                    <a:lnTo>
                      <a:pt x="117" y="26"/>
                    </a:lnTo>
                    <a:lnTo>
                      <a:pt x="115" y="31"/>
                    </a:lnTo>
                    <a:lnTo>
                      <a:pt x="112" y="35"/>
                    </a:lnTo>
                    <a:lnTo>
                      <a:pt x="108" y="38"/>
                    </a:lnTo>
                    <a:lnTo>
                      <a:pt x="103" y="40"/>
                    </a:lnTo>
                    <a:lnTo>
                      <a:pt x="93" y="40"/>
                    </a:lnTo>
                    <a:lnTo>
                      <a:pt x="35" y="40"/>
                    </a:lnTo>
                    <a:lnTo>
                      <a:pt x="35" y="54"/>
                    </a:lnTo>
                    <a:lnTo>
                      <a:pt x="33" y="54"/>
                    </a:lnTo>
                    <a:lnTo>
                      <a:pt x="30" y="47"/>
                    </a:lnTo>
                    <a:lnTo>
                      <a:pt x="26" y="42"/>
                    </a:lnTo>
                    <a:lnTo>
                      <a:pt x="21" y="38"/>
                    </a:lnTo>
                    <a:lnTo>
                      <a:pt x="14" y="33"/>
                    </a:lnTo>
                    <a:lnTo>
                      <a:pt x="9" y="28"/>
                    </a:lnTo>
                    <a:lnTo>
                      <a:pt x="0" y="26"/>
                    </a:lnTo>
                    <a:lnTo>
                      <a:pt x="0" y="24"/>
                    </a:lnTo>
                    <a:close/>
                  </a:path>
                </a:pathLst>
              </a:custGeom>
              <a:solidFill>
                <a:srgbClr val="000000"/>
              </a:solidFill>
              <a:ln w="0">
                <a:solidFill>
                  <a:srgbClr val="000000"/>
                </a:solidFill>
                <a:round/>
                <a:headEnd/>
                <a:tailEnd/>
              </a:ln>
            </p:spPr>
            <p:txBody>
              <a:bodyPr/>
              <a:lstStyle/>
              <a:p>
                <a:endParaRPr lang="en-US"/>
              </a:p>
            </p:txBody>
          </p:sp>
          <p:sp>
            <p:nvSpPr>
              <p:cNvPr id="535051" name="Freeform 523"/>
              <p:cNvSpPr>
                <a:spLocks noEditPoints="1"/>
              </p:cNvSpPr>
              <p:nvPr/>
            </p:nvSpPr>
            <p:spPr bwMode="auto">
              <a:xfrm>
                <a:off x="14" y="1448"/>
                <a:ext cx="134" cy="40"/>
              </a:xfrm>
              <a:custGeom>
                <a:avLst/>
                <a:gdLst/>
                <a:ahLst/>
                <a:cxnLst>
                  <a:cxn ang="0">
                    <a:pos x="0" y="21"/>
                  </a:cxn>
                  <a:cxn ang="0">
                    <a:pos x="0" y="17"/>
                  </a:cxn>
                  <a:cxn ang="0">
                    <a:pos x="2" y="14"/>
                  </a:cxn>
                  <a:cxn ang="0">
                    <a:pos x="7" y="12"/>
                  </a:cxn>
                  <a:cxn ang="0">
                    <a:pos x="9" y="10"/>
                  </a:cxn>
                  <a:cxn ang="0">
                    <a:pos x="14" y="12"/>
                  </a:cxn>
                  <a:cxn ang="0">
                    <a:pos x="19" y="14"/>
                  </a:cxn>
                  <a:cxn ang="0">
                    <a:pos x="21" y="17"/>
                  </a:cxn>
                  <a:cxn ang="0">
                    <a:pos x="21" y="21"/>
                  </a:cxn>
                  <a:cxn ang="0">
                    <a:pos x="21" y="26"/>
                  </a:cxn>
                  <a:cxn ang="0">
                    <a:pos x="19" y="28"/>
                  </a:cxn>
                  <a:cxn ang="0">
                    <a:pos x="14" y="31"/>
                  </a:cxn>
                  <a:cxn ang="0">
                    <a:pos x="9" y="33"/>
                  </a:cxn>
                  <a:cxn ang="0">
                    <a:pos x="7" y="31"/>
                  </a:cxn>
                  <a:cxn ang="0">
                    <a:pos x="2" y="28"/>
                  </a:cxn>
                  <a:cxn ang="0">
                    <a:pos x="0" y="26"/>
                  </a:cxn>
                  <a:cxn ang="0">
                    <a:pos x="0" y="21"/>
                  </a:cxn>
                  <a:cxn ang="0">
                    <a:pos x="47" y="12"/>
                  </a:cxn>
                  <a:cxn ang="0">
                    <a:pos x="115" y="12"/>
                  </a:cxn>
                  <a:cxn ang="0">
                    <a:pos x="122" y="12"/>
                  </a:cxn>
                  <a:cxn ang="0">
                    <a:pos x="127" y="12"/>
                  </a:cxn>
                  <a:cxn ang="0">
                    <a:pos x="129" y="10"/>
                  </a:cxn>
                  <a:cxn ang="0">
                    <a:pos x="131" y="7"/>
                  </a:cxn>
                  <a:cxn ang="0">
                    <a:pos x="131" y="5"/>
                  </a:cxn>
                  <a:cxn ang="0">
                    <a:pos x="131" y="0"/>
                  </a:cxn>
                  <a:cxn ang="0">
                    <a:pos x="134" y="0"/>
                  </a:cxn>
                  <a:cxn ang="0">
                    <a:pos x="134" y="40"/>
                  </a:cxn>
                  <a:cxn ang="0">
                    <a:pos x="131" y="40"/>
                  </a:cxn>
                  <a:cxn ang="0">
                    <a:pos x="131" y="35"/>
                  </a:cxn>
                  <a:cxn ang="0">
                    <a:pos x="131" y="33"/>
                  </a:cxn>
                  <a:cxn ang="0">
                    <a:pos x="129" y="31"/>
                  </a:cxn>
                  <a:cxn ang="0">
                    <a:pos x="127" y="31"/>
                  </a:cxn>
                  <a:cxn ang="0">
                    <a:pos x="122" y="28"/>
                  </a:cxn>
                  <a:cxn ang="0">
                    <a:pos x="115" y="28"/>
                  </a:cxn>
                  <a:cxn ang="0">
                    <a:pos x="82" y="28"/>
                  </a:cxn>
                  <a:cxn ang="0">
                    <a:pos x="73" y="28"/>
                  </a:cxn>
                  <a:cxn ang="0">
                    <a:pos x="66" y="28"/>
                  </a:cxn>
                  <a:cxn ang="0">
                    <a:pos x="61" y="28"/>
                  </a:cxn>
                  <a:cxn ang="0">
                    <a:pos x="59" y="31"/>
                  </a:cxn>
                  <a:cxn ang="0">
                    <a:pos x="59" y="31"/>
                  </a:cxn>
                  <a:cxn ang="0">
                    <a:pos x="56" y="33"/>
                  </a:cxn>
                  <a:cxn ang="0">
                    <a:pos x="56" y="33"/>
                  </a:cxn>
                  <a:cxn ang="0">
                    <a:pos x="56" y="35"/>
                  </a:cxn>
                  <a:cxn ang="0">
                    <a:pos x="59" y="40"/>
                  </a:cxn>
                  <a:cxn ang="0">
                    <a:pos x="56" y="40"/>
                  </a:cxn>
                  <a:cxn ang="0">
                    <a:pos x="47" y="17"/>
                  </a:cxn>
                  <a:cxn ang="0">
                    <a:pos x="47" y="12"/>
                  </a:cxn>
                </a:cxnLst>
                <a:rect l="0" t="0" r="r" b="b"/>
                <a:pathLst>
                  <a:path w="134" h="40">
                    <a:moveTo>
                      <a:pt x="0" y="21"/>
                    </a:moveTo>
                    <a:lnTo>
                      <a:pt x="0" y="17"/>
                    </a:lnTo>
                    <a:lnTo>
                      <a:pt x="2" y="14"/>
                    </a:lnTo>
                    <a:lnTo>
                      <a:pt x="7" y="12"/>
                    </a:lnTo>
                    <a:lnTo>
                      <a:pt x="9" y="10"/>
                    </a:lnTo>
                    <a:lnTo>
                      <a:pt x="14" y="12"/>
                    </a:lnTo>
                    <a:lnTo>
                      <a:pt x="19" y="14"/>
                    </a:lnTo>
                    <a:lnTo>
                      <a:pt x="21" y="17"/>
                    </a:lnTo>
                    <a:lnTo>
                      <a:pt x="21" y="21"/>
                    </a:lnTo>
                    <a:lnTo>
                      <a:pt x="21" y="26"/>
                    </a:lnTo>
                    <a:lnTo>
                      <a:pt x="19" y="28"/>
                    </a:lnTo>
                    <a:lnTo>
                      <a:pt x="14" y="31"/>
                    </a:lnTo>
                    <a:lnTo>
                      <a:pt x="9" y="33"/>
                    </a:lnTo>
                    <a:lnTo>
                      <a:pt x="7" y="31"/>
                    </a:lnTo>
                    <a:lnTo>
                      <a:pt x="2" y="28"/>
                    </a:lnTo>
                    <a:lnTo>
                      <a:pt x="0" y="26"/>
                    </a:lnTo>
                    <a:lnTo>
                      <a:pt x="0" y="21"/>
                    </a:lnTo>
                    <a:close/>
                    <a:moveTo>
                      <a:pt x="47" y="12"/>
                    </a:moveTo>
                    <a:lnTo>
                      <a:pt x="115" y="12"/>
                    </a:lnTo>
                    <a:lnTo>
                      <a:pt x="122" y="12"/>
                    </a:lnTo>
                    <a:lnTo>
                      <a:pt x="127" y="12"/>
                    </a:lnTo>
                    <a:lnTo>
                      <a:pt x="129" y="10"/>
                    </a:lnTo>
                    <a:lnTo>
                      <a:pt x="131" y="7"/>
                    </a:lnTo>
                    <a:lnTo>
                      <a:pt x="131" y="5"/>
                    </a:lnTo>
                    <a:lnTo>
                      <a:pt x="131" y="0"/>
                    </a:lnTo>
                    <a:lnTo>
                      <a:pt x="134" y="0"/>
                    </a:lnTo>
                    <a:lnTo>
                      <a:pt x="134" y="40"/>
                    </a:lnTo>
                    <a:lnTo>
                      <a:pt x="131" y="40"/>
                    </a:lnTo>
                    <a:lnTo>
                      <a:pt x="131" y="35"/>
                    </a:lnTo>
                    <a:lnTo>
                      <a:pt x="131" y="33"/>
                    </a:lnTo>
                    <a:lnTo>
                      <a:pt x="129" y="31"/>
                    </a:lnTo>
                    <a:lnTo>
                      <a:pt x="127" y="31"/>
                    </a:lnTo>
                    <a:lnTo>
                      <a:pt x="122" y="28"/>
                    </a:lnTo>
                    <a:lnTo>
                      <a:pt x="115" y="28"/>
                    </a:lnTo>
                    <a:lnTo>
                      <a:pt x="82" y="28"/>
                    </a:lnTo>
                    <a:lnTo>
                      <a:pt x="73" y="28"/>
                    </a:lnTo>
                    <a:lnTo>
                      <a:pt x="66" y="28"/>
                    </a:lnTo>
                    <a:lnTo>
                      <a:pt x="61" y="28"/>
                    </a:lnTo>
                    <a:lnTo>
                      <a:pt x="59" y="31"/>
                    </a:lnTo>
                    <a:lnTo>
                      <a:pt x="56" y="33"/>
                    </a:lnTo>
                    <a:lnTo>
                      <a:pt x="56" y="35"/>
                    </a:lnTo>
                    <a:lnTo>
                      <a:pt x="59" y="40"/>
                    </a:lnTo>
                    <a:lnTo>
                      <a:pt x="56" y="40"/>
                    </a:lnTo>
                    <a:lnTo>
                      <a:pt x="47" y="17"/>
                    </a:lnTo>
                    <a:lnTo>
                      <a:pt x="47" y="12"/>
                    </a:lnTo>
                    <a:close/>
                  </a:path>
                </a:pathLst>
              </a:custGeom>
              <a:solidFill>
                <a:srgbClr val="000000"/>
              </a:solidFill>
              <a:ln w="0">
                <a:solidFill>
                  <a:srgbClr val="000000"/>
                </a:solidFill>
                <a:round/>
                <a:headEnd/>
                <a:tailEnd/>
              </a:ln>
            </p:spPr>
            <p:txBody>
              <a:bodyPr/>
              <a:lstStyle/>
              <a:p>
                <a:endParaRPr lang="en-US"/>
              </a:p>
            </p:txBody>
          </p:sp>
          <p:sp>
            <p:nvSpPr>
              <p:cNvPr id="535050" name="Freeform 522"/>
              <p:cNvSpPr>
                <a:spLocks/>
              </p:cNvSpPr>
              <p:nvPr/>
            </p:nvSpPr>
            <p:spPr bwMode="auto">
              <a:xfrm>
                <a:off x="61" y="1364"/>
                <a:ext cx="89" cy="73"/>
              </a:xfrm>
              <a:custGeom>
                <a:avLst/>
                <a:gdLst/>
                <a:ahLst/>
                <a:cxnLst>
                  <a:cxn ang="0">
                    <a:pos x="51" y="0"/>
                  </a:cxn>
                  <a:cxn ang="0">
                    <a:pos x="63" y="3"/>
                  </a:cxn>
                  <a:cxn ang="0">
                    <a:pos x="72" y="7"/>
                  </a:cxn>
                  <a:cxn ang="0">
                    <a:pos x="80" y="14"/>
                  </a:cxn>
                  <a:cxn ang="0">
                    <a:pos x="84" y="21"/>
                  </a:cxn>
                  <a:cxn ang="0">
                    <a:pos x="89" y="28"/>
                  </a:cxn>
                  <a:cxn ang="0">
                    <a:pos x="89" y="35"/>
                  </a:cxn>
                  <a:cxn ang="0">
                    <a:pos x="87" y="45"/>
                  </a:cxn>
                  <a:cxn ang="0">
                    <a:pos x="84" y="54"/>
                  </a:cxn>
                  <a:cxn ang="0">
                    <a:pos x="77" y="61"/>
                  </a:cxn>
                  <a:cxn ang="0">
                    <a:pos x="68" y="68"/>
                  </a:cxn>
                  <a:cxn ang="0">
                    <a:pos x="56" y="70"/>
                  </a:cxn>
                  <a:cxn ang="0">
                    <a:pos x="44" y="73"/>
                  </a:cxn>
                  <a:cxn ang="0">
                    <a:pos x="30" y="70"/>
                  </a:cxn>
                  <a:cxn ang="0">
                    <a:pos x="21" y="68"/>
                  </a:cxn>
                  <a:cxn ang="0">
                    <a:pos x="12" y="61"/>
                  </a:cxn>
                  <a:cxn ang="0">
                    <a:pos x="5" y="52"/>
                  </a:cxn>
                  <a:cxn ang="0">
                    <a:pos x="0" y="42"/>
                  </a:cxn>
                  <a:cxn ang="0">
                    <a:pos x="0" y="33"/>
                  </a:cxn>
                  <a:cxn ang="0">
                    <a:pos x="0" y="26"/>
                  </a:cxn>
                  <a:cxn ang="0">
                    <a:pos x="2" y="19"/>
                  </a:cxn>
                  <a:cxn ang="0">
                    <a:pos x="5" y="12"/>
                  </a:cxn>
                  <a:cxn ang="0">
                    <a:pos x="12" y="7"/>
                  </a:cxn>
                  <a:cxn ang="0">
                    <a:pos x="19" y="5"/>
                  </a:cxn>
                  <a:cxn ang="0">
                    <a:pos x="23" y="5"/>
                  </a:cxn>
                  <a:cxn ang="0">
                    <a:pos x="26" y="7"/>
                  </a:cxn>
                  <a:cxn ang="0">
                    <a:pos x="26" y="10"/>
                  </a:cxn>
                  <a:cxn ang="0">
                    <a:pos x="28" y="12"/>
                  </a:cxn>
                  <a:cxn ang="0">
                    <a:pos x="26" y="17"/>
                  </a:cxn>
                  <a:cxn ang="0">
                    <a:pos x="23" y="19"/>
                  </a:cxn>
                  <a:cxn ang="0">
                    <a:pos x="21" y="21"/>
                  </a:cxn>
                  <a:cxn ang="0">
                    <a:pos x="16" y="24"/>
                  </a:cxn>
                  <a:cxn ang="0">
                    <a:pos x="12" y="24"/>
                  </a:cxn>
                  <a:cxn ang="0">
                    <a:pos x="7" y="26"/>
                  </a:cxn>
                  <a:cxn ang="0">
                    <a:pos x="5" y="31"/>
                  </a:cxn>
                  <a:cxn ang="0">
                    <a:pos x="5" y="35"/>
                  </a:cxn>
                  <a:cxn ang="0">
                    <a:pos x="5" y="40"/>
                  </a:cxn>
                  <a:cxn ang="0">
                    <a:pos x="7" y="45"/>
                  </a:cxn>
                  <a:cxn ang="0">
                    <a:pos x="12" y="49"/>
                  </a:cxn>
                  <a:cxn ang="0">
                    <a:pos x="19" y="54"/>
                  </a:cxn>
                  <a:cxn ang="0">
                    <a:pos x="26" y="56"/>
                  </a:cxn>
                  <a:cxn ang="0">
                    <a:pos x="35" y="56"/>
                  </a:cxn>
                  <a:cxn ang="0">
                    <a:pos x="44" y="56"/>
                  </a:cxn>
                  <a:cxn ang="0">
                    <a:pos x="54" y="54"/>
                  </a:cxn>
                  <a:cxn ang="0">
                    <a:pos x="61" y="49"/>
                  </a:cxn>
                  <a:cxn ang="0">
                    <a:pos x="68" y="42"/>
                  </a:cxn>
                  <a:cxn ang="0">
                    <a:pos x="72" y="38"/>
                  </a:cxn>
                  <a:cxn ang="0">
                    <a:pos x="72" y="28"/>
                  </a:cxn>
                  <a:cxn ang="0">
                    <a:pos x="72" y="19"/>
                  </a:cxn>
                  <a:cxn ang="0">
                    <a:pos x="68" y="12"/>
                  </a:cxn>
                  <a:cxn ang="0">
                    <a:pos x="61" y="7"/>
                  </a:cxn>
                  <a:cxn ang="0">
                    <a:pos x="51" y="3"/>
                  </a:cxn>
                  <a:cxn ang="0">
                    <a:pos x="51" y="0"/>
                  </a:cxn>
                </a:cxnLst>
                <a:rect l="0" t="0" r="r" b="b"/>
                <a:pathLst>
                  <a:path w="89" h="73">
                    <a:moveTo>
                      <a:pt x="51" y="0"/>
                    </a:moveTo>
                    <a:lnTo>
                      <a:pt x="63" y="3"/>
                    </a:lnTo>
                    <a:lnTo>
                      <a:pt x="72" y="7"/>
                    </a:lnTo>
                    <a:lnTo>
                      <a:pt x="80" y="14"/>
                    </a:lnTo>
                    <a:lnTo>
                      <a:pt x="84" y="21"/>
                    </a:lnTo>
                    <a:lnTo>
                      <a:pt x="89" y="28"/>
                    </a:lnTo>
                    <a:lnTo>
                      <a:pt x="89" y="35"/>
                    </a:lnTo>
                    <a:lnTo>
                      <a:pt x="87" y="45"/>
                    </a:lnTo>
                    <a:lnTo>
                      <a:pt x="84" y="54"/>
                    </a:lnTo>
                    <a:lnTo>
                      <a:pt x="77" y="61"/>
                    </a:lnTo>
                    <a:lnTo>
                      <a:pt x="68" y="68"/>
                    </a:lnTo>
                    <a:lnTo>
                      <a:pt x="56" y="70"/>
                    </a:lnTo>
                    <a:lnTo>
                      <a:pt x="44" y="73"/>
                    </a:lnTo>
                    <a:lnTo>
                      <a:pt x="30" y="70"/>
                    </a:lnTo>
                    <a:lnTo>
                      <a:pt x="21" y="68"/>
                    </a:lnTo>
                    <a:lnTo>
                      <a:pt x="12" y="61"/>
                    </a:lnTo>
                    <a:lnTo>
                      <a:pt x="5" y="52"/>
                    </a:lnTo>
                    <a:lnTo>
                      <a:pt x="0" y="42"/>
                    </a:lnTo>
                    <a:lnTo>
                      <a:pt x="0" y="33"/>
                    </a:lnTo>
                    <a:lnTo>
                      <a:pt x="0" y="26"/>
                    </a:lnTo>
                    <a:lnTo>
                      <a:pt x="2" y="19"/>
                    </a:lnTo>
                    <a:lnTo>
                      <a:pt x="5" y="12"/>
                    </a:lnTo>
                    <a:lnTo>
                      <a:pt x="12" y="7"/>
                    </a:lnTo>
                    <a:lnTo>
                      <a:pt x="19" y="5"/>
                    </a:lnTo>
                    <a:lnTo>
                      <a:pt x="23" y="5"/>
                    </a:lnTo>
                    <a:lnTo>
                      <a:pt x="26" y="7"/>
                    </a:lnTo>
                    <a:lnTo>
                      <a:pt x="26" y="10"/>
                    </a:lnTo>
                    <a:lnTo>
                      <a:pt x="28" y="12"/>
                    </a:lnTo>
                    <a:lnTo>
                      <a:pt x="26" y="17"/>
                    </a:lnTo>
                    <a:lnTo>
                      <a:pt x="23" y="19"/>
                    </a:lnTo>
                    <a:lnTo>
                      <a:pt x="21" y="21"/>
                    </a:lnTo>
                    <a:lnTo>
                      <a:pt x="16" y="24"/>
                    </a:lnTo>
                    <a:lnTo>
                      <a:pt x="12" y="24"/>
                    </a:lnTo>
                    <a:lnTo>
                      <a:pt x="7" y="26"/>
                    </a:lnTo>
                    <a:lnTo>
                      <a:pt x="5" y="31"/>
                    </a:lnTo>
                    <a:lnTo>
                      <a:pt x="5" y="35"/>
                    </a:lnTo>
                    <a:lnTo>
                      <a:pt x="5" y="40"/>
                    </a:lnTo>
                    <a:lnTo>
                      <a:pt x="7" y="45"/>
                    </a:lnTo>
                    <a:lnTo>
                      <a:pt x="12" y="49"/>
                    </a:lnTo>
                    <a:lnTo>
                      <a:pt x="19" y="54"/>
                    </a:lnTo>
                    <a:lnTo>
                      <a:pt x="26" y="56"/>
                    </a:lnTo>
                    <a:lnTo>
                      <a:pt x="35" y="56"/>
                    </a:lnTo>
                    <a:lnTo>
                      <a:pt x="44" y="56"/>
                    </a:lnTo>
                    <a:lnTo>
                      <a:pt x="54" y="54"/>
                    </a:lnTo>
                    <a:lnTo>
                      <a:pt x="61" y="49"/>
                    </a:lnTo>
                    <a:lnTo>
                      <a:pt x="68" y="42"/>
                    </a:lnTo>
                    <a:lnTo>
                      <a:pt x="72" y="38"/>
                    </a:lnTo>
                    <a:lnTo>
                      <a:pt x="72" y="28"/>
                    </a:lnTo>
                    <a:lnTo>
                      <a:pt x="72" y="19"/>
                    </a:lnTo>
                    <a:lnTo>
                      <a:pt x="68" y="12"/>
                    </a:lnTo>
                    <a:lnTo>
                      <a:pt x="61" y="7"/>
                    </a:lnTo>
                    <a:lnTo>
                      <a:pt x="51" y="3"/>
                    </a:lnTo>
                    <a:lnTo>
                      <a:pt x="51" y="0"/>
                    </a:lnTo>
                    <a:close/>
                  </a:path>
                </a:pathLst>
              </a:custGeom>
              <a:solidFill>
                <a:srgbClr val="000000"/>
              </a:solidFill>
              <a:ln w="0">
                <a:solidFill>
                  <a:srgbClr val="000000"/>
                </a:solidFill>
                <a:round/>
                <a:headEnd/>
                <a:tailEnd/>
              </a:ln>
            </p:spPr>
            <p:txBody>
              <a:bodyPr/>
              <a:lstStyle/>
              <a:p>
                <a:endParaRPr lang="en-US"/>
              </a:p>
            </p:txBody>
          </p:sp>
          <p:sp>
            <p:nvSpPr>
              <p:cNvPr id="535049" name="Freeform 521"/>
              <p:cNvSpPr>
                <a:spLocks/>
              </p:cNvSpPr>
              <p:nvPr/>
            </p:nvSpPr>
            <p:spPr bwMode="auto">
              <a:xfrm>
                <a:off x="14" y="1308"/>
                <a:ext cx="134" cy="40"/>
              </a:xfrm>
              <a:custGeom>
                <a:avLst/>
                <a:gdLst/>
                <a:ahLst/>
                <a:cxnLst>
                  <a:cxn ang="0">
                    <a:pos x="0" y="12"/>
                  </a:cxn>
                  <a:cxn ang="0">
                    <a:pos x="115" y="12"/>
                  </a:cxn>
                  <a:cxn ang="0">
                    <a:pos x="122" y="12"/>
                  </a:cxn>
                  <a:cxn ang="0">
                    <a:pos x="127" y="12"/>
                  </a:cxn>
                  <a:cxn ang="0">
                    <a:pos x="129" y="10"/>
                  </a:cxn>
                  <a:cxn ang="0">
                    <a:pos x="131" y="7"/>
                  </a:cxn>
                  <a:cxn ang="0">
                    <a:pos x="131" y="5"/>
                  </a:cxn>
                  <a:cxn ang="0">
                    <a:pos x="131" y="0"/>
                  </a:cxn>
                  <a:cxn ang="0">
                    <a:pos x="134" y="0"/>
                  </a:cxn>
                  <a:cxn ang="0">
                    <a:pos x="134" y="40"/>
                  </a:cxn>
                  <a:cxn ang="0">
                    <a:pos x="131" y="40"/>
                  </a:cxn>
                  <a:cxn ang="0">
                    <a:pos x="131" y="35"/>
                  </a:cxn>
                  <a:cxn ang="0">
                    <a:pos x="131" y="33"/>
                  </a:cxn>
                  <a:cxn ang="0">
                    <a:pos x="129" y="31"/>
                  </a:cxn>
                  <a:cxn ang="0">
                    <a:pos x="127" y="31"/>
                  </a:cxn>
                  <a:cxn ang="0">
                    <a:pos x="122" y="28"/>
                  </a:cxn>
                  <a:cxn ang="0">
                    <a:pos x="115" y="28"/>
                  </a:cxn>
                  <a:cxn ang="0">
                    <a:pos x="35" y="28"/>
                  </a:cxn>
                  <a:cxn ang="0">
                    <a:pos x="26" y="28"/>
                  </a:cxn>
                  <a:cxn ang="0">
                    <a:pos x="21" y="28"/>
                  </a:cxn>
                  <a:cxn ang="0">
                    <a:pos x="16" y="28"/>
                  </a:cxn>
                  <a:cxn ang="0">
                    <a:pos x="14" y="31"/>
                  </a:cxn>
                  <a:cxn ang="0">
                    <a:pos x="12" y="31"/>
                  </a:cxn>
                  <a:cxn ang="0">
                    <a:pos x="9" y="33"/>
                  </a:cxn>
                  <a:cxn ang="0">
                    <a:pos x="9" y="33"/>
                  </a:cxn>
                  <a:cxn ang="0">
                    <a:pos x="9" y="35"/>
                  </a:cxn>
                  <a:cxn ang="0">
                    <a:pos x="12" y="40"/>
                  </a:cxn>
                  <a:cxn ang="0">
                    <a:pos x="9" y="40"/>
                  </a:cxn>
                  <a:cxn ang="0">
                    <a:pos x="0" y="17"/>
                  </a:cxn>
                  <a:cxn ang="0">
                    <a:pos x="0" y="12"/>
                  </a:cxn>
                </a:cxnLst>
                <a:rect l="0" t="0" r="r" b="b"/>
                <a:pathLst>
                  <a:path w="134" h="40">
                    <a:moveTo>
                      <a:pt x="0" y="12"/>
                    </a:moveTo>
                    <a:lnTo>
                      <a:pt x="115" y="12"/>
                    </a:lnTo>
                    <a:lnTo>
                      <a:pt x="122" y="12"/>
                    </a:lnTo>
                    <a:lnTo>
                      <a:pt x="127" y="12"/>
                    </a:lnTo>
                    <a:lnTo>
                      <a:pt x="129" y="10"/>
                    </a:lnTo>
                    <a:lnTo>
                      <a:pt x="131" y="7"/>
                    </a:lnTo>
                    <a:lnTo>
                      <a:pt x="131" y="5"/>
                    </a:lnTo>
                    <a:lnTo>
                      <a:pt x="131" y="0"/>
                    </a:lnTo>
                    <a:lnTo>
                      <a:pt x="134" y="0"/>
                    </a:lnTo>
                    <a:lnTo>
                      <a:pt x="134" y="40"/>
                    </a:lnTo>
                    <a:lnTo>
                      <a:pt x="131" y="40"/>
                    </a:lnTo>
                    <a:lnTo>
                      <a:pt x="131" y="35"/>
                    </a:lnTo>
                    <a:lnTo>
                      <a:pt x="131" y="33"/>
                    </a:lnTo>
                    <a:lnTo>
                      <a:pt x="129" y="31"/>
                    </a:lnTo>
                    <a:lnTo>
                      <a:pt x="127" y="31"/>
                    </a:lnTo>
                    <a:lnTo>
                      <a:pt x="122" y="28"/>
                    </a:lnTo>
                    <a:lnTo>
                      <a:pt x="115" y="28"/>
                    </a:lnTo>
                    <a:lnTo>
                      <a:pt x="35" y="28"/>
                    </a:lnTo>
                    <a:lnTo>
                      <a:pt x="26" y="28"/>
                    </a:lnTo>
                    <a:lnTo>
                      <a:pt x="21" y="28"/>
                    </a:lnTo>
                    <a:lnTo>
                      <a:pt x="16" y="28"/>
                    </a:lnTo>
                    <a:lnTo>
                      <a:pt x="14" y="31"/>
                    </a:lnTo>
                    <a:lnTo>
                      <a:pt x="12" y="31"/>
                    </a:lnTo>
                    <a:lnTo>
                      <a:pt x="9" y="33"/>
                    </a:lnTo>
                    <a:lnTo>
                      <a:pt x="9" y="35"/>
                    </a:lnTo>
                    <a:lnTo>
                      <a:pt x="12" y="40"/>
                    </a:lnTo>
                    <a:lnTo>
                      <a:pt x="9" y="40"/>
                    </a:lnTo>
                    <a:lnTo>
                      <a:pt x="0" y="17"/>
                    </a:lnTo>
                    <a:lnTo>
                      <a:pt x="0" y="12"/>
                    </a:lnTo>
                    <a:close/>
                  </a:path>
                </a:pathLst>
              </a:custGeom>
              <a:solidFill>
                <a:srgbClr val="000000"/>
              </a:solidFill>
              <a:ln w="0">
                <a:solidFill>
                  <a:srgbClr val="000000"/>
                </a:solidFill>
                <a:round/>
                <a:headEnd/>
                <a:tailEnd/>
              </a:ln>
            </p:spPr>
            <p:txBody>
              <a:bodyPr/>
              <a:lstStyle/>
              <a:p>
                <a:endParaRPr lang="en-US"/>
              </a:p>
            </p:txBody>
          </p:sp>
          <p:sp>
            <p:nvSpPr>
              <p:cNvPr id="535048" name="Freeform 520"/>
              <p:cNvSpPr>
                <a:spLocks noEditPoints="1"/>
              </p:cNvSpPr>
              <p:nvPr/>
            </p:nvSpPr>
            <p:spPr bwMode="auto">
              <a:xfrm>
                <a:off x="61" y="1224"/>
                <a:ext cx="89" cy="73"/>
              </a:xfrm>
              <a:custGeom>
                <a:avLst/>
                <a:gdLst/>
                <a:ahLst/>
                <a:cxnLst>
                  <a:cxn ang="0">
                    <a:pos x="33" y="59"/>
                  </a:cxn>
                  <a:cxn ang="0">
                    <a:pos x="44" y="59"/>
                  </a:cxn>
                  <a:cxn ang="0">
                    <a:pos x="54" y="54"/>
                  </a:cxn>
                  <a:cxn ang="0">
                    <a:pos x="63" y="49"/>
                  </a:cxn>
                  <a:cxn ang="0">
                    <a:pos x="68" y="42"/>
                  </a:cxn>
                  <a:cxn ang="0">
                    <a:pos x="72" y="35"/>
                  </a:cxn>
                  <a:cxn ang="0">
                    <a:pos x="72" y="28"/>
                  </a:cxn>
                  <a:cxn ang="0">
                    <a:pos x="72" y="19"/>
                  </a:cxn>
                  <a:cxn ang="0">
                    <a:pos x="68" y="12"/>
                  </a:cxn>
                  <a:cxn ang="0">
                    <a:pos x="65" y="10"/>
                  </a:cxn>
                  <a:cxn ang="0">
                    <a:pos x="61" y="5"/>
                  </a:cxn>
                  <a:cxn ang="0">
                    <a:pos x="54" y="3"/>
                  </a:cxn>
                  <a:cxn ang="0">
                    <a:pos x="54" y="0"/>
                  </a:cxn>
                  <a:cxn ang="0">
                    <a:pos x="63" y="3"/>
                  </a:cxn>
                  <a:cxn ang="0">
                    <a:pos x="72" y="7"/>
                  </a:cxn>
                  <a:cxn ang="0">
                    <a:pos x="80" y="12"/>
                  </a:cxn>
                  <a:cxn ang="0">
                    <a:pos x="84" y="19"/>
                  </a:cxn>
                  <a:cxn ang="0">
                    <a:pos x="89" y="26"/>
                  </a:cxn>
                  <a:cxn ang="0">
                    <a:pos x="89" y="35"/>
                  </a:cxn>
                  <a:cxn ang="0">
                    <a:pos x="89" y="45"/>
                  </a:cxn>
                  <a:cxn ang="0">
                    <a:pos x="84" y="54"/>
                  </a:cxn>
                  <a:cxn ang="0">
                    <a:pos x="77" y="61"/>
                  </a:cxn>
                  <a:cxn ang="0">
                    <a:pos x="68" y="68"/>
                  </a:cxn>
                  <a:cxn ang="0">
                    <a:pos x="58" y="70"/>
                  </a:cxn>
                  <a:cxn ang="0">
                    <a:pos x="44" y="73"/>
                  </a:cxn>
                  <a:cxn ang="0">
                    <a:pos x="33" y="70"/>
                  </a:cxn>
                  <a:cxn ang="0">
                    <a:pos x="21" y="68"/>
                  </a:cxn>
                  <a:cxn ang="0">
                    <a:pos x="12" y="61"/>
                  </a:cxn>
                  <a:cxn ang="0">
                    <a:pos x="5" y="54"/>
                  </a:cxn>
                  <a:cxn ang="0">
                    <a:pos x="0" y="45"/>
                  </a:cxn>
                  <a:cxn ang="0">
                    <a:pos x="0" y="33"/>
                  </a:cxn>
                  <a:cxn ang="0">
                    <a:pos x="0" y="24"/>
                  </a:cxn>
                  <a:cxn ang="0">
                    <a:pos x="2" y="17"/>
                  </a:cxn>
                  <a:cxn ang="0">
                    <a:pos x="7" y="10"/>
                  </a:cxn>
                  <a:cxn ang="0">
                    <a:pos x="14" y="5"/>
                  </a:cxn>
                  <a:cxn ang="0">
                    <a:pos x="23" y="3"/>
                  </a:cxn>
                  <a:cxn ang="0">
                    <a:pos x="33" y="0"/>
                  </a:cxn>
                  <a:cxn ang="0">
                    <a:pos x="33" y="59"/>
                  </a:cxn>
                  <a:cxn ang="0">
                    <a:pos x="28" y="59"/>
                  </a:cxn>
                  <a:cxn ang="0">
                    <a:pos x="28" y="21"/>
                  </a:cxn>
                  <a:cxn ang="0">
                    <a:pos x="21" y="21"/>
                  </a:cxn>
                  <a:cxn ang="0">
                    <a:pos x="16" y="21"/>
                  </a:cxn>
                  <a:cxn ang="0">
                    <a:pos x="12" y="26"/>
                  </a:cxn>
                  <a:cxn ang="0">
                    <a:pos x="7" y="28"/>
                  </a:cxn>
                  <a:cxn ang="0">
                    <a:pos x="5" y="33"/>
                  </a:cxn>
                  <a:cxn ang="0">
                    <a:pos x="5" y="38"/>
                  </a:cxn>
                  <a:cxn ang="0">
                    <a:pos x="7" y="45"/>
                  </a:cxn>
                  <a:cxn ang="0">
                    <a:pos x="12" y="52"/>
                  </a:cxn>
                  <a:cxn ang="0">
                    <a:pos x="14" y="54"/>
                  </a:cxn>
                  <a:cxn ang="0">
                    <a:pos x="21" y="56"/>
                  </a:cxn>
                  <a:cxn ang="0">
                    <a:pos x="28" y="59"/>
                  </a:cxn>
                </a:cxnLst>
                <a:rect l="0" t="0" r="r" b="b"/>
                <a:pathLst>
                  <a:path w="89" h="73">
                    <a:moveTo>
                      <a:pt x="33" y="59"/>
                    </a:moveTo>
                    <a:lnTo>
                      <a:pt x="44" y="59"/>
                    </a:lnTo>
                    <a:lnTo>
                      <a:pt x="54" y="54"/>
                    </a:lnTo>
                    <a:lnTo>
                      <a:pt x="63" y="49"/>
                    </a:lnTo>
                    <a:lnTo>
                      <a:pt x="68" y="42"/>
                    </a:lnTo>
                    <a:lnTo>
                      <a:pt x="72" y="35"/>
                    </a:lnTo>
                    <a:lnTo>
                      <a:pt x="72" y="28"/>
                    </a:lnTo>
                    <a:lnTo>
                      <a:pt x="72" y="19"/>
                    </a:lnTo>
                    <a:lnTo>
                      <a:pt x="68" y="12"/>
                    </a:lnTo>
                    <a:lnTo>
                      <a:pt x="65" y="10"/>
                    </a:lnTo>
                    <a:lnTo>
                      <a:pt x="61" y="5"/>
                    </a:lnTo>
                    <a:lnTo>
                      <a:pt x="54" y="3"/>
                    </a:lnTo>
                    <a:lnTo>
                      <a:pt x="54" y="0"/>
                    </a:lnTo>
                    <a:lnTo>
                      <a:pt x="63" y="3"/>
                    </a:lnTo>
                    <a:lnTo>
                      <a:pt x="72" y="7"/>
                    </a:lnTo>
                    <a:lnTo>
                      <a:pt x="80" y="12"/>
                    </a:lnTo>
                    <a:lnTo>
                      <a:pt x="84" y="19"/>
                    </a:lnTo>
                    <a:lnTo>
                      <a:pt x="89" y="26"/>
                    </a:lnTo>
                    <a:lnTo>
                      <a:pt x="89" y="35"/>
                    </a:lnTo>
                    <a:lnTo>
                      <a:pt x="89" y="45"/>
                    </a:lnTo>
                    <a:lnTo>
                      <a:pt x="84" y="54"/>
                    </a:lnTo>
                    <a:lnTo>
                      <a:pt x="77" y="61"/>
                    </a:lnTo>
                    <a:lnTo>
                      <a:pt x="68" y="68"/>
                    </a:lnTo>
                    <a:lnTo>
                      <a:pt x="58" y="70"/>
                    </a:lnTo>
                    <a:lnTo>
                      <a:pt x="44" y="73"/>
                    </a:lnTo>
                    <a:lnTo>
                      <a:pt x="33" y="70"/>
                    </a:lnTo>
                    <a:lnTo>
                      <a:pt x="21" y="68"/>
                    </a:lnTo>
                    <a:lnTo>
                      <a:pt x="12" y="61"/>
                    </a:lnTo>
                    <a:lnTo>
                      <a:pt x="5" y="54"/>
                    </a:lnTo>
                    <a:lnTo>
                      <a:pt x="0" y="45"/>
                    </a:lnTo>
                    <a:lnTo>
                      <a:pt x="0" y="33"/>
                    </a:lnTo>
                    <a:lnTo>
                      <a:pt x="0" y="24"/>
                    </a:lnTo>
                    <a:lnTo>
                      <a:pt x="2" y="17"/>
                    </a:lnTo>
                    <a:lnTo>
                      <a:pt x="7" y="10"/>
                    </a:lnTo>
                    <a:lnTo>
                      <a:pt x="14" y="5"/>
                    </a:lnTo>
                    <a:lnTo>
                      <a:pt x="23" y="3"/>
                    </a:lnTo>
                    <a:lnTo>
                      <a:pt x="33" y="0"/>
                    </a:lnTo>
                    <a:lnTo>
                      <a:pt x="33" y="59"/>
                    </a:lnTo>
                    <a:close/>
                    <a:moveTo>
                      <a:pt x="28" y="59"/>
                    </a:moveTo>
                    <a:lnTo>
                      <a:pt x="28" y="21"/>
                    </a:lnTo>
                    <a:lnTo>
                      <a:pt x="21" y="21"/>
                    </a:lnTo>
                    <a:lnTo>
                      <a:pt x="16" y="21"/>
                    </a:lnTo>
                    <a:lnTo>
                      <a:pt x="12" y="26"/>
                    </a:lnTo>
                    <a:lnTo>
                      <a:pt x="7" y="28"/>
                    </a:lnTo>
                    <a:lnTo>
                      <a:pt x="5" y="33"/>
                    </a:lnTo>
                    <a:lnTo>
                      <a:pt x="5" y="38"/>
                    </a:lnTo>
                    <a:lnTo>
                      <a:pt x="7" y="45"/>
                    </a:lnTo>
                    <a:lnTo>
                      <a:pt x="12" y="52"/>
                    </a:lnTo>
                    <a:lnTo>
                      <a:pt x="14" y="54"/>
                    </a:lnTo>
                    <a:lnTo>
                      <a:pt x="21" y="56"/>
                    </a:lnTo>
                    <a:lnTo>
                      <a:pt x="28" y="59"/>
                    </a:lnTo>
                    <a:close/>
                  </a:path>
                </a:pathLst>
              </a:custGeom>
              <a:solidFill>
                <a:srgbClr val="000000"/>
              </a:solidFill>
              <a:ln w="0">
                <a:solidFill>
                  <a:srgbClr val="000000"/>
                </a:solidFill>
                <a:round/>
                <a:headEnd/>
                <a:tailEnd/>
              </a:ln>
            </p:spPr>
            <p:txBody>
              <a:bodyPr/>
              <a:lstStyle/>
              <a:p>
                <a:endParaRPr lang="en-US"/>
              </a:p>
            </p:txBody>
          </p:sp>
          <p:sp>
            <p:nvSpPr>
              <p:cNvPr id="535047" name="Freeform 519"/>
              <p:cNvSpPr>
                <a:spLocks/>
              </p:cNvSpPr>
              <p:nvPr/>
            </p:nvSpPr>
            <p:spPr bwMode="auto">
              <a:xfrm>
                <a:off x="61" y="1150"/>
                <a:ext cx="89" cy="56"/>
              </a:xfrm>
              <a:custGeom>
                <a:avLst/>
                <a:gdLst/>
                <a:ahLst/>
                <a:cxnLst>
                  <a:cxn ang="0">
                    <a:pos x="28" y="4"/>
                  </a:cxn>
                  <a:cxn ang="0">
                    <a:pos x="21" y="9"/>
                  </a:cxn>
                  <a:cxn ang="0">
                    <a:pos x="9" y="16"/>
                  </a:cxn>
                  <a:cxn ang="0">
                    <a:pos x="5" y="30"/>
                  </a:cxn>
                  <a:cxn ang="0">
                    <a:pos x="9" y="42"/>
                  </a:cxn>
                  <a:cxn ang="0">
                    <a:pos x="16" y="44"/>
                  </a:cxn>
                  <a:cxn ang="0">
                    <a:pos x="26" y="42"/>
                  </a:cxn>
                  <a:cxn ang="0">
                    <a:pos x="33" y="30"/>
                  </a:cxn>
                  <a:cxn ang="0">
                    <a:pos x="44" y="9"/>
                  </a:cxn>
                  <a:cxn ang="0">
                    <a:pos x="56" y="0"/>
                  </a:cxn>
                  <a:cxn ang="0">
                    <a:pos x="70" y="0"/>
                  </a:cxn>
                  <a:cxn ang="0">
                    <a:pos x="82" y="7"/>
                  </a:cxn>
                  <a:cxn ang="0">
                    <a:pos x="89" y="28"/>
                  </a:cxn>
                  <a:cxn ang="0">
                    <a:pos x="87" y="46"/>
                  </a:cxn>
                  <a:cxn ang="0">
                    <a:pos x="84" y="51"/>
                  </a:cxn>
                  <a:cxn ang="0">
                    <a:pos x="89" y="56"/>
                  </a:cxn>
                  <a:cxn ang="0">
                    <a:pos x="58" y="56"/>
                  </a:cxn>
                  <a:cxn ang="0">
                    <a:pos x="65" y="53"/>
                  </a:cxn>
                  <a:cxn ang="0">
                    <a:pos x="77" y="44"/>
                  </a:cxn>
                  <a:cxn ang="0">
                    <a:pos x="84" y="28"/>
                  </a:cxn>
                  <a:cxn ang="0">
                    <a:pos x="80" y="16"/>
                  </a:cxn>
                  <a:cxn ang="0">
                    <a:pos x="70" y="14"/>
                  </a:cxn>
                  <a:cxn ang="0">
                    <a:pos x="58" y="16"/>
                  </a:cxn>
                  <a:cxn ang="0">
                    <a:pos x="51" y="28"/>
                  </a:cxn>
                  <a:cxn ang="0">
                    <a:pos x="44" y="42"/>
                  </a:cxn>
                  <a:cxn ang="0">
                    <a:pos x="37" y="53"/>
                  </a:cxn>
                  <a:cxn ang="0">
                    <a:pos x="23" y="56"/>
                  </a:cxn>
                  <a:cxn ang="0">
                    <a:pos x="12" y="53"/>
                  </a:cxn>
                  <a:cxn ang="0">
                    <a:pos x="2" y="44"/>
                  </a:cxn>
                  <a:cxn ang="0">
                    <a:pos x="0" y="30"/>
                  </a:cxn>
                  <a:cxn ang="0">
                    <a:pos x="2" y="18"/>
                  </a:cxn>
                  <a:cxn ang="0">
                    <a:pos x="2" y="11"/>
                  </a:cxn>
                  <a:cxn ang="0">
                    <a:pos x="2" y="9"/>
                  </a:cxn>
                  <a:cxn ang="0">
                    <a:pos x="0" y="7"/>
                  </a:cxn>
                </a:cxnLst>
                <a:rect l="0" t="0" r="r" b="b"/>
                <a:pathLst>
                  <a:path w="89" h="56">
                    <a:moveTo>
                      <a:pt x="0" y="4"/>
                    </a:moveTo>
                    <a:lnTo>
                      <a:pt x="28" y="4"/>
                    </a:lnTo>
                    <a:lnTo>
                      <a:pt x="28" y="7"/>
                    </a:lnTo>
                    <a:lnTo>
                      <a:pt x="21" y="9"/>
                    </a:lnTo>
                    <a:lnTo>
                      <a:pt x="14" y="11"/>
                    </a:lnTo>
                    <a:lnTo>
                      <a:pt x="9" y="16"/>
                    </a:lnTo>
                    <a:lnTo>
                      <a:pt x="7" y="23"/>
                    </a:lnTo>
                    <a:lnTo>
                      <a:pt x="5" y="30"/>
                    </a:lnTo>
                    <a:lnTo>
                      <a:pt x="5" y="37"/>
                    </a:lnTo>
                    <a:lnTo>
                      <a:pt x="9" y="42"/>
                    </a:lnTo>
                    <a:lnTo>
                      <a:pt x="12" y="44"/>
                    </a:lnTo>
                    <a:lnTo>
                      <a:pt x="16" y="44"/>
                    </a:lnTo>
                    <a:lnTo>
                      <a:pt x="21" y="44"/>
                    </a:lnTo>
                    <a:lnTo>
                      <a:pt x="26" y="42"/>
                    </a:lnTo>
                    <a:lnTo>
                      <a:pt x="28" y="37"/>
                    </a:lnTo>
                    <a:lnTo>
                      <a:pt x="33" y="30"/>
                    </a:lnTo>
                    <a:lnTo>
                      <a:pt x="40" y="18"/>
                    </a:lnTo>
                    <a:lnTo>
                      <a:pt x="44" y="9"/>
                    </a:lnTo>
                    <a:lnTo>
                      <a:pt x="49" y="4"/>
                    </a:lnTo>
                    <a:lnTo>
                      <a:pt x="56" y="0"/>
                    </a:lnTo>
                    <a:lnTo>
                      <a:pt x="63" y="0"/>
                    </a:lnTo>
                    <a:lnTo>
                      <a:pt x="70" y="0"/>
                    </a:lnTo>
                    <a:lnTo>
                      <a:pt x="77" y="2"/>
                    </a:lnTo>
                    <a:lnTo>
                      <a:pt x="82" y="7"/>
                    </a:lnTo>
                    <a:lnTo>
                      <a:pt x="87" y="16"/>
                    </a:lnTo>
                    <a:lnTo>
                      <a:pt x="89" y="28"/>
                    </a:lnTo>
                    <a:lnTo>
                      <a:pt x="89" y="37"/>
                    </a:lnTo>
                    <a:lnTo>
                      <a:pt x="87" y="46"/>
                    </a:lnTo>
                    <a:lnTo>
                      <a:pt x="84" y="49"/>
                    </a:lnTo>
                    <a:lnTo>
                      <a:pt x="84" y="51"/>
                    </a:lnTo>
                    <a:lnTo>
                      <a:pt x="87" y="53"/>
                    </a:lnTo>
                    <a:lnTo>
                      <a:pt x="89" y="56"/>
                    </a:lnTo>
                    <a:lnTo>
                      <a:pt x="58" y="56"/>
                    </a:lnTo>
                    <a:lnTo>
                      <a:pt x="65" y="53"/>
                    </a:lnTo>
                    <a:lnTo>
                      <a:pt x="72" y="49"/>
                    </a:lnTo>
                    <a:lnTo>
                      <a:pt x="77" y="44"/>
                    </a:lnTo>
                    <a:lnTo>
                      <a:pt x="82" y="37"/>
                    </a:lnTo>
                    <a:lnTo>
                      <a:pt x="84" y="28"/>
                    </a:lnTo>
                    <a:lnTo>
                      <a:pt x="82" y="21"/>
                    </a:lnTo>
                    <a:lnTo>
                      <a:pt x="80" y="16"/>
                    </a:lnTo>
                    <a:lnTo>
                      <a:pt x="75" y="14"/>
                    </a:lnTo>
                    <a:lnTo>
                      <a:pt x="70" y="14"/>
                    </a:lnTo>
                    <a:lnTo>
                      <a:pt x="63" y="14"/>
                    </a:lnTo>
                    <a:lnTo>
                      <a:pt x="58" y="16"/>
                    </a:lnTo>
                    <a:lnTo>
                      <a:pt x="56" y="21"/>
                    </a:lnTo>
                    <a:lnTo>
                      <a:pt x="51" y="28"/>
                    </a:lnTo>
                    <a:lnTo>
                      <a:pt x="49" y="35"/>
                    </a:lnTo>
                    <a:lnTo>
                      <a:pt x="44" y="42"/>
                    </a:lnTo>
                    <a:lnTo>
                      <a:pt x="40" y="49"/>
                    </a:lnTo>
                    <a:lnTo>
                      <a:pt x="37" y="53"/>
                    </a:lnTo>
                    <a:lnTo>
                      <a:pt x="30" y="56"/>
                    </a:lnTo>
                    <a:lnTo>
                      <a:pt x="23" y="56"/>
                    </a:lnTo>
                    <a:lnTo>
                      <a:pt x="16" y="56"/>
                    </a:lnTo>
                    <a:lnTo>
                      <a:pt x="12" y="53"/>
                    </a:lnTo>
                    <a:lnTo>
                      <a:pt x="7" y="49"/>
                    </a:lnTo>
                    <a:lnTo>
                      <a:pt x="2" y="44"/>
                    </a:lnTo>
                    <a:lnTo>
                      <a:pt x="0" y="37"/>
                    </a:lnTo>
                    <a:lnTo>
                      <a:pt x="0" y="30"/>
                    </a:lnTo>
                    <a:lnTo>
                      <a:pt x="0" y="25"/>
                    </a:lnTo>
                    <a:lnTo>
                      <a:pt x="2" y="18"/>
                    </a:lnTo>
                    <a:lnTo>
                      <a:pt x="2" y="14"/>
                    </a:lnTo>
                    <a:lnTo>
                      <a:pt x="2" y="11"/>
                    </a:lnTo>
                    <a:lnTo>
                      <a:pt x="2" y="9"/>
                    </a:lnTo>
                    <a:lnTo>
                      <a:pt x="0" y="7"/>
                    </a:lnTo>
                    <a:lnTo>
                      <a:pt x="0" y="4"/>
                    </a:lnTo>
                    <a:close/>
                  </a:path>
                </a:pathLst>
              </a:custGeom>
              <a:solidFill>
                <a:srgbClr val="000000"/>
              </a:solidFill>
              <a:ln w="0">
                <a:solidFill>
                  <a:srgbClr val="000000"/>
                </a:solidFill>
                <a:round/>
                <a:headEnd/>
                <a:tailEnd/>
              </a:ln>
            </p:spPr>
            <p:txBody>
              <a:bodyPr/>
              <a:lstStyle/>
              <a:p>
                <a:endParaRPr lang="en-US"/>
              </a:p>
            </p:txBody>
          </p:sp>
          <p:sp>
            <p:nvSpPr>
              <p:cNvPr id="535046" name="Freeform 518"/>
              <p:cNvSpPr>
                <a:spLocks/>
              </p:cNvSpPr>
              <p:nvPr/>
            </p:nvSpPr>
            <p:spPr bwMode="auto">
              <a:xfrm>
                <a:off x="16" y="1087"/>
                <a:ext cx="171" cy="51"/>
              </a:xfrm>
              <a:custGeom>
                <a:avLst/>
                <a:gdLst/>
                <a:ahLst/>
                <a:cxnLst>
                  <a:cxn ang="0">
                    <a:pos x="3" y="51"/>
                  </a:cxn>
                  <a:cxn ang="0">
                    <a:pos x="0" y="51"/>
                  </a:cxn>
                  <a:cxn ang="0">
                    <a:pos x="7" y="39"/>
                  </a:cxn>
                  <a:cxn ang="0">
                    <a:pos x="17" y="28"/>
                  </a:cxn>
                  <a:cxn ang="0">
                    <a:pos x="26" y="18"/>
                  </a:cxn>
                  <a:cxn ang="0">
                    <a:pos x="36" y="14"/>
                  </a:cxn>
                  <a:cxn ang="0">
                    <a:pos x="47" y="7"/>
                  </a:cxn>
                  <a:cxn ang="0">
                    <a:pos x="66" y="2"/>
                  </a:cxn>
                  <a:cxn ang="0">
                    <a:pos x="85" y="0"/>
                  </a:cxn>
                  <a:cxn ang="0">
                    <a:pos x="113" y="4"/>
                  </a:cxn>
                  <a:cxn ang="0">
                    <a:pos x="139" y="14"/>
                  </a:cxn>
                  <a:cxn ang="0">
                    <a:pos x="160" y="30"/>
                  </a:cxn>
                  <a:cxn ang="0">
                    <a:pos x="171" y="51"/>
                  </a:cxn>
                  <a:cxn ang="0">
                    <a:pos x="169" y="51"/>
                  </a:cxn>
                  <a:cxn ang="0">
                    <a:pos x="160" y="42"/>
                  </a:cxn>
                  <a:cxn ang="0">
                    <a:pos x="150" y="32"/>
                  </a:cxn>
                  <a:cxn ang="0">
                    <a:pos x="143" y="28"/>
                  </a:cxn>
                  <a:cxn ang="0">
                    <a:pos x="134" y="23"/>
                  </a:cxn>
                  <a:cxn ang="0">
                    <a:pos x="122" y="21"/>
                  </a:cxn>
                  <a:cxn ang="0">
                    <a:pos x="106" y="18"/>
                  </a:cxn>
                  <a:cxn ang="0">
                    <a:pos x="89" y="18"/>
                  </a:cxn>
                  <a:cxn ang="0">
                    <a:pos x="71" y="18"/>
                  </a:cxn>
                  <a:cxn ang="0">
                    <a:pos x="52" y="21"/>
                  </a:cxn>
                  <a:cxn ang="0">
                    <a:pos x="40" y="23"/>
                  </a:cxn>
                  <a:cxn ang="0">
                    <a:pos x="31" y="28"/>
                  </a:cxn>
                  <a:cxn ang="0">
                    <a:pos x="24" y="30"/>
                  </a:cxn>
                  <a:cxn ang="0">
                    <a:pos x="17" y="37"/>
                  </a:cxn>
                  <a:cxn ang="0">
                    <a:pos x="10" y="44"/>
                  </a:cxn>
                  <a:cxn ang="0">
                    <a:pos x="3" y="51"/>
                  </a:cxn>
                </a:cxnLst>
                <a:rect l="0" t="0" r="r" b="b"/>
                <a:pathLst>
                  <a:path w="171" h="51">
                    <a:moveTo>
                      <a:pt x="3" y="51"/>
                    </a:moveTo>
                    <a:lnTo>
                      <a:pt x="0" y="51"/>
                    </a:lnTo>
                    <a:lnTo>
                      <a:pt x="7" y="39"/>
                    </a:lnTo>
                    <a:lnTo>
                      <a:pt x="17" y="28"/>
                    </a:lnTo>
                    <a:lnTo>
                      <a:pt x="26" y="18"/>
                    </a:lnTo>
                    <a:lnTo>
                      <a:pt x="36" y="14"/>
                    </a:lnTo>
                    <a:lnTo>
                      <a:pt x="47" y="7"/>
                    </a:lnTo>
                    <a:lnTo>
                      <a:pt x="66" y="2"/>
                    </a:lnTo>
                    <a:lnTo>
                      <a:pt x="85" y="0"/>
                    </a:lnTo>
                    <a:lnTo>
                      <a:pt x="113" y="4"/>
                    </a:lnTo>
                    <a:lnTo>
                      <a:pt x="139" y="14"/>
                    </a:lnTo>
                    <a:lnTo>
                      <a:pt x="160" y="30"/>
                    </a:lnTo>
                    <a:lnTo>
                      <a:pt x="171" y="51"/>
                    </a:lnTo>
                    <a:lnTo>
                      <a:pt x="169" y="51"/>
                    </a:lnTo>
                    <a:lnTo>
                      <a:pt x="160" y="42"/>
                    </a:lnTo>
                    <a:lnTo>
                      <a:pt x="150" y="32"/>
                    </a:lnTo>
                    <a:lnTo>
                      <a:pt x="143" y="28"/>
                    </a:lnTo>
                    <a:lnTo>
                      <a:pt x="134" y="23"/>
                    </a:lnTo>
                    <a:lnTo>
                      <a:pt x="122" y="21"/>
                    </a:lnTo>
                    <a:lnTo>
                      <a:pt x="106" y="18"/>
                    </a:lnTo>
                    <a:lnTo>
                      <a:pt x="89" y="18"/>
                    </a:lnTo>
                    <a:lnTo>
                      <a:pt x="71" y="18"/>
                    </a:lnTo>
                    <a:lnTo>
                      <a:pt x="52" y="21"/>
                    </a:lnTo>
                    <a:lnTo>
                      <a:pt x="40" y="23"/>
                    </a:lnTo>
                    <a:lnTo>
                      <a:pt x="31" y="28"/>
                    </a:lnTo>
                    <a:lnTo>
                      <a:pt x="24" y="30"/>
                    </a:lnTo>
                    <a:lnTo>
                      <a:pt x="17" y="37"/>
                    </a:lnTo>
                    <a:lnTo>
                      <a:pt x="10" y="44"/>
                    </a:lnTo>
                    <a:lnTo>
                      <a:pt x="3" y="51"/>
                    </a:lnTo>
                    <a:close/>
                  </a:path>
                </a:pathLst>
              </a:custGeom>
              <a:solidFill>
                <a:srgbClr val="000000"/>
              </a:solidFill>
              <a:ln w="0">
                <a:solidFill>
                  <a:srgbClr val="000000"/>
                </a:solidFill>
                <a:round/>
                <a:headEnd/>
                <a:tailEnd/>
              </a:ln>
            </p:spPr>
            <p:txBody>
              <a:bodyPr/>
              <a:lstStyle/>
              <a:p>
                <a:endParaRPr lang="en-US"/>
              </a:p>
            </p:txBody>
          </p:sp>
          <p:sp>
            <p:nvSpPr>
              <p:cNvPr id="535045" name="Rectangle 517"/>
              <p:cNvSpPr>
                <a:spLocks noChangeArrowheads="1"/>
              </p:cNvSpPr>
              <p:nvPr/>
            </p:nvSpPr>
            <p:spPr bwMode="auto">
              <a:xfrm>
                <a:off x="520" y="567"/>
                <a:ext cx="5733" cy="3997"/>
              </a:xfrm>
              <a:prstGeom prst="rect">
                <a:avLst/>
              </a:prstGeom>
              <a:noFill/>
              <a:ln w="5715">
                <a:solidFill>
                  <a:srgbClr val="000000"/>
                </a:solidFill>
                <a:miter lim="800000"/>
                <a:headEnd/>
                <a:tailEnd/>
              </a:ln>
            </p:spPr>
            <p:txBody>
              <a:bodyPr/>
              <a:lstStyle/>
              <a:p>
                <a:endParaRPr lang="en-US"/>
              </a:p>
            </p:txBody>
          </p:sp>
          <p:sp>
            <p:nvSpPr>
              <p:cNvPr id="535044" name="Rectangle 516"/>
              <p:cNvSpPr>
                <a:spLocks noChangeArrowheads="1"/>
              </p:cNvSpPr>
              <p:nvPr/>
            </p:nvSpPr>
            <p:spPr bwMode="auto">
              <a:xfrm>
                <a:off x="4187" y="2565"/>
                <a:ext cx="2040" cy="1838"/>
              </a:xfrm>
              <a:prstGeom prst="rect">
                <a:avLst/>
              </a:prstGeom>
              <a:solidFill>
                <a:srgbClr val="FFFFFF"/>
              </a:solidFill>
              <a:ln w="0">
                <a:solidFill>
                  <a:srgbClr val="FFFFFF"/>
                </a:solidFill>
                <a:miter lim="800000"/>
                <a:headEnd/>
                <a:tailEnd/>
              </a:ln>
            </p:spPr>
            <p:txBody>
              <a:bodyPr/>
              <a:lstStyle/>
              <a:p>
                <a:endParaRPr lang="en-US"/>
              </a:p>
            </p:txBody>
          </p:sp>
          <p:sp>
            <p:nvSpPr>
              <p:cNvPr id="535043" name="Freeform 515"/>
              <p:cNvSpPr>
                <a:spLocks/>
              </p:cNvSpPr>
              <p:nvPr/>
            </p:nvSpPr>
            <p:spPr bwMode="auto">
              <a:xfrm>
                <a:off x="4632" y="2624"/>
                <a:ext cx="59" cy="107"/>
              </a:xfrm>
              <a:custGeom>
                <a:avLst/>
                <a:gdLst/>
                <a:ahLst/>
                <a:cxnLst>
                  <a:cxn ang="0">
                    <a:pos x="12" y="2"/>
                  </a:cxn>
                  <a:cxn ang="0">
                    <a:pos x="12" y="0"/>
                  </a:cxn>
                  <a:cxn ang="0">
                    <a:pos x="59" y="0"/>
                  </a:cxn>
                  <a:cxn ang="0">
                    <a:pos x="59" y="2"/>
                  </a:cxn>
                  <a:cxn ang="0">
                    <a:pos x="54" y="2"/>
                  </a:cxn>
                  <a:cxn ang="0">
                    <a:pos x="50" y="2"/>
                  </a:cxn>
                  <a:cxn ang="0">
                    <a:pos x="45" y="4"/>
                  </a:cxn>
                  <a:cxn ang="0">
                    <a:pos x="45" y="9"/>
                  </a:cxn>
                  <a:cxn ang="0">
                    <a:pos x="43" y="18"/>
                  </a:cxn>
                  <a:cxn ang="0">
                    <a:pos x="43" y="70"/>
                  </a:cxn>
                  <a:cxn ang="0">
                    <a:pos x="43" y="81"/>
                  </a:cxn>
                  <a:cxn ang="0">
                    <a:pos x="40" y="88"/>
                  </a:cxn>
                  <a:cxn ang="0">
                    <a:pos x="38" y="95"/>
                  </a:cxn>
                  <a:cxn ang="0">
                    <a:pos x="31" y="102"/>
                  </a:cxn>
                  <a:cxn ang="0">
                    <a:pos x="24" y="107"/>
                  </a:cxn>
                  <a:cxn ang="0">
                    <a:pos x="17" y="107"/>
                  </a:cxn>
                  <a:cxn ang="0">
                    <a:pos x="10" y="107"/>
                  </a:cxn>
                  <a:cxn ang="0">
                    <a:pos x="5" y="105"/>
                  </a:cxn>
                  <a:cxn ang="0">
                    <a:pos x="0" y="100"/>
                  </a:cxn>
                  <a:cxn ang="0">
                    <a:pos x="0" y="95"/>
                  </a:cxn>
                  <a:cxn ang="0">
                    <a:pos x="0" y="93"/>
                  </a:cxn>
                  <a:cxn ang="0">
                    <a:pos x="3" y="91"/>
                  </a:cxn>
                  <a:cxn ang="0">
                    <a:pos x="5" y="88"/>
                  </a:cxn>
                  <a:cxn ang="0">
                    <a:pos x="7" y="88"/>
                  </a:cxn>
                  <a:cxn ang="0">
                    <a:pos x="10" y="88"/>
                  </a:cxn>
                  <a:cxn ang="0">
                    <a:pos x="12" y="88"/>
                  </a:cxn>
                  <a:cxn ang="0">
                    <a:pos x="15" y="93"/>
                  </a:cxn>
                  <a:cxn ang="0">
                    <a:pos x="17" y="98"/>
                  </a:cxn>
                  <a:cxn ang="0">
                    <a:pos x="19" y="102"/>
                  </a:cxn>
                  <a:cxn ang="0">
                    <a:pos x="22" y="102"/>
                  </a:cxn>
                  <a:cxn ang="0">
                    <a:pos x="24" y="102"/>
                  </a:cxn>
                  <a:cxn ang="0">
                    <a:pos x="26" y="100"/>
                  </a:cxn>
                  <a:cxn ang="0">
                    <a:pos x="29" y="95"/>
                  </a:cxn>
                  <a:cxn ang="0">
                    <a:pos x="29" y="91"/>
                  </a:cxn>
                  <a:cxn ang="0">
                    <a:pos x="29" y="18"/>
                  </a:cxn>
                  <a:cxn ang="0">
                    <a:pos x="29" y="11"/>
                  </a:cxn>
                  <a:cxn ang="0">
                    <a:pos x="26" y="7"/>
                  </a:cxn>
                  <a:cxn ang="0">
                    <a:pos x="26" y="4"/>
                  </a:cxn>
                  <a:cxn ang="0">
                    <a:pos x="24" y="2"/>
                  </a:cxn>
                  <a:cxn ang="0">
                    <a:pos x="22" y="2"/>
                  </a:cxn>
                  <a:cxn ang="0">
                    <a:pos x="17" y="2"/>
                  </a:cxn>
                  <a:cxn ang="0">
                    <a:pos x="12" y="2"/>
                  </a:cxn>
                </a:cxnLst>
                <a:rect l="0" t="0" r="r" b="b"/>
                <a:pathLst>
                  <a:path w="59" h="107">
                    <a:moveTo>
                      <a:pt x="12" y="2"/>
                    </a:moveTo>
                    <a:lnTo>
                      <a:pt x="12" y="0"/>
                    </a:lnTo>
                    <a:lnTo>
                      <a:pt x="59" y="0"/>
                    </a:lnTo>
                    <a:lnTo>
                      <a:pt x="59" y="2"/>
                    </a:lnTo>
                    <a:lnTo>
                      <a:pt x="54" y="2"/>
                    </a:lnTo>
                    <a:lnTo>
                      <a:pt x="50" y="2"/>
                    </a:lnTo>
                    <a:lnTo>
                      <a:pt x="45" y="4"/>
                    </a:lnTo>
                    <a:lnTo>
                      <a:pt x="45" y="9"/>
                    </a:lnTo>
                    <a:lnTo>
                      <a:pt x="43" y="18"/>
                    </a:lnTo>
                    <a:lnTo>
                      <a:pt x="43" y="70"/>
                    </a:lnTo>
                    <a:lnTo>
                      <a:pt x="43" y="81"/>
                    </a:lnTo>
                    <a:lnTo>
                      <a:pt x="40" y="88"/>
                    </a:lnTo>
                    <a:lnTo>
                      <a:pt x="38" y="95"/>
                    </a:lnTo>
                    <a:lnTo>
                      <a:pt x="31" y="102"/>
                    </a:lnTo>
                    <a:lnTo>
                      <a:pt x="24" y="107"/>
                    </a:lnTo>
                    <a:lnTo>
                      <a:pt x="17" y="107"/>
                    </a:lnTo>
                    <a:lnTo>
                      <a:pt x="10" y="107"/>
                    </a:lnTo>
                    <a:lnTo>
                      <a:pt x="5" y="105"/>
                    </a:lnTo>
                    <a:lnTo>
                      <a:pt x="0" y="100"/>
                    </a:lnTo>
                    <a:lnTo>
                      <a:pt x="0" y="95"/>
                    </a:lnTo>
                    <a:lnTo>
                      <a:pt x="0" y="93"/>
                    </a:lnTo>
                    <a:lnTo>
                      <a:pt x="3" y="91"/>
                    </a:lnTo>
                    <a:lnTo>
                      <a:pt x="5" y="88"/>
                    </a:lnTo>
                    <a:lnTo>
                      <a:pt x="7" y="88"/>
                    </a:lnTo>
                    <a:lnTo>
                      <a:pt x="10" y="88"/>
                    </a:lnTo>
                    <a:lnTo>
                      <a:pt x="12" y="88"/>
                    </a:lnTo>
                    <a:lnTo>
                      <a:pt x="15" y="93"/>
                    </a:lnTo>
                    <a:lnTo>
                      <a:pt x="17" y="98"/>
                    </a:lnTo>
                    <a:lnTo>
                      <a:pt x="19" y="102"/>
                    </a:lnTo>
                    <a:lnTo>
                      <a:pt x="22" y="102"/>
                    </a:lnTo>
                    <a:lnTo>
                      <a:pt x="24" y="102"/>
                    </a:lnTo>
                    <a:lnTo>
                      <a:pt x="26" y="100"/>
                    </a:lnTo>
                    <a:lnTo>
                      <a:pt x="29" y="95"/>
                    </a:lnTo>
                    <a:lnTo>
                      <a:pt x="29" y="91"/>
                    </a:lnTo>
                    <a:lnTo>
                      <a:pt x="29" y="18"/>
                    </a:lnTo>
                    <a:lnTo>
                      <a:pt x="29" y="11"/>
                    </a:lnTo>
                    <a:lnTo>
                      <a:pt x="26" y="7"/>
                    </a:lnTo>
                    <a:lnTo>
                      <a:pt x="26" y="4"/>
                    </a:lnTo>
                    <a:lnTo>
                      <a:pt x="24" y="2"/>
                    </a:lnTo>
                    <a:lnTo>
                      <a:pt x="22" y="2"/>
                    </a:lnTo>
                    <a:lnTo>
                      <a:pt x="17" y="2"/>
                    </a:lnTo>
                    <a:lnTo>
                      <a:pt x="12" y="2"/>
                    </a:lnTo>
                    <a:close/>
                  </a:path>
                </a:pathLst>
              </a:custGeom>
              <a:solidFill>
                <a:srgbClr val="000000"/>
              </a:solidFill>
              <a:ln w="0">
                <a:solidFill>
                  <a:srgbClr val="000000"/>
                </a:solidFill>
                <a:round/>
                <a:headEnd/>
                <a:tailEnd/>
              </a:ln>
            </p:spPr>
            <p:txBody>
              <a:bodyPr/>
              <a:lstStyle/>
              <a:p>
                <a:endParaRPr lang="en-US"/>
              </a:p>
            </p:txBody>
          </p:sp>
          <p:sp>
            <p:nvSpPr>
              <p:cNvPr id="535042" name="Freeform 514"/>
              <p:cNvSpPr>
                <a:spLocks noEditPoints="1"/>
              </p:cNvSpPr>
              <p:nvPr/>
            </p:nvSpPr>
            <p:spPr bwMode="auto">
              <a:xfrm>
                <a:off x="4698" y="2656"/>
                <a:ext cx="63" cy="75"/>
              </a:xfrm>
              <a:custGeom>
                <a:avLst/>
                <a:gdLst/>
                <a:ahLst/>
                <a:cxnLst>
                  <a:cxn ang="0">
                    <a:pos x="33" y="68"/>
                  </a:cxn>
                  <a:cxn ang="0">
                    <a:pos x="26" y="73"/>
                  </a:cxn>
                  <a:cxn ang="0">
                    <a:pos x="16" y="75"/>
                  </a:cxn>
                  <a:cxn ang="0">
                    <a:pos x="5" y="70"/>
                  </a:cxn>
                  <a:cxn ang="0">
                    <a:pos x="0" y="56"/>
                  </a:cxn>
                  <a:cxn ang="0">
                    <a:pos x="2" y="49"/>
                  </a:cxn>
                  <a:cxn ang="0">
                    <a:pos x="12" y="38"/>
                  </a:cxn>
                  <a:cxn ang="0">
                    <a:pos x="28" y="31"/>
                  </a:cxn>
                  <a:cxn ang="0">
                    <a:pos x="40" y="24"/>
                  </a:cxn>
                  <a:cxn ang="0">
                    <a:pos x="38" y="12"/>
                  </a:cxn>
                  <a:cxn ang="0">
                    <a:pos x="33" y="7"/>
                  </a:cxn>
                  <a:cxn ang="0">
                    <a:pos x="21" y="7"/>
                  </a:cxn>
                  <a:cxn ang="0">
                    <a:pos x="16" y="12"/>
                  </a:cxn>
                  <a:cxn ang="0">
                    <a:pos x="16" y="19"/>
                  </a:cxn>
                  <a:cxn ang="0">
                    <a:pos x="14" y="26"/>
                  </a:cxn>
                  <a:cxn ang="0">
                    <a:pos x="9" y="28"/>
                  </a:cxn>
                  <a:cxn ang="0">
                    <a:pos x="5" y="26"/>
                  </a:cxn>
                  <a:cxn ang="0">
                    <a:pos x="2" y="19"/>
                  </a:cxn>
                  <a:cxn ang="0">
                    <a:pos x="9" y="7"/>
                  </a:cxn>
                  <a:cxn ang="0">
                    <a:pos x="21" y="0"/>
                  </a:cxn>
                  <a:cxn ang="0">
                    <a:pos x="38" y="0"/>
                  </a:cxn>
                  <a:cxn ang="0">
                    <a:pos x="49" y="7"/>
                  </a:cxn>
                  <a:cxn ang="0">
                    <a:pos x="52" y="17"/>
                  </a:cxn>
                  <a:cxn ang="0">
                    <a:pos x="52" y="49"/>
                  </a:cxn>
                  <a:cxn ang="0">
                    <a:pos x="54" y="61"/>
                  </a:cxn>
                  <a:cxn ang="0">
                    <a:pos x="54" y="66"/>
                  </a:cxn>
                  <a:cxn ang="0">
                    <a:pos x="56" y="66"/>
                  </a:cxn>
                  <a:cxn ang="0">
                    <a:pos x="59" y="66"/>
                  </a:cxn>
                  <a:cxn ang="0">
                    <a:pos x="63" y="61"/>
                  </a:cxn>
                  <a:cxn ang="0">
                    <a:pos x="59" y="70"/>
                  </a:cxn>
                  <a:cxn ang="0">
                    <a:pos x="47" y="75"/>
                  </a:cxn>
                  <a:cxn ang="0">
                    <a:pos x="42" y="73"/>
                  </a:cxn>
                  <a:cxn ang="0">
                    <a:pos x="40" y="63"/>
                  </a:cxn>
                  <a:cxn ang="0">
                    <a:pos x="40" y="33"/>
                  </a:cxn>
                  <a:cxn ang="0">
                    <a:pos x="28" y="38"/>
                  </a:cxn>
                  <a:cxn ang="0">
                    <a:pos x="19" y="42"/>
                  </a:cxn>
                  <a:cxn ang="0">
                    <a:pos x="14" y="49"/>
                  </a:cxn>
                  <a:cxn ang="0">
                    <a:pos x="14" y="59"/>
                  </a:cxn>
                  <a:cxn ang="0">
                    <a:pos x="19" y="66"/>
                  </a:cxn>
                  <a:cxn ang="0">
                    <a:pos x="28" y="66"/>
                  </a:cxn>
                  <a:cxn ang="0">
                    <a:pos x="40" y="59"/>
                  </a:cxn>
                </a:cxnLst>
                <a:rect l="0" t="0" r="r" b="b"/>
                <a:pathLst>
                  <a:path w="63" h="75">
                    <a:moveTo>
                      <a:pt x="40" y="63"/>
                    </a:moveTo>
                    <a:lnTo>
                      <a:pt x="33" y="68"/>
                    </a:lnTo>
                    <a:lnTo>
                      <a:pt x="28" y="73"/>
                    </a:lnTo>
                    <a:lnTo>
                      <a:pt x="26" y="73"/>
                    </a:lnTo>
                    <a:lnTo>
                      <a:pt x="21" y="75"/>
                    </a:lnTo>
                    <a:lnTo>
                      <a:pt x="16" y="75"/>
                    </a:lnTo>
                    <a:lnTo>
                      <a:pt x="9" y="75"/>
                    </a:lnTo>
                    <a:lnTo>
                      <a:pt x="5" y="70"/>
                    </a:lnTo>
                    <a:lnTo>
                      <a:pt x="0" y="66"/>
                    </a:lnTo>
                    <a:lnTo>
                      <a:pt x="0" y="56"/>
                    </a:lnTo>
                    <a:lnTo>
                      <a:pt x="0" y="52"/>
                    </a:lnTo>
                    <a:lnTo>
                      <a:pt x="2" y="49"/>
                    </a:lnTo>
                    <a:lnTo>
                      <a:pt x="5" y="42"/>
                    </a:lnTo>
                    <a:lnTo>
                      <a:pt x="12" y="38"/>
                    </a:lnTo>
                    <a:lnTo>
                      <a:pt x="19" y="35"/>
                    </a:lnTo>
                    <a:lnTo>
                      <a:pt x="28" y="31"/>
                    </a:lnTo>
                    <a:lnTo>
                      <a:pt x="40" y="28"/>
                    </a:lnTo>
                    <a:lnTo>
                      <a:pt x="40" y="24"/>
                    </a:lnTo>
                    <a:lnTo>
                      <a:pt x="40" y="19"/>
                    </a:lnTo>
                    <a:lnTo>
                      <a:pt x="38" y="12"/>
                    </a:lnTo>
                    <a:lnTo>
                      <a:pt x="35" y="10"/>
                    </a:lnTo>
                    <a:lnTo>
                      <a:pt x="33" y="7"/>
                    </a:lnTo>
                    <a:lnTo>
                      <a:pt x="26" y="5"/>
                    </a:lnTo>
                    <a:lnTo>
                      <a:pt x="21" y="7"/>
                    </a:lnTo>
                    <a:lnTo>
                      <a:pt x="19" y="7"/>
                    </a:lnTo>
                    <a:lnTo>
                      <a:pt x="16" y="12"/>
                    </a:lnTo>
                    <a:lnTo>
                      <a:pt x="16" y="14"/>
                    </a:lnTo>
                    <a:lnTo>
                      <a:pt x="16" y="19"/>
                    </a:lnTo>
                    <a:lnTo>
                      <a:pt x="16" y="24"/>
                    </a:lnTo>
                    <a:lnTo>
                      <a:pt x="14" y="26"/>
                    </a:lnTo>
                    <a:lnTo>
                      <a:pt x="12" y="26"/>
                    </a:lnTo>
                    <a:lnTo>
                      <a:pt x="9" y="28"/>
                    </a:lnTo>
                    <a:lnTo>
                      <a:pt x="7" y="26"/>
                    </a:lnTo>
                    <a:lnTo>
                      <a:pt x="5" y="26"/>
                    </a:lnTo>
                    <a:lnTo>
                      <a:pt x="2" y="24"/>
                    </a:lnTo>
                    <a:lnTo>
                      <a:pt x="2" y="19"/>
                    </a:lnTo>
                    <a:lnTo>
                      <a:pt x="5" y="12"/>
                    </a:lnTo>
                    <a:lnTo>
                      <a:pt x="9" y="7"/>
                    </a:lnTo>
                    <a:lnTo>
                      <a:pt x="14" y="3"/>
                    </a:lnTo>
                    <a:lnTo>
                      <a:pt x="21" y="0"/>
                    </a:lnTo>
                    <a:lnTo>
                      <a:pt x="28" y="0"/>
                    </a:lnTo>
                    <a:lnTo>
                      <a:pt x="38" y="0"/>
                    </a:lnTo>
                    <a:lnTo>
                      <a:pt x="45" y="3"/>
                    </a:lnTo>
                    <a:lnTo>
                      <a:pt x="49" y="7"/>
                    </a:lnTo>
                    <a:lnTo>
                      <a:pt x="52" y="12"/>
                    </a:lnTo>
                    <a:lnTo>
                      <a:pt x="52" y="17"/>
                    </a:lnTo>
                    <a:lnTo>
                      <a:pt x="52" y="26"/>
                    </a:lnTo>
                    <a:lnTo>
                      <a:pt x="52" y="49"/>
                    </a:lnTo>
                    <a:lnTo>
                      <a:pt x="52" y="56"/>
                    </a:lnTo>
                    <a:lnTo>
                      <a:pt x="54" y="61"/>
                    </a:lnTo>
                    <a:lnTo>
                      <a:pt x="54" y="63"/>
                    </a:lnTo>
                    <a:lnTo>
                      <a:pt x="54" y="66"/>
                    </a:lnTo>
                    <a:lnTo>
                      <a:pt x="56" y="66"/>
                    </a:lnTo>
                    <a:lnTo>
                      <a:pt x="59" y="66"/>
                    </a:lnTo>
                    <a:lnTo>
                      <a:pt x="61" y="63"/>
                    </a:lnTo>
                    <a:lnTo>
                      <a:pt x="63" y="61"/>
                    </a:lnTo>
                    <a:lnTo>
                      <a:pt x="63" y="63"/>
                    </a:lnTo>
                    <a:lnTo>
                      <a:pt x="59" y="70"/>
                    </a:lnTo>
                    <a:lnTo>
                      <a:pt x="54" y="75"/>
                    </a:lnTo>
                    <a:lnTo>
                      <a:pt x="47" y="75"/>
                    </a:lnTo>
                    <a:lnTo>
                      <a:pt x="45" y="75"/>
                    </a:lnTo>
                    <a:lnTo>
                      <a:pt x="42" y="73"/>
                    </a:lnTo>
                    <a:lnTo>
                      <a:pt x="40" y="68"/>
                    </a:lnTo>
                    <a:lnTo>
                      <a:pt x="40" y="63"/>
                    </a:lnTo>
                    <a:close/>
                    <a:moveTo>
                      <a:pt x="40" y="59"/>
                    </a:moveTo>
                    <a:lnTo>
                      <a:pt x="40" y="33"/>
                    </a:lnTo>
                    <a:lnTo>
                      <a:pt x="33" y="35"/>
                    </a:lnTo>
                    <a:lnTo>
                      <a:pt x="28" y="38"/>
                    </a:lnTo>
                    <a:lnTo>
                      <a:pt x="23" y="38"/>
                    </a:lnTo>
                    <a:lnTo>
                      <a:pt x="19" y="42"/>
                    </a:lnTo>
                    <a:lnTo>
                      <a:pt x="14" y="45"/>
                    </a:lnTo>
                    <a:lnTo>
                      <a:pt x="14" y="49"/>
                    </a:lnTo>
                    <a:lnTo>
                      <a:pt x="12" y="54"/>
                    </a:lnTo>
                    <a:lnTo>
                      <a:pt x="14" y="59"/>
                    </a:lnTo>
                    <a:lnTo>
                      <a:pt x="16" y="61"/>
                    </a:lnTo>
                    <a:lnTo>
                      <a:pt x="19" y="66"/>
                    </a:lnTo>
                    <a:lnTo>
                      <a:pt x="23" y="66"/>
                    </a:lnTo>
                    <a:lnTo>
                      <a:pt x="28" y="66"/>
                    </a:lnTo>
                    <a:lnTo>
                      <a:pt x="33" y="63"/>
                    </a:lnTo>
                    <a:lnTo>
                      <a:pt x="40" y="59"/>
                    </a:lnTo>
                    <a:close/>
                  </a:path>
                </a:pathLst>
              </a:custGeom>
              <a:solidFill>
                <a:srgbClr val="000000"/>
              </a:solidFill>
              <a:ln w="0">
                <a:solidFill>
                  <a:srgbClr val="000000"/>
                </a:solidFill>
                <a:round/>
                <a:headEnd/>
                <a:tailEnd/>
              </a:ln>
            </p:spPr>
            <p:txBody>
              <a:bodyPr/>
              <a:lstStyle/>
              <a:p>
                <a:endParaRPr lang="en-US"/>
              </a:p>
            </p:txBody>
          </p:sp>
          <p:sp>
            <p:nvSpPr>
              <p:cNvPr id="535041" name="Freeform 513"/>
              <p:cNvSpPr>
                <a:spLocks noEditPoints="1"/>
              </p:cNvSpPr>
              <p:nvPr/>
            </p:nvSpPr>
            <p:spPr bwMode="auto">
              <a:xfrm>
                <a:off x="4768" y="2656"/>
                <a:ext cx="73" cy="108"/>
              </a:xfrm>
              <a:custGeom>
                <a:avLst/>
                <a:gdLst/>
                <a:ahLst/>
                <a:cxnLst>
                  <a:cxn ang="0">
                    <a:pos x="14" y="45"/>
                  </a:cxn>
                  <a:cxn ang="0">
                    <a:pos x="7" y="33"/>
                  </a:cxn>
                  <a:cxn ang="0">
                    <a:pos x="7" y="19"/>
                  </a:cxn>
                  <a:cxn ang="0">
                    <a:pos x="14" y="7"/>
                  </a:cxn>
                  <a:cxn ang="0">
                    <a:pos x="26" y="0"/>
                  </a:cxn>
                  <a:cxn ang="0">
                    <a:pos x="45" y="3"/>
                  </a:cxn>
                  <a:cxn ang="0">
                    <a:pos x="68" y="5"/>
                  </a:cxn>
                  <a:cxn ang="0">
                    <a:pos x="71" y="5"/>
                  </a:cxn>
                  <a:cxn ang="0">
                    <a:pos x="73" y="5"/>
                  </a:cxn>
                  <a:cxn ang="0">
                    <a:pos x="73" y="7"/>
                  </a:cxn>
                  <a:cxn ang="0">
                    <a:pos x="73" y="10"/>
                  </a:cxn>
                  <a:cxn ang="0">
                    <a:pos x="71" y="10"/>
                  </a:cxn>
                  <a:cxn ang="0">
                    <a:pos x="68" y="10"/>
                  </a:cxn>
                  <a:cxn ang="0">
                    <a:pos x="61" y="17"/>
                  </a:cxn>
                  <a:cxn ang="0">
                    <a:pos x="61" y="33"/>
                  </a:cxn>
                  <a:cxn ang="0">
                    <a:pos x="54" y="42"/>
                  </a:cxn>
                  <a:cxn ang="0">
                    <a:pos x="42" y="49"/>
                  </a:cxn>
                  <a:cxn ang="0">
                    <a:pos x="28" y="49"/>
                  </a:cxn>
                  <a:cxn ang="0">
                    <a:pos x="19" y="52"/>
                  </a:cxn>
                  <a:cxn ang="0">
                    <a:pos x="17" y="56"/>
                  </a:cxn>
                  <a:cxn ang="0">
                    <a:pos x="17" y="59"/>
                  </a:cxn>
                  <a:cxn ang="0">
                    <a:pos x="19" y="61"/>
                  </a:cxn>
                  <a:cxn ang="0">
                    <a:pos x="26" y="63"/>
                  </a:cxn>
                  <a:cxn ang="0">
                    <a:pos x="42" y="63"/>
                  </a:cxn>
                  <a:cxn ang="0">
                    <a:pos x="54" y="63"/>
                  </a:cxn>
                  <a:cxn ang="0">
                    <a:pos x="66" y="70"/>
                  </a:cxn>
                  <a:cxn ang="0">
                    <a:pos x="71" y="80"/>
                  </a:cxn>
                  <a:cxn ang="0">
                    <a:pos x="64" y="98"/>
                  </a:cxn>
                  <a:cxn ang="0">
                    <a:pos x="45" y="108"/>
                  </a:cxn>
                  <a:cxn ang="0">
                    <a:pos x="21" y="108"/>
                  </a:cxn>
                  <a:cxn ang="0">
                    <a:pos x="7" y="103"/>
                  </a:cxn>
                  <a:cxn ang="0">
                    <a:pos x="0" y="94"/>
                  </a:cxn>
                  <a:cxn ang="0">
                    <a:pos x="3" y="89"/>
                  </a:cxn>
                  <a:cxn ang="0">
                    <a:pos x="7" y="82"/>
                  </a:cxn>
                  <a:cxn ang="0">
                    <a:pos x="10" y="77"/>
                  </a:cxn>
                  <a:cxn ang="0">
                    <a:pos x="10" y="70"/>
                  </a:cxn>
                  <a:cxn ang="0">
                    <a:pos x="7" y="68"/>
                  </a:cxn>
                  <a:cxn ang="0">
                    <a:pos x="7" y="61"/>
                  </a:cxn>
                  <a:cxn ang="0">
                    <a:pos x="10" y="56"/>
                  </a:cxn>
                  <a:cxn ang="0">
                    <a:pos x="19" y="47"/>
                  </a:cxn>
                  <a:cxn ang="0">
                    <a:pos x="28" y="5"/>
                  </a:cxn>
                  <a:cxn ang="0">
                    <a:pos x="21" y="14"/>
                  </a:cxn>
                  <a:cxn ang="0">
                    <a:pos x="19" y="31"/>
                  </a:cxn>
                  <a:cxn ang="0">
                    <a:pos x="24" y="42"/>
                  </a:cxn>
                  <a:cxn ang="0">
                    <a:pos x="35" y="47"/>
                  </a:cxn>
                  <a:cxn ang="0">
                    <a:pos x="45" y="42"/>
                  </a:cxn>
                  <a:cxn ang="0">
                    <a:pos x="49" y="28"/>
                  </a:cxn>
                  <a:cxn ang="0">
                    <a:pos x="47" y="14"/>
                  </a:cxn>
                  <a:cxn ang="0">
                    <a:pos x="40" y="5"/>
                  </a:cxn>
                  <a:cxn ang="0">
                    <a:pos x="19" y="75"/>
                  </a:cxn>
                  <a:cxn ang="0">
                    <a:pos x="12" y="82"/>
                  </a:cxn>
                  <a:cxn ang="0">
                    <a:pos x="12" y="87"/>
                  </a:cxn>
                  <a:cxn ang="0">
                    <a:pos x="17" y="94"/>
                  </a:cxn>
                  <a:cxn ang="0">
                    <a:pos x="28" y="98"/>
                  </a:cxn>
                  <a:cxn ang="0">
                    <a:pos x="47" y="98"/>
                  </a:cxn>
                  <a:cxn ang="0">
                    <a:pos x="59" y="94"/>
                  </a:cxn>
                  <a:cxn ang="0">
                    <a:pos x="66" y="84"/>
                  </a:cxn>
                  <a:cxn ang="0">
                    <a:pos x="61" y="77"/>
                  </a:cxn>
                  <a:cxn ang="0">
                    <a:pos x="54" y="75"/>
                  </a:cxn>
                  <a:cxn ang="0">
                    <a:pos x="31" y="75"/>
                  </a:cxn>
                </a:cxnLst>
                <a:rect l="0" t="0" r="r" b="b"/>
                <a:pathLst>
                  <a:path w="73" h="108">
                    <a:moveTo>
                      <a:pt x="19" y="47"/>
                    </a:moveTo>
                    <a:lnTo>
                      <a:pt x="14" y="45"/>
                    </a:lnTo>
                    <a:lnTo>
                      <a:pt x="10" y="40"/>
                    </a:lnTo>
                    <a:lnTo>
                      <a:pt x="7" y="33"/>
                    </a:lnTo>
                    <a:lnTo>
                      <a:pt x="5" y="26"/>
                    </a:lnTo>
                    <a:lnTo>
                      <a:pt x="7" y="19"/>
                    </a:lnTo>
                    <a:lnTo>
                      <a:pt x="10" y="14"/>
                    </a:lnTo>
                    <a:lnTo>
                      <a:pt x="14" y="7"/>
                    </a:lnTo>
                    <a:lnTo>
                      <a:pt x="19" y="5"/>
                    </a:lnTo>
                    <a:lnTo>
                      <a:pt x="26" y="0"/>
                    </a:lnTo>
                    <a:lnTo>
                      <a:pt x="35" y="0"/>
                    </a:lnTo>
                    <a:lnTo>
                      <a:pt x="45" y="3"/>
                    </a:lnTo>
                    <a:lnTo>
                      <a:pt x="52" y="5"/>
                    </a:lnTo>
                    <a:lnTo>
                      <a:pt x="68" y="5"/>
                    </a:lnTo>
                    <a:lnTo>
                      <a:pt x="71" y="5"/>
                    </a:lnTo>
                    <a:lnTo>
                      <a:pt x="73" y="5"/>
                    </a:lnTo>
                    <a:lnTo>
                      <a:pt x="73" y="7"/>
                    </a:lnTo>
                    <a:lnTo>
                      <a:pt x="73" y="10"/>
                    </a:lnTo>
                    <a:lnTo>
                      <a:pt x="71" y="10"/>
                    </a:lnTo>
                    <a:lnTo>
                      <a:pt x="68" y="10"/>
                    </a:lnTo>
                    <a:lnTo>
                      <a:pt x="59" y="10"/>
                    </a:lnTo>
                    <a:lnTo>
                      <a:pt x="61" y="17"/>
                    </a:lnTo>
                    <a:lnTo>
                      <a:pt x="64" y="26"/>
                    </a:lnTo>
                    <a:lnTo>
                      <a:pt x="61" y="33"/>
                    </a:lnTo>
                    <a:lnTo>
                      <a:pt x="59" y="38"/>
                    </a:lnTo>
                    <a:lnTo>
                      <a:pt x="54" y="42"/>
                    </a:lnTo>
                    <a:lnTo>
                      <a:pt x="49" y="47"/>
                    </a:lnTo>
                    <a:lnTo>
                      <a:pt x="42" y="49"/>
                    </a:lnTo>
                    <a:lnTo>
                      <a:pt x="35" y="52"/>
                    </a:lnTo>
                    <a:lnTo>
                      <a:pt x="28" y="49"/>
                    </a:lnTo>
                    <a:lnTo>
                      <a:pt x="24" y="49"/>
                    </a:lnTo>
                    <a:lnTo>
                      <a:pt x="19" y="52"/>
                    </a:lnTo>
                    <a:lnTo>
                      <a:pt x="17" y="54"/>
                    </a:lnTo>
                    <a:lnTo>
                      <a:pt x="17" y="56"/>
                    </a:lnTo>
                    <a:lnTo>
                      <a:pt x="17" y="59"/>
                    </a:lnTo>
                    <a:lnTo>
                      <a:pt x="17" y="61"/>
                    </a:lnTo>
                    <a:lnTo>
                      <a:pt x="19" y="61"/>
                    </a:lnTo>
                    <a:lnTo>
                      <a:pt x="21" y="63"/>
                    </a:lnTo>
                    <a:lnTo>
                      <a:pt x="26" y="63"/>
                    </a:lnTo>
                    <a:lnTo>
                      <a:pt x="33" y="63"/>
                    </a:lnTo>
                    <a:lnTo>
                      <a:pt x="42" y="63"/>
                    </a:lnTo>
                    <a:lnTo>
                      <a:pt x="49" y="63"/>
                    </a:lnTo>
                    <a:lnTo>
                      <a:pt x="54" y="63"/>
                    </a:lnTo>
                    <a:lnTo>
                      <a:pt x="61" y="66"/>
                    </a:lnTo>
                    <a:lnTo>
                      <a:pt x="66" y="70"/>
                    </a:lnTo>
                    <a:lnTo>
                      <a:pt x="71" y="75"/>
                    </a:lnTo>
                    <a:lnTo>
                      <a:pt x="71" y="80"/>
                    </a:lnTo>
                    <a:lnTo>
                      <a:pt x="68" y="89"/>
                    </a:lnTo>
                    <a:lnTo>
                      <a:pt x="64" y="98"/>
                    </a:lnTo>
                    <a:lnTo>
                      <a:pt x="54" y="103"/>
                    </a:lnTo>
                    <a:lnTo>
                      <a:pt x="45" y="108"/>
                    </a:lnTo>
                    <a:lnTo>
                      <a:pt x="31" y="108"/>
                    </a:lnTo>
                    <a:lnTo>
                      <a:pt x="21" y="108"/>
                    </a:lnTo>
                    <a:lnTo>
                      <a:pt x="14" y="105"/>
                    </a:lnTo>
                    <a:lnTo>
                      <a:pt x="7" y="103"/>
                    </a:lnTo>
                    <a:lnTo>
                      <a:pt x="3" y="98"/>
                    </a:lnTo>
                    <a:lnTo>
                      <a:pt x="0" y="94"/>
                    </a:lnTo>
                    <a:lnTo>
                      <a:pt x="0" y="91"/>
                    </a:lnTo>
                    <a:lnTo>
                      <a:pt x="3" y="89"/>
                    </a:lnTo>
                    <a:lnTo>
                      <a:pt x="3" y="87"/>
                    </a:lnTo>
                    <a:lnTo>
                      <a:pt x="7" y="82"/>
                    </a:lnTo>
                    <a:lnTo>
                      <a:pt x="7" y="80"/>
                    </a:lnTo>
                    <a:lnTo>
                      <a:pt x="10" y="77"/>
                    </a:lnTo>
                    <a:lnTo>
                      <a:pt x="14" y="73"/>
                    </a:lnTo>
                    <a:lnTo>
                      <a:pt x="10" y="70"/>
                    </a:lnTo>
                    <a:lnTo>
                      <a:pt x="7" y="68"/>
                    </a:lnTo>
                    <a:lnTo>
                      <a:pt x="5" y="66"/>
                    </a:lnTo>
                    <a:lnTo>
                      <a:pt x="7" y="61"/>
                    </a:lnTo>
                    <a:lnTo>
                      <a:pt x="7" y="59"/>
                    </a:lnTo>
                    <a:lnTo>
                      <a:pt x="10" y="56"/>
                    </a:lnTo>
                    <a:lnTo>
                      <a:pt x="14" y="52"/>
                    </a:lnTo>
                    <a:lnTo>
                      <a:pt x="19" y="47"/>
                    </a:lnTo>
                    <a:close/>
                    <a:moveTo>
                      <a:pt x="33" y="5"/>
                    </a:moveTo>
                    <a:lnTo>
                      <a:pt x="28" y="5"/>
                    </a:lnTo>
                    <a:lnTo>
                      <a:pt x="24" y="10"/>
                    </a:lnTo>
                    <a:lnTo>
                      <a:pt x="21" y="14"/>
                    </a:lnTo>
                    <a:lnTo>
                      <a:pt x="19" y="24"/>
                    </a:lnTo>
                    <a:lnTo>
                      <a:pt x="19" y="31"/>
                    </a:lnTo>
                    <a:lnTo>
                      <a:pt x="21" y="38"/>
                    </a:lnTo>
                    <a:lnTo>
                      <a:pt x="24" y="42"/>
                    </a:lnTo>
                    <a:lnTo>
                      <a:pt x="31" y="47"/>
                    </a:lnTo>
                    <a:lnTo>
                      <a:pt x="35" y="47"/>
                    </a:lnTo>
                    <a:lnTo>
                      <a:pt x="40" y="47"/>
                    </a:lnTo>
                    <a:lnTo>
                      <a:pt x="45" y="42"/>
                    </a:lnTo>
                    <a:lnTo>
                      <a:pt x="49" y="38"/>
                    </a:lnTo>
                    <a:lnTo>
                      <a:pt x="49" y="28"/>
                    </a:lnTo>
                    <a:lnTo>
                      <a:pt x="49" y="21"/>
                    </a:lnTo>
                    <a:lnTo>
                      <a:pt x="47" y="14"/>
                    </a:lnTo>
                    <a:lnTo>
                      <a:pt x="45" y="10"/>
                    </a:lnTo>
                    <a:lnTo>
                      <a:pt x="40" y="5"/>
                    </a:lnTo>
                    <a:lnTo>
                      <a:pt x="33" y="5"/>
                    </a:lnTo>
                    <a:close/>
                    <a:moveTo>
                      <a:pt x="19" y="75"/>
                    </a:moveTo>
                    <a:lnTo>
                      <a:pt x="14" y="77"/>
                    </a:lnTo>
                    <a:lnTo>
                      <a:pt x="12" y="82"/>
                    </a:lnTo>
                    <a:lnTo>
                      <a:pt x="12" y="84"/>
                    </a:lnTo>
                    <a:lnTo>
                      <a:pt x="12" y="87"/>
                    </a:lnTo>
                    <a:lnTo>
                      <a:pt x="12" y="91"/>
                    </a:lnTo>
                    <a:lnTo>
                      <a:pt x="17" y="94"/>
                    </a:lnTo>
                    <a:lnTo>
                      <a:pt x="21" y="96"/>
                    </a:lnTo>
                    <a:lnTo>
                      <a:pt x="28" y="98"/>
                    </a:lnTo>
                    <a:lnTo>
                      <a:pt x="38" y="98"/>
                    </a:lnTo>
                    <a:lnTo>
                      <a:pt x="47" y="98"/>
                    </a:lnTo>
                    <a:lnTo>
                      <a:pt x="54" y="96"/>
                    </a:lnTo>
                    <a:lnTo>
                      <a:pt x="59" y="94"/>
                    </a:lnTo>
                    <a:lnTo>
                      <a:pt x="64" y="89"/>
                    </a:lnTo>
                    <a:lnTo>
                      <a:pt x="66" y="84"/>
                    </a:lnTo>
                    <a:lnTo>
                      <a:pt x="66" y="80"/>
                    </a:lnTo>
                    <a:lnTo>
                      <a:pt x="61" y="77"/>
                    </a:lnTo>
                    <a:lnTo>
                      <a:pt x="59" y="77"/>
                    </a:lnTo>
                    <a:lnTo>
                      <a:pt x="54" y="75"/>
                    </a:lnTo>
                    <a:lnTo>
                      <a:pt x="45" y="75"/>
                    </a:lnTo>
                    <a:lnTo>
                      <a:pt x="31" y="75"/>
                    </a:lnTo>
                    <a:lnTo>
                      <a:pt x="19" y="75"/>
                    </a:lnTo>
                    <a:close/>
                  </a:path>
                </a:pathLst>
              </a:custGeom>
              <a:solidFill>
                <a:srgbClr val="000000"/>
              </a:solidFill>
              <a:ln w="0">
                <a:solidFill>
                  <a:srgbClr val="000000"/>
                </a:solidFill>
                <a:round/>
                <a:headEnd/>
                <a:tailEnd/>
              </a:ln>
            </p:spPr>
            <p:txBody>
              <a:bodyPr/>
              <a:lstStyle/>
              <a:p>
                <a:endParaRPr lang="en-US"/>
              </a:p>
            </p:txBody>
          </p:sp>
          <p:sp>
            <p:nvSpPr>
              <p:cNvPr id="535040" name="Freeform 512"/>
              <p:cNvSpPr>
                <a:spLocks/>
              </p:cNvSpPr>
              <p:nvPr/>
            </p:nvSpPr>
            <p:spPr bwMode="auto">
              <a:xfrm>
                <a:off x="4843" y="2659"/>
                <a:ext cx="78" cy="72"/>
              </a:xfrm>
              <a:custGeom>
                <a:avLst/>
                <a:gdLst/>
                <a:ahLst/>
                <a:cxnLst>
                  <a:cxn ang="0">
                    <a:pos x="68" y="0"/>
                  </a:cxn>
                  <a:cxn ang="0">
                    <a:pos x="68" y="42"/>
                  </a:cxn>
                  <a:cxn ang="0">
                    <a:pos x="68" y="51"/>
                  </a:cxn>
                  <a:cxn ang="0">
                    <a:pos x="68" y="56"/>
                  </a:cxn>
                  <a:cxn ang="0">
                    <a:pos x="68" y="58"/>
                  </a:cxn>
                  <a:cxn ang="0">
                    <a:pos x="68" y="60"/>
                  </a:cxn>
                  <a:cxn ang="0">
                    <a:pos x="70" y="63"/>
                  </a:cxn>
                  <a:cxn ang="0">
                    <a:pos x="70" y="63"/>
                  </a:cxn>
                  <a:cxn ang="0">
                    <a:pos x="73" y="65"/>
                  </a:cxn>
                  <a:cxn ang="0">
                    <a:pos x="75" y="63"/>
                  </a:cxn>
                  <a:cxn ang="0">
                    <a:pos x="78" y="63"/>
                  </a:cxn>
                  <a:cxn ang="0">
                    <a:pos x="78" y="65"/>
                  </a:cxn>
                  <a:cxn ang="0">
                    <a:pos x="59" y="72"/>
                  </a:cxn>
                  <a:cxn ang="0">
                    <a:pos x="54" y="72"/>
                  </a:cxn>
                  <a:cxn ang="0">
                    <a:pos x="54" y="58"/>
                  </a:cxn>
                  <a:cxn ang="0">
                    <a:pos x="49" y="63"/>
                  </a:cxn>
                  <a:cxn ang="0">
                    <a:pos x="45" y="67"/>
                  </a:cxn>
                  <a:cxn ang="0">
                    <a:pos x="40" y="70"/>
                  </a:cxn>
                  <a:cxn ang="0">
                    <a:pos x="35" y="72"/>
                  </a:cxn>
                  <a:cxn ang="0">
                    <a:pos x="31" y="72"/>
                  </a:cxn>
                  <a:cxn ang="0">
                    <a:pos x="24" y="72"/>
                  </a:cxn>
                  <a:cxn ang="0">
                    <a:pos x="19" y="70"/>
                  </a:cxn>
                  <a:cxn ang="0">
                    <a:pos x="17" y="65"/>
                  </a:cxn>
                  <a:cxn ang="0">
                    <a:pos x="12" y="60"/>
                  </a:cxn>
                  <a:cxn ang="0">
                    <a:pos x="12" y="53"/>
                  </a:cxn>
                  <a:cxn ang="0">
                    <a:pos x="12" y="44"/>
                  </a:cxn>
                  <a:cxn ang="0">
                    <a:pos x="12" y="14"/>
                  </a:cxn>
                  <a:cxn ang="0">
                    <a:pos x="12" y="9"/>
                  </a:cxn>
                  <a:cxn ang="0">
                    <a:pos x="10" y="4"/>
                  </a:cxn>
                  <a:cxn ang="0">
                    <a:pos x="10" y="4"/>
                  </a:cxn>
                  <a:cxn ang="0">
                    <a:pos x="7" y="2"/>
                  </a:cxn>
                  <a:cxn ang="0">
                    <a:pos x="5" y="2"/>
                  </a:cxn>
                  <a:cxn ang="0">
                    <a:pos x="0" y="2"/>
                  </a:cxn>
                  <a:cxn ang="0">
                    <a:pos x="0" y="0"/>
                  </a:cxn>
                  <a:cxn ang="0">
                    <a:pos x="24" y="0"/>
                  </a:cxn>
                  <a:cxn ang="0">
                    <a:pos x="24" y="46"/>
                  </a:cxn>
                  <a:cxn ang="0">
                    <a:pos x="26" y="53"/>
                  </a:cxn>
                  <a:cxn ang="0">
                    <a:pos x="26" y="56"/>
                  </a:cxn>
                  <a:cxn ang="0">
                    <a:pos x="28" y="60"/>
                  </a:cxn>
                  <a:cxn ang="0">
                    <a:pos x="33" y="63"/>
                  </a:cxn>
                  <a:cxn ang="0">
                    <a:pos x="38" y="63"/>
                  </a:cxn>
                  <a:cxn ang="0">
                    <a:pos x="40" y="63"/>
                  </a:cxn>
                  <a:cxn ang="0">
                    <a:pos x="45" y="60"/>
                  </a:cxn>
                  <a:cxn ang="0">
                    <a:pos x="49" y="58"/>
                  </a:cxn>
                  <a:cxn ang="0">
                    <a:pos x="54" y="53"/>
                  </a:cxn>
                  <a:cxn ang="0">
                    <a:pos x="54" y="14"/>
                  </a:cxn>
                  <a:cxn ang="0">
                    <a:pos x="54" y="7"/>
                  </a:cxn>
                  <a:cxn ang="0">
                    <a:pos x="52" y="4"/>
                  </a:cxn>
                  <a:cxn ang="0">
                    <a:pos x="49" y="2"/>
                  </a:cxn>
                  <a:cxn ang="0">
                    <a:pos x="45" y="2"/>
                  </a:cxn>
                  <a:cxn ang="0">
                    <a:pos x="45" y="0"/>
                  </a:cxn>
                  <a:cxn ang="0">
                    <a:pos x="68" y="0"/>
                  </a:cxn>
                </a:cxnLst>
                <a:rect l="0" t="0" r="r" b="b"/>
                <a:pathLst>
                  <a:path w="78" h="72">
                    <a:moveTo>
                      <a:pt x="68" y="0"/>
                    </a:moveTo>
                    <a:lnTo>
                      <a:pt x="68" y="42"/>
                    </a:lnTo>
                    <a:lnTo>
                      <a:pt x="68" y="51"/>
                    </a:lnTo>
                    <a:lnTo>
                      <a:pt x="68" y="56"/>
                    </a:lnTo>
                    <a:lnTo>
                      <a:pt x="68" y="58"/>
                    </a:lnTo>
                    <a:lnTo>
                      <a:pt x="68" y="60"/>
                    </a:lnTo>
                    <a:lnTo>
                      <a:pt x="70" y="63"/>
                    </a:lnTo>
                    <a:lnTo>
                      <a:pt x="73" y="65"/>
                    </a:lnTo>
                    <a:lnTo>
                      <a:pt x="75" y="63"/>
                    </a:lnTo>
                    <a:lnTo>
                      <a:pt x="78" y="63"/>
                    </a:lnTo>
                    <a:lnTo>
                      <a:pt x="78" y="65"/>
                    </a:lnTo>
                    <a:lnTo>
                      <a:pt x="59" y="72"/>
                    </a:lnTo>
                    <a:lnTo>
                      <a:pt x="54" y="72"/>
                    </a:lnTo>
                    <a:lnTo>
                      <a:pt x="54" y="58"/>
                    </a:lnTo>
                    <a:lnTo>
                      <a:pt x="49" y="63"/>
                    </a:lnTo>
                    <a:lnTo>
                      <a:pt x="45" y="67"/>
                    </a:lnTo>
                    <a:lnTo>
                      <a:pt x="40" y="70"/>
                    </a:lnTo>
                    <a:lnTo>
                      <a:pt x="35" y="72"/>
                    </a:lnTo>
                    <a:lnTo>
                      <a:pt x="31" y="72"/>
                    </a:lnTo>
                    <a:lnTo>
                      <a:pt x="24" y="72"/>
                    </a:lnTo>
                    <a:lnTo>
                      <a:pt x="19" y="70"/>
                    </a:lnTo>
                    <a:lnTo>
                      <a:pt x="17" y="65"/>
                    </a:lnTo>
                    <a:lnTo>
                      <a:pt x="12" y="60"/>
                    </a:lnTo>
                    <a:lnTo>
                      <a:pt x="12" y="53"/>
                    </a:lnTo>
                    <a:lnTo>
                      <a:pt x="12" y="44"/>
                    </a:lnTo>
                    <a:lnTo>
                      <a:pt x="12" y="14"/>
                    </a:lnTo>
                    <a:lnTo>
                      <a:pt x="12" y="9"/>
                    </a:lnTo>
                    <a:lnTo>
                      <a:pt x="10" y="4"/>
                    </a:lnTo>
                    <a:lnTo>
                      <a:pt x="7" y="2"/>
                    </a:lnTo>
                    <a:lnTo>
                      <a:pt x="5" y="2"/>
                    </a:lnTo>
                    <a:lnTo>
                      <a:pt x="0" y="2"/>
                    </a:lnTo>
                    <a:lnTo>
                      <a:pt x="0" y="0"/>
                    </a:lnTo>
                    <a:lnTo>
                      <a:pt x="24" y="0"/>
                    </a:lnTo>
                    <a:lnTo>
                      <a:pt x="24" y="46"/>
                    </a:lnTo>
                    <a:lnTo>
                      <a:pt x="26" y="53"/>
                    </a:lnTo>
                    <a:lnTo>
                      <a:pt x="26" y="56"/>
                    </a:lnTo>
                    <a:lnTo>
                      <a:pt x="28" y="60"/>
                    </a:lnTo>
                    <a:lnTo>
                      <a:pt x="33" y="63"/>
                    </a:lnTo>
                    <a:lnTo>
                      <a:pt x="38" y="63"/>
                    </a:lnTo>
                    <a:lnTo>
                      <a:pt x="40" y="63"/>
                    </a:lnTo>
                    <a:lnTo>
                      <a:pt x="45" y="60"/>
                    </a:lnTo>
                    <a:lnTo>
                      <a:pt x="49" y="58"/>
                    </a:lnTo>
                    <a:lnTo>
                      <a:pt x="54" y="53"/>
                    </a:lnTo>
                    <a:lnTo>
                      <a:pt x="54" y="14"/>
                    </a:lnTo>
                    <a:lnTo>
                      <a:pt x="54" y="7"/>
                    </a:lnTo>
                    <a:lnTo>
                      <a:pt x="52" y="4"/>
                    </a:lnTo>
                    <a:lnTo>
                      <a:pt x="49" y="2"/>
                    </a:lnTo>
                    <a:lnTo>
                      <a:pt x="45" y="2"/>
                    </a:lnTo>
                    <a:lnTo>
                      <a:pt x="45" y="0"/>
                    </a:lnTo>
                    <a:lnTo>
                      <a:pt x="68" y="0"/>
                    </a:lnTo>
                    <a:close/>
                  </a:path>
                </a:pathLst>
              </a:custGeom>
              <a:solidFill>
                <a:srgbClr val="000000"/>
              </a:solidFill>
              <a:ln w="0">
                <a:solidFill>
                  <a:srgbClr val="000000"/>
                </a:solidFill>
                <a:round/>
                <a:headEnd/>
                <a:tailEnd/>
              </a:ln>
            </p:spPr>
            <p:txBody>
              <a:bodyPr/>
              <a:lstStyle/>
              <a:p>
                <a:endParaRPr lang="en-US"/>
              </a:p>
            </p:txBody>
          </p:sp>
          <p:sp>
            <p:nvSpPr>
              <p:cNvPr id="535039" name="Freeform 511"/>
              <p:cNvSpPr>
                <a:spLocks noEditPoints="1"/>
              </p:cNvSpPr>
              <p:nvPr/>
            </p:nvSpPr>
            <p:spPr bwMode="auto">
              <a:xfrm>
                <a:off x="4928" y="2656"/>
                <a:ext cx="65" cy="75"/>
              </a:xfrm>
              <a:custGeom>
                <a:avLst/>
                <a:gdLst/>
                <a:ahLst/>
                <a:cxnLst>
                  <a:cxn ang="0">
                    <a:pos x="35" y="68"/>
                  </a:cxn>
                  <a:cxn ang="0">
                    <a:pos x="25" y="73"/>
                  </a:cxn>
                  <a:cxn ang="0">
                    <a:pos x="16" y="75"/>
                  </a:cxn>
                  <a:cxn ang="0">
                    <a:pos x="4" y="70"/>
                  </a:cxn>
                  <a:cxn ang="0">
                    <a:pos x="0" y="56"/>
                  </a:cxn>
                  <a:cxn ang="0">
                    <a:pos x="2" y="49"/>
                  </a:cxn>
                  <a:cxn ang="0">
                    <a:pos x="14" y="38"/>
                  </a:cxn>
                  <a:cxn ang="0">
                    <a:pos x="28" y="31"/>
                  </a:cxn>
                  <a:cxn ang="0">
                    <a:pos x="39" y="24"/>
                  </a:cxn>
                  <a:cxn ang="0">
                    <a:pos x="39" y="12"/>
                  </a:cxn>
                  <a:cxn ang="0">
                    <a:pos x="32" y="7"/>
                  </a:cxn>
                  <a:cxn ang="0">
                    <a:pos x="23" y="7"/>
                  </a:cxn>
                  <a:cxn ang="0">
                    <a:pos x="18" y="12"/>
                  </a:cxn>
                  <a:cxn ang="0">
                    <a:pos x="16" y="19"/>
                  </a:cxn>
                  <a:cxn ang="0">
                    <a:pos x="14" y="26"/>
                  </a:cxn>
                  <a:cxn ang="0">
                    <a:pos x="9" y="28"/>
                  </a:cxn>
                  <a:cxn ang="0">
                    <a:pos x="4" y="26"/>
                  </a:cxn>
                  <a:cxn ang="0">
                    <a:pos x="4" y="19"/>
                  </a:cxn>
                  <a:cxn ang="0">
                    <a:pos x="11" y="7"/>
                  </a:cxn>
                  <a:cxn ang="0">
                    <a:pos x="21" y="0"/>
                  </a:cxn>
                  <a:cxn ang="0">
                    <a:pos x="37" y="0"/>
                  </a:cxn>
                  <a:cxn ang="0">
                    <a:pos x="49" y="7"/>
                  </a:cxn>
                  <a:cxn ang="0">
                    <a:pos x="53" y="17"/>
                  </a:cxn>
                  <a:cxn ang="0">
                    <a:pos x="53" y="49"/>
                  </a:cxn>
                  <a:cxn ang="0">
                    <a:pos x="53" y="61"/>
                  </a:cxn>
                  <a:cxn ang="0">
                    <a:pos x="56" y="66"/>
                  </a:cxn>
                  <a:cxn ang="0">
                    <a:pos x="58" y="66"/>
                  </a:cxn>
                  <a:cxn ang="0">
                    <a:pos x="58" y="66"/>
                  </a:cxn>
                  <a:cxn ang="0">
                    <a:pos x="65" y="61"/>
                  </a:cxn>
                  <a:cxn ang="0">
                    <a:pos x="60" y="70"/>
                  </a:cxn>
                  <a:cxn ang="0">
                    <a:pos x="49" y="75"/>
                  </a:cxn>
                  <a:cxn ang="0">
                    <a:pos x="42" y="73"/>
                  </a:cxn>
                  <a:cxn ang="0">
                    <a:pos x="39" y="63"/>
                  </a:cxn>
                  <a:cxn ang="0">
                    <a:pos x="39" y="33"/>
                  </a:cxn>
                  <a:cxn ang="0">
                    <a:pos x="28" y="38"/>
                  </a:cxn>
                  <a:cxn ang="0">
                    <a:pos x="18" y="42"/>
                  </a:cxn>
                  <a:cxn ang="0">
                    <a:pos x="14" y="49"/>
                  </a:cxn>
                  <a:cxn ang="0">
                    <a:pos x="14" y="59"/>
                  </a:cxn>
                  <a:cxn ang="0">
                    <a:pos x="21" y="66"/>
                  </a:cxn>
                  <a:cxn ang="0">
                    <a:pos x="28" y="66"/>
                  </a:cxn>
                  <a:cxn ang="0">
                    <a:pos x="39" y="59"/>
                  </a:cxn>
                </a:cxnLst>
                <a:rect l="0" t="0" r="r" b="b"/>
                <a:pathLst>
                  <a:path w="65" h="75">
                    <a:moveTo>
                      <a:pt x="39" y="63"/>
                    </a:moveTo>
                    <a:lnTo>
                      <a:pt x="35" y="68"/>
                    </a:lnTo>
                    <a:lnTo>
                      <a:pt x="30" y="73"/>
                    </a:lnTo>
                    <a:lnTo>
                      <a:pt x="25" y="73"/>
                    </a:lnTo>
                    <a:lnTo>
                      <a:pt x="21" y="75"/>
                    </a:lnTo>
                    <a:lnTo>
                      <a:pt x="16" y="75"/>
                    </a:lnTo>
                    <a:lnTo>
                      <a:pt x="11" y="75"/>
                    </a:lnTo>
                    <a:lnTo>
                      <a:pt x="4" y="70"/>
                    </a:lnTo>
                    <a:lnTo>
                      <a:pt x="2" y="66"/>
                    </a:lnTo>
                    <a:lnTo>
                      <a:pt x="0" y="56"/>
                    </a:lnTo>
                    <a:lnTo>
                      <a:pt x="0" y="52"/>
                    </a:lnTo>
                    <a:lnTo>
                      <a:pt x="2" y="49"/>
                    </a:lnTo>
                    <a:lnTo>
                      <a:pt x="7" y="42"/>
                    </a:lnTo>
                    <a:lnTo>
                      <a:pt x="14" y="38"/>
                    </a:lnTo>
                    <a:lnTo>
                      <a:pt x="21" y="35"/>
                    </a:lnTo>
                    <a:lnTo>
                      <a:pt x="28" y="31"/>
                    </a:lnTo>
                    <a:lnTo>
                      <a:pt x="39" y="28"/>
                    </a:lnTo>
                    <a:lnTo>
                      <a:pt x="39" y="24"/>
                    </a:lnTo>
                    <a:lnTo>
                      <a:pt x="39" y="19"/>
                    </a:lnTo>
                    <a:lnTo>
                      <a:pt x="39" y="12"/>
                    </a:lnTo>
                    <a:lnTo>
                      <a:pt x="37" y="10"/>
                    </a:lnTo>
                    <a:lnTo>
                      <a:pt x="32" y="7"/>
                    </a:lnTo>
                    <a:lnTo>
                      <a:pt x="28" y="5"/>
                    </a:lnTo>
                    <a:lnTo>
                      <a:pt x="23" y="7"/>
                    </a:lnTo>
                    <a:lnTo>
                      <a:pt x="18" y="7"/>
                    </a:lnTo>
                    <a:lnTo>
                      <a:pt x="18" y="12"/>
                    </a:lnTo>
                    <a:lnTo>
                      <a:pt x="16" y="14"/>
                    </a:lnTo>
                    <a:lnTo>
                      <a:pt x="16" y="19"/>
                    </a:lnTo>
                    <a:lnTo>
                      <a:pt x="16" y="24"/>
                    </a:lnTo>
                    <a:lnTo>
                      <a:pt x="14" y="26"/>
                    </a:lnTo>
                    <a:lnTo>
                      <a:pt x="9" y="28"/>
                    </a:lnTo>
                    <a:lnTo>
                      <a:pt x="7" y="26"/>
                    </a:lnTo>
                    <a:lnTo>
                      <a:pt x="4" y="26"/>
                    </a:lnTo>
                    <a:lnTo>
                      <a:pt x="4" y="24"/>
                    </a:lnTo>
                    <a:lnTo>
                      <a:pt x="4" y="19"/>
                    </a:lnTo>
                    <a:lnTo>
                      <a:pt x="4" y="12"/>
                    </a:lnTo>
                    <a:lnTo>
                      <a:pt x="11" y="7"/>
                    </a:lnTo>
                    <a:lnTo>
                      <a:pt x="16" y="3"/>
                    </a:lnTo>
                    <a:lnTo>
                      <a:pt x="21" y="0"/>
                    </a:lnTo>
                    <a:lnTo>
                      <a:pt x="30" y="0"/>
                    </a:lnTo>
                    <a:lnTo>
                      <a:pt x="37" y="0"/>
                    </a:lnTo>
                    <a:lnTo>
                      <a:pt x="44" y="3"/>
                    </a:lnTo>
                    <a:lnTo>
                      <a:pt x="49" y="7"/>
                    </a:lnTo>
                    <a:lnTo>
                      <a:pt x="51" y="12"/>
                    </a:lnTo>
                    <a:lnTo>
                      <a:pt x="53" y="17"/>
                    </a:lnTo>
                    <a:lnTo>
                      <a:pt x="53" y="26"/>
                    </a:lnTo>
                    <a:lnTo>
                      <a:pt x="53" y="49"/>
                    </a:lnTo>
                    <a:lnTo>
                      <a:pt x="53" y="56"/>
                    </a:lnTo>
                    <a:lnTo>
                      <a:pt x="53" y="61"/>
                    </a:lnTo>
                    <a:lnTo>
                      <a:pt x="53" y="63"/>
                    </a:lnTo>
                    <a:lnTo>
                      <a:pt x="56" y="66"/>
                    </a:lnTo>
                    <a:lnTo>
                      <a:pt x="58" y="66"/>
                    </a:lnTo>
                    <a:lnTo>
                      <a:pt x="60" y="63"/>
                    </a:lnTo>
                    <a:lnTo>
                      <a:pt x="65" y="61"/>
                    </a:lnTo>
                    <a:lnTo>
                      <a:pt x="65" y="63"/>
                    </a:lnTo>
                    <a:lnTo>
                      <a:pt x="60" y="70"/>
                    </a:lnTo>
                    <a:lnTo>
                      <a:pt x="53" y="75"/>
                    </a:lnTo>
                    <a:lnTo>
                      <a:pt x="49" y="75"/>
                    </a:lnTo>
                    <a:lnTo>
                      <a:pt x="44" y="75"/>
                    </a:lnTo>
                    <a:lnTo>
                      <a:pt x="42" y="73"/>
                    </a:lnTo>
                    <a:lnTo>
                      <a:pt x="42" y="68"/>
                    </a:lnTo>
                    <a:lnTo>
                      <a:pt x="39" y="63"/>
                    </a:lnTo>
                    <a:close/>
                    <a:moveTo>
                      <a:pt x="39" y="59"/>
                    </a:moveTo>
                    <a:lnTo>
                      <a:pt x="39" y="33"/>
                    </a:lnTo>
                    <a:lnTo>
                      <a:pt x="32" y="35"/>
                    </a:lnTo>
                    <a:lnTo>
                      <a:pt x="28" y="38"/>
                    </a:lnTo>
                    <a:lnTo>
                      <a:pt x="25" y="38"/>
                    </a:lnTo>
                    <a:lnTo>
                      <a:pt x="18" y="42"/>
                    </a:lnTo>
                    <a:lnTo>
                      <a:pt x="16" y="45"/>
                    </a:lnTo>
                    <a:lnTo>
                      <a:pt x="14" y="49"/>
                    </a:lnTo>
                    <a:lnTo>
                      <a:pt x="14" y="54"/>
                    </a:lnTo>
                    <a:lnTo>
                      <a:pt x="14" y="59"/>
                    </a:lnTo>
                    <a:lnTo>
                      <a:pt x="16" y="61"/>
                    </a:lnTo>
                    <a:lnTo>
                      <a:pt x="21" y="66"/>
                    </a:lnTo>
                    <a:lnTo>
                      <a:pt x="25" y="66"/>
                    </a:lnTo>
                    <a:lnTo>
                      <a:pt x="28" y="66"/>
                    </a:lnTo>
                    <a:lnTo>
                      <a:pt x="35" y="63"/>
                    </a:lnTo>
                    <a:lnTo>
                      <a:pt x="39" y="59"/>
                    </a:lnTo>
                    <a:close/>
                  </a:path>
                </a:pathLst>
              </a:custGeom>
              <a:solidFill>
                <a:srgbClr val="000000"/>
              </a:solidFill>
              <a:ln w="0">
                <a:solidFill>
                  <a:srgbClr val="000000"/>
                </a:solidFill>
                <a:round/>
                <a:headEnd/>
                <a:tailEnd/>
              </a:ln>
            </p:spPr>
            <p:txBody>
              <a:bodyPr/>
              <a:lstStyle/>
              <a:p>
                <a:endParaRPr lang="en-US"/>
              </a:p>
            </p:txBody>
          </p:sp>
          <p:sp>
            <p:nvSpPr>
              <p:cNvPr id="535038" name="Freeform 510"/>
              <p:cNvSpPr>
                <a:spLocks/>
              </p:cNvSpPr>
              <p:nvPr/>
            </p:nvSpPr>
            <p:spPr bwMode="auto">
              <a:xfrm>
                <a:off x="4995" y="2656"/>
                <a:ext cx="54" cy="75"/>
              </a:xfrm>
              <a:custGeom>
                <a:avLst/>
                <a:gdLst/>
                <a:ahLst/>
                <a:cxnLst>
                  <a:cxn ang="0">
                    <a:pos x="24" y="0"/>
                  </a:cxn>
                  <a:cxn ang="0">
                    <a:pos x="24" y="19"/>
                  </a:cxn>
                  <a:cxn ang="0">
                    <a:pos x="31" y="10"/>
                  </a:cxn>
                  <a:cxn ang="0">
                    <a:pos x="38" y="3"/>
                  </a:cxn>
                  <a:cxn ang="0">
                    <a:pos x="43" y="0"/>
                  </a:cxn>
                  <a:cxn ang="0">
                    <a:pos x="47" y="0"/>
                  </a:cxn>
                  <a:cxn ang="0">
                    <a:pos x="50" y="3"/>
                  </a:cxn>
                  <a:cxn ang="0">
                    <a:pos x="52" y="7"/>
                  </a:cxn>
                  <a:cxn ang="0">
                    <a:pos x="54" y="10"/>
                  </a:cxn>
                  <a:cxn ang="0">
                    <a:pos x="52" y="14"/>
                  </a:cxn>
                  <a:cxn ang="0">
                    <a:pos x="52" y="17"/>
                  </a:cxn>
                  <a:cxn ang="0">
                    <a:pos x="50" y="19"/>
                  </a:cxn>
                  <a:cxn ang="0">
                    <a:pos x="47" y="19"/>
                  </a:cxn>
                  <a:cxn ang="0">
                    <a:pos x="45" y="19"/>
                  </a:cxn>
                  <a:cxn ang="0">
                    <a:pos x="40" y="17"/>
                  </a:cxn>
                  <a:cxn ang="0">
                    <a:pos x="38" y="12"/>
                  </a:cxn>
                  <a:cxn ang="0">
                    <a:pos x="36" y="12"/>
                  </a:cxn>
                  <a:cxn ang="0">
                    <a:pos x="33" y="12"/>
                  </a:cxn>
                  <a:cxn ang="0">
                    <a:pos x="33" y="14"/>
                  </a:cxn>
                  <a:cxn ang="0">
                    <a:pos x="29" y="19"/>
                  </a:cxn>
                  <a:cxn ang="0">
                    <a:pos x="24" y="26"/>
                  </a:cxn>
                  <a:cxn ang="0">
                    <a:pos x="24" y="56"/>
                  </a:cxn>
                  <a:cxn ang="0">
                    <a:pos x="26" y="63"/>
                  </a:cxn>
                  <a:cxn ang="0">
                    <a:pos x="26" y="66"/>
                  </a:cxn>
                  <a:cxn ang="0">
                    <a:pos x="29" y="68"/>
                  </a:cxn>
                  <a:cxn ang="0">
                    <a:pos x="31" y="70"/>
                  </a:cxn>
                  <a:cxn ang="0">
                    <a:pos x="33" y="73"/>
                  </a:cxn>
                  <a:cxn ang="0">
                    <a:pos x="38" y="73"/>
                  </a:cxn>
                  <a:cxn ang="0">
                    <a:pos x="38" y="75"/>
                  </a:cxn>
                  <a:cxn ang="0">
                    <a:pos x="0" y="75"/>
                  </a:cxn>
                  <a:cxn ang="0">
                    <a:pos x="0" y="73"/>
                  </a:cxn>
                  <a:cxn ang="0">
                    <a:pos x="5" y="73"/>
                  </a:cxn>
                  <a:cxn ang="0">
                    <a:pos x="7" y="70"/>
                  </a:cxn>
                  <a:cxn ang="0">
                    <a:pos x="10" y="68"/>
                  </a:cxn>
                  <a:cxn ang="0">
                    <a:pos x="12" y="66"/>
                  </a:cxn>
                  <a:cxn ang="0">
                    <a:pos x="12" y="63"/>
                  </a:cxn>
                  <a:cxn ang="0">
                    <a:pos x="12" y="56"/>
                  </a:cxn>
                  <a:cxn ang="0">
                    <a:pos x="12" y="31"/>
                  </a:cxn>
                  <a:cxn ang="0">
                    <a:pos x="12" y="24"/>
                  </a:cxn>
                  <a:cxn ang="0">
                    <a:pos x="12" y="17"/>
                  </a:cxn>
                  <a:cxn ang="0">
                    <a:pos x="12" y="14"/>
                  </a:cxn>
                  <a:cxn ang="0">
                    <a:pos x="10" y="12"/>
                  </a:cxn>
                  <a:cxn ang="0">
                    <a:pos x="10" y="10"/>
                  </a:cxn>
                  <a:cxn ang="0">
                    <a:pos x="7" y="10"/>
                  </a:cxn>
                  <a:cxn ang="0">
                    <a:pos x="7" y="10"/>
                  </a:cxn>
                  <a:cxn ang="0">
                    <a:pos x="5" y="10"/>
                  </a:cxn>
                  <a:cxn ang="0">
                    <a:pos x="3" y="10"/>
                  </a:cxn>
                  <a:cxn ang="0">
                    <a:pos x="0" y="10"/>
                  </a:cxn>
                  <a:cxn ang="0">
                    <a:pos x="22" y="0"/>
                  </a:cxn>
                  <a:cxn ang="0">
                    <a:pos x="24" y="0"/>
                  </a:cxn>
                </a:cxnLst>
                <a:rect l="0" t="0" r="r" b="b"/>
                <a:pathLst>
                  <a:path w="54" h="75">
                    <a:moveTo>
                      <a:pt x="24" y="0"/>
                    </a:moveTo>
                    <a:lnTo>
                      <a:pt x="24" y="19"/>
                    </a:lnTo>
                    <a:lnTo>
                      <a:pt x="31" y="10"/>
                    </a:lnTo>
                    <a:lnTo>
                      <a:pt x="38" y="3"/>
                    </a:lnTo>
                    <a:lnTo>
                      <a:pt x="43" y="0"/>
                    </a:lnTo>
                    <a:lnTo>
                      <a:pt x="47" y="0"/>
                    </a:lnTo>
                    <a:lnTo>
                      <a:pt x="50" y="3"/>
                    </a:lnTo>
                    <a:lnTo>
                      <a:pt x="52" y="7"/>
                    </a:lnTo>
                    <a:lnTo>
                      <a:pt x="54" y="10"/>
                    </a:lnTo>
                    <a:lnTo>
                      <a:pt x="52" y="14"/>
                    </a:lnTo>
                    <a:lnTo>
                      <a:pt x="52" y="17"/>
                    </a:lnTo>
                    <a:lnTo>
                      <a:pt x="50" y="19"/>
                    </a:lnTo>
                    <a:lnTo>
                      <a:pt x="47" y="19"/>
                    </a:lnTo>
                    <a:lnTo>
                      <a:pt x="45" y="19"/>
                    </a:lnTo>
                    <a:lnTo>
                      <a:pt x="40" y="17"/>
                    </a:lnTo>
                    <a:lnTo>
                      <a:pt x="38" y="12"/>
                    </a:lnTo>
                    <a:lnTo>
                      <a:pt x="36" y="12"/>
                    </a:lnTo>
                    <a:lnTo>
                      <a:pt x="33" y="12"/>
                    </a:lnTo>
                    <a:lnTo>
                      <a:pt x="33" y="14"/>
                    </a:lnTo>
                    <a:lnTo>
                      <a:pt x="29" y="19"/>
                    </a:lnTo>
                    <a:lnTo>
                      <a:pt x="24" y="26"/>
                    </a:lnTo>
                    <a:lnTo>
                      <a:pt x="24" y="56"/>
                    </a:lnTo>
                    <a:lnTo>
                      <a:pt x="26" y="63"/>
                    </a:lnTo>
                    <a:lnTo>
                      <a:pt x="26" y="66"/>
                    </a:lnTo>
                    <a:lnTo>
                      <a:pt x="29" y="68"/>
                    </a:lnTo>
                    <a:lnTo>
                      <a:pt x="31" y="70"/>
                    </a:lnTo>
                    <a:lnTo>
                      <a:pt x="33" y="73"/>
                    </a:lnTo>
                    <a:lnTo>
                      <a:pt x="38" y="73"/>
                    </a:lnTo>
                    <a:lnTo>
                      <a:pt x="38" y="75"/>
                    </a:lnTo>
                    <a:lnTo>
                      <a:pt x="0" y="75"/>
                    </a:lnTo>
                    <a:lnTo>
                      <a:pt x="0" y="73"/>
                    </a:lnTo>
                    <a:lnTo>
                      <a:pt x="5" y="73"/>
                    </a:lnTo>
                    <a:lnTo>
                      <a:pt x="7" y="70"/>
                    </a:lnTo>
                    <a:lnTo>
                      <a:pt x="10" y="68"/>
                    </a:lnTo>
                    <a:lnTo>
                      <a:pt x="12" y="66"/>
                    </a:lnTo>
                    <a:lnTo>
                      <a:pt x="12" y="63"/>
                    </a:lnTo>
                    <a:lnTo>
                      <a:pt x="12" y="56"/>
                    </a:lnTo>
                    <a:lnTo>
                      <a:pt x="12" y="31"/>
                    </a:lnTo>
                    <a:lnTo>
                      <a:pt x="12" y="24"/>
                    </a:lnTo>
                    <a:lnTo>
                      <a:pt x="12" y="17"/>
                    </a:lnTo>
                    <a:lnTo>
                      <a:pt x="12" y="14"/>
                    </a:lnTo>
                    <a:lnTo>
                      <a:pt x="10" y="12"/>
                    </a:lnTo>
                    <a:lnTo>
                      <a:pt x="10" y="10"/>
                    </a:lnTo>
                    <a:lnTo>
                      <a:pt x="7" y="10"/>
                    </a:lnTo>
                    <a:lnTo>
                      <a:pt x="5" y="10"/>
                    </a:lnTo>
                    <a:lnTo>
                      <a:pt x="3" y="10"/>
                    </a:lnTo>
                    <a:lnTo>
                      <a:pt x="0" y="1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535037" name="Freeform 509"/>
              <p:cNvSpPr>
                <a:spLocks/>
              </p:cNvSpPr>
              <p:nvPr/>
            </p:nvSpPr>
            <p:spPr bwMode="auto">
              <a:xfrm>
                <a:off x="5096" y="2619"/>
                <a:ext cx="42" cy="145"/>
              </a:xfrm>
              <a:custGeom>
                <a:avLst/>
                <a:gdLst/>
                <a:ahLst/>
                <a:cxnLst>
                  <a:cxn ang="0">
                    <a:pos x="42" y="140"/>
                  </a:cxn>
                  <a:cxn ang="0">
                    <a:pos x="42" y="145"/>
                  </a:cxn>
                  <a:cxn ang="0">
                    <a:pos x="31" y="138"/>
                  </a:cxn>
                  <a:cxn ang="0">
                    <a:pos x="24" y="131"/>
                  </a:cxn>
                  <a:cxn ang="0">
                    <a:pos x="12" y="119"/>
                  </a:cxn>
                  <a:cxn ang="0">
                    <a:pos x="5" y="105"/>
                  </a:cxn>
                  <a:cxn ang="0">
                    <a:pos x="0" y="89"/>
                  </a:cxn>
                  <a:cxn ang="0">
                    <a:pos x="0" y="72"/>
                  </a:cxn>
                  <a:cxn ang="0">
                    <a:pos x="3" y="49"/>
                  </a:cxn>
                  <a:cxn ang="0">
                    <a:pos x="12" y="28"/>
                  </a:cxn>
                  <a:cxn ang="0">
                    <a:pos x="19" y="16"/>
                  </a:cxn>
                  <a:cxn ang="0">
                    <a:pos x="31" y="7"/>
                  </a:cxn>
                  <a:cxn ang="0">
                    <a:pos x="42" y="0"/>
                  </a:cxn>
                  <a:cxn ang="0">
                    <a:pos x="42" y="5"/>
                  </a:cxn>
                  <a:cxn ang="0">
                    <a:pos x="33" y="9"/>
                  </a:cxn>
                  <a:cxn ang="0">
                    <a:pos x="26" y="19"/>
                  </a:cxn>
                  <a:cxn ang="0">
                    <a:pos x="21" y="28"/>
                  </a:cxn>
                  <a:cxn ang="0">
                    <a:pos x="17" y="42"/>
                  </a:cxn>
                  <a:cxn ang="0">
                    <a:pos x="14" y="56"/>
                  </a:cxn>
                  <a:cxn ang="0">
                    <a:pos x="14" y="70"/>
                  </a:cxn>
                  <a:cxn ang="0">
                    <a:pos x="14" y="86"/>
                  </a:cxn>
                  <a:cxn ang="0">
                    <a:pos x="17" y="100"/>
                  </a:cxn>
                  <a:cxn ang="0">
                    <a:pos x="19" y="110"/>
                  </a:cxn>
                  <a:cxn ang="0">
                    <a:pos x="21" y="117"/>
                  </a:cxn>
                  <a:cxn ang="0">
                    <a:pos x="26" y="124"/>
                  </a:cxn>
                  <a:cxn ang="0">
                    <a:pos x="31" y="131"/>
                  </a:cxn>
                  <a:cxn ang="0">
                    <a:pos x="35" y="135"/>
                  </a:cxn>
                  <a:cxn ang="0">
                    <a:pos x="42" y="140"/>
                  </a:cxn>
                </a:cxnLst>
                <a:rect l="0" t="0" r="r" b="b"/>
                <a:pathLst>
                  <a:path w="42" h="145">
                    <a:moveTo>
                      <a:pt x="42" y="140"/>
                    </a:moveTo>
                    <a:lnTo>
                      <a:pt x="42" y="145"/>
                    </a:lnTo>
                    <a:lnTo>
                      <a:pt x="31" y="138"/>
                    </a:lnTo>
                    <a:lnTo>
                      <a:pt x="24" y="131"/>
                    </a:lnTo>
                    <a:lnTo>
                      <a:pt x="12" y="119"/>
                    </a:lnTo>
                    <a:lnTo>
                      <a:pt x="5" y="105"/>
                    </a:lnTo>
                    <a:lnTo>
                      <a:pt x="0" y="89"/>
                    </a:lnTo>
                    <a:lnTo>
                      <a:pt x="0" y="72"/>
                    </a:lnTo>
                    <a:lnTo>
                      <a:pt x="3" y="49"/>
                    </a:lnTo>
                    <a:lnTo>
                      <a:pt x="12" y="28"/>
                    </a:lnTo>
                    <a:lnTo>
                      <a:pt x="19" y="16"/>
                    </a:lnTo>
                    <a:lnTo>
                      <a:pt x="31" y="7"/>
                    </a:lnTo>
                    <a:lnTo>
                      <a:pt x="42" y="0"/>
                    </a:lnTo>
                    <a:lnTo>
                      <a:pt x="42" y="5"/>
                    </a:lnTo>
                    <a:lnTo>
                      <a:pt x="33" y="9"/>
                    </a:lnTo>
                    <a:lnTo>
                      <a:pt x="26" y="19"/>
                    </a:lnTo>
                    <a:lnTo>
                      <a:pt x="21" y="28"/>
                    </a:lnTo>
                    <a:lnTo>
                      <a:pt x="17" y="42"/>
                    </a:lnTo>
                    <a:lnTo>
                      <a:pt x="14" y="56"/>
                    </a:lnTo>
                    <a:lnTo>
                      <a:pt x="14" y="70"/>
                    </a:lnTo>
                    <a:lnTo>
                      <a:pt x="14" y="86"/>
                    </a:lnTo>
                    <a:lnTo>
                      <a:pt x="17" y="100"/>
                    </a:lnTo>
                    <a:lnTo>
                      <a:pt x="19" y="110"/>
                    </a:lnTo>
                    <a:lnTo>
                      <a:pt x="21" y="117"/>
                    </a:lnTo>
                    <a:lnTo>
                      <a:pt x="26" y="124"/>
                    </a:lnTo>
                    <a:lnTo>
                      <a:pt x="31" y="131"/>
                    </a:lnTo>
                    <a:lnTo>
                      <a:pt x="35" y="135"/>
                    </a:lnTo>
                    <a:lnTo>
                      <a:pt x="42" y="140"/>
                    </a:lnTo>
                    <a:close/>
                  </a:path>
                </a:pathLst>
              </a:custGeom>
              <a:solidFill>
                <a:srgbClr val="000000"/>
              </a:solidFill>
              <a:ln w="0">
                <a:solidFill>
                  <a:srgbClr val="000000"/>
                </a:solidFill>
                <a:round/>
                <a:headEnd/>
                <a:tailEnd/>
              </a:ln>
            </p:spPr>
            <p:txBody>
              <a:bodyPr/>
              <a:lstStyle/>
              <a:p>
                <a:endParaRPr lang="en-US"/>
              </a:p>
            </p:txBody>
          </p:sp>
          <p:sp>
            <p:nvSpPr>
              <p:cNvPr id="535036" name="Freeform 508"/>
              <p:cNvSpPr>
                <a:spLocks/>
              </p:cNvSpPr>
              <p:nvPr/>
            </p:nvSpPr>
            <p:spPr bwMode="auto">
              <a:xfrm>
                <a:off x="5148" y="2621"/>
                <a:ext cx="93" cy="110"/>
              </a:xfrm>
              <a:custGeom>
                <a:avLst/>
                <a:gdLst/>
                <a:ahLst/>
                <a:cxnLst>
                  <a:cxn ang="0">
                    <a:pos x="89" y="0"/>
                  </a:cxn>
                  <a:cxn ang="0">
                    <a:pos x="91" y="38"/>
                  </a:cxn>
                  <a:cxn ang="0">
                    <a:pos x="89" y="38"/>
                  </a:cxn>
                  <a:cxn ang="0">
                    <a:pos x="86" y="26"/>
                  </a:cxn>
                  <a:cxn ang="0">
                    <a:pos x="82" y="19"/>
                  </a:cxn>
                  <a:cxn ang="0">
                    <a:pos x="77" y="12"/>
                  </a:cxn>
                  <a:cxn ang="0">
                    <a:pos x="70" y="10"/>
                  </a:cxn>
                  <a:cxn ang="0">
                    <a:pos x="63" y="7"/>
                  </a:cxn>
                  <a:cxn ang="0">
                    <a:pos x="56" y="5"/>
                  </a:cxn>
                  <a:cxn ang="0">
                    <a:pos x="44" y="7"/>
                  </a:cxn>
                  <a:cxn ang="0">
                    <a:pos x="37" y="12"/>
                  </a:cxn>
                  <a:cxn ang="0">
                    <a:pos x="32" y="14"/>
                  </a:cxn>
                  <a:cxn ang="0">
                    <a:pos x="28" y="21"/>
                  </a:cxn>
                  <a:cxn ang="0">
                    <a:pos x="23" y="28"/>
                  </a:cxn>
                  <a:cxn ang="0">
                    <a:pos x="21" y="35"/>
                  </a:cxn>
                  <a:cxn ang="0">
                    <a:pos x="18" y="47"/>
                  </a:cxn>
                  <a:cxn ang="0">
                    <a:pos x="18" y="56"/>
                  </a:cxn>
                  <a:cxn ang="0">
                    <a:pos x="21" y="70"/>
                  </a:cxn>
                  <a:cxn ang="0">
                    <a:pos x="23" y="82"/>
                  </a:cxn>
                  <a:cxn ang="0">
                    <a:pos x="28" y="89"/>
                  </a:cxn>
                  <a:cxn ang="0">
                    <a:pos x="32" y="94"/>
                  </a:cxn>
                  <a:cxn ang="0">
                    <a:pos x="37" y="98"/>
                  </a:cxn>
                  <a:cxn ang="0">
                    <a:pos x="47" y="103"/>
                  </a:cxn>
                  <a:cxn ang="0">
                    <a:pos x="58" y="103"/>
                  </a:cxn>
                  <a:cxn ang="0">
                    <a:pos x="68" y="103"/>
                  </a:cxn>
                  <a:cxn ang="0">
                    <a:pos x="75" y="98"/>
                  </a:cxn>
                  <a:cxn ang="0">
                    <a:pos x="79" y="96"/>
                  </a:cxn>
                  <a:cxn ang="0">
                    <a:pos x="86" y="89"/>
                  </a:cxn>
                  <a:cxn ang="0">
                    <a:pos x="91" y="82"/>
                  </a:cxn>
                  <a:cxn ang="0">
                    <a:pos x="93" y="84"/>
                  </a:cxn>
                  <a:cxn ang="0">
                    <a:pos x="89" y="91"/>
                  </a:cxn>
                  <a:cxn ang="0">
                    <a:pos x="82" y="98"/>
                  </a:cxn>
                  <a:cxn ang="0">
                    <a:pos x="77" y="103"/>
                  </a:cxn>
                  <a:cxn ang="0">
                    <a:pos x="68" y="108"/>
                  </a:cxn>
                  <a:cxn ang="0">
                    <a:pos x="61" y="110"/>
                  </a:cxn>
                  <a:cxn ang="0">
                    <a:pos x="51" y="110"/>
                  </a:cxn>
                  <a:cxn ang="0">
                    <a:pos x="28" y="105"/>
                  </a:cxn>
                  <a:cxn ang="0">
                    <a:pos x="11" y="91"/>
                  </a:cxn>
                  <a:cxn ang="0">
                    <a:pos x="4" y="82"/>
                  </a:cxn>
                  <a:cxn ang="0">
                    <a:pos x="2" y="70"/>
                  </a:cxn>
                  <a:cxn ang="0">
                    <a:pos x="0" y="56"/>
                  </a:cxn>
                  <a:cxn ang="0">
                    <a:pos x="2" y="47"/>
                  </a:cxn>
                  <a:cxn ang="0">
                    <a:pos x="4" y="38"/>
                  </a:cxn>
                  <a:cxn ang="0">
                    <a:pos x="7" y="28"/>
                  </a:cxn>
                  <a:cxn ang="0">
                    <a:pos x="14" y="19"/>
                  </a:cxn>
                  <a:cxn ang="0">
                    <a:pos x="18" y="14"/>
                  </a:cxn>
                  <a:cxn ang="0">
                    <a:pos x="28" y="7"/>
                  </a:cxn>
                  <a:cxn ang="0">
                    <a:pos x="35" y="3"/>
                  </a:cxn>
                  <a:cxn ang="0">
                    <a:pos x="44" y="0"/>
                  </a:cxn>
                  <a:cxn ang="0">
                    <a:pos x="54" y="0"/>
                  </a:cxn>
                  <a:cxn ang="0">
                    <a:pos x="65" y="3"/>
                  </a:cxn>
                  <a:cxn ang="0">
                    <a:pos x="77" y="5"/>
                  </a:cxn>
                  <a:cxn ang="0">
                    <a:pos x="79" y="7"/>
                  </a:cxn>
                  <a:cxn ang="0">
                    <a:pos x="82" y="7"/>
                  </a:cxn>
                  <a:cxn ang="0">
                    <a:pos x="84" y="7"/>
                  </a:cxn>
                  <a:cxn ang="0">
                    <a:pos x="84" y="5"/>
                  </a:cxn>
                  <a:cxn ang="0">
                    <a:pos x="86" y="3"/>
                  </a:cxn>
                  <a:cxn ang="0">
                    <a:pos x="89" y="0"/>
                  </a:cxn>
                  <a:cxn ang="0">
                    <a:pos x="89" y="0"/>
                  </a:cxn>
                </a:cxnLst>
                <a:rect l="0" t="0" r="r" b="b"/>
                <a:pathLst>
                  <a:path w="93" h="110">
                    <a:moveTo>
                      <a:pt x="89" y="0"/>
                    </a:moveTo>
                    <a:lnTo>
                      <a:pt x="91" y="38"/>
                    </a:lnTo>
                    <a:lnTo>
                      <a:pt x="89" y="38"/>
                    </a:lnTo>
                    <a:lnTo>
                      <a:pt x="86" y="26"/>
                    </a:lnTo>
                    <a:lnTo>
                      <a:pt x="82" y="19"/>
                    </a:lnTo>
                    <a:lnTo>
                      <a:pt x="77" y="12"/>
                    </a:lnTo>
                    <a:lnTo>
                      <a:pt x="70" y="10"/>
                    </a:lnTo>
                    <a:lnTo>
                      <a:pt x="63" y="7"/>
                    </a:lnTo>
                    <a:lnTo>
                      <a:pt x="56" y="5"/>
                    </a:lnTo>
                    <a:lnTo>
                      <a:pt x="44" y="7"/>
                    </a:lnTo>
                    <a:lnTo>
                      <a:pt x="37" y="12"/>
                    </a:lnTo>
                    <a:lnTo>
                      <a:pt x="32" y="14"/>
                    </a:lnTo>
                    <a:lnTo>
                      <a:pt x="28" y="21"/>
                    </a:lnTo>
                    <a:lnTo>
                      <a:pt x="23" y="28"/>
                    </a:lnTo>
                    <a:lnTo>
                      <a:pt x="21" y="35"/>
                    </a:lnTo>
                    <a:lnTo>
                      <a:pt x="18" y="47"/>
                    </a:lnTo>
                    <a:lnTo>
                      <a:pt x="18" y="56"/>
                    </a:lnTo>
                    <a:lnTo>
                      <a:pt x="21" y="70"/>
                    </a:lnTo>
                    <a:lnTo>
                      <a:pt x="23" y="82"/>
                    </a:lnTo>
                    <a:lnTo>
                      <a:pt x="28" y="89"/>
                    </a:lnTo>
                    <a:lnTo>
                      <a:pt x="32" y="94"/>
                    </a:lnTo>
                    <a:lnTo>
                      <a:pt x="37" y="98"/>
                    </a:lnTo>
                    <a:lnTo>
                      <a:pt x="47" y="103"/>
                    </a:lnTo>
                    <a:lnTo>
                      <a:pt x="58" y="103"/>
                    </a:lnTo>
                    <a:lnTo>
                      <a:pt x="68" y="103"/>
                    </a:lnTo>
                    <a:lnTo>
                      <a:pt x="75" y="98"/>
                    </a:lnTo>
                    <a:lnTo>
                      <a:pt x="79" y="96"/>
                    </a:lnTo>
                    <a:lnTo>
                      <a:pt x="86" y="89"/>
                    </a:lnTo>
                    <a:lnTo>
                      <a:pt x="91" y="82"/>
                    </a:lnTo>
                    <a:lnTo>
                      <a:pt x="93" y="84"/>
                    </a:lnTo>
                    <a:lnTo>
                      <a:pt x="89" y="91"/>
                    </a:lnTo>
                    <a:lnTo>
                      <a:pt x="82" y="98"/>
                    </a:lnTo>
                    <a:lnTo>
                      <a:pt x="77" y="103"/>
                    </a:lnTo>
                    <a:lnTo>
                      <a:pt x="68" y="108"/>
                    </a:lnTo>
                    <a:lnTo>
                      <a:pt x="61" y="110"/>
                    </a:lnTo>
                    <a:lnTo>
                      <a:pt x="51" y="110"/>
                    </a:lnTo>
                    <a:lnTo>
                      <a:pt x="28" y="105"/>
                    </a:lnTo>
                    <a:lnTo>
                      <a:pt x="11" y="91"/>
                    </a:lnTo>
                    <a:lnTo>
                      <a:pt x="4" y="82"/>
                    </a:lnTo>
                    <a:lnTo>
                      <a:pt x="2" y="70"/>
                    </a:lnTo>
                    <a:lnTo>
                      <a:pt x="0" y="56"/>
                    </a:lnTo>
                    <a:lnTo>
                      <a:pt x="2" y="47"/>
                    </a:lnTo>
                    <a:lnTo>
                      <a:pt x="4" y="38"/>
                    </a:lnTo>
                    <a:lnTo>
                      <a:pt x="7" y="28"/>
                    </a:lnTo>
                    <a:lnTo>
                      <a:pt x="14" y="19"/>
                    </a:lnTo>
                    <a:lnTo>
                      <a:pt x="18" y="14"/>
                    </a:lnTo>
                    <a:lnTo>
                      <a:pt x="28" y="7"/>
                    </a:lnTo>
                    <a:lnTo>
                      <a:pt x="35" y="3"/>
                    </a:lnTo>
                    <a:lnTo>
                      <a:pt x="44" y="0"/>
                    </a:lnTo>
                    <a:lnTo>
                      <a:pt x="54" y="0"/>
                    </a:lnTo>
                    <a:lnTo>
                      <a:pt x="65" y="3"/>
                    </a:lnTo>
                    <a:lnTo>
                      <a:pt x="77" y="5"/>
                    </a:lnTo>
                    <a:lnTo>
                      <a:pt x="79" y="7"/>
                    </a:lnTo>
                    <a:lnTo>
                      <a:pt x="82" y="7"/>
                    </a:lnTo>
                    <a:lnTo>
                      <a:pt x="84" y="7"/>
                    </a:lnTo>
                    <a:lnTo>
                      <a:pt x="84" y="5"/>
                    </a:lnTo>
                    <a:lnTo>
                      <a:pt x="86" y="3"/>
                    </a:lnTo>
                    <a:lnTo>
                      <a:pt x="89" y="0"/>
                    </a:lnTo>
                    <a:close/>
                  </a:path>
                </a:pathLst>
              </a:custGeom>
              <a:solidFill>
                <a:srgbClr val="000000"/>
              </a:solidFill>
              <a:ln w="0">
                <a:solidFill>
                  <a:srgbClr val="000000"/>
                </a:solidFill>
                <a:round/>
                <a:headEnd/>
                <a:tailEnd/>
              </a:ln>
            </p:spPr>
            <p:txBody>
              <a:bodyPr/>
              <a:lstStyle/>
              <a:p>
                <a:endParaRPr lang="en-US"/>
              </a:p>
            </p:txBody>
          </p:sp>
          <p:sp>
            <p:nvSpPr>
              <p:cNvPr id="535035" name="Freeform 507"/>
              <p:cNvSpPr>
                <a:spLocks/>
              </p:cNvSpPr>
              <p:nvPr/>
            </p:nvSpPr>
            <p:spPr bwMode="auto">
              <a:xfrm>
                <a:off x="5251" y="2656"/>
                <a:ext cx="51" cy="75"/>
              </a:xfrm>
              <a:custGeom>
                <a:avLst/>
                <a:gdLst/>
                <a:ahLst/>
                <a:cxnLst>
                  <a:cxn ang="0">
                    <a:pos x="23" y="0"/>
                  </a:cxn>
                  <a:cxn ang="0">
                    <a:pos x="23" y="19"/>
                  </a:cxn>
                  <a:cxn ang="0">
                    <a:pos x="30" y="10"/>
                  </a:cxn>
                  <a:cxn ang="0">
                    <a:pos x="35" y="3"/>
                  </a:cxn>
                  <a:cxn ang="0">
                    <a:pos x="42" y="0"/>
                  </a:cxn>
                  <a:cxn ang="0">
                    <a:pos x="44" y="0"/>
                  </a:cxn>
                  <a:cxn ang="0">
                    <a:pos x="49" y="3"/>
                  </a:cxn>
                  <a:cxn ang="0">
                    <a:pos x="51" y="7"/>
                  </a:cxn>
                  <a:cxn ang="0">
                    <a:pos x="51" y="10"/>
                  </a:cxn>
                  <a:cxn ang="0">
                    <a:pos x="51" y="14"/>
                  </a:cxn>
                  <a:cxn ang="0">
                    <a:pos x="49" y="17"/>
                  </a:cxn>
                  <a:cxn ang="0">
                    <a:pos x="47" y="19"/>
                  </a:cxn>
                  <a:cxn ang="0">
                    <a:pos x="44" y="19"/>
                  </a:cxn>
                  <a:cxn ang="0">
                    <a:pos x="42" y="19"/>
                  </a:cxn>
                  <a:cxn ang="0">
                    <a:pos x="40" y="17"/>
                  </a:cxn>
                  <a:cxn ang="0">
                    <a:pos x="35" y="12"/>
                  </a:cxn>
                  <a:cxn ang="0">
                    <a:pos x="35" y="12"/>
                  </a:cxn>
                  <a:cxn ang="0">
                    <a:pos x="33" y="12"/>
                  </a:cxn>
                  <a:cxn ang="0">
                    <a:pos x="30" y="14"/>
                  </a:cxn>
                  <a:cxn ang="0">
                    <a:pos x="28" y="19"/>
                  </a:cxn>
                  <a:cxn ang="0">
                    <a:pos x="23" y="26"/>
                  </a:cxn>
                  <a:cxn ang="0">
                    <a:pos x="23" y="56"/>
                  </a:cxn>
                  <a:cxn ang="0">
                    <a:pos x="23" y="63"/>
                  </a:cxn>
                  <a:cxn ang="0">
                    <a:pos x="26" y="66"/>
                  </a:cxn>
                  <a:cxn ang="0">
                    <a:pos x="26" y="68"/>
                  </a:cxn>
                  <a:cxn ang="0">
                    <a:pos x="28" y="70"/>
                  </a:cxn>
                  <a:cxn ang="0">
                    <a:pos x="33" y="73"/>
                  </a:cxn>
                  <a:cxn ang="0">
                    <a:pos x="37" y="73"/>
                  </a:cxn>
                  <a:cxn ang="0">
                    <a:pos x="37" y="75"/>
                  </a:cxn>
                  <a:cxn ang="0">
                    <a:pos x="0" y="75"/>
                  </a:cxn>
                  <a:cxn ang="0">
                    <a:pos x="0" y="73"/>
                  </a:cxn>
                  <a:cxn ang="0">
                    <a:pos x="4" y="73"/>
                  </a:cxn>
                  <a:cxn ang="0">
                    <a:pos x="7" y="70"/>
                  </a:cxn>
                  <a:cxn ang="0">
                    <a:pos x="9" y="68"/>
                  </a:cxn>
                  <a:cxn ang="0">
                    <a:pos x="9" y="66"/>
                  </a:cxn>
                  <a:cxn ang="0">
                    <a:pos x="9" y="63"/>
                  </a:cxn>
                  <a:cxn ang="0">
                    <a:pos x="9" y="56"/>
                  </a:cxn>
                  <a:cxn ang="0">
                    <a:pos x="9" y="31"/>
                  </a:cxn>
                  <a:cxn ang="0">
                    <a:pos x="9" y="24"/>
                  </a:cxn>
                  <a:cxn ang="0">
                    <a:pos x="9" y="17"/>
                  </a:cxn>
                  <a:cxn ang="0">
                    <a:pos x="9" y="14"/>
                  </a:cxn>
                  <a:cxn ang="0">
                    <a:pos x="9" y="12"/>
                  </a:cxn>
                  <a:cxn ang="0">
                    <a:pos x="7" y="10"/>
                  </a:cxn>
                  <a:cxn ang="0">
                    <a:pos x="7" y="10"/>
                  </a:cxn>
                  <a:cxn ang="0">
                    <a:pos x="4" y="10"/>
                  </a:cxn>
                  <a:cxn ang="0">
                    <a:pos x="2" y="10"/>
                  </a:cxn>
                  <a:cxn ang="0">
                    <a:pos x="0" y="10"/>
                  </a:cxn>
                  <a:cxn ang="0">
                    <a:pos x="0" y="10"/>
                  </a:cxn>
                  <a:cxn ang="0">
                    <a:pos x="21" y="0"/>
                  </a:cxn>
                  <a:cxn ang="0">
                    <a:pos x="23" y="0"/>
                  </a:cxn>
                </a:cxnLst>
                <a:rect l="0" t="0" r="r" b="b"/>
                <a:pathLst>
                  <a:path w="51" h="75">
                    <a:moveTo>
                      <a:pt x="23" y="0"/>
                    </a:moveTo>
                    <a:lnTo>
                      <a:pt x="23" y="19"/>
                    </a:lnTo>
                    <a:lnTo>
                      <a:pt x="30" y="10"/>
                    </a:lnTo>
                    <a:lnTo>
                      <a:pt x="35" y="3"/>
                    </a:lnTo>
                    <a:lnTo>
                      <a:pt x="42" y="0"/>
                    </a:lnTo>
                    <a:lnTo>
                      <a:pt x="44" y="0"/>
                    </a:lnTo>
                    <a:lnTo>
                      <a:pt x="49" y="3"/>
                    </a:lnTo>
                    <a:lnTo>
                      <a:pt x="51" y="7"/>
                    </a:lnTo>
                    <a:lnTo>
                      <a:pt x="51" y="10"/>
                    </a:lnTo>
                    <a:lnTo>
                      <a:pt x="51" y="14"/>
                    </a:lnTo>
                    <a:lnTo>
                      <a:pt x="49" y="17"/>
                    </a:lnTo>
                    <a:lnTo>
                      <a:pt x="47" y="19"/>
                    </a:lnTo>
                    <a:lnTo>
                      <a:pt x="44" y="19"/>
                    </a:lnTo>
                    <a:lnTo>
                      <a:pt x="42" y="19"/>
                    </a:lnTo>
                    <a:lnTo>
                      <a:pt x="40" y="17"/>
                    </a:lnTo>
                    <a:lnTo>
                      <a:pt x="35" y="12"/>
                    </a:lnTo>
                    <a:lnTo>
                      <a:pt x="33" y="12"/>
                    </a:lnTo>
                    <a:lnTo>
                      <a:pt x="30" y="14"/>
                    </a:lnTo>
                    <a:lnTo>
                      <a:pt x="28" y="19"/>
                    </a:lnTo>
                    <a:lnTo>
                      <a:pt x="23" y="26"/>
                    </a:lnTo>
                    <a:lnTo>
                      <a:pt x="23" y="56"/>
                    </a:lnTo>
                    <a:lnTo>
                      <a:pt x="23" y="63"/>
                    </a:lnTo>
                    <a:lnTo>
                      <a:pt x="26" y="66"/>
                    </a:lnTo>
                    <a:lnTo>
                      <a:pt x="26" y="68"/>
                    </a:lnTo>
                    <a:lnTo>
                      <a:pt x="28" y="70"/>
                    </a:lnTo>
                    <a:lnTo>
                      <a:pt x="33" y="73"/>
                    </a:lnTo>
                    <a:lnTo>
                      <a:pt x="37" y="73"/>
                    </a:lnTo>
                    <a:lnTo>
                      <a:pt x="37" y="75"/>
                    </a:lnTo>
                    <a:lnTo>
                      <a:pt x="0" y="75"/>
                    </a:lnTo>
                    <a:lnTo>
                      <a:pt x="0" y="73"/>
                    </a:lnTo>
                    <a:lnTo>
                      <a:pt x="4" y="73"/>
                    </a:lnTo>
                    <a:lnTo>
                      <a:pt x="7" y="70"/>
                    </a:lnTo>
                    <a:lnTo>
                      <a:pt x="9" y="68"/>
                    </a:lnTo>
                    <a:lnTo>
                      <a:pt x="9" y="66"/>
                    </a:lnTo>
                    <a:lnTo>
                      <a:pt x="9" y="63"/>
                    </a:lnTo>
                    <a:lnTo>
                      <a:pt x="9" y="56"/>
                    </a:lnTo>
                    <a:lnTo>
                      <a:pt x="9" y="31"/>
                    </a:lnTo>
                    <a:lnTo>
                      <a:pt x="9" y="24"/>
                    </a:lnTo>
                    <a:lnTo>
                      <a:pt x="9" y="17"/>
                    </a:lnTo>
                    <a:lnTo>
                      <a:pt x="9" y="14"/>
                    </a:lnTo>
                    <a:lnTo>
                      <a:pt x="9" y="12"/>
                    </a:lnTo>
                    <a:lnTo>
                      <a:pt x="7" y="10"/>
                    </a:lnTo>
                    <a:lnTo>
                      <a:pt x="4" y="10"/>
                    </a:lnTo>
                    <a:lnTo>
                      <a:pt x="2" y="10"/>
                    </a:lnTo>
                    <a:lnTo>
                      <a:pt x="0" y="10"/>
                    </a:lnTo>
                    <a:lnTo>
                      <a:pt x="21" y="0"/>
                    </a:lnTo>
                    <a:lnTo>
                      <a:pt x="23" y="0"/>
                    </a:lnTo>
                    <a:close/>
                  </a:path>
                </a:pathLst>
              </a:custGeom>
              <a:solidFill>
                <a:srgbClr val="000000"/>
              </a:solidFill>
              <a:ln w="0">
                <a:solidFill>
                  <a:srgbClr val="000000"/>
                </a:solidFill>
                <a:round/>
                <a:headEnd/>
                <a:tailEnd/>
              </a:ln>
            </p:spPr>
            <p:txBody>
              <a:bodyPr/>
              <a:lstStyle/>
              <a:p>
                <a:endParaRPr lang="en-US"/>
              </a:p>
            </p:txBody>
          </p:sp>
          <p:sp>
            <p:nvSpPr>
              <p:cNvPr id="535034" name="Freeform 506"/>
              <p:cNvSpPr>
                <a:spLocks noEditPoints="1"/>
              </p:cNvSpPr>
              <p:nvPr/>
            </p:nvSpPr>
            <p:spPr bwMode="auto">
              <a:xfrm>
                <a:off x="5307" y="2656"/>
                <a:ext cx="66" cy="75"/>
              </a:xfrm>
              <a:custGeom>
                <a:avLst/>
                <a:gdLst/>
                <a:ahLst/>
                <a:cxnLst>
                  <a:cxn ang="0">
                    <a:pos x="35" y="68"/>
                  </a:cxn>
                  <a:cxn ang="0">
                    <a:pos x="26" y="73"/>
                  </a:cxn>
                  <a:cxn ang="0">
                    <a:pos x="19" y="75"/>
                  </a:cxn>
                  <a:cxn ang="0">
                    <a:pos x="5" y="70"/>
                  </a:cxn>
                  <a:cxn ang="0">
                    <a:pos x="0" y="56"/>
                  </a:cxn>
                  <a:cxn ang="0">
                    <a:pos x="2" y="49"/>
                  </a:cxn>
                  <a:cxn ang="0">
                    <a:pos x="14" y="38"/>
                  </a:cxn>
                  <a:cxn ang="0">
                    <a:pos x="30" y="31"/>
                  </a:cxn>
                  <a:cxn ang="0">
                    <a:pos x="40" y="24"/>
                  </a:cxn>
                  <a:cxn ang="0">
                    <a:pos x="40" y="12"/>
                  </a:cxn>
                  <a:cxn ang="0">
                    <a:pos x="33" y="7"/>
                  </a:cxn>
                  <a:cxn ang="0">
                    <a:pos x="23" y="7"/>
                  </a:cxn>
                  <a:cxn ang="0">
                    <a:pos x="19" y="12"/>
                  </a:cxn>
                  <a:cxn ang="0">
                    <a:pos x="16" y="19"/>
                  </a:cxn>
                  <a:cxn ang="0">
                    <a:pos x="16" y="26"/>
                  </a:cxn>
                  <a:cxn ang="0">
                    <a:pos x="9" y="28"/>
                  </a:cxn>
                  <a:cxn ang="0">
                    <a:pos x="5" y="26"/>
                  </a:cxn>
                  <a:cxn ang="0">
                    <a:pos x="5" y="19"/>
                  </a:cxn>
                  <a:cxn ang="0">
                    <a:pos x="12" y="7"/>
                  </a:cxn>
                  <a:cxn ang="0">
                    <a:pos x="23" y="0"/>
                  </a:cxn>
                  <a:cxn ang="0">
                    <a:pos x="40" y="0"/>
                  </a:cxn>
                  <a:cxn ang="0">
                    <a:pos x="49" y="7"/>
                  </a:cxn>
                  <a:cxn ang="0">
                    <a:pos x="54" y="17"/>
                  </a:cxn>
                  <a:cxn ang="0">
                    <a:pos x="54" y="49"/>
                  </a:cxn>
                  <a:cxn ang="0">
                    <a:pos x="54" y="61"/>
                  </a:cxn>
                  <a:cxn ang="0">
                    <a:pos x="56" y="66"/>
                  </a:cxn>
                  <a:cxn ang="0">
                    <a:pos x="59" y="66"/>
                  </a:cxn>
                  <a:cxn ang="0">
                    <a:pos x="59" y="66"/>
                  </a:cxn>
                  <a:cxn ang="0">
                    <a:pos x="66" y="61"/>
                  </a:cxn>
                  <a:cxn ang="0">
                    <a:pos x="61" y="70"/>
                  </a:cxn>
                  <a:cxn ang="0">
                    <a:pos x="49" y="75"/>
                  </a:cxn>
                  <a:cxn ang="0">
                    <a:pos x="42" y="73"/>
                  </a:cxn>
                  <a:cxn ang="0">
                    <a:pos x="40" y="63"/>
                  </a:cxn>
                  <a:cxn ang="0">
                    <a:pos x="40" y="33"/>
                  </a:cxn>
                  <a:cxn ang="0">
                    <a:pos x="28" y="38"/>
                  </a:cxn>
                  <a:cxn ang="0">
                    <a:pos x="21" y="42"/>
                  </a:cxn>
                  <a:cxn ang="0">
                    <a:pos x="14" y="49"/>
                  </a:cxn>
                  <a:cxn ang="0">
                    <a:pos x="14" y="59"/>
                  </a:cxn>
                  <a:cxn ang="0">
                    <a:pos x="21" y="66"/>
                  </a:cxn>
                  <a:cxn ang="0">
                    <a:pos x="30" y="66"/>
                  </a:cxn>
                  <a:cxn ang="0">
                    <a:pos x="40" y="59"/>
                  </a:cxn>
                </a:cxnLst>
                <a:rect l="0" t="0" r="r" b="b"/>
                <a:pathLst>
                  <a:path w="66" h="75">
                    <a:moveTo>
                      <a:pt x="40" y="63"/>
                    </a:moveTo>
                    <a:lnTo>
                      <a:pt x="35" y="68"/>
                    </a:lnTo>
                    <a:lnTo>
                      <a:pt x="30" y="73"/>
                    </a:lnTo>
                    <a:lnTo>
                      <a:pt x="26" y="73"/>
                    </a:lnTo>
                    <a:lnTo>
                      <a:pt x="23" y="75"/>
                    </a:lnTo>
                    <a:lnTo>
                      <a:pt x="19" y="75"/>
                    </a:lnTo>
                    <a:lnTo>
                      <a:pt x="12" y="75"/>
                    </a:lnTo>
                    <a:lnTo>
                      <a:pt x="5" y="70"/>
                    </a:lnTo>
                    <a:lnTo>
                      <a:pt x="2" y="66"/>
                    </a:lnTo>
                    <a:lnTo>
                      <a:pt x="0" y="56"/>
                    </a:lnTo>
                    <a:lnTo>
                      <a:pt x="0" y="52"/>
                    </a:lnTo>
                    <a:lnTo>
                      <a:pt x="2" y="49"/>
                    </a:lnTo>
                    <a:lnTo>
                      <a:pt x="7" y="42"/>
                    </a:lnTo>
                    <a:lnTo>
                      <a:pt x="14" y="38"/>
                    </a:lnTo>
                    <a:lnTo>
                      <a:pt x="21" y="35"/>
                    </a:lnTo>
                    <a:lnTo>
                      <a:pt x="30" y="31"/>
                    </a:lnTo>
                    <a:lnTo>
                      <a:pt x="40" y="28"/>
                    </a:lnTo>
                    <a:lnTo>
                      <a:pt x="40" y="24"/>
                    </a:lnTo>
                    <a:lnTo>
                      <a:pt x="40" y="19"/>
                    </a:lnTo>
                    <a:lnTo>
                      <a:pt x="40" y="12"/>
                    </a:lnTo>
                    <a:lnTo>
                      <a:pt x="37" y="10"/>
                    </a:lnTo>
                    <a:lnTo>
                      <a:pt x="33" y="7"/>
                    </a:lnTo>
                    <a:lnTo>
                      <a:pt x="28" y="5"/>
                    </a:lnTo>
                    <a:lnTo>
                      <a:pt x="23" y="7"/>
                    </a:lnTo>
                    <a:lnTo>
                      <a:pt x="21" y="7"/>
                    </a:lnTo>
                    <a:lnTo>
                      <a:pt x="19" y="12"/>
                    </a:lnTo>
                    <a:lnTo>
                      <a:pt x="16" y="14"/>
                    </a:lnTo>
                    <a:lnTo>
                      <a:pt x="16" y="19"/>
                    </a:lnTo>
                    <a:lnTo>
                      <a:pt x="16" y="24"/>
                    </a:lnTo>
                    <a:lnTo>
                      <a:pt x="16" y="26"/>
                    </a:lnTo>
                    <a:lnTo>
                      <a:pt x="14" y="26"/>
                    </a:lnTo>
                    <a:lnTo>
                      <a:pt x="9" y="28"/>
                    </a:lnTo>
                    <a:lnTo>
                      <a:pt x="7" y="26"/>
                    </a:lnTo>
                    <a:lnTo>
                      <a:pt x="5" y="26"/>
                    </a:lnTo>
                    <a:lnTo>
                      <a:pt x="5" y="24"/>
                    </a:lnTo>
                    <a:lnTo>
                      <a:pt x="5" y="19"/>
                    </a:lnTo>
                    <a:lnTo>
                      <a:pt x="5" y="12"/>
                    </a:lnTo>
                    <a:lnTo>
                      <a:pt x="12" y="7"/>
                    </a:lnTo>
                    <a:lnTo>
                      <a:pt x="16" y="3"/>
                    </a:lnTo>
                    <a:lnTo>
                      <a:pt x="23" y="0"/>
                    </a:lnTo>
                    <a:lnTo>
                      <a:pt x="30" y="0"/>
                    </a:lnTo>
                    <a:lnTo>
                      <a:pt x="40" y="0"/>
                    </a:lnTo>
                    <a:lnTo>
                      <a:pt x="47" y="3"/>
                    </a:lnTo>
                    <a:lnTo>
                      <a:pt x="49" y="7"/>
                    </a:lnTo>
                    <a:lnTo>
                      <a:pt x="51" y="12"/>
                    </a:lnTo>
                    <a:lnTo>
                      <a:pt x="54" y="17"/>
                    </a:lnTo>
                    <a:lnTo>
                      <a:pt x="54" y="26"/>
                    </a:lnTo>
                    <a:lnTo>
                      <a:pt x="54" y="49"/>
                    </a:lnTo>
                    <a:lnTo>
                      <a:pt x="54" y="56"/>
                    </a:lnTo>
                    <a:lnTo>
                      <a:pt x="54" y="61"/>
                    </a:lnTo>
                    <a:lnTo>
                      <a:pt x="54" y="63"/>
                    </a:lnTo>
                    <a:lnTo>
                      <a:pt x="56" y="66"/>
                    </a:lnTo>
                    <a:lnTo>
                      <a:pt x="59" y="66"/>
                    </a:lnTo>
                    <a:lnTo>
                      <a:pt x="61" y="63"/>
                    </a:lnTo>
                    <a:lnTo>
                      <a:pt x="66" y="61"/>
                    </a:lnTo>
                    <a:lnTo>
                      <a:pt x="66" y="63"/>
                    </a:lnTo>
                    <a:lnTo>
                      <a:pt x="61" y="70"/>
                    </a:lnTo>
                    <a:lnTo>
                      <a:pt x="54" y="75"/>
                    </a:lnTo>
                    <a:lnTo>
                      <a:pt x="49" y="75"/>
                    </a:lnTo>
                    <a:lnTo>
                      <a:pt x="44" y="75"/>
                    </a:lnTo>
                    <a:lnTo>
                      <a:pt x="42" y="73"/>
                    </a:lnTo>
                    <a:lnTo>
                      <a:pt x="42" y="68"/>
                    </a:lnTo>
                    <a:lnTo>
                      <a:pt x="40" y="63"/>
                    </a:lnTo>
                    <a:close/>
                    <a:moveTo>
                      <a:pt x="40" y="59"/>
                    </a:moveTo>
                    <a:lnTo>
                      <a:pt x="40" y="33"/>
                    </a:lnTo>
                    <a:lnTo>
                      <a:pt x="33" y="35"/>
                    </a:lnTo>
                    <a:lnTo>
                      <a:pt x="28" y="38"/>
                    </a:lnTo>
                    <a:lnTo>
                      <a:pt x="26" y="38"/>
                    </a:lnTo>
                    <a:lnTo>
                      <a:pt x="21" y="42"/>
                    </a:lnTo>
                    <a:lnTo>
                      <a:pt x="16" y="45"/>
                    </a:lnTo>
                    <a:lnTo>
                      <a:pt x="14" y="49"/>
                    </a:lnTo>
                    <a:lnTo>
                      <a:pt x="14" y="54"/>
                    </a:lnTo>
                    <a:lnTo>
                      <a:pt x="14" y="59"/>
                    </a:lnTo>
                    <a:lnTo>
                      <a:pt x="16" y="61"/>
                    </a:lnTo>
                    <a:lnTo>
                      <a:pt x="21" y="66"/>
                    </a:lnTo>
                    <a:lnTo>
                      <a:pt x="26" y="66"/>
                    </a:lnTo>
                    <a:lnTo>
                      <a:pt x="30" y="66"/>
                    </a:lnTo>
                    <a:lnTo>
                      <a:pt x="35" y="63"/>
                    </a:lnTo>
                    <a:lnTo>
                      <a:pt x="40" y="59"/>
                    </a:lnTo>
                    <a:close/>
                  </a:path>
                </a:pathLst>
              </a:custGeom>
              <a:solidFill>
                <a:srgbClr val="000000"/>
              </a:solidFill>
              <a:ln w="0">
                <a:solidFill>
                  <a:srgbClr val="000000"/>
                </a:solidFill>
                <a:round/>
                <a:headEnd/>
                <a:tailEnd/>
              </a:ln>
            </p:spPr>
            <p:txBody>
              <a:bodyPr/>
              <a:lstStyle/>
              <a:p>
                <a:endParaRPr lang="en-US"/>
              </a:p>
            </p:txBody>
          </p:sp>
          <p:sp>
            <p:nvSpPr>
              <p:cNvPr id="535033" name="Freeform 505"/>
              <p:cNvSpPr>
                <a:spLocks/>
              </p:cNvSpPr>
              <p:nvPr/>
            </p:nvSpPr>
            <p:spPr bwMode="auto">
              <a:xfrm>
                <a:off x="5375" y="2659"/>
                <a:ext cx="77" cy="105"/>
              </a:xfrm>
              <a:custGeom>
                <a:avLst/>
                <a:gdLst/>
                <a:ahLst/>
                <a:cxnLst>
                  <a:cxn ang="0">
                    <a:pos x="0" y="0"/>
                  </a:cxn>
                  <a:cxn ang="0">
                    <a:pos x="35" y="0"/>
                  </a:cxn>
                  <a:cxn ang="0">
                    <a:pos x="35" y="2"/>
                  </a:cxn>
                  <a:cxn ang="0">
                    <a:pos x="33" y="2"/>
                  </a:cxn>
                  <a:cxn ang="0">
                    <a:pos x="28" y="2"/>
                  </a:cxn>
                  <a:cxn ang="0">
                    <a:pos x="28" y="2"/>
                  </a:cxn>
                  <a:cxn ang="0">
                    <a:pos x="26" y="4"/>
                  </a:cxn>
                  <a:cxn ang="0">
                    <a:pos x="26" y="7"/>
                  </a:cxn>
                  <a:cxn ang="0">
                    <a:pos x="26" y="11"/>
                  </a:cxn>
                  <a:cxn ang="0">
                    <a:pos x="28" y="16"/>
                  </a:cxn>
                  <a:cxn ang="0">
                    <a:pos x="44" y="51"/>
                  </a:cxn>
                  <a:cxn ang="0">
                    <a:pos x="61" y="11"/>
                  </a:cxn>
                  <a:cxn ang="0">
                    <a:pos x="63" y="9"/>
                  </a:cxn>
                  <a:cxn ang="0">
                    <a:pos x="63" y="4"/>
                  </a:cxn>
                  <a:cxn ang="0">
                    <a:pos x="63" y="4"/>
                  </a:cxn>
                  <a:cxn ang="0">
                    <a:pos x="63" y="2"/>
                  </a:cxn>
                  <a:cxn ang="0">
                    <a:pos x="61" y="2"/>
                  </a:cxn>
                  <a:cxn ang="0">
                    <a:pos x="61" y="2"/>
                  </a:cxn>
                  <a:cxn ang="0">
                    <a:pos x="58" y="2"/>
                  </a:cxn>
                  <a:cxn ang="0">
                    <a:pos x="56" y="2"/>
                  </a:cxn>
                  <a:cxn ang="0">
                    <a:pos x="56" y="0"/>
                  </a:cxn>
                  <a:cxn ang="0">
                    <a:pos x="77" y="0"/>
                  </a:cxn>
                  <a:cxn ang="0">
                    <a:pos x="77" y="2"/>
                  </a:cxn>
                  <a:cxn ang="0">
                    <a:pos x="75" y="2"/>
                  </a:cxn>
                  <a:cxn ang="0">
                    <a:pos x="72" y="2"/>
                  </a:cxn>
                  <a:cxn ang="0">
                    <a:pos x="70" y="4"/>
                  </a:cxn>
                  <a:cxn ang="0">
                    <a:pos x="70" y="7"/>
                  </a:cxn>
                  <a:cxn ang="0">
                    <a:pos x="68" y="9"/>
                  </a:cxn>
                  <a:cxn ang="0">
                    <a:pos x="65" y="14"/>
                  </a:cxn>
                  <a:cxn ang="0">
                    <a:pos x="37" y="81"/>
                  </a:cxn>
                  <a:cxn ang="0">
                    <a:pos x="33" y="93"/>
                  </a:cxn>
                  <a:cxn ang="0">
                    <a:pos x="26" y="100"/>
                  </a:cxn>
                  <a:cxn ang="0">
                    <a:pos x="21" y="105"/>
                  </a:cxn>
                  <a:cxn ang="0">
                    <a:pos x="14" y="105"/>
                  </a:cxn>
                  <a:cxn ang="0">
                    <a:pos x="9" y="105"/>
                  </a:cxn>
                  <a:cxn ang="0">
                    <a:pos x="5" y="102"/>
                  </a:cxn>
                  <a:cxn ang="0">
                    <a:pos x="5" y="100"/>
                  </a:cxn>
                  <a:cxn ang="0">
                    <a:pos x="2" y="95"/>
                  </a:cxn>
                  <a:cxn ang="0">
                    <a:pos x="2" y="93"/>
                  </a:cxn>
                  <a:cxn ang="0">
                    <a:pos x="5" y="91"/>
                  </a:cxn>
                  <a:cxn ang="0">
                    <a:pos x="7" y="88"/>
                  </a:cxn>
                  <a:cxn ang="0">
                    <a:pos x="12" y="88"/>
                  </a:cxn>
                  <a:cxn ang="0">
                    <a:pos x="14" y="88"/>
                  </a:cxn>
                  <a:cxn ang="0">
                    <a:pos x="19" y="88"/>
                  </a:cxn>
                  <a:cxn ang="0">
                    <a:pos x="21" y="91"/>
                  </a:cxn>
                  <a:cxn ang="0">
                    <a:pos x="23" y="91"/>
                  </a:cxn>
                  <a:cxn ang="0">
                    <a:pos x="26" y="91"/>
                  </a:cxn>
                  <a:cxn ang="0">
                    <a:pos x="28" y="88"/>
                  </a:cxn>
                  <a:cxn ang="0">
                    <a:pos x="30" y="84"/>
                  </a:cxn>
                  <a:cxn ang="0">
                    <a:pos x="35" y="79"/>
                  </a:cxn>
                  <a:cxn ang="0">
                    <a:pos x="40" y="67"/>
                  </a:cxn>
                  <a:cxn ang="0">
                    <a:pos x="12" y="14"/>
                  </a:cxn>
                  <a:cxn ang="0">
                    <a:pos x="12" y="11"/>
                  </a:cxn>
                  <a:cxn ang="0">
                    <a:pos x="9" y="7"/>
                  </a:cxn>
                  <a:cxn ang="0">
                    <a:pos x="7" y="4"/>
                  </a:cxn>
                  <a:cxn ang="0">
                    <a:pos x="5" y="4"/>
                  </a:cxn>
                  <a:cxn ang="0">
                    <a:pos x="2" y="2"/>
                  </a:cxn>
                  <a:cxn ang="0">
                    <a:pos x="0" y="2"/>
                  </a:cxn>
                  <a:cxn ang="0">
                    <a:pos x="0" y="0"/>
                  </a:cxn>
                </a:cxnLst>
                <a:rect l="0" t="0" r="r" b="b"/>
                <a:pathLst>
                  <a:path w="77" h="105">
                    <a:moveTo>
                      <a:pt x="0" y="0"/>
                    </a:moveTo>
                    <a:lnTo>
                      <a:pt x="35" y="0"/>
                    </a:lnTo>
                    <a:lnTo>
                      <a:pt x="35" y="2"/>
                    </a:lnTo>
                    <a:lnTo>
                      <a:pt x="33" y="2"/>
                    </a:lnTo>
                    <a:lnTo>
                      <a:pt x="28" y="2"/>
                    </a:lnTo>
                    <a:lnTo>
                      <a:pt x="26" y="4"/>
                    </a:lnTo>
                    <a:lnTo>
                      <a:pt x="26" y="7"/>
                    </a:lnTo>
                    <a:lnTo>
                      <a:pt x="26" y="11"/>
                    </a:lnTo>
                    <a:lnTo>
                      <a:pt x="28" y="16"/>
                    </a:lnTo>
                    <a:lnTo>
                      <a:pt x="44" y="51"/>
                    </a:lnTo>
                    <a:lnTo>
                      <a:pt x="61" y="11"/>
                    </a:lnTo>
                    <a:lnTo>
                      <a:pt x="63" y="9"/>
                    </a:lnTo>
                    <a:lnTo>
                      <a:pt x="63" y="4"/>
                    </a:lnTo>
                    <a:lnTo>
                      <a:pt x="63" y="2"/>
                    </a:lnTo>
                    <a:lnTo>
                      <a:pt x="61" y="2"/>
                    </a:lnTo>
                    <a:lnTo>
                      <a:pt x="58" y="2"/>
                    </a:lnTo>
                    <a:lnTo>
                      <a:pt x="56" y="2"/>
                    </a:lnTo>
                    <a:lnTo>
                      <a:pt x="56" y="0"/>
                    </a:lnTo>
                    <a:lnTo>
                      <a:pt x="77" y="0"/>
                    </a:lnTo>
                    <a:lnTo>
                      <a:pt x="77" y="2"/>
                    </a:lnTo>
                    <a:lnTo>
                      <a:pt x="75" y="2"/>
                    </a:lnTo>
                    <a:lnTo>
                      <a:pt x="72" y="2"/>
                    </a:lnTo>
                    <a:lnTo>
                      <a:pt x="70" y="4"/>
                    </a:lnTo>
                    <a:lnTo>
                      <a:pt x="70" y="7"/>
                    </a:lnTo>
                    <a:lnTo>
                      <a:pt x="68" y="9"/>
                    </a:lnTo>
                    <a:lnTo>
                      <a:pt x="65" y="14"/>
                    </a:lnTo>
                    <a:lnTo>
                      <a:pt x="37" y="81"/>
                    </a:lnTo>
                    <a:lnTo>
                      <a:pt x="33" y="93"/>
                    </a:lnTo>
                    <a:lnTo>
                      <a:pt x="26" y="100"/>
                    </a:lnTo>
                    <a:lnTo>
                      <a:pt x="21" y="105"/>
                    </a:lnTo>
                    <a:lnTo>
                      <a:pt x="14" y="105"/>
                    </a:lnTo>
                    <a:lnTo>
                      <a:pt x="9" y="105"/>
                    </a:lnTo>
                    <a:lnTo>
                      <a:pt x="5" y="102"/>
                    </a:lnTo>
                    <a:lnTo>
                      <a:pt x="5" y="100"/>
                    </a:lnTo>
                    <a:lnTo>
                      <a:pt x="2" y="95"/>
                    </a:lnTo>
                    <a:lnTo>
                      <a:pt x="2" y="93"/>
                    </a:lnTo>
                    <a:lnTo>
                      <a:pt x="5" y="91"/>
                    </a:lnTo>
                    <a:lnTo>
                      <a:pt x="7" y="88"/>
                    </a:lnTo>
                    <a:lnTo>
                      <a:pt x="12" y="88"/>
                    </a:lnTo>
                    <a:lnTo>
                      <a:pt x="14" y="88"/>
                    </a:lnTo>
                    <a:lnTo>
                      <a:pt x="19" y="88"/>
                    </a:lnTo>
                    <a:lnTo>
                      <a:pt x="21" y="91"/>
                    </a:lnTo>
                    <a:lnTo>
                      <a:pt x="23" y="91"/>
                    </a:lnTo>
                    <a:lnTo>
                      <a:pt x="26" y="91"/>
                    </a:lnTo>
                    <a:lnTo>
                      <a:pt x="28" y="88"/>
                    </a:lnTo>
                    <a:lnTo>
                      <a:pt x="30" y="84"/>
                    </a:lnTo>
                    <a:lnTo>
                      <a:pt x="35" y="79"/>
                    </a:lnTo>
                    <a:lnTo>
                      <a:pt x="40" y="67"/>
                    </a:lnTo>
                    <a:lnTo>
                      <a:pt x="12" y="14"/>
                    </a:lnTo>
                    <a:lnTo>
                      <a:pt x="12" y="11"/>
                    </a:lnTo>
                    <a:lnTo>
                      <a:pt x="9" y="7"/>
                    </a:lnTo>
                    <a:lnTo>
                      <a:pt x="7" y="4"/>
                    </a:lnTo>
                    <a:lnTo>
                      <a:pt x="5"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535032" name="Freeform 504"/>
              <p:cNvSpPr>
                <a:spLocks/>
              </p:cNvSpPr>
              <p:nvPr/>
            </p:nvSpPr>
            <p:spPr bwMode="auto">
              <a:xfrm>
                <a:off x="5492" y="2624"/>
                <a:ext cx="112" cy="107"/>
              </a:xfrm>
              <a:custGeom>
                <a:avLst/>
                <a:gdLst/>
                <a:ahLst/>
                <a:cxnLst>
                  <a:cxn ang="0">
                    <a:pos x="87" y="81"/>
                  </a:cxn>
                  <a:cxn ang="0">
                    <a:pos x="96" y="95"/>
                  </a:cxn>
                  <a:cxn ang="0">
                    <a:pos x="105" y="102"/>
                  </a:cxn>
                  <a:cxn ang="0">
                    <a:pos x="112" y="107"/>
                  </a:cxn>
                  <a:cxn ang="0">
                    <a:pos x="68" y="105"/>
                  </a:cxn>
                  <a:cxn ang="0">
                    <a:pos x="75" y="102"/>
                  </a:cxn>
                  <a:cxn ang="0">
                    <a:pos x="77" y="100"/>
                  </a:cxn>
                  <a:cxn ang="0">
                    <a:pos x="77" y="98"/>
                  </a:cxn>
                  <a:cxn ang="0">
                    <a:pos x="77" y="93"/>
                  </a:cxn>
                  <a:cxn ang="0">
                    <a:pos x="73" y="86"/>
                  </a:cxn>
                  <a:cxn ang="0">
                    <a:pos x="33" y="88"/>
                  </a:cxn>
                  <a:cxn ang="0">
                    <a:pos x="28" y="93"/>
                  </a:cxn>
                  <a:cxn ang="0">
                    <a:pos x="28" y="98"/>
                  </a:cxn>
                  <a:cxn ang="0">
                    <a:pos x="30" y="102"/>
                  </a:cxn>
                  <a:cxn ang="0">
                    <a:pos x="37" y="105"/>
                  </a:cxn>
                  <a:cxn ang="0">
                    <a:pos x="0" y="107"/>
                  </a:cxn>
                  <a:cxn ang="0">
                    <a:pos x="5" y="105"/>
                  </a:cxn>
                  <a:cxn ang="0">
                    <a:pos x="12" y="100"/>
                  </a:cxn>
                  <a:cxn ang="0">
                    <a:pos x="21" y="93"/>
                  </a:cxn>
                  <a:cxn ang="0">
                    <a:pos x="51" y="53"/>
                  </a:cxn>
                  <a:cxn ang="0">
                    <a:pos x="23" y="14"/>
                  </a:cxn>
                  <a:cxn ang="0">
                    <a:pos x="14" y="4"/>
                  </a:cxn>
                  <a:cxn ang="0">
                    <a:pos x="2" y="2"/>
                  </a:cxn>
                  <a:cxn ang="0">
                    <a:pos x="51" y="0"/>
                  </a:cxn>
                  <a:cxn ang="0">
                    <a:pos x="44" y="2"/>
                  </a:cxn>
                  <a:cxn ang="0">
                    <a:pos x="40" y="7"/>
                  </a:cxn>
                  <a:cxn ang="0">
                    <a:pos x="40" y="11"/>
                  </a:cxn>
                  <a:cxn ang="0">
                    <a:pos x="61" y="42"/>
                  </a:cxn>
                  <a:cxn ang="0">
                    <a:pos x="82" y="14"/>
                  </a:cxn>
                  <a:cxn ang="0">
                    <a:pos x="84" y="9"/>
                  </a:cxn>
                  <a:cxn ang="0">
                    <a:pos x="84" y="7"/>
                  </a:cxn>
                  <a:cxn ang="0">
                    <a:pos x="82" y="2"/>
                  </a:cxn>
                  <a:cxn ang="0">
                    <a:pos x="77" y="2"/>
                  </a:cxn>
                  <a:cxn ang="0">
                    <a:pos x="73" y="0"/>
                  </a:cxn>
                  <a:cxn ang="0">
                    <a:pos x="110" y="2"/>
                  </a:cxn>
                  <a:cxn ang="0">
                    <a:pos x="103" y="2"/>
                  </a:cxn>
                  <a:cxn ang="0">
                    <a:pos x="94" y="7"/>
                  </a:cxn>
                  <a:cxn ang="0">
                    <a:pos x="84" y="18"/>
                  </a:cxn>
                </a:cxnLst>
                <a:rect l="0" t="0" r="r" b="b"/>
                <a:pathLst>
                  <a:path w="112" h="107">
                    <a:moveTo>
                      <a:pt x="63" y="46"/>
                    </a:moveTo>
                    <a:lnTo>
                      <a:pt x="87" y="81"/>
                    </a:lnTo>
                    <a:lnTo>
                      <a:pt x="91" y="91"/>
                    </a:lnTo>
                    <a:lnTo>
                      <a:pt x="96" y="95"/>
                    </a:lnTo>
                    <a:lnTo>
                      <a:pt x="101" y="100"/>
                    </a:lnTo>
                    <a:lnTo>
                      <a:pt x="105" y="102"/>
                    </a:lnTo>
                    <a:lnTo>
                      <a:pt x="112" y="105"/>
                    </a:lnTo>
                    <a:lnTo>
                      <a:pt x="112" y="107"/>
                    </a:lnTo>
                    <a:lnTo>
                      <a:pt x="68" y="107"/>
                    </a:lnTo>
                    <a:lnTo>
                      <a:pt x="68" y="105"/>
                    </a:lnTo>
                    <a:lnTo>
                      <a:pt x="70" y="105"/>
                    </a:lnTo>
                    <a:lnTo>
                      <a:pt x="75" y="102"/>
                    </a:lnTo>
                    <a:lnTo>
                      <a:pt x="77" y="100"/>
                    </a:lnTo>
                    <a:lnTo>
                      <a:pt x="77" y="98"/>
                    </a:lnTo>
                    <a:lnTo>
                      <a:pt x="77" y="95"/>
                    </a:lnTo>
                    <a:lnTo>
                      <a:pt x="77" y="93"/>
                    </a:lnTo>
                    <a:lnTo>
                      <a:pt x="75" y="91"/>
                    </a:lnTo>
                    <a:lnTo>
                      <a:pt x="73" y="86"/>
                    </a:lnTo>
                    <a:lnTo>
                      <a:pt x="54" y="60"/>
                    </a:lnTo>
                    <a:lnTo>
                      <a:pt x="33" y="88"/>
                    </a:lnTo>
                    <a:lnTo>
                      <a:pt x="30" y="91"/>
                    </a:lnTo>
                    <a:lnTo>
                      <a:pt x="28" y="93"/>
                    </a:lnTo>
                    <a:lnTo>
                      <a:pt x="28" y="95"/>
                    </a:lnTo>
                    <a:lnTo>
                      <a:pt x="28" y="98"/>
                    </a:lnTo>
                    <a:lnTo>
                      <a:pt x="28" y="100"/>
                    </a:lnTo>
                    <a:lnTo>
                      <a:pt x="30" y="102"/>
                    </a:lnTo>
                    <a:lnTo>
                      <a:pt x="33" y="105"/>
                    </a:lnTo>
                    <a:lnTo>
                      <a:pt x="37" y="105"/>
                    </a:lnTo>
                    <a:lnTo>
                      <a:pt x="37" y="107"/>
                    </a:lnTo>
                    <a:lnTo>
                      <a:pt x="0" y="107"/>
                    </a:lnTo>
                    <a:lnTo>
                      <a:pt x="0" y="105"/>
                    </a:lnTo>
                    <a:lnTo>
                      <a:pt x="5" y="105"/>
                    </a:lnTo>
                    <a:lnTo>
                      <a:pt x="7" y="102"/>
                    </a:lnTo>
                    <a:lnTo>
                      <a:pt x="12" y="100"/>
                    </a:lnTo>
                    <a:lnTo>
                      <a:pt x="16" y="98"/>
                    </a:lnTo>
                    <a:lnTo>
                      <a:pt x="21" y="93"/>
                    </a:lnTo>
                    <a:lnTo>
                      <a:pt x="26" y="86"/>
                    </a:lnTo>
                    <a:lnTo>
                      <a:pt x="51" y="53"/>
                    </a:lnTo>
                    <a:lnTo>
                      <a:pt x="30" y="23"/>
                    </a:lnTo>
                    <a:lnTo>
                      <a:pt x="23" y="14"/>
                    </a:lnTo>
                    <a:lnTo>
                      <a:pt x="19" y="9"/>
                    </a:lnTo>
                    <a:lnTo>
                      <a:pt x="14" y="4"/>
                    </a:lnTo>
                    <a:lnTo>
                      <a:pt x="9" y="2"/>
                    </a:lnTo>
                    <a:lnTo>
                      <a:pt x="2" y="2"/>
                    </a:lnTo>
                    <a:lnTo>
                      <a:pt x="2" y="0"/>
                    </a:lnTo>
                    <a:lnTo>
                      <a:pt x="51" y="0"/>
                    </a:lnTo>
                    <a:lnTo>
                      <a:pt x="51" y="2"/>
                    </a:lnTo>
                    <a:lnTo>
                      <a:pt x="44" y="2"/>
                    </a:lnTo>
                    <a:lnTo>
                      <a:pt x="42" y="4"/>
                    </a:lnTo>
                    <a:lnTo>
                      <a:pt x="40" y="7"/>
                    </a:lnTo>
                    <a:lnTo>
                      <a:pt x="40" y="9"/>
                    </a:lnTo>
                    <a:lnTo>
                      <a:pt x="40" y="11"/>
                    </a:lnTo>
                    <a:lnTo>
                      <a:pt x="44" y="18"/>
                    </a:lnTo>
                    <a:lnTo>
                      <a:pt x="61" y="42"/>
                    </a:lnTo>
                    <a:lnTo>
                      <a:pt x="80" y="16"/>
                    </a:lnTo>
                    <a:lnTo>
                      <a:pt x="82" y="14"/>
                    </a:lnTo>
                    <a:lnTo>
                      <a:pt x="84" y="11"/>
                    </a:lnTo>
                    <a:lnTo>
                      <a:pt x="84" y="9"/>
                    </a:lnTo>
                    <a:lnTo>
                      <a:pt x="84" y="7"/>
                    </a:lnTo>
                    <a:lnTo>
                      <a:pt x="82" y="4"/>
                    </a:lnTo>
                    <a:lnTo>
                      <a:pt x="82" y="2"/>
                    </a:lnTo>
                    <a:lnTo>
                      <a:pt x="80" y="2"/>
                    </a:lnTo>
                    <a:lnTo>
                      <a:pt x="77" y="2"/>
                    </a:lnTo>
                    <a:lnTo>
                      <a:pt x="73" y="2"/>
                    </a:lnTo>
                    <a:lnTo>
                      <a:pt x="73" y="0"/>
                    </a:lnTo>
                    <a:lnTo>
                      <a:pt x="110" y="0"/>
                    </a:lnTo>
                    <a:lnTo>
                      <a:pt x="110" y="2"/>
                    </a:lnTo>
                    <a:lnTo>
                      <a:pt x="105" y="2"/>
                    </a:lnTo>
                    <a:lnTo>
                      <a:pt x="103" y="2"/>
                    </a:lnTo>
                    <a:lnTo>
                      <a:pt x="98" y="4"/>
                    </a:lnTo>
                    <a:lnTo>
                      <a:pt x="94" y="7"/>
                    </a:lnTo>
                    <a:lnTo>
                      <a:pt x="91" y="11"/>
                    </a:lnTo>
                    <a:lnTo>
                      <a:pt x="84" y="18"/>
                    </a:lnTo>
                    <a:lnTo>
                      <a:pt x="63" y="46"/>
                    </a:lnTo>
                    <a:close/>
                  </a:path>
                </a:pathLst>
              </a:custGeom>
              <a:solidFill>
                <a:srgbClr val="000000"/>
              </a:solidFill>
              <a:ln w="0">
                <a:solidFill>
                  <a:srgbClr val="000000"/>
                </a:solidFill>
                <a:round/>
                <a:headEnd/>
                <a:tailEnd/>
              </a:ln>
            </p:spPr>
            <p:txBody>
              <a:bodyPr/>
              <a:lstStyle/>
              <a:p>
                <a:endParaRPr lang="en-US"/>
              </a:p>
            </p:txBody>
          </p:sp>
          <p:sp>
            <p:nvSpPr>
              <p:cNvPr id="535031" name="Freeform 503"/>
              <p:cNvSpPr>
                <a:spLocks/>
              </p:cNvSpPr>
              <p:nvPr/>
            </p:nvSpPr>
            <p:spPr bwMode="auto">
              <a:xfrm>
                <a:off x="5611" y="2624"/>
                <a:ext cx="92" cy="107"/>
              </a:xfrm>
              <a:custGeom>
                <a:avLst/>
                <a:gdLst/>
                <a:ahLst/>
                <a:cxnLst>
                  <a:cxn ang="0">
                    <a:pos x="89" y="0"/>
                  </a:cxn>
                  <a:cxn ang="0">
                    <a:pos x="92" y="23"/>
                  </a:cxn>
                  <a:cxn ang="0">
                    <a:pos x="87" y="23"/>
                  </a:cxn>
                  <a:cxn ang="0">
                    <a:pos x="87" y="16"/>
                  </a:cxn>
                  <a:cxn ang="0">
                    <a:pos x="85" y="14"/>
                  </a:cxn>
                  <a:cxn ang="0">
                    <a:pos x="82" y="9"/>
                  </a:cxn>
                  <a:cxn ang="0">
                    <a:pos x="80" y="7"/>
                  </a:cxn>
                  <a:cxn ang="0">
                    <a:pos x="75" y="4"/>
                  </a:cxn>
                  <a:cxn ang="0">
                    <a:pos x="68" y="4"/>
                  </a:cxn>
                  <a:cxn ang="0">
                    <a:pos x="52" y="4"/>
                  </a:cxn>
                  <a:cxn ang="0">
                    <a:pos x="52" y="88"/>
                  </a:cxn>
                  <a:cxn ang="0">
                    <a:pos x="52" y="93"/>
                  </a:cxn>
                  <a:cxn ang="0">
                    <a:pos x="54" y="98"/>
                  </a:cxn>
                  <a:cxn ang="0">
                    <a:pos x="54" y="100"/>
                  </a:cxn>
                  <a:cxn ang="0">
                    <a:pos x="59" y="102"/>
                  </a:cxn>
                  <a:cxn ang="0">
                    <a:pos x="64" y="105"/>
                  </a:cxn>
                  <a:cxn ang="0">
                    <a:pos x="68" y="105"/>
                  </a:cxn>
                  <a:cxn ang="0">
                    <a:pos x="68" y="107"/>
                  </a:cxn>
                  <a:cxn ang="0">
                    <a:pos x="21" y="107"/>
                  </a:cxn>
                  <a:cxn ang="0">
                    <a:pos x="21" y="105"/>
                  </a:cxn>
                  <a:cxn ang="0">
                    <a:pos x="26" y="105"/>
                  </a:cxn>
                  <a:cxn ang="0">
                    <a:pos x="33" y="102"/>
                  </a:cxn>
                  <a:cxn ang="0">
                    <a:pos x="36" y="100"/>
                  </a:cxn>
                  <a:cxn ang="0">
                    <a:pos x="38" y="95"/>
                  </a:cxn>
                  <a:cxn ang="0">
                    <a:pos x="38" y="88"/>
                  </a:cxn>
                  <a:cxn ang="0">
                    <a:pos x="38" y="4"/>
                  </a:cxn>
                  <a:cxn ang="0">
                    <a:pos x="24" y="4"/>
                  </a:cxn>
                  <a:cxn ang="0">
                    <a:pos x="19" y="4"/>
                  </a:cxn>
                  <a:cxn ang="0">
                    <a:pos x="14" y="4"/>
                  </a:cxn>
                  <a:cxn ang="0">
                    <a:pos x="10" y="7"/>
                  </a:cxn>
                  <a:cxn ang="0">
                    <a:pos x="7" y="11"/>
                  </a:cxn>
                  <a:cxn ang="0">
                    <a:pos x="5" y="16"/>
                  </a:cxn>
                  <a:cxn ang="0">
                    <a:pos x="3" y="23"/>
                  </a:cxn>
                  <a:cxn ang="0">
                    <a:pos x="0" y="23"/>
                  </a:cxn>
                  <a:cxn ang="0">
                    <a:pos x="3" y="0"/>
                  </a:cxn>
                  <a:cxn ang="0">
                    <a:pos x="89" y="0"/>
                  </a:cxn>
                </a:cxnLst>
                <a:rect l="0" t="0" r="r" b="b"/>
                <a:pathLst>
                  <a:path w="92" h="107">
                    <a:moveTo>
                      <a:pt x="89" y="0"/>
                    </a:moveTo>
                    <a:lnTo>
                      <a:pt x="92" y="23"/>
                    </a:lnTo>
                    <a:lnTo>
                      <a:pt x="87" y="23"/>
                    </a:lnTo>
                    <a:lnTo>
                      <a:pt x="87" y="16"/>
                    </a:lnTo>
                    <a:lnTo>
                      <a:pt x="85" y="14"/>
                    </a:lnTo>
                    <a:lnTo>
                      <a:pt x="82" y="9"/>
                    </a:lnTo>
                    <a:lnTo>
                      <a:pt x="80" y="7"/>
                    </a:lnTo>
                    <a:lnTo>
                      <a:pt x="75" y="4"/>
                    </a:lnTo>
                    <a:lnTo>
                      <a:pt x="68" y="4"/>
                    </a:lnTo>
                    <a:lnTo>
                      <a:pt x="52" y="4"/>
                    </a:lnTo>
                    <a:lnTo>
                      <a:pt x="52" y="88"/>
                    </a:lnTo>
                    <a:lnTo>
                      <a:pt x="52" y="93"/>
                    </a:lnTo>
                    <a:lnTo>
                      <a:pt x="54" y="98"/>
                    </a:lnTo>
                    <a:lnTo>
                      <a:pt x="54" y="100"/>
                    </a:lnTo>
                    <a:lnTo>
                      <a:pt x="59" y="102"/>
                    </a:lnTo>
                    <a:lnTo>
                      <a:pt x="64" y="105"/>
                    </a:lnTo>
                    <a:lnTo>
                      <a:pt x="68" y="105"/>
                    </a:lnTo>
                    <a:lnTo>
                      <a:pt x="68" y="107"/>
                    </a:lnTo>
                    <a:lnTo>
                      <a:pt x="21" y="107"/>
                    </a:lnTo>
                    <a:lnTo>
                      <a:pt x="21" y="105"/>
                    </a:lnTo>
                    <a:lnTo>
                      <a:pt x="26" y="105"/>
                    </a:lnTo>
                    <a:lnTo>
                      <a:pt x="33" y="102"/>
                    </a:lnTo>
                    <a:lnTo>
                      <a:pt x="36" y="100"/>
                    </a:lnTo>
                    <a:lnTo>
                      <a:pt x="38" y="95"/>
                    </a:lnTo>
                    <a:lnTo>
                      <a:pt x="38" y="88"/>
                    </a:lnTo>
                    <a:lnTo>
                      <a:pt x="38" y="4"/>
                    </a:lnTo>
                    <a:lnTo>
                      <a:pt x="24" y="4"/>
                    </a:lnTo>
                    <a:lnTo>
                      <a:pt x="19" y="4"/>
                    </a:lnTo>
                    <a:lnTo>
                      <a:pt x="14" y="4"/>
                    </a:lnTo>
                    <a:lnTo>
                      <a:pt x="10" y="7"/>
                    </a:lnTo>
                    <a:lnTo>
                      <a:pt x="7" y="11"/>
                    </a:lnTo>
                    <a:lnTo>
                      <a:pt x="5" y="16"/>
                    </a:lnTo>
                    <a:lnTo>
                      <a:pt x="3" y="23"/>
                    </a:lnTo>
                    <a:lnTo>
                      <a:pt x="0" y="23"/>
                    </a:lnTo>
                    <a:lnTo>
                      <a:pt x="3" y="0"/>
                    </a:lnTo>
                    <a:lnTo>
                      <a:pt x="89" y="0"/>
                    </a:lnTo>
                    <a:close/>
                  </a:path>
                </a:pathLst>
              </a:custGeom>
              <a:solidFill>
                <a:srgbClr val="000000"/>
              </a:solidFill>
              <a:ln w="0">
                <a:solidFill>
                  <a:srgbClr val="000000"/>
                </a:solidFill>
                <a:round/>
                <a:headEnd/>
                <a:tailEnd/>
              </a:ln>
            </p:spPr>
            <p:txBody>
              <a:bodyPr/>
              <a:lstStyle/>
              <a:p>
                <a:endParaRPr lang="en-US"/>
              </a:p>
            </p:txBody>
          </p:sp>
          <p:sp>
            <p:nvSpPr>
              <p:cNvPr id="535030" name="Freeform 502"/>
              <p:cNvSpPr>
                <a:spLocks/>
              </p:cNvSpPr>
              <p:nvPr/>
            </p:nvSpPr>
            <p:spPr bwMode="auto">
              <a:xfrm>
                <a:off x="5712" y="2621"/>
                <a:ext cx="61" cy="110"/>
              </a:xfrm>
              <a:custGeom>
                <a:avLst/>
                <a:gdLst/>
                <a:ahLst/>
                <a:cxnLst>
                  <a:cxn ang="0">
                    <a:pos x="7" y="12"/>
                  </a:cxn>
                  <a:cxn ang="0">
                    <a:pos x="21" y="3"/>
                  </a:cxn>
                  <a:cxn ang="0">
                    <a:pos x="38" y="0"/>
                  </a:cxn>
                  <a:cxn ang="0">
                    <a:pos x="49" y="10"/>
                  </a:cxn>
                  <a:cxn ang="0">
                    <a:pos x="56" y="21"/>
                  </a:cxn>
                  <a:cxn ang="0">
                    <a:pos x="49" y="38"/>
                  </a:cxn>
                  <a:cxn ang="0">
                    <a:pos x="49" y="52"/>
                  </a:cxn>
                  <a:cxn ang="0">
                    <a:pos x="59" y="66"/>
                  </a:cxn>
                  <a:cxn ang="0">
                    <a:pos x="59" y="82"/>
                  </a:cxn>
                  <a:cxn ang="0">
                    <a:pos x="52" y="98"/>
                  </a:cxn>
                  <a:cxn ang="0">
                    <a:pos x="38" y="108"/>
                  </a:cxn>
                  <a:cxn ang="0">
                    <a:pos x="19" y="110"/>
                  </a:cxn>
                  <a:cxn ang="0">
                    <a:pos x="5" y="108"/>
                  </a:cxn>
                  <a:cxn ang="0">
                    <a:pos x="0" y="103"/>
                  </a:cxn>
                  <a:cxn ang="0">
                    <a:pos x="2" y="98"/>
                  </a:cxn>
                  <a:cxn ang="0">
                    <a:pos x="7" y="98"/>
                  </a:cxn>
                  <a:cxn ang="0">
                    <a:pos x="9" y="98"/>
                  </a:cxn>
                  <a:cxn ang="0">
                    <a:pos x="17" y="101"/>
                  </a:cxn>
                  <a:cxn ang="0">
                    <a:pos x="24" y="103"/>
                  </a:cxn>
                  <a:cxn ang="0">
                    <a:pos x="28" y="103"/>
                  </a:cxn>
                  <a:cxn ang="0">
                    <a:pos x="42" y="98"/>
                  </a:cxn>
                  <a:cxn ang="0">
                    <a:pos x="49" y="82"/>
                  </a:cxn>
                  <a:cxn ang="0">
                    <a:pos x="47" y="70"/>
                  </a:cxn>
                  <a:cxn ang="0">
                    <a:pos x="42" y="63"/>
                  </a:cxn>
                  <a:cxn ang="0">
                    <a:pos x="33" y="59"/>
                  </a:cxn>
                  <a:cxn ang="0">
                    <a:pos x="21" y="56"/>
                  </a:cxn>
                  <a:cxn ang="0">
                    <a:pos x="19" y="54"/>
                  </a:cxn>
                  <a:cxn ang="0">
                    <a:pos x="31" y="49"/>
                  </a:cxn>
                  <a:cxn ang="0">
                    <a:pos x="40" y="40"/>
                  </a:cxn>
                  <a:cxn ang="0">
                    <a:pos x="45" y="28"/>
                  </a:cxn>
                  <a:cxn ang="0">
                    <a:pos x="38" y="17"/>
                  </a:cxn>
                  <a:cxn ang="0">
                    <a:pos x="26" y="10"/>
                  </a:cxn>
                  <a:cxn ang="0">
                    <a:pos x="9" y="17"/>
                  </a:cxn>
                  <a:cxn ang="0">
                    <a:pos x="2" y="21"/>
                  </a:cxn>
                </a:cxnLst>
                <a:rect l="0" t="0" r="r" b="b"/>
                <a:pathLst>
                  <a:path w="61" h="110">
                    <a:moveTo>
                      <a:pt x="2" y="21"/>
                    </a:moveTo>
                    <a:lnTo>
                      <a:pt x="7" y="12"/>
                    </a:lnTo>
                    <a:lnTo>
                      <a:pt x="14" y="7"/>
                    </a:lnTo>
                    <a:lnTo>
                      <a:pt x="21" y="3"/>
                    </a:lnTo>
                    <a:lnTo>
                      <a:pt x="31" y="0"/>
                    </a:lnTo>
                    <a:lnTo>
                      <a:pt x="38" y="0"/>
                    </a:lnTo>
                    <a:lnTo>
                      <a:pt x="45" y="5"/>
                    </a:lnTo>
                    <a:lnTo>
                      <a:pt x="49" y="10"/>
                    </a:lnTo>
                    <a:lnTo>
                      <a:pt x="54" y="14"/>
                    </a:lnTo>
                    <a:lnTo>
                      <a:pt x="56" y="21"/>
                    </a:lnTo>
                    <a:lnTo>
                      <a:pt x="54" y="31"/>
                    </a:lnTo>
                    <a:lnTo>
                      <a:pt x="49" y="38"/>
                    </a:lnTo>
                    <a:lnTo>
                      <a:pt x="40" y="47"/>
                    </a:lnTo>
                    <a:lnTo>
                      <a:pt x="49" y="52"/>
                    </a:lnTo>
                    <a:lnTo>
                      <a:pt x="56" y="56"/>
                    </a:lnTo>
                    <a:lnTo>
                      <a:pt x="59" y="66"/>
                    </a:lnTo>
                    <a:lnTo>
                      <a:pt x="61" y="73"/>
                    </a:lnTo>
                    <a:lnTo>
                      <a:pt x="59" y="82"/>
                    </a:lnTo>
                    <a:lnTo>
                      <a:pt x="56" y="91"/>
                    </a:lnTo>
                    <a:lnTo>
                      <a:pt x="52" y="98"/>
                    </a:lnTo>
                    <a:lnTo>
                      <a:pt x="45" y="103"/>
                    </a:lnTo>
                    <a:lnTo>
                      <a:pt x="38" y="108"/>
                    </a:lnTo>
                    <a:lnTo>
                      <a:pt x="28" y="110"/>
                    </a:lnTo>
                    <a:lnTo>
                      <a:pt x="19" y="110"/>
                    </a:lnTo>
                    <a:lnTo>
                      <a:pt x="9" y="110"/>
                    </a:lnTo>
                    <a:lnTo>
                      <a:pt x="5" y="108"/>
                    </a:lnTo>
                    <a:lnTo>
                      <a:pt x="0" y="105"/>
                    </a:lnTo>
                    <a:lnTo>
                      <a:pt x="0" y="103"/>
                    </a:lnTo>
                    <a:lnTo>
                      <a:pt x="0" y="101"/>
                    </a:lnTo>
                    <a:lnTo>
                      <a:pt x="2" y="98"/>
                    </a:lnTo>
                    <a:lnTo>
                      <a:pt x="5" y="98"/>
                    </a:lnTo>
                    <a:lnTo>
                      <a:pt x="7" y="98"/>
                    </a:lnTo>
                    <a:lnTo>
                      <a:pt x="9" y="98"/>
                    </a:lnTo>
                    <a:lnTo>
                      <a:pt x="12" y="98"/>
                    </a:lnTo>
                    <a:lnTo>
                      <a:pt x="17" y="101"/>
                    </a:lnTo>
                    <a:lnTo>
                      <a:pt x="21" y="103"/>
                    </a:lnTo>
                    <a:lnTo>
                      <a:pt x="24" y="103"/>
                    </a:lnTo>
                    <a:lnTo>
                      <a:pt x="26" y="103"/>
                    </a:lnTo>
                    <a:lnTo>
                      <a:pt x="28" y="103"/>
                    </a:lnTo>
                    <a:lnTo>
                      <a:pt x="35" y="103"/>
                    </a:lnTo>
                    <a:lnTo>
                      <a:pt x="42" y="98"/>
                    </a:lnTo>
                    <a:lnTo>
                      <a:pt x="47" y="91"/>
                    </a:lnTo>
                    <a:lnTo>
                      <a:pt x="49" y="82"/>
                    </a:lnTo>
                    <a:lnTo>
                      <a:pt x="47" y="77"/>
                    </a:lnTo>
                    <a:lnTo>
                      <a:pt x="47" y="70"/>
                    </a:lnTo>
                    <a:lnTo>
                      <a:pt x="45" y="66"/>
                    </a:lnTo>
                    <a:lnTo>
                      <a:pt x="42" y="63"/>
                    </a:lnTo>
                    <a:lnTo>
                      <a:pt x="38" y="61"/>
                    </a:lnTo>
                    <a:lnTo>
                      <a:pt x="33" y="59"/>
                    </a:lnTo>
                    <a:lnTo>
                      <a:pt x="26" y="56"/>
                    </a:lnTo>
                    <a:lnTo>
                      <a:pt x="21" y="56"/>
                    </a:lnTo>
                    <a:lnTo>
                      <a:pt x="19" y="56"/>
                    </a:lnTo>
                    <a:lnTo>
                      <a:pt x="19" y="54"/>
                    </a:lnTo>
                    <a:lnTo>
                      <a:pt x="26" y="52"/>
                    </a:lnTo>
                    <a:lnTo>
                      <a:pt x="31" y="49"/>
                    </a:lnTo>
                    <a:lnTo>
                      <a:pt x="38" y="45"/>
                    </a:lnTo>
                    <a:lnTo>
                      <a:pt x="40" y="40"/>
                    </a:lnTo>
                    <a:lnTo>
                      <a:pt x="42" y="35"/>
                    </a:lnTo>
                    <a:lnTo>
                      <a:pt x="45" y="28"/>
                    </a:lnTo>
                    <a:lnTo>
                      <a:pt x="42" y="21"/>
                    </a:lnTo>
                    <a:lnTo>
                      <a:pt x="38" y="17"/>
                    </a:lnTo>
                    <a:lnTo>
                      <a:pt x="33" y="12"/>
                    </a:lnTo>
                    <a:lnTo>
                      <a:pt x="26" y="10"/>
                    </a:lnTo>
                    <a:lnTo>
                      <a:pt x="17" y="12"/>
                    </a:lnTo>
                    <a:lnTo>
                      <a:pt x="9" y="17"/>
                    </a:lnTo>
                    <a:lnTo>
                      <a:pt x="5" y="24"/>
                    </a:lnTo>
                    <a:lnTo>
                      <a:pt x="2" y="21"/>
                    </a:lnTo>
                    <a:close/>
                  </a:path>
                </a:pathLst>
              </a:custGeom>
              <a:solidFill>
                <a:srgbClr val="000000"/>
              </a:solidFill>
              <a:ln w="0">
                <a:solidFill>
                  <a:srgbClr val="000000"/>
                </a:solidFill>
                <a:round/>
                <a:headEnd/>
                <a:tailEnd/>
              </a:ln>
            </p:spPr>
            <p:txBody>
              <a:bodyPr/>
              <a:lstStyle/>
              <a:p>
                <a:endParaRPr lang="en-US"/>
              </a:p>
            </p:txBody>
          </p:sp>
          <p:sp>
            <p:nvSpPr>
              <p:cNvPr id="535029" name="Freeform 501"/>
              <p:cNvSpPr>
                <a:spLocks/>
              </p:cNvSpPr>
              <p:nvPr/>
            </p:nvSpPr>
            <p:spPr bwMode="auto">
              <a:xfrm>
                <a:off x="5785" y="2619"/>
                <a:ext cx="47" cy="112"/>
              </a:xfrm>
              <a:custGeom>
                <a:avLst/>
                <a:gdLst/>
                <a:ahLst/>
                <a:cxnLst>
                  <a:cxn ang="0">
                    <a:pos x="47" y="0"/>
                  </a:cxn>
                  <a:cxn ang="0">
                    <a:pos x="7" y="112"/>
                  </a:cxn>
                  <a:cxn ang="0">
                    <a:pos x="0" y="112"/>
                  </a:cxn>
                  <a:cxn ang="0">
                    <a:pos x="40" y="0"/>
                  </a:cxn>
                  <a:cxn ang="0">
                    <a:pos x="47" y="0"/>
                  </a:cxn>
                </a:cxnLst>
                <a:rect l="0" t="0" r="r" b="b"/>
                <a:pathLst>
                  <a:path w="47" h="112">
                    <a:moveTo>
                      <a:pt x="47" y="0"/>
                    </a:moveTo>
                    <a:lnTo>
                      <a:pt x="7" y="112"/>
                    </a:lnTo>
                    <a:lnTo>
                      <a:pt x="0" y="112"/>
                    </a:lnTo>
                    <a:lnTo>
                      <a:pt x="40" y="0"/>
                    </a:lnTo>
                    <a:lnTo>
                      <a:pt x="47" y="0"/>
                    </a:lnTo>
                    <a:close/>
                  </a:path>
                </a:pathLst>
              </a:custGeom>
              <a:solidFill>
                <a:srgbClr val="000000"/>
              </a:solidFill>
              <a:ln w="0">
                <a:solidFill>
                  <a:srgbClr val="000000"/>
                </a:solidFill>
                <a:round/>
                <a:headEnd/>
                <a:tailEnd/>
              </a:ln>
            </p:spPr>
            <p:txBody>
              <a:bodyPr/>
              <a:lstStyle/>
              <a:p>
                <a:endParaRPr lang="en-US"/>
              </a:p>
            </p:txBody>
          </p:sp>
          <p:sp>
            <p:nvSpPr>
              <p:cNvPr id="535028" name="Freeform 500"/>
              <p:cNvSpPr>
                <a:spLocks/>
              </p:cNvSpPr>
              <p:nvPr/>
            </p:nvSpPr>
            <p:spPr bwMode="auto">
              <a:xfrm>
                <a:off x="5832" y="2624"/>
                <a:ext cx="112" cy="107"/>
              </a:xfrm>
              <a:custGeom>
                <a:avLst/>
                <a:gdLst/>
                <a:ahLst/>
                <a:cxnLst>
                  <a:cxn ang="0">
                    <a:pos x="86" y="81"/>
                  </a:cxn>
                  <a:cxn ang="0">
                    <a:pos x="96" y="95"/>
                  </a:cxn>
                  <a:cxn ang="0">
                    <a:pos x="105" y="102"/>
                  </a:cxn>
                  <a:cxn ang="0">
                    <a:pos x="112" y="107"/>
                  </a:cxn>
                  <a:cxn ang="0">
                    <a:pos x="67" y="105"/>
                  </a:cxn>
                  <a:cxn ang="0">
                    <a:pos x="72" y="102"/>
                  </a:cxn>
                  <a:cxn ang="0">
                    <a:pos x="77" y="100"/>
                  </a:cxn>
                  <a:cxn ang="0">
                    <a:pos x="77" y="98"/>
                  </a:cxn>
                  <a:cxn ang="0">
                    <a:pos x="77" y="93"/>
                  </a:cxn>
                  <a:cxn ang="0">
                    <a:pos x="72" y="86"/>
                  </a:cxn>
                  <a:cxn ang="0">
                    <a:pos x="32" y="88"/>
                  </a:cxn>
                  <a:cxn ang="0">
                    <a:pos x="28" y="93"/>
                  </a:cxn>
                  <a:cxn ang="0">
                    <a:pos x="28" y="98"/>
                  </a:cxn>
                  <a:cxn ang="0">
                    <a:pos x="30" y="102"/>
                  </a:cxn>
                  <a:cxn ang="0">
                    <a:pos x="37" y="105"/>
                  </a:cxn>
                  <a:cxn ang="0">
                    <a:pos x="0" y="107"/>
                  </a:cxn>
                  <a:cxn ang="0">
                    <a:pos x="4" y="105"/>
                  </a:cxn>
                  <a:cxn ang="0">
                    <a:pos x="11" y="100"/>
                  </a:cxn>
                  <a:cxn ang="0">
                    <a:pos x="21" y="93"/>
                  </a:cxn>
                  <a:cxn ang="0">
                    <a:pos x="49" y="53"/>
                  </a:cxn>
                  <a:cxn ang="0">
                    <a:pos x="23" y="14"/>
                  </a:cxn>
                  <a:cxn ang="0">
                    <a:pos x="14" y="4"/>
                  </a:cxn>
                  <a:cxn ang="0">
                    <a:pos x="0" y="2"/>
                  </a:cxn>
                  <a:cxn ang="0">
                    <a:pos x="51" y="0"/>
                  </a:cxn>
                  <a:cxn ang="0">
                    <a:pos x="44" y="2"/>
                  </a:cxn>
                  <a:cxn ang="0">
                    <a:pos x="39" y="7"/>
                  </a:cxn>
                  <a:cxn ang="0">
                    <a:pos x="39" y="11"/>
                  </a:cxn>
                  <a:cxn ang="0">
                    <a:pos x="60" y="42"/>
                  </a:cxn>
                  <a:cxn ang="0">
                    <a:pos x="82" y="14"/>
                  </a:cxn>
                  <a:cxn ang="0">
                    <a:pos x="84" y="9"/>
                  </a:cxn>
                  <a:cxn ang="0">
                    <a:pos x="84" y="7"/>
                  </a:cxn>
                  <a:cxn ang="0">
                    <a:pos x="82" y="2"/>
                  </a:cxn>
                  <a:cxn ang="0">
                    <a:pos x="77" y="2"/>
                  </a:cxn>
                  <a:cxn ang="0">
                    <a:pos x="72" y="0"/>
                  </a:cxn>
                  <a:cxn ang="0">
                    <a:pos x="110" y="2"/>
                  </a:cxn>
                  <a:cxn ang="0">
                    <a:pos x="103" y="2"/>
                  </a:cxn>
                  <a:cxn ang="0">
                    <a:pos x="93" y="7"/>
                  </a:cxn>
                  <a:cxn ang="0">
                    <a:pos x="84" y="18"/>
                  </a:cxn>
                </a:cxnLst>
                <a:rect l="0" t="0" r="r" b="b"/>
                <a:pathLst>
                  <a:path w="112" h="107">
                    <a:moveTo>
                      <a:pt x="63" y="46"/>
                    </a:moveTo>
                    <a:lnTo>
                      <a:pt x="86" y="81"/>
                    </a:lnTo>
                    <a:lnTo>
                      <a:pt x="91" y="91"/>
                    </a:lnTo>
                    <a:lnTo>
                      <a:pt x="96" y="95"/>
                    </a:lnTo>
                    <a:lnTo>
                      <a:pt x="100" y="100"/>
                    </a:lnTo>
                    <a:lnTo>
                      <a:pt x="105" y="102"/>
                    </a:lnTo>
                    <a:lnTo>
                      <a:pt x="112" y="105"/>
                    </a:lnTo>
                    <a:lnTo>
                      <a:pt x="112" y="107"/>
                    </a:lnTo>
                    <a:lnTo>
                      <a:pt x="67" y="107"/>
                    </a:lnTo>
                    <a:lnTo>
                      <a:pt x="67" y="105"/>
                    </a:lnTo>
                    <a:lnTo>
                      <a:pt x="70" y="105"/>
                    </a:lnTo>
                    <a:lnTo>
                      <a:pt x="72" y="102"/>
                    </a:lnTo>
                    <a:lnTo>
                      <a:pt x="75" y="102"/>
                    </a:lnTo>
                    <a:lnTo>
                      <a:pt x="77" y="100"/>
                    </a:lnTo>
                    <a:lnTo>
                      <a:pt x="77" y="98"/>
                    </a:lnTo>
                    <a:lnTo>
                      <a:pt x="77" y="95"/>
                    </a:lnTo>
                    <a:lnTo>
                      <a:pt x="77" y="93"/>
                    </a:lnTo>
                    <a:lnTo>
                      <a:pt x="75" y="91"/>
                    </a:lnTo>
                    <a:lnTo>
                      <a:pt x="72" y="86"/>
                    </a:lnTo>
                    <a:lnTo>
                      <a:pt x="53" y="60"/>
                    </a:lnTo>
                    <a:lnTo>
                      <a:pt x="32" y="88"/>
                    </a:lnTo>
                    <a:lnTo>
                      <a:pt x="30" y="91"/>
                    </a:lnTo>
                    <a:lnTo>
                      <a:pt x="28" y="93"/>
                    </a:lnTo>
                    <a:lnTo>
                      <a:pt x="28" y="95"/>
                    </a:lnTo>
                    <a:lnTo>
                      <a:pt x="28" y="98"/>
                    </a:lnTo>
                    <a:lnTo>
                      <a:pt x="28" y="100"/>
                    </a:lnTo>
                    <a:lnTo>
                      <a:pt x="30" y="102"/>
                    </a:lnTo>
                    <a:lnTo>
                      <a:pt x="32" y="105"/>
                    </a:lnTo>
                    <a:lnTo>
                      <a:pt x="37" y="105"/>
                    </a:lnTo>
                    <a:lnTo>
                      <a:pt x="37" y="107"/>
                    </a:lnTo>
                    <a:lnTo>
                      <a:pt x="0" y="107"/>
                    </a:lnTo>
                    <a:lnTo>
                      <a:pt x="0" y="105"/>
                    </a:lnTo>
                    <a:lnTo>
                      <a:pt x="4" y="105"/>
                    </a:lnTo>
                    <a:lnTo>
                      <a:pt x="7" y="102"/>
                    </a:lnTo>
                    <a:lnTo>
                      <a:pt x="11" y="100"/>
                    </a:lnTo>
                    <a:lnTo>
                      <a:pt x="16" y="98"/>
                    </a:lnTo>
                    <a:lnTo>
                      <a:pt x="21" y="93"/>
                    </a:lnTo>
                    <a:lnTo>
                      <a:pt x="25" y="86"/>
                    </a:lnTo>
                    <a:lnTo>
                      <a:pt x="49" y="53"/>
                    </a:lnTo>
                    <a:lnTo>
                      <a:pt x="30" y="23"/>
                    </a:lnTo>
                    <a:lnTo>
                      <a:pt x="23" y="14"/>
                    </a:lnTo>
                    <a:lnTo>
                      <a:pt x="18" y="9"/>
                    </a:lnTo>
                    <a:lnTo>
                      <a:pt x="14" y="4"/>
                    </a:lnTo>
                    <a:lnTo>
                      <a:pt x="9" y="2"/>
                    </a:lnTo>
                    <a:lnTo>
                      <a:pt x="0" y="2"/>
                    </a:lnTo>
                    <a:lnTo>
                      <a:pt x="0" y="0"/>
                    </a:lnTo>
                    <a:lnTo>
                      <a:pt x="51" y="0"/>
                    </a:lnTo>
                    <a:lnTo>
                      <a:pt x="51" y="2"/>
                    </a:lnTo>
                    <a:lnTo>
                      <a:pt x="44" y="2"/>
                    </a:lnTo>
                    <a:lnTo>
                      <a:pt x="42" y="4"/>
                    </a:lnTo>
                    <a:lnTo>
                      <a:pt x="39" y="7"/>
                    </a:lnTo>
                    <a:lnTo>
                      <a:pt x="39" y="9"/>
                    </a:lnTo>
                    <a:lnTo>
                      <a:pt x="39" y="11"/>
                    </a:lnTo>
                    <a:lnTo>
                      <a:pt x="44" y="18"/>
                    </a:lnTo>
                    <a:lnTo>
                      <a:pt x="60" y="42"/>
                    </a:lnTo>
                    <a:lnTo>
                      <a:pt x="79" y="16"/>
                    </a:lnTo>
                    <a:lnTo>
                      <a:pt x="82" y="14"/>
                    </a:lnTo>
                    <a:lnTo>
                      <a:pt x="82" y="11"/>
                    </a:lnTo>
                    <a:lnTo>
                      <a:pt x="84" y="9"/>
                    </a:lnTo>
                    <a:lnTo>
                      <a:pt x="84" y="7"/>
                    </a:lnTo>
                    <a:lnTo>
                      <a:pt x="82" y="4"/>
                    </a:lnTo>
                    <a:lnTo>
                      <a:pt x="82" y="2"/>
                    </a:lnTo>
                    <a:lnTo>
                      <a:pt x="79" y="2"/>
                    </a:lnTo>
                    <a:lnTo>
                      <a:pt x="77" y="2"/>
                    </a:lnTo>
                    <a:lnTo>
                      <a:pt x="72" y="2"/>
                    </a:lnTo>
                    <a:lnTo>
                      <a:pt x="72" y="0"/>
                    </a:lnTo>
                    <a:lnTo>
                      <a:pt x="110" y="0"/>
                    </a:lnTo>
                    <a:lnTo>
                      <a:pt x="110" y="2"/>
                    </a:lnTo>
                    <a:lnTo>
                      <a:pt x="105" y="2"/>
                    </a:lnTo>
                    <a:lnTo>
                      <a:pt x="103" y="2"/>
                    </a:lnTo>
                    <a:lnTo>
                      <a:pt x="98" y="4"/>
                    </a:lnTo>
                    <a:lnTo>
                      <a:pt x="93" y="7"/>
                    </a:lnTo>
                    <a:lnTo>
                      <a:pt x="91" y="11"/>
                    </a:lnTo>
                    <a:lnTo>
                      <a:pt x="84" y="18"/>
                    </a:lnTo>
                    <a:lnTo>
                      <a:pt x="63" y="46"/>
                    </a:lnTo>
                    <a:close/>
                  </a:path>
                </a:pathLst>
              </a:custGeom>
              <a:solidFill>
                <a:srgbClr val="000000"/>
              </a:solidFill>
              <a:ln w="0">
                <a:solidFill>
                  <a:srgbClr val="000000"/>
                </a:solidFill>
                <a:round/>
                <a:headEnd/>
                <a:tailEnd/>
              </a:ln>
            </p:spPr>
            <p:txBody>
              <a:bodyPr/>
              <a:lstStyle/>
              <a:p>
                <a:endParaRPr lang="en-US"/>
              </a:p>
            </p:txBody>
          </p:sp>
          <p:sp>
            <p:nvSpPr>
              <p:cNvPr id="535027" name="Freeform 499"/>
              <p:cNvSpPr>
                <a:spLocks/>
              </p:cNvSpPr>
              <p:nvPr/>
            </p:nvSpPr>
            <p:spPr bwMode="auto">
              <a:xfrm>
                <a:off x="5951" y="2624"/>
                <a:ext cx="91" cy="107"/>
              </a:xfrm>
              <a:custGeom>
                <a:avLst/>
                <a:gdLst/>
                <a:ahLst/>
                <a:cxnLst>
                  <a:cxn ang="0">
                    <a:pos x="89" y="0"/>
                  </a:cxn>
                  <a:cxn ang="0">
                    <a:pos x="91" y="23"/>
                  </a:cxn>
                  <a:cxn ang="0">
                    <a:pos x="87" y="23"/>
                  </a:cxn>
                  <a:cxn ang="0">
                    <a:pos x="87" y="16"/>
                  </a:cxn>
                  <a:cxn ang="0">
                    <a:pos x="84" y="14"/>
                  </a:cxn>
                  <a:cxn ang="0">
                    <a:pos x="82" y="9"/>
                  </a:cxn>
                  <a:cxn ang="0">
                    <a:pos x="80" y="7"/>
                  </a:cxn>
                  <a:cxn ang="0">
                    <a:pos x="73" y="4"/>
                  </a:cxn>
                  <a:cxn ang="0">
                    <a:pos x="68" y="4"/>
                  </a:cxn>
                  <a:cxn ang="0">
                    <a:pos x="52" y="4"/>
                  </a:cxn>
                  <a:cxn ang="0">
                    <a:pos x="52" y="88"/>
                  </a:cxn>
                  <a:cxn ang="0">
                    <a:pos x="52" y="93"/>
                  </a:cxn>
                  <a:cxn ang="0">
                    <a:pos x="54" y="98"/>
                  </a:cxn>
                  <a:cxn ang="0">
                    <a:pos x="54" y="100"/>
                  </a:cxn>
                  <a:cxn ang="0">
                    <a:pos x="59" y="102"/>
                  </a:cxn>
                  <a:cxn ang="0">
                    <a:pos x="63" y="105"/>
                  </a:cxn>
                  <a:cxn ang="0">
                    <a:pos x="68" y="105"/>
                  </a:cxn>
                  <a:cxn ang="0">
                    <a:pos x="68" y="107"/>
                  </a:cxn>
                  <a:cxn ang="0">
                    <a:pos x="21" y="107"/>
                  </a:cxn>
                  <a:cxn ang="0">
                    <a:pos x="21" y="105"/>
                  </a:cxn>
                  <a:cxn ang="0">
                    <a:pos x="26" y="105"/>
                  </a:cxn>
                  <a:cxn ang="0">
                    <a:pos x="30" y="102"/>
                  </a:cxn>
                  <a:cxn ang="0">
                    <a:pos x="35" y="100"/>
                  </a:cxn>
                  <a:cxn ang="0">
                    <a:pos x="37" y="95"/>
                  </a:cxn>
                  <a:cxn ang="0">
                    <a:pos x="37" y="88"/>
                  </a:cxn>
                  <a:cxn ang="0">
                    <a:pos x="37" y="4"/>
                  </a:cxn>
                  <a:cxn ang="0">
                    <a:pos x="23" y="4"/>
                  </a:cxn>
                  <a:cxn ang="0">
                    <a:pos x="19" y="4"/>
                  </a:cxn>
                  <a:cxn ang="0">
                    <a:pos x="14" y="4"/>
                  </a:cxn>
                  <a:cxn ang="0">
                    <a:pos x="9" y="7"/>
                  </a:cxn>
                  <a:cxn ang="0">
                    <a:pos x="7" y="11"/>
                  </a:cxn>
                  <a:cxn ang="0">
                    <a:pos x="5" y="16"/>
                  </a:cxn>
                  <a:cxn ang="0">
                    <a:pos x="2" y="23"/>
                  </a:cxn>
                  <a:cxn ang="0">
                    <a:pos x="0" y="23"/>
                  </a:cxn>
                  <a:cxn ang="0">
                    <a:pos x="2" y="0"/>
                  </a:cxn>
                  <a:cxn ang="0">
                    <a:pos x="89" y="0"/>
                  </a:cxn>
                </a:cxnLst>
                <a:rect l="0" t="0" r="r" b="b"/>
                <a:pathLst>
                  <a:path w="91" h="107">
                    <a:moveTo>
                      <a:pt x="89" y="0"/>
                    </a:moveTo>
                    <a:lnTo>
                      <a:pt x="91" y="23"/>
                    </a:lnTo>
                    <a:lnTo>
                      <a:pt x="87" y="23"/>
                    </a:lnTo>
                    <a:lnTo>
                      <a:pt x="87" y="16"/>
                    </a:lnTo>
                    <a:lnTo>
                      <a:pt x="84" y="14"/>
                    </a:lnTo>
                    <a:lnTo>
                      <a:pt x="82" y="9"/>
                    </a:lnTo>
                    <a:lnTo>
                      <a:pt x="80" y="7"/>
                    </a:lnTo>
                    <a:lnTo>
                      <a:pt x="73" y="4"/>
                    </a:lnTo>
                    <a:lnTo>
                      <a:pt x="68" y="4"/>
                    </a:lnTo>
                    <a:lnTo>
                      <a:pt x="52" y="4"/>
                    </a:lnTo>
                    <a:lnTo>
                      <a:pt x="52" y="88"/>
                    </a:lnTo>
                    <a:lnTo>
                      <a:pt x="52" y="93"/>
                    </a:lnTo>
                    <a:lnTo>
                      <a:pt x="54" y="98"/>
                    </a:lnTo>
                    <a:lnTo>
                      <a:pt x="54" y="100"/>
                    </a:lnTo>
                    <a:lnTo>
                      <a:pt x="59" y="102"/>
                    </a:lnTo>
                    <a:lnTo>
                      <a:pt x="63" y="105"/>
                    </a:lnTo>
                    <a:lnTo>
                      <a:pt x="68" y="105"/>
                    </a:lnTo>
                    <a:lnTo>
                      <a:pt x="68" y="107"/>
                    </a:lnTo>
                    <a:lnTo>
                      <a:pt x="21" y="107"/>
                    </a:lnTo>
                    <a:lnTo>
                      <a:pt x="21" y="105"/>
                    </a:lnTo>
                    <a:lnTo>
                      <a:pt x="26" y="105"/>
                    </a:lnTo>
                    <a:lnTo>
                      <a:pt x="30" y="102"/>
                    </a:lnTo>
                    <a:lnTo>
                      <a:pt x="35" y="100"/>
                    </a:lnTo>
                    <a:lnTo>
                      <a:pt x="37" y="95"/>
                    </a:lnTo>
                    <a:lnTo>
                      <a:pt x="37" y="88"/>
                    </a:lnTo>
                    <a:lnTo>
                      <a:pt x="37" y="4"/>
                    </a:lnTo>
                    <a:lnTo>
                      <a:pt x="23" y="4"/>
                    </a:lnTo>
                    <a:lnTo>
                      <a:pt x="19" y="4"/>
                    </a:lnTo>
                    <a:lnTo>
                      <a:pt x="14" y="4"/>
                    </a:lnTo>
                    <a:lnTo>
                      <a:pt x="9" y="7"/>
                    </a:lnTo>
                    <a:lnTo>
                      <a:pt x="7" y="11"/>
                    </a:lnTo>
                    <a:lnTo>
                      <a:pt x="5" y="16"/>
                    </a:lnTo>
                    <a:lnTo>
                      <a:pt x="2" y="23"/>
                    </a:lnTo>
                    <a:lnTo>
                      <a:pt x="0" y="23"/>
                    </a:lnTo>
                    <a:lnTo>
                      <a:pt x="2" y="0"/>
                    </a:lnTo>
                    <a:lnTo>
                      <a:pt x="89" y="0"/>
                    </a:lnTo>
                    <a:close/>
                  </a:path>
                </a:pathLst>
              </a:custGeom>
              <a:solidFill>
                <a:srgbClr val="000000"/>
              </a:solidFill>
              <a:ln w="0">
                <a:solidFill>
                  <a:srgbClr val="000000"/>
                </a:solidFill>
                <a:round/>
                <a:headEnd/>
                <a:tailEnd/>
              </a:ln>
            </p:spPr>
            <p:txBody>
              <a:bodyPr/>
              <a:lstStyle/>
              <a:p>
                <a:endParaRPr lang="en-US"/>
              </a:p>
            </p:txBody>
          </p:sp>
          <p:sp>
            <p:nvSpPr>
              <p:cNvPr id="535026" name="Freeform 498"/>
              <p:cNvSpPr>
                <a:spLocks noEditPoints="1"/>
              </p:cNvSpPr>
              <p:nvPr/>
            </p:nvSpPr>
            <p:spPr bwMode="auto">
              <a:xfrm>
                <a:off x="6049" y="2621"/>
                <a:ext cx="71" cy="110"/>
              </a:xfrm>
              <a:custGeom>
                <a:avLst/>
                <a:gdLst/>
                <a:ahLst/>
                <a:cxnLst>
                  <a:cxn ang="0">
                    <a:pos x="71" y="70"/>
                  </a:cxn>
                  <a:cxn ang="0">
                    <a:pos x="71" y="80"/>
                  </a:cxn>
                  <a:cxn ang="0">
                    <a:pos x="54" y="80"/>
                  </a:cxn>
                  <a:cxn ang="0">
                    <a:pos x="54" y="110"/>
                  </a:cxn>
                  <a:cxn ang="0">
                    <a:pos x="40" y="110"/>
                  </a:cxn>
                  <a:cxn ang="0">
                    <a:pos x="40" y="80"/>
                  </a:cxn>
                  <a:cxn ang="0">
                    <a:pos x="0" y="80"/>
                  </a:cxn>
                  <a:cxn ang="0">
                    <a:pos x="0" y="73"/>
                  </a:cxn>
                  <a:cxn ang="0">
                    <a:pos x="45" y="0"/>
                  </a:cxn>
                  <a:cxn ang="0">
                    <a:pos x="54" y="0"/>
                  </a:cxn>
                  <a:cxn ang="0">
                    <a:pos x="54" y="70"/>
                  </a:cxn>
                  <a:cxn ang="0">
                    <a:pos x="71" y="70"/>
                  </a:cxn>
                  <a:cxn ang="0">
                    <a:pos x="40" y="70"/>
                  </a:cxn>
                  <a:cxn ang="0">
                    <a:pos x="40" y="17"/>
                  </a:cxn>
                  <a:cxn ang="0">
                    <a:pos x="7" y="70"/>
                  </a:cxn>
                  <a:cxn ang="0">
                    <a:pos x="40" y="70"/>
                  </a:cxn>
                </a:cxnLst>
                <a:rect l="0" t="0" r="r" b="b"/>
                <a:pathLst>
                  <a:path w="71" h="110">
                    <a:moveTo>
                      <a:pt x="71" y="70"/>
                    </a:moveTo>
                    <a:lnTo>
                      <a:pt x="71" y="80"/>
                    </a:lnTo>
                    <a:lnTo>
                      <a:pt x="54" y="80"/>
                    </a:lnTo>
                    <a:lnTo>
                      <a:pt x="54" y="110"/>
                    </a:lnTo>
                    <a:lnTo>
                      <a:pt x="40" y="110"/>
                    </a:lnTo>
                    <a:lnTo>
                      <a:pt x="40" y="80"/>
                    </a:lnTo>
                    <a:lnTo>
                      <a:pt x="0" y="80"/>
                    </a:lnTo>
                    <a:lnTo>
                      <a:pt x="0" y="73"/>
                    </a:lnTo>
                    <a:lnTo>
                      <a:pt x="45" y="0"/>
                    </a:lnTo>
                    <a:lnTo>
                      <a:pt x="54" y="0"/>
                    </a:lnTo>
                    <a:lnTo>
                      <a:pt x="54" y="70"/>
                    </a:lnTo>
                    <a:lnTo>
                      <a:pt x="71" y="70"/>
                    </a:lnTo>
                    <a:close/>
                    <a:moveTo>
                      <a:pt x="40" y="70"/>
                    </a:moveTo>
                    <a:lnTo>
                      <a:pt x="40" y="17"/>
                    </a:lnTo>
                    <a:lnTo>
                      <a:pt x="7" y="70"/>
                    </a:lnTo>
                    <a:lnTo>
                      <a:pt x="40" y="70"/>
                    </a:lnTo>
                    <a:close/>
                  </a:path>
                </a:pathLst>
              </a:custGeom>
              <a:solidFill>
                <a:srgbClr val="000000"/>
              </a:solidFill>
              <a:ln w="0">
                <a:solidFill>
                  <a:srgbClr val="000000"/>
                </a:solidFill>
                <a:round/>
                <a:headEnd/>
                <a:tailEnd/>
              </a:ln>
            </p:spPr>
            <p:txBody>
              <a:bodyPr/>
              <a:lstStyle/>
              <a:p>
                <a:endParaRPr lang="en-US"/>
              </a:p>
            </p:txBody>
          </p:sp>
          <p:sp>
            <p:nvSpPr>
              <p:cNvPr id="535025" name="Freeform 497"/>
              <p:cNvSpPr>
                <a:spLocks/>
              </p:cNvSpPr>
              <p:nvPr/>
            </p:nvSpPr>
            <p:spPr bwMode="auto">
              <a:xfrm>
                <a:off x="6129" y="2619"/>
                <a:ext cx="42" cy="145"/>
              </a:xfrm>
              <a:custGeom>
                <a:avLst/>
                <a:gdLst/>
                <a:ahLst/>
                <a:cxnLst>
                  <a:cxn ang="0">
                    <a:pos x="0" y="5"/>
                  </a:cxn>
                  <a:cxn ang="0">
                    <a:pos x="0" y="0"/>
                  </a:cxn>
                  <a:cxn ang="0">
                    <a:pos x="9" y="7"/>
                  </a:cxn>
                  <a:cxn ang="0">
                    <a:pos x="19" y="14"/>
                  </a:cxn>
                  <a:cxn ang="0">
                    <a:pos x="30" y="26"/>
                  </a:cxn>
                  <a:cxn ang="0">
                    <a:pos x="37" y="42"/>
                  </a:cxn>
                  <a:cxn ang="0">
                    <a:pos x="42" y="56"/>
                  </a:cxn>
                  <a:cxn ang="0">
                    <a:pos x="42" y="72"/>
                  </a:cxn>
                  <a:cxn ang="0">
                    <a:pos x="40" y="96"/>
                  </a:cxn>
                  <a:cxn ang="0">
                    <a:pos x="30" y="117"/>
                  </a:cxn>
                  <a:cxn ang="0">
                    <a:pos x="21" y="128"/>
                  </a:cxn>
                  <a:cxn ang="0">
                    <a:pos x="12" y="138"/>
                  </a:cxn>
                  <a:cxn ang="0">
                    <a:pos x="0" y="145"/>
                  </a:cxn>
                  <a:cxn ang="0">
                    <a:pos x="0" y="140"/>
                  </a:cxn>
                  <a:cxn ang="0">
                    <a:pos x="9" y="135"/>
                  </a:cxn>
                  <a:cxn ang="0">
                    <a:pos x="16" y="126"/>
                  </a:cxn>
                  <a:cxn ang="0">
                    <a:pos x="21" y="117"/>
                  </a:cxn>
                  <a:cxn ang="0">
                    <a:pos x="26" y="103"/>
                  </a:cxn>
                  <a:cxn ang="0">
                    <a:pos x="28" y="89"/>
                  </a:cxn>
                  <a:cxn ang="0">
                    <a:pos x="28" y="75"/>
                  </a:cxn>
                  <a:cxn ang="0">
                    <a:pos x="28" y="58"/>
                  </a:cxn>
                  <a:cxn ang="0">
                    <a:pos x="26" y="44"/>
                  </a:cxn>
                  <a:cxn ang="0">
                    <a:pos x="23" y="35"/>
                  </a:cxn>
                  <a:cxn ang="0">
                    <a:pos x="21" y="28"/>
                  </a:cxn>
                  <a:cxn ang="0">
                    <a:pos x="16" y="21"/>
                  </a:cxn>
                  <a:cxn ang="0">
                    <a:pos x="12" y="16"/>
                  </a:cxn>
                  <a:cxn ang="0">
                    <a:pos x="7" y="9"/>
                  </a:cxn>
                  <a:cxn ang="0">
                    <a:pos x="0" y="5"/>
                  </a:cxn>
                </a:cxnLst>
                <a:rect l="0" t="0" r="r" b="b"/>
                <a:pathLst>
                  <a:path w="42" h="145">
                    <a:moveTo>
                      <a:pt x="0" y="5"/>
                    </a:moveTo>
                    <a:lnTo>
                      <a:pt x="0" y="0"/>
                    </a:lnTo>
                    <a:lnTo>
                      <a:pt x="9" y="7"/>
                    </a:lnTo>
                    <a:lnTo>
                      <a:pt x="19" y="14"/>
                    </a:lnTo>
                    <a:lnTo>
                      <a:pt x="30" y="26"/>
                    </a:lnTo>
                    <a:lnTo>
                      <a:pt x="37" y="42"/>
                    </a:lnTo>
                    <a:lnTo>
                      <a:pt x="42" y="56"/>
                    </a:lnTo>
                    <a:lnTo>
                      <a:pt x="42" y="72"/>
                    </a:lnTo>
                    <a:lnTo>
                      <a:pt x="40" y="96"/>
                    </a:lnTo>
                    <a:lnTo>
                      <a:pt x="30" y="117"/>
                    </a:lnTo>
                    <a:lnTo>
                      <a:pt x="21" y="128"/>
                    </a:lnTo>
                    <a:lnTo>
                      <a:pt x="12" y="138"/>
                    </a:lnTo>
                    <a:lnTo>
                      <a:pt x="0" y="145"/>
                    </a:lnTo>
                    <a:lnTo>
                      <a:pt x="0" y="140"/>
                    </a:lnTo>
                    <a:lnTo>
                      <a:pt x="9" y="135"/>
                    </a:lnTo>
                    <a:lnTo>
                      <a:pt x="16" y="126"/>
                    </a:lnTo>
                    <a:lnTo>
                      <a:pt x="21" y="117"/>
                    </a:lnTo>
                    <a:lnTo>
                      <a:pt x="26" y="103"/>
                    </a:lnTo>
                    <a:lnTo>
                      <a:pt x="28" y="89"/>
                    </a:lnTo>
                    <a:lnTo>
                      <a:pt x="28" y="75"/>
                    </a:lnTo>
                    <a:lnTo>
                      <a:pt x="28" y="58"/>
                    </a:lnTo>
                    <a:lnTo>
                      <a:pt x="26" y="44"/>
                    </a:lnTo>
                    <a:lnTo>
                      <a:pt x="23" y="35"/>
                    </a:lnTo>
                    <a:lnTo>
                      <a:pt x="21" y="28"/>
                    </a:lnTo>
                    <a:lnTo>
                      <a:pt x="16" y="21"/>
                    </a:lnTo>
                    <a:lnTo>
                      <a:pt x="12" y="16"/>
                    </a:lnTo>
                    <a:lnTo>
                      <a:pt x="7" y="9"/>
                    </a:lnTo>
                    <a:lnTo>
                      <a:pt x="0" y="5"/>
                    </a:lnTo>
                    <a:close/>
                  </a:path>
                </a:pathLst>
              </a:custGeom>
              <a:solidFill>
                <a:srgbClr val="000000"/>
              </a:solidFill>
              <a:ln w="0">
                <a:solidFill>
                  <a:srgbClr val="000000"/>
                </a:solidFill>
                <a:round/>
                <a:headEnd/>
                <a:tailEnd/>
              </a:ln>
            </p:spPr>
            <p:txBody>
              <a:bodyPr/>
              <a:lstStyle/>
              <a:p>
                <a:endParaRPr lang="en-US"/>
              </a:p>
            </p:txBody>
          </p:sp>
          <p:sp>
            <p:nvSpPr>
              <p:cNvPr id="535024" name="Line 496"/>
              <p:cNvSpPr>
                <a:spLocks noChangeShapeType="1"/>
              </p:cNvSpPr>
              <p:nvPr/>
            </p:nvSpPr>
            <p:spPr bwMode="auto">
              <a:xfrm>
                <a:off x="4295" y="2694"/>
                <a:ext cx="230" cy="0"/>
              </a:xfrm>
              <a:prstGeom prst="line">
                <a:avLst/>
              </a:prstGeom>
              <a:noFill/>
              <a:ln w="13335">
                <a:solidFill>
                  <a:srgbClr val="008B00"/>
                </a:solidFill>
                <a:round/>
                <a:headEnd/>
                <a:tailEnd/>
              </a:ln>
            </p:spPr>
            <p:txBody>
              <a:bodyPr/>
              <a:lstStyle/>
              <a:p>
                <a:endParaRPr lang="en-US"/>
              </a:p>
            </p:txBody>
          </p:sp>
          <p:sp>
            <p:nvSpPr>
              <p:cNvPr id="535023" name="Freeform 495"/>
              <p:cNvSpPr>
                <a:spLocks/>
              </p:cNvSpPr>
              <p:nvPr/>
            </p:nvSpPr>
            <p:spPr bwMode="auto">
              <a:xfrm>
                <a:off x="4255" y="2654"/>
                <a:ext cx="80" cy="79"/>
              </a:xfrm>
              <a:custGeom>
                <a:avLst/>
                <a:gdLst/>
                <a:ahLst/>
                <a:cxnLst>
                  <a:cxn ang="0">
                    <a:pos x="80" y="40"/>
                  </a:cxn>
                  <a:cxn ang="0">
                    <a:pos x="75" y="19"/>
                  </a:cxn>
                  <a:cxn ang="0">
                    <a:pos x="61" y="5"/>
                  </a:cxn>
                  <a:cxn ang="0">
                    <a:pos x="40" y="0"/>
                  </a:cxn>
                  <a:cxn ang="0">
                    <a:pos x="21" y="5"/>
                  </a:cxn>
                  <a:cxn ang="0">
                    <a:pos x="7" y="19"/>
                  </a:cxn>
                  <a:cxn ang="0">
                    <a:pos x="0" y="40"/>
                  </a:cxn>
                  <a:cxn ang="0">
                    <a:pos x="7" y="61"/>
                  </a:cxn>
                  <a:cxn ang="0">
                    <a:pos x="21" y="75"/>
                  </a:cxn>
                  <a:cxn ang="0">
                    <a:pos x="40" y="79"/>
                  </a:cxn>
                  <a:cxn ang="0">
                    <a:pos x="61" y="75"/>
                  </a:cxn>
                  <a:cxn ang="0">
                    <a:pos x="75" y="61"/>
                  </a:cxn>
                  <a:cxn ang="0">
                    <a:pos x="80" y="40"/>
                  </a:cxn>
                </a:cxnLst>
                <a:rect l="0" t="0" r="r" b="b"/>
                <a:pathLst>
                  <a:path w="80" h="79">
                    <a:moveTo>
                      <a:pt x="80" y="40"/>
                    </a:moveTo>
                    <a:lnTo>
                      <a:pt x="75" y="19"/>
                    </a:lnTo>
                    <a:lnTo>
                      <a:pt x="61" y="5"/>
                    </a:lnTo>
                    <a:lnTo>
                      <a:pt x="40" y="0"/>
                    </a:lnTo>
                    <a:lnTo>
                      <a:pt x="21" y="5"/>
                    </a:lnTo>
                    <a:lnTo>
                      <a:pt x="7" y="19"/>
                    </a:lnTo>
                    <a:lnTo>
                      <a:pt x="0" y="40"/>
                    </a:lnTo>
                    <a:lnTo>
                      <a:pt x="7" y="61"/>
                    </a:lnTo>
                    <a:lnTo>
                      <a:pt x="21" y="75"/>
                    </a:lnTo>
                    <a:lnTo>
                      <a:pt x="40" y="79"/>
                    </a:lnTo>
                    <a:lnTo>
                      <a:pt x="61" y="75"/>
                    </a:lnTo>
                    <a:lnTo>
                      <a:pt x="75" y="61"/>
                    </a:lnTo>
                    <a:lnTo>
                      <a:pt x="80" y="40"/>
                    </a:lnTo>
                    <a:close/>
                  </a:path>
                </a:pathLst>
              </a:custGeom>
              <a:solidFill>
                <a:srgbClr val="008B00"/>
              </a:solidFill>
              <a:ln w="0">
                <a:solidFill>
                  <a:srgbClr val="008B00"/>
                </a:solidFill>
                <a:round/>
                <a:headEnd/>
                <a:tailEnd/>
              </a:ln>
            </p:spPr>
            <p:txBody>
              <a:bodyPr/>
              <a:lstStyle/>
              <a:p>
                <a:endParaRPr lang="en-US"/>
              </a:p>
            </p:txBody>
          </p:sp>
          <p:sp>
            <p:nvSpPr>
              <p:cNvPr id="535022" name="Freeform 494"/>
              <p:cNvSpPr>
                <a:spLocks/>
              </p:cNvSpPr>
              <p:nvPr/>
            </p:nvSpPr>
            <p:spPr bwMode="auto">
              <a:xfrm>
                <a:off x="4255" y="2654"/>
                <a:ext cx="80" cy="79"/>
              </a:xfrm>
              <a:custGeom>
                <a:avLst/>
                <a:gdLst/>
                <a:ahLst/>
                <a:cxnLst>
                  <a:cxn ang="0">
                    <a:pos x="80" y="40"/>
                  </a:cxn>
                  <a:cxn ang="0">
                    <a:pos x="75" y="19"/>
                  </a:cxn>
                  <a:cxn ang="0">
                    <a:pos x="61" y="5"/>
                  </a:cxn>
                  <a:cxn ang="0">
                    <a:pos x="40" y="0"/>
                  </a:cxn>
                  <a:cxn ang="0">
                    <a:pos x="21" y="5"/>
                  </a:cxn>
                  <a:cxn ang="0">
                    <a:pos x="7" y="19"/>
                  </a:cxn>
                  <a:cxn ang="0">
                    <a:pos x="0" y="40"/>
                  </a:cxn>
                  <a:cxn ang="0">
                    <a:pos x="7" y="61"/>
                  </a:cxn>
                  <a:cxn ang="0">
                    <a:pos x="21" y="75"/>
                  </a:cxn>
                  <a:cxn ang="0">
                    <a:pos x="40" y="79"/>
                  </a:cxn>
                  <a:cxn ang="0">
                    <a:pos x="61" y="75"/>
                  </a:cxn>
                  <a:cxn ang="0">
                    <a:pos x="75" y="61"/>
                  </a:cxn>
                  <a:cxn ang="0">
                    <a:pos x="80" y="40"/>
                  </a:cxn>
                </a:cxnLst>
                <a:rect l="0" t="0" r="r" b="b"/>
                <a:pathLst>
                  <a:path w="80" h="79">
                    <a:moveTo>
                      <a:pt x="80" y="40"/>
                    </a:moveTo>
                    <a:lnTo>
                      <a:pt x="75" y="19"/>
                    </a:lnTo>
                    <a:lnTo>
                      <a:pt x="61" y="5"/>
                    </a:lnTo>
                    <a:lnTo>
                      <a:pt x="40" y="0"/>
                    </a:lnTo>
                    <a:lnTo>
                      <a:pt x="21" y="5"/>
                    </a:lnTo>
                    <a:lnTo>
                      <a:pt x="7" y="19"/>
                    </a:lnTo>
                    <a:lnTo>
                      <a:pt x="0" y="40"/>
                    </a:lnTo>
                    <a:lnTo>
                      <a:pt x="7" y="61"/>
                    </a:lnTo>
                    <a:lnTo>
                      <a:pt x="21" y="75"/>
                    </a:lnTo>
                    <a:lnTo>
                      <a:pt x="40" y="79"/>
                    </a:lnTo>
                    <a:lnTo>
                      <a:pt x="61" y="75"/>
                    </a:lnTo>
                    <a:lnTo>
                      <a:pt x="75" y="61"/>
                    </a:lnTo>
                    <a:lnTo>
                      <a:pt x="80" y="40"/>
                    </a:lnTo>
                  </a:path>
                </a:pathLst>
              </a:custGeom>
              <a:noFill/>
              <a:ln w="5715">
                <a:solidFill>
                  <a:srgbClr val="008B00"/>
                </a:solidFill>
                <a:round/>
                <a:headEnd/>
                <a:tailEnd/>
              </a:ln>
            </p:spPr>
            <p:txBody>
              <a:bodyPr/>
              <a:lstStyle/>
              <a:p>
                <a:endParaRPr lang="en-US"/>
              </a:p>
            </p:txBody>
          </p:sp>
          <p:sp>
            <p:nvSpPr>
              <p:cNvPr id="535021" name="Freeform 493"/>
              <p:cNvSpPr>
                <a:spLocks/>
              </p:cNvSpPr>
              <p:nvPr/>
            </p:nvSpPr>
            <p:spPr bwMode="auto">
              <a:xfrm>
                <a:off x="4485" y="2654"/>
                <a:ext cx="80" cy="79"/>
              </a:xfrm>
              <a:custGeom>
                <a:avLst/>
                <a:gdLst/>
                <a:ahLst/>
                <a:cxnLst>
                  <a:cxn ang="0">
                    <a:pos x="80" y="40"/>
                  </a:cxn>
                  <a:cxn ang="0">
                    <a:pos x="75" y="19"/>
                  </a:cxn>
                  <a:cxn ang="0">
                    <a:pos x="61" y="5"/>
                  </a:cxn>
                  <a:cxn ang="0">
                    <a:pos x="40" y="0"/>
                  </a:cxn>
                  <a:cxn ang="0">
                    <a:pos x="21" y="5"/>
                  </a:cxn>
                  <a:cxn ang="0">
                    <a:pos x="5" y="19"/>
                  </a:cxn>
                  <a:cxn ang="0">
                    <a:pos x="0" y="40"/>
                  </a:cxn>
                  <a:cxn ang="0">
                    <a:pos x="5" y="61"/>
                  </a:cxn>
                  <a:cxn ang="0">
                    <a:pos x="21" y="75"/>
                  </a:cxn>
                  <a:cxn ang="0">
                    <a:pos x="40" y="79"/>
                  </a:cxn>
                  <a:cxn ang="0">
                    <a:pos x="61" y="75"/>
                  </a:cxn>
                  <a:cxn ang="0">
                    <a:pos x="75" y="61"/>
                  </a:cxn>
                  <a:cxn ang="0">
                    <a:pos x="80" y="40"/>
                  </a:cxn>
                </a:cxnLst>
                <a:rect l="0" t="0" r="r" b="b"/>
                <a:pathLst>
                  <a:path w="80" h="79">
                    <a:moveTo>
                      <a:pt x="80" y="40"/>
                    </a:moveTo>
                    <a:lnTo>
                      <a:pt x="75" y="19"/>
                    </a:lnTo>
                    <a:lnTo>
                      <a:pt x="61" y="5"/>
                    </a:lnTo>
                    <a:lnTo>
                      <a:pt x="40" y="0"/>
                    </a:lnTo>
                    <a:lnTo>
                      <a:pt x="21" y="5"/>
                    </a:lnTo>
                    <a:lnTo>
                      <a:pt x="5" y="19"/>
                    </a:lnTo>
                    <a:lnTo>
                      <a:pt x="0" y="40"/>
                    </a:lnTo>
                    <a:lnTo>
                      <a:pt x="5" y="61"/>
                    </a:lnTo>
                    <a:lnTo>
                      <a:pt x="21" y="75"/>
                    </a:lnTo>
                    <a:lnTo>
                      <a:pt x="40" y="79"/>
                    </a:lnTo>
                    <a:lnTo>
                      <a:pt x="61" y="75"/>
                    </a:lnTo>
                    <a:lnTo>
                      <a:pt x="75" y="61"/>
                    </a:lnTo>
                    <a:lnTo>
                      <a:pt x="80" y="40"/>
                    </a:lnTo>
                    <a:close/>
                  </a:path>
                </a:pathLst>
              </a:custGeom>
              <a:solidFill>
                <a:srgbClr val="008B00"/>
              </a:solidFill>
              <a:ln w="0">
                <a:solidFill>
                  <a:srgbClr val="008B00"/>
                </a:solidFill>
                <a:round/>
                <a:headEnd/>
                <a:tailEnd/>
              </a:ln>
            </p:spPr>
            <p:txBody>
              <a:bodyPr/>
              <a:lstStyle/>
              <a:p>
                <a:endParaRPr lang="en-US"/>
              </a:p>
            </p:txBody>
          </p:sp>
          <p:sp>
            <p:nvSpPr>
              <p:cNvPr id="535020" name="Freeform 492"/>
              <p:cNvSpPr>
                <a:spLocks/>
              </p:cNvSpPr>
              <p:nvPr/>
            </p:nvSpPr>
            <p:spPr bwMode="auto">
              <a:xfrm>
                <a:off x="4485" y="2654"/>
                <a:ext cx="80" cy="79"/>
              </a:xfrm>
              <a:custGeom>
                <a:avLst/>
                <a:gdLst/>
                <a:ahLst/>
                <a:cxnLst>
                  <a:cxn ang="0">
                    <a:pos x="80" y="40"/>
                  </a:cxn>
                  <a:cxn ang="0">
                    <a:pos x="75" y="19"/>
                  </a:cxn>
                  <a:cxn ang="0">
                    <a:pos x="61" y="5"/>
                  </a:cxn>
                  <a:cxn ang="0">
                    <a:pos x="40" y="0"/>
                  </a:cxn>
                  <a:cxn ang="0">
                    <a:pos x="21" y="5"/>
                  </a:cxn>
                  <a:cxn ang="0">
                    <a:pos x="5" y="19"/>
                  </a:cxn>
                  <a:cxn ang="0">
                    <a:pos x="0" y="40"/>
                  </a:cxn>
                  <a:cxn ang="0">
                    <a:pos x="5" y="61"/>
                  </a:cxn>
                  <a:cxn ang="0">
                    <a:pos x="21" y="75"/>
                  </a:cxn>
                  <a:cxn ang="0">
                    <a:pos x="40" y="79"/>
                  </a:cxn>
                  <a:cxn ang="0">
                    <a:pos x="61" y="75"/>
                  </a:cxn>
                  <a:cxn ang="0">
                    <a:pos x="75" y="61"/>
                  </a:cxn>
                  <a:cxn ang="0">
                    <a:pos x="80" y="40"/>
                  </a:cxn>
                </a:cxnLst>
                <a:rect l="0" t="0" r="r" b="b"/>
                <a:pathLst>
                  <a:path w="80" h="79">
                    <a:moveTo>
                      <a:pt x="80" y="40"/>
                    </a:moveTo>
                    <a:lnTo>
                      <a:pt x="75" y="19"/>
                    </a:lnTo>
                    <a:lnTo>
                      <a:pt x="61" y="5"/>
                    </a:lnTo>
                    <a:lnTo>
                      <a:pt x="40" y="0"/>
                    </a:lnTo>
                    <a:lnTo>
                      <a:pt x="21" y="5"/>
                    </a:lnTo>
                    <a:lnTo>
                      <a:pt x="5" y="19"/>
                    </a:lnTo>
                    <a:lnTo>
                      <a:pt x="0" y="40"/>
                    </a:lnTo>
                    <a:lnTo>
                      <a:pt x="5" y="61"/>
                    </a:lnTo>
                    <a:lnTo>
                      <a:pt x="21" y="75"/>
                    </a:lnTo>
                    <a:lnTo>
                      <a:pt x="40" y="79"/>
                    </a:lnTo>
                    <a:lnTo>
                      <a:pt x="61" y="75"/>
                    </a:lnTo>
                    <a:lnTo>
                      <a:pt x="75" y="61"/>
                    </a:lnTo>
                    <a:lnTo>
                      <a:pt x="80" y="40"/>
                    </a:lnTo>
                  </a:path>
                </a:pathLst>
              </a:custGeom>
              <a:noFill/>
              <a:ln w="5715">
                <a:solidFill>
                  <a:srgbClr val="008B00"/>
                </a:solidFill>
                <a:round/>
                <a:headEnd/>
                <a:tailEnd/>
              </a:ln>
            </p:spPr>
            <p:txBody>
              <a:bodyPr/>
              <a:lstStyle/>
              <a:p>
                <a:endParaRPr lang="en-US"/>
              </a:p>
            </p:txBody>
          </p:sp>
          <p:sp>
            <p:nvSpPr>
              <p:cNvPr id="535019" name="Freeform 491"/>
              <p:cNvSpPr>
                <a:spLocks noEditPoints="1"/>
              </p:cNvSpPr>
              <p:nvPr/>
            </p:nvSpPr>
            <p:spPr bwMode="auto">
              <a:xfrm>
                <a:off x="4630" y="2827"/>
                <a:ext cx="82" cy="105"/>
              </a:xfrm>
              <a:custGeom>
                <a:avLst/>
                <a:gdLst/>
                <a:ahLst/>
                <a:cxnLst>
                  <a:cxn ang="0">
                    <a:pos x="31" y="56"/>
                  </a:cxn>
                  <a:cxn ang="0">
                    <a:pos x="31" y="88"/>
                  </a:cxn>
                  <a:cxn ang="0">
                    <a:pos x="31" y="93"/>
                  </a:cxn>
                  <a:cxn ang="0">
                    <a:pos x="31" y="98"/>
                  </a:cxn>
                  <a:cxn ang="0">
                    <a:pos x="33" y="100"/>
                  </a:cxn>
                  <a:cxn ang="0">
                    <a:pos x="35" y="102"/>
                  </a:cxn>
                  <a:cxn ang="0">
                    <a:pos x="42" y="105"/>
                  </a:cxn>
                  <a:cxn ang="0">
                    <a:pos x="45" y="105"/>
                  </a:cxn>
                  <a:cxn ang="0">
                    <a:pos x="45" y="105"/>
                  </a:cxn>
                  <a:cxn ang="0">
                    <a:pos x="0" y="105"/>
                  </a:cxn>
                  <a:cxn ang="0">
                    <a:pos x="0" y="105"/>
                  </a:cxn>
                  <a:cxn ang="0">
                    <a:pos x="5" y="105"/>
                  </a:cxn>
                  <a:cxn ang="0">
                    <a:pos x="9" y="102"/>
                  </a:cxn>
                  <a:cxn ang="0">
                    <a:pos x="14" y="100"/>
                  </a:cxn>
                  <a:cxn ang="0">
                    <a:pos x="14" y="95"/>
                  </a:cxn>
                  <a:cxn ang="0">
                    <a:pos x="14" y="88"/>
                  </a:cxn>
                  <a:cxn ang="0">
                    <a:pos x="14" y="18"/>
                  </a:cxn>
                  <a:cxn ang="0">
                    <a:pos x="14" y="11"/>
                  </a:cxn>
                  <a:cxn ang="0">
                    <a:pos x="14" y="7"/>
                  </a:cxn>
                  <a:cxn ang="0">
                    <a:pos x="14" y="4"/>
                  </a:cxn>
                  <a:cxn ang="0">
                    <a:pos x="9" y="2"/>
                  </a:cxn>
                  <a:cxn ang="0">
                    <a:pos x="5" y="0"/>
                  </a:cxn>
                  <a:cxn ang="0">
                    <a:pos x="0" y="0"/>
                  </a:cxn>
                  <a:cxn ang="0">
                    <a:pos x="0" y="0"/>
                  </a:cxn>
                  <a:cxn ang="0">
                    <a:pos x="40" y="0"/>
                  </a:cxn>
                  <a:cxn ang="0">
                    <a:pos x="52" y="0"/>
                  </a:cxn>
                  <a:cxn ang="0">
                    <a:pos x="63" y="2"/>
                  </a:cxn>
                  <a:cxn ang="0">
                    <a:pos x="70" y="7"/>
                  </a:cxn>
                  <a:cxn ang="0">
                    <a:pos x="77" y="11"/>
                  </a:cxn>
                  <a:cxn ang="0">
                    <a:pos x="80" y="18"/>
                  </a:cxn>
                  <a:cxn ang="0">
                    <a:pos x="82" y="28"/>
                  </a:cxn>
                  <a:cxn ang="0">
                    <a:pos x="82" y="37"/>
                  </a:cxn>
                  <a:cxn ang="0">
                    <a:pos x="77" y="44"/>
                  </a:cxn>
                  <a:cxn ang="0">
                    <a:pos x="73" y="49"/>
                  </a:cxn>
                  <a:cxn ang="0">
                    <a:pos x="66" y="53"/>
                  </a:cxn>
                  <a:cxn ang="0">
                    <a:pos x="59" y="56"/>
                  </a:cxn>
                  <a:cxn ang="0">
                    <a:pos x="49" y="58"/>
                  </a:cxn>
                  <a:cxn ang="0">
                    <a:pos x="45" y="58"/>
                  </a:cxn>
                  <a:cxn ang="0">
                    <a:pos x="40" y="56"/>
                  </a:cxn>
                  <a:cxn ang="0">
                    <a:pos x="35" y="56"/>
                  </a:cxn>
                  <a:cxn ang="0">
                    <a:pos x="31" y="56"/>
                  </a:cxn>
                  <a:cxn ang="0">
                    <a:pos x="31" y="51"/>
                  </a:cxn>
                  <a:cxn ang="0">
                    <a:pos x="35" y="51"/>
                  </a:cxn>
                  <a:cxn ang="0">
                    <a:pos x="38" y="51"/>
                  </a:cxn>
                  <a:cxn ang="0">
                    <a:pos x="40" y="53"/>
                  </a:cxn>
                  <a:cxn ang="0">
                    <a:pos x="42" y="53"/>
                  </a:cxn>
                  <a:cxn ang="0">
                    <a:pos x="52" y="51"/>
                  </a:cxn>
                  <a:cxn ang="0">
                    <a:pos x="59" y="46"/>
                  </a:cxn>
                  <a:cxn ang="0">
                    <a:pos x="61" y="42"/>
                  </a:cxn>
                  <a:cxn ang="0">
                    <a:pos x="63" y="35"/>
                  </a:cxn>
                  <a:cxn ang="0">
                    <a:pos x="63" y="30"/>
                  </a:cxn>
                  <a:cxn ang="0">
                    <a:pos x="63" y="23"/>
                  </a:cxn>
                  <a:cxn ang="0">
                    <a:pos x="61" y="16"/>
                  </a:cxn>
                  <a:cxn ang="0">
                    <a:pos x="56" y="11"/>
                  </a:cxn>
                  <a:cxn ang="0">
                    <a:pos x="52" y="7"/>
                  </a:cxn>
                  <a:cxn ang="0">
                    <a:pos x="47" y="4"/>
                  </a:cxn>
                  <a:cxn ang="0">
                    <a:pos x="40" y="4"/>
                  </a:cxn>
                  <a:cxn ang="0">
                    <a:pos x="35" y="4"/>
                  </a:cxn>
                  <a:cxn ang="0">
                    <a:pos x="31" y="4"/>
                  </a:cxn>
                  <a:cxn ang="0">
                    <a:pos x="31" y="51"/>
                  </a:cxn>
                </a:cxnLst>
                <a:rect l="0" t="0" r="r" b="b"/>
                <a:pathLst>
                  <a:path w="82" h="105">
                    <a:moveTo>
                      <a:pt x="31" y="56"/>
                    </a:moveTo>
                    <a:lnTo>
                      <a:pt x="31" y="88"/>
                    </a:lnTo>
                    <a:lnTo>
                      <a:pt x="31" y="93"/>
                    </a:lnTo>
                    <a:lnTo>
                      <a:pt x="31" y="98"/>
                    </a:lnTo>
                    <a:lnTo>
                      <a:pt x="33" y="100"/>
                    </a:lnTo>
                    <a:lnTo>
                      <a:pt x="35" y="102"/>
                    </a:lnTo>
                    <a:lnTo>
                      <a:pt x="42" y="105"/>
                    </a:lnTo>
                    <a:lnTo>
                      <a:pt x="45" y="105"/>
                    </a:lnTo>
                    <a:lnTo>
                      <a:pt x="0" y="105"/>
                    </a:lnTo>
                    <a:lnTo>
                      <a:pt x="5" y="105"/>
                    </a:lnTo>
                    <a:lnTo>
                      <a:pt x="9" y="102"/>
                    </a:lnTo>
                    <a:lnTo>
                      <a:pt x="14" y="100"/>
                    </a:lnTo>
                    <a:lnTo>
                      <a:pt x="14" y="95"/>
                    </a:lnTo>
                    <a:lnTo>
                      <a:pt x="14" y="88"/>
                    </a:lnTo>
                    <a:lnTo>
                      <a:pt x="14" y="18"/>
                    </a:lnTo>
                    <a:lnTo>
                      <a:pt x="14" y="11"/>
                    </a:lnTo>
                    <a:lnTo>
                      <a:pt x="14" y="7"/>
                    </a:lnTo>
                    <a:lnTo>
                      <a:pt x="14" y="4"/>
                    </a:lnTo>
                    <a:lnTo>
                      <a:pt x="9" y="2"/>
                    </a:lnTo>
                    <a:lnTo>
                      <a:pt x="5" y="0"/>
                    </a:lnTo>
                    <a:lnTo>
                      <a:pt x="0" y="0"/>
                    </a:lnTo>
                    <a:lnTo>
                      <a:pt x="40" y="0"/>
                    </a:lnTo>
                    <a:lnTo>
                      <a:pt x="52" y="0"/>
                    </a:lnTo>
                    <a:lnTo>
                      <a:pt x="63" y="2"/>
                    </a:lnTo>
                    <a:lnTo>
                      <a:pt x="70" y="7"/>
                    </a:lnTo>
                    <a:lnTo>
                      <a:pt x="77" y="11"/>
                    </a:lnTo>
                    <a:lnTo>
                      <a:pt x="80" y="18"/>
                    </a:lnTo>
                    <a:lnTo>
                      <a:pt x="82" y="28"/>
                    </a:lnTo>
                    <a:lnTo>
                      <a:pt x="82" y="37"/>
                    </a:lnTo>
                    <a:lnTo>
                      <a:pt x="77" y="44"/>
                    </a:lnTo>
                    <a:lnTo>
                      <a:pt x="73" y="49"/>
                    </a:lnTo>
                    <a:lnTo>
                      <a:pt x="66" y="53"/>
                    </a:lnTo>
                    <a:lnTo>
                      <a:pt x="59" y="56"/>
                    </a:lnTo>
                    <a:lnTo>
                      <a:pt x="49" y="58"/>
                    </a:lnTo>
                    <a:lnTo>
                      <a:pt x="45" y="58"/>
                    </a:lnTo>
                    <a:lnTo>
                      <a:pt x="40" y="56"/>
                    </a:lnTo>
                    <a:lnTo>
                      <a:pt x="35" y="56"/>
                    </a:lnTo>
                    <a:lnTo>
                      <a:pt x="31" y="56"/>
                    </a:lnTo>
                    <a:close/>
                    <a:moveTo>
                      <a:pt x="31" y="51"/>
                    </a:moveTo>
                    <a:lnTo>
                      <a:pt x="35" y="51"/>
                    </a:lnTo>
                    <a:lnTo>
                      <a:pt x="38" y="51"/>
                    </a:lnTo>
                    <a:lnTo>
                      <a:pt x="40" y="53"/>
                    </a:lnTo>
                    <a:lnTo>
                      <a:pt x="42" y="53"/>
                    </a:lnTo>
                    <a:lnTo>
                      <a:pt x="52" y="51"/>
                    </a:lnTo>
                    <a:lnTo>
                      <a:pt x="59" y="46"/>
                    </a:lnTo>
                    <a:lnTo>
                      <a:pt x="61" y="42"/>
                    </a:lnTo>
                    <a:lnTo>
                      <a:pt x="63" y="35"/>
                    </a:lnTo>
                    <a:lnTo>
                      <a:pt x="63" y="30"/>
                    </a:lnTo>
                    <a:lnTo>
                      <a:pt x="63" y="23"/>
                    </a:lnTo>
                    <a:lnTo>
                      <a:pt x="61" y="16"/>
                    </a:lnTo>
                    <a:lnTo>
                      <a:pt x="56" y="11"/>
                    </a:lnTo>
                    <a:lnTo>
                      <a:pt x="52" y="7"/>
                    </a:lnTo>
                    <a:lnTo>
                      <a:pt x="47" y="4"/>
                    </a:lnTo>
                    <a:lnTo>
                      <a:pt x="40" y="4"/>
                    </a:lnTo>
                    <a:lnTo>
                      <a:pt x="35" y="4"/>
                    </a:lnTo>
                    <a:lnTo>
                      <a:pt x="31" y="4"/>
                    </a:lnTo>
                    <a:lnTo>
                      <a:pt x="31" y="51"/>
                    </a:lnTo>
                    <a:close/>
                  </a:path>
                </a:pathLst>
              </a:custGeom>
              <a:solidFill>
                <a:srgbClr val="000000"/>
              </a:solidFill>
              <a:ln w="0">
                <a:solidFill>
                  <a:srgbClr val="000000"/>
                </a:solidFill>
                <a:round/>
                <a:headEnd/>
                <a:tailEnd/>
              </a:ln>
            </p:spPr>
            <p:txBody>
              <a:bodyPr/>
              <a:lstStyle/>
              <a:p>
                <a:endParaRPr lang="en-US"/>
              </a:p>
            </p:txBody>
          </p:sp>
          <p:sp>
            <p:nvSpPr>
              <p:cNvPr id="535018" name="Freeform 490"/>
              <p:cNvSpPr>
                <a:spLocks/>
              </p:cNvSpPr>
              <p:nvPr/>
            </p:nvSpPr>
            <p:spPr bwMode="auto">
              <a:xfrm>
                <a:off x="4719" y="2822"/>
                <a:ext cx="77" cy="110"/>
              </a:xfrm>
              <a:custGeom>
                <a:avLst/>
                <a:gdLst/>
                <a:ahLst/>
                <a:cxnLst>
                  <a:cxn ang="0">
                    <a:pos x="24" y="54"/>
                  </a:cxn>
                  <a:cxn ang="0">
                    <a:pos x="33" y="42"/>
                  </a:cxn>
                  <a:cxn ang="0">
                    <a:pos x="42" y="37"/>
                  </a:cxn>
                  <a:cxn ang="0">
                    <a:pos x="54" y="37"/>
                  </a:cxn>
                  <a:cxn ang="0">
                    <a:pos x="63" y="44"/>
                  </a:cxn>
                  <a:cxn ang="0">
                    <a:pos x="66" y="56"/>
                  </a:cxn>
                  <a:cxn ang="0">
                    <a:pos x="66" y="70"/>
                  </a:cxn>
                  <a:cxn ang="0">
                    <a:pos x="68" y="100"/>
                  </a:cxn>
                  <a:cxn ang="0">
                    <a:pos x="68" y="107"/>
                  </a:cxn>
                  <a:cxn ang="0">
                    <a:pos x="73" y="110"/>
                  </a:cxn>
                  <a:cxn ang="0">
                    <a:pos x="77" y="110"/>
                  </a:cxn>
                  <a:cxn ang="0">
                    <a:pos x="42" y="110"/>
                  </a:cxn>
                  <a:cxn ang="0">
                    <a:pos x="49" y="110"/>
                  </a:cxn>
                  <a:cxn ang="0">
                    <a:pos x="52" y="105"/>
                  </a:cxn>
                  <a:cxn ang="0">
                    <a:pos x="54" y="100"/>
                  </a:cxn>
                  <a:cxn ang="0">
                    <a:pos x="54" y="70"/>
                  </a:cxn>
                  <a:cxn ang="0">
                    <a:pos x="52" y="54"/>
                  </a:cxn>
                  <a:cxn ang="0">
                    <a:pos x="49" y="49"/>
                  </a:cxn>
                  <a:cxn ang="0">
                    <a:pos x="42" y="47"/>
                  </a:cxn>
                  <a:cxn ang="0">
                    <a:pos x="33" y="49"/>
                  </a:cxn>
                  <a:cxn ang="0">
                    <a:pos x="24" y="58"/>
                  </a:cxn>
                  <a:cxn ang="0">
                    <a:pos x="24" y="100"/>
                  </a:cxn>
                  <a:cxn ang="0">
                    <a:pos x="26" y="105"/>
                  </a:cxn>
                  <a:cxn ang="0">
                    <a:pos x="28" y="110"/>
                  </a:cxn>
                  <a:cxn ang="0">
                    <a:pos x="33" y="110"/>
                  </a:cxn>
                  <a:cxn ang="0">
                    <a:pos x="0" y="110"/>
                  </a:cxn>
                  <a:cxn ang="0">
                    <a:pos x="7" y="107"/>
                  </a:cxn>
                  <a:cxn ang="0">
                    <a:pos x="9" y="105"/>
                  </a:cxn>
                  <a:cxn ang="0">
                    <a:pos x="9" y="93"/>
                  </a:cxn>
                  <a:cxn ang="0">
                    <a:pos x="9" y="21"/>
                  </a:cxn>
                  <a:cxn ang="0">
                    <a:pos x="9" y="12"/>
                  </a:cxn>
                  <a:cxn ang="0">
                    <a:pos x="7" y="9"/>
                  </a:cxn>
                  <a:cxn ang="0">
                    <a:pos x="5" y="7"/>
                  </a:cxn>
                  <a:cxn ang="0">
                    <a:pos x="0" y="9"/>
                  </a:cxn>
                  <a:cxn ang="0">
                    <a:pos x="19" y="0"/>
                  </a:cxn>
                </a:cxnLst>
                <a:rect l="0" t="0" r="r" b="b"/>
                <a:pathLst>
                  <a:path w="77" h="110">
                    <a:moveTo>
                      <a:pt x="24" y="0"/>
                    </a:moveTo>
                    <a:lnTo>
                      <a:pt x="24" y="54"/>
                    </a:lnTo>
                    <a:lnTo>
                      <a:pt x="28" y="47"/>
                    </a:lnTo>
                    <a:lnTo>
                      <a:pt x="33" y="42"/>
                    </a:lnTo>
                    <a:lnTo>
                      <a:pt x="38" y="40"/>
                    </a:lnTo>
                    <a:lnTo>
                      <a:pt x="42" y="37"/>
                    </a:lnTo>
                    <a:lnTo>
                      <a:pt x="47" y="37"/>
                    </a:lnTo>
                    <a:lnTo>
                      <a:pt x="54" y="37"/>
                    </a:lnTo>
                    <a:lnTo>
                      <a:pt x="59" y="40"/>
                    </a:lnTo>
                    <a:lnTo>
                      <a:pt x="63" y="44"/>
                    </a:lnTo>
                    <a:lnTo>
                      <a:pt x="66" y="51"/>
                    </a:lnTo>
                    <a:lnTo>
                      <a:pt x="66" y="56"/>
                    </a:lnTo>
                    <a:lnTo>
                      <a:pt x="66" y="61"/>
                    </a:lnTo>
                    <a:lnTo>
                      <a:pt x="66" y="70"/>
                    </a:lnTo>
                    <a:lnTo>
                      <a:pt x="66" y="93"/>
                    </a:lnTo>
                    <a:lnTo>
                      <a:pt x="68" y="100"/>
                    </a:lnTo>
                    <a:lnTo>
                      <a:pt x="68" y="105"/>
                    </a:lnTo>
                    <a:lnTo>
                      <a:pt x="68" y="107"/>
                    </a:lnTo>
                    <a:lnTo>
                      <a:pt x="70" y="107"/>
                    </a:lnTo>
                    <a:lnTo>
                      <a:pt x="73" y="110"/>
                    </a:lnTo>
                    <a:lnTo>
                      <a:pt x="77" y="110"/>
                    </a:lnTo>
                    <a:lnTo>
                      <a:pt x="42" y="110"/>
                    </a:lnTo>
                    <a:lnTo>
                      <a:pt x="45" y="110"/>
                    </a:lnTo>
                    <a:lnTo>
                      <a:pt x="49" y="110"/>
                    </a:lnTo>
                    <a:lnTo>
                      <a:pt x="52" y="107"/>
                    </a:lnTo>
                    <a:lnTo>
                      <a:pt x="52" y="105"/>
                    </a:lnTo>
                    <a:lnTo>
                      <a:pt x="54" y="103"/>
                    </a:lnTo>
                    <a:lnTo>
                      <a:pt x="54" y="100"/>
                    </a:lnTo>
                    <a:lnTo>
                      <a:pt x="54" y="93"/>
                    </a:lnTo>
                    <a:lnTo>
                      <a:pt x="54" y="70"/>
                    </a:lnTo>
                    <a:lnTo>
                      <a:pt x="54" y="61"/>
                    </a:lnTo>
                    <a:lnTo>
                      <a:pt x="52" y="54"/>
                    </a:lnTo>
                    <a:lnTo>
                      <a:pt x="52" y="51"/>
                    </a:lnTo>
                    <a:lnTo>
                      <a:pt x="49" y="49"/>
                    </a:lnTo>
                    <a:lnTo>
                      <a:pt x="45" y="47"/>
                    </a:lnTo>
                    <a:lnTo>
                      <a:pt x="42" y="47"/>
                    </a:lnTo>
                    <a:lnTo>
                      <a:pt x="38" y="47"/>
                    </a:lnTo>
                    <a:lnTo>
                      <a:pt x="33" y="49"/>
                    </a:lnTo>
                    <a:lnTo>
                      <a:pt x="28" y="51"/>
                    </a:lnTo>
                    <a:lnTo>
                      <a:pt x="24" y="58"/>
                    </a:lnTo>
                    <a:lnTo>
                      <a:pt x="24" y="93"/>
                    </a:lnTo>
                    <a:lnTo>
                      <a:pt x="24" y="100"/>
                    </a:lnTo>
                    <a:lnTo>
                      <a:pt x="24" y="105"/>
                    </a:lnTo>
                    <a:lnTo>
                      <a:pt x="26" y="105"/>
                    </a:lnTo>
                    <a:lnTo>
                      <a:pt x="26" y="107"/>
                    </a:lnTo>
                    <a:lnTo>
                      <a:pt x="28" y="110"/>
                    </a:lnTo>
                    <a:lnTo>
                      <a:pt x="33" y="110"/>
                    </a:lnTo>
                    <a:lnTo>
                      <a:pt x="0" y="110"/>
                    </a:lnTo>
                    <a:lnTo>
                      <a:pt x="5" y="110"/>
                    </a:lnTo>
                    <a:lnTo>
                      <a:pt x="7" y="107"/>
                    </a:lnTo>
                    <a:lnTo>
                      <a:pt x="7" y="105"/>
                    </a:lnTo>
                    <a:lnTo>
                      <a:pt x="9" y="105"/>
                    </a:lnTo>
                    <a:lnTo>
                      <a:pt x="9" y="100"/>
                    </a:lnTo>
                    <a:lnTo>
                      <a:pt x="9" y="93"/>
                    </a:lnTo>
                    <a:lnTo>
                      <a:pt x="9" y="28"/>
                    </a:lnTo>
                    <a:lnTo>
                      <a:pt x="9" y="21"/>
                    </a:lnTo>
                    <a:lnTo>
                      <a:pt x="9" y="16"/>
                    </a:lnTo>
                    <a:lnTo>
                      <a:pt x="9" y="12"/>
                    </a:lnTo>
                    <a:lnTo>
                      <a:pt x="9" y="9"/>
                    </a:lnTo>
                    <a:lnTo>
                      <a:pt x="7" y="9"/>
                    </a:lnTo>
                    <a:lnTo>
                      <a:pt x="7" y="7"/>
                    </a:lnTo>
                    <a:lnTo>
                      <a:pt x="5" y="7"/>
                    </a:lnTo>
                    <a:lnTo>
                      <a:pt x="2" y="7"/>
                    </a:lnTo>
                    <a:lnTo>
                      <a:pt x="0" y="9"/>
                    </a:lnTo>
                    <a:lnTo>
                      <a:pt x="0" y="7"/>
                    </a:lnTo>
                    <a:lnTo>
                      <a:pt x="19" y="0"/>
                    </a:lnTo>
                    <a:lnTo>
                      <a:pt x="24" y="0"/>
                    </a:lnTo>
                    <a:close/>
                  </a:path>
                </a:pathLst>
              </a:custGeom>
              <a:solidFill>
                <a:srgbClr val="000000"/>
              </a:solidFill>
              <a:ln w="0">
                <a:solidFill>
                  <a:srgbClr val="000000"/>
                </a:solidFill>
                <a:round/>
                <a:headEnd/>
                <a:tailEnd/>
              </a:ln>
            </p:spPr>
            <p:txBody>
              <a:bodyPr/>
              <a:lstStyle/>
              <a:p>
                <a:endParaRPr lang="en-US"/>
              </a:p>
            </p:txBody>
          </p:sp>
          <p:sp>
            <p:nvSpPr>
              <p:cNvPr id="535017" name="Freeform 489"/>
              <p:cNvSpPr>
                <a:spLocks noEditPoints="1"/>
              </p:cNvSpPr>
              <p:nvPr/>
            </p:nvSpPr>
            <p:spPr bwMode="auto">
              <a:xfrm>
                <a:off x="4803" y="2859"/>
                <a:ext cx="68" cy="75"/>
              </a:xfrm>
              <a:custGeom>
                <a:avLst/>
                <a:gdLst/>
                <a:ahLst/>
                <a:cxnLst>
                  <a:cxn ang="0">
                    <a:pos x="33" y="0"/>
                  </a:cxn>
                  <a:cxn ang="0">
                    <a:pos x="45" y="3"/>
                  </a:cxn>
                  <a:cxn ang="0">
                    <a:pos x="52" y="5"/>
                  </a:cxn>
                  <a:cxn ang="0">
                    <a:pos x="59" y="12"/>
                  </a:cxn>
                  <a:cxn ang="0">
                    <a:pos x="64" y="19"/>
                  </a:cxn>
                  <a:cxn ang="0">
                    <a:pos x="66" y="28"/>
                  </a:cxn>
                  <a:cxn ang="0">
                    <a:pos x="68" y="35"/>
                  </a:cxn>
                  <a:cxn ang="0">
                    <a:pos x="66" y="47"/>
                  </a:cxn>
                  <a:cxn ang="0">
                    <a:pos x="64" y="56"/>
                  </a:cxn>
                  <a:cxn ang="0">
                    <a:pos x="59" y="63"/>
                  </a:cxn>
                  <a:cxn ang="0">
                    <a:pos x="52" y="70"/>
                  </a:cxn>
                  <a:cxn ang="0">
                    <a:pos x="43" y="75"/>
                  </a:cxn>
                  <a:cxn ang="0">
                    <a:pos x="33" y="75"/>
                  </a:cxn>
                  <a:cxn ang="0">
                    <a:pos x="24" y="75"/>
                  </a:cxn>
                  <a:cxn ang="0">
                    <a:pos x="14" y="70"/>
                  </a:cxn>
                  <a:cxn ang="0">
                    <a:pos x="7" y="63"/>
                  </a:cxn>
                  <a:cxn ang="0">
                    <a:pos x="3" y="54"/>
                  </a:cxn>
                  <a:cxn ang="0">
                    <a:pos x="0" y="47"/>
                  </a:cxn>
                  <a:cxn ang="0">
                    <a:pos x="0" y="38"/>
                  </a:cxn>
                  <a:cxn ang="0">
                    <a:pos x="0" y="28"/>
                  </a:cxn>
                  <a:cxn ang="0">
                    <a:pos x="5" y="19"/>
                  </a:cxn>
                  <a:cxn ang="0">
                    <a:pos x="10" y="10"/>
                  </a:cxn>
                  <a:cxn ang="0">
                    <a:pos x="17" y="5"/>
                  </a:cxn>
                  <a:cxn ang="0">
                    <a:pos x="26" y="0"/>
                  </a:cxn>
                  <a:cxn ang="0">
                    <a:pos x="33" y="0"/>
                  </a:cxn>
                  <a:cxn ang="0">
                    <a:pos x="31" y="5"/>
                  </a:cxn>
                  <a:cxn ang="0">
                    <a:pos x="26" y="5"/>
                  </a:cxn>
                  <a:cxn ang="0">
                    <a:pos x="22" y="7"/>
                  </a:cxn>
                  <a:cxn ang="0">
                    <a:pos x="19" y="12"/>
                  </a:cxn>
                  <a:cxn ang="0">
                    <a:pos x="14" y="17"/>
                  </a:cxn>
                  <a:cxn ang="0">
                    <a:pos x="14" y="24"/>
                  </a:cxn>
                  <a:cxn ang="0">
                    <a:pos x="12" y="33"/>
                  </a:cxn>
                  <a:cxn ang="0">
                    <a:pos x="14" y="42"/>
                  </a:cxn>
                  <a:cxn ang="0">
                    <a:pos x="17" y="52"/>
                  </a:cxn>
                  <a:cxn ang="0">
                    <a:pos x="19" y="59"/>
                  </a:cxn>
                  <a:cxn ang="0">
                    <a:pos x="24" y="66"/>
                  </a:cxn>
                  <a:cxn ang="0">
                    <a:pos x="31" y="68"/>
                  </a:cxn>
                  <a:cxn ang="0">
                    <a:pos x="36" y="70"/>
                  </a:cxn>
                  <a:cxn ang="0">
                    <a:pos x="43" y="68"/>
                  </a:cxn>
                  <a:cxn ang="0">
                    <a:pos x="50" y="63"/>
                  </a:cxn>
                  <a:cxn ang="0">
                    <a:pos x="52" y="59"/>
                  </a:cxn>
                  <a:cxn ang="0">
                    <a:pos x="54" y="52"/>
                  </a:cxn>
                  <a:cxn ang="0">
                    <a:pos x="54" y="42"/>
                  </a:cxn>
                  <a:cxn ang="0">
                    <a:pos x="54" y="31"/>
                  </a:cxn>
                  <a:cxn ang="0">
                    <a:pos x="52" y="21"/>
                  </a:cxn>
                  <a:cxn ang="0">
                    <a:pos x="45" y="12"/>
                  </a:cxn>
                  <a:cxn ang="0">
                    <a:pos x="43" y="10"/>
                  </a:cxn>
                  <a:cxn ang="0">
                    <a:pos x="38" y="5"/>
                  </a:cxn>
                  <a:cxn ang="0">
                    <a:pos x="31" y="5"/>
                  </a:cxn>
                </a:cxnLst>
                <a:rect l="0" t="0" r="r" b="b"/>
                <a:pathLst>
                  <a:path w="68" h="75">
                    <a:moveTo>
                      <a:pt x="33" y="0"/>
                    </a:moveTo>
                    <a:lnTo>
                      <a:pt x="45" y="3"/>
                    </a:lnTo>
                    <a:lnTo>
                      <a:pt x="52" y="5"/>
                    </a:lnTo>
                    <a:lnTo>
                      <a:pt x="59" y="12"/>
                    </a:lnTo>
                    <a:lnTo>
                      <a:pt x="64" y="19"/>
                    </a:lnTo>
                    <a:lnTo>
                      <a:pt x="66" y="28"/>
                    </a:lnTo>
                    <a:lnTo>
                      <a:pt x="68" y="35"/>
                    </a:lnTo>
                    <a:lnTo>
                      <a:pt x="66" y="47"/>
                    </a:lnTo>
                    <a:lnTo>
                      <a:pt x="64" y="56"/>
                    </a:lnTo>
                    <a:lnTo>
                      <a:pt x="59" y="63"/>
                    </a:lnTo>
                    <a:lnTo>
                      <a:pt x="52" y="70"/>
                    </a:lnTo>
                    <a:lnTo>
                      <a:pt x="43" y="75"/>
                    </a:lnTo>
                    <a:lnTo>
                      <a:pt x="33" y="75"/>
                    </a:lnTo>
                    <a:lnTo>
                      <a:pt x="24" y="75"/>
                    </a:lnTo>
                    <a:lnTo>
                      <a:pt x="14" y="70"/>
                    </a:lnTo>
                    <a:lnTo>
                      <a:pt x="7" y="63"/>
                    </a:lnTo>
                    <a:lnTo>
                      <a:pt x="3" y="54"/>
                    </a:lnTo>
                    <a:lnTo>
                      <a:pt x="0" y="47"/>
                    </a:lnTo>
                    <a:lnTo>
                      <a:pt x="0" y="38"/>
                    </a:lnTo>
                    <a:lnTo>
                      <a:pt x="0" y="28"/>
                    </a:lnTo>
                    <a:lnTo>
                      <a:pt x="5" y="19"/>
                    </a:lnTo>
                    <a:lnTo>
                      <a:pt x="10" y="10"/>
                    </a:lnTo>
                    <a:lnTo>
                      <a:pt x="17" y="5"/>
                    </a:lnTo>
                    <a:lnTo>
                      <a:pt x="26" y="0"/>
                    </a:lnTo>
                    <a:lnTo>
                      <a:pt x="33" y="0"/>
                    </a:lnTo>
                    <a:close/>
                    <a:moveTo>
                      <a:pt x="31" y="5"/>
                    </a:moveTo>
                    <a:lnTo>
                      <a:pt x="26" y="5"/>
                    </a:lnTo>
                    <a:lnTo>
                      <a:pt x="22" y="7"/>
                    </a:lnTo>
                    <a:lnTo>
                      <a:pt x="19" y="12"/>
                    </a:lnTo>
                    <a:lnTo>
                      <a:pt x="14" y="17"/>
                    </a:lnTo>
                    <a:lnTo>
                      <a:pt x="14" y="24"/>
                    </a:lnTo>
                    <a:lnTo>
                      <a:pt x="12" y="33"/>
                    </a:lnTo>
                    <a:lnTo>
                      <a:pt x="14" y="42"/>
                    </a:lnTo>
                    <a:lnTo>
                      <a:pt x="17" y="52"/>
                    </a:lnTo>
                    <a:lnTo>
                      <a:pt x="19" y="59"/>
                    </a:lnTo>
                    <a:lnTo>
                      <a:pt x="24" y="66"/>
                    </a:lnTo>
                    <a:lnTo>
                      <a:pt x="31" y="68"/>
                    </a:lnTo>
                    <a:lnTo>
                      <a:pt x="36" y="70"/>
                    </a:lnTo>
                    <a:lnTo>
                      <a:pt x="43" y="68"/>
                    </a:lnTo>
                    <a:lnTo>
                      <a:pt x="50" y="63"/>
                    </a:lnTo>
                    <a:lnTo>
                      <a:pt x="52" y="59"/>
                    </a:lnTo>
                    <a:lnTo>
                      <a:pt x="54" y="52"/>
                    </a:lnTo>
                    <a:lnTo>
                      <a:pt x="54" y="42"/>
                    </a:lnTo>
                    <a:lnTo>
                      <a:pt x="54" y="31"/>
                    </a:lnTo>
                    <a:lnTo>
                      <a:pt x="52" y="21"/>
                    </a:lnTo>
                    <a:lnTo>
                      <a:pt x="45" y="12"/>
                    </a:lnTo>
                    <a:lnTo>
                      <a:pt x="43" y="10"/>
                    </a:lnTo>
                    <a:lnTo>
                      <a:pt x="38" y="5"/>
                    </a:lnTo>
                    <a:lnTo>
                      <a:pt x="31" y="5"/>
                    </a:lnTo>
                    <a:close/>
                  </a:path>
                </a:pathLst>
              </a:custGeom>
              <a:solidFill>
                <a:srgbClr val="000000"/>
              </a:solidFill>
              <a:ln w="0">
                <a:solidFill>
                  <a:srgbClr val="000000"/>
                </a:solidFill>
                <a:round/>
                <a:headEnd/>
                <a:tailEnd/>
              </a:ln>
            </p:spPr>
            <p:txBody>
              <a:bodyPr/>
              <a:lstStyle/>
              <a:p>
                <a:endParaRPr lang="en-US"/>
              </a:p>
            </p:txBody>
          </p:sp>
          <p:sp>
            <p:nvSpPr>
              <p:cNvPr id="535016" name="Freeform 488"/>
              <p:cNvSpPr>
                <a:spLocks noEditPoints="1"/>
              </p:cNvSpPr>
              <p:nvPr/>
            </p:nvSpPr>
            <p:spPr bwMode="auto">
              <a:xfrm>
                <a:off x="4883" y="2859"/>
                <a:ext cx="61" cy="75"/>
              </a:xfrm>
              <a:custGeom>
                <a:avLst/>
                <a:gdLst/>
                <a:ahLst/>
                <a:cxnLst>
                  <a:cxn ang="0">
                    <a:pos x="12" y="28"/>
                  </a:cxn>
                  <a:cxn ang="0">
                    <a:pos x="12" y="38"/>
                  </a:cxn>
                  <a:cxn ang="0">
                    <a:pos x="14" y="47"/>
                  </a:cxn>
                  <a:cxn ang="0">
                    <a:pos x="19" y="54"/>
                  </a:cxn>
                  <a:cxn ang="0">
                    <a:pos x="23" y="59"/>
                  </a:cxn>
                  <a:cxn ang="0">
                    <a:pos x="30" y="61"/>
                  </a:cxn>
                  <a:cxn ang="0">
                    <a:pos x="38" y="61"/>
                  </a:cxn>
                  <a:cxn ang="0">
                    <a:pos x="45" y="61"/>
                  </a:cxn>
                  <a:cxn ang="0">
                    <a:pos x="49" y="59"/>
                  </a:cxn>
                  <a:cxn ang="0">
                    <a:pos x="54" y="54"/>
                  </a:cxn>
                  <a:cxn ang="0">
                    <a:pos x="59" y="45"/>
                  </a:cxn>
                  <a:cxn ang="0">
                    <a:pos x="61" y="47"/>
                  </a:cxn>
                  <a:cxn ang="0">
                    <a:pos x="59" y="54"/>
                  </a:cxn>
                  <a:cxn ang="0">
                    <a:pos x="54" y="61"/>
                  </a:cxn>
                  <a:cxn ang="0">
                    <a:pos x="52" y="68"/>
                  </a:cxn>
                  <a:cxn ang="0">
                    <a:pos x="45" y="73"/>
                  </a:cxn>
                  <a:cxn ang="0">
                    <a:pos x="38" y="75"/>
                  </a:cxn>
                  <a:cxn ang="0">
                    <a:pos x="30" y="75"/>
                  </a:cxn>
                  <a:cxn ang="0">
                    <a:pos x="23" y="75"/>
                  </a:cxn>
                  <a:cxn ang="0">
                    <a:pos x="16" y="70"/>
                  </a:cxn>
                  <a:cxn ang="0">
                    <a:pos x="9" y="66"/>
                  </a:cxn>
                  <a:cxn ang="0">
                    <a:pos x="5" y="59"/>
                  </a:cxn>
                  <a:cxn ang="0">
                    <a:pos x="0" y="49"/>
                  </a:cxn>
                  <a:cxn ang="0">
                    <a:pos x="0" y="38"/>
                  </a:cxn>
                  <a:cxn ang="0">
                    <a:pos x="0" y="28"/>
                  </a:cxn>
                  <a:cxn ang="0">
                    <a:pos x="5" y="19"/>
                  </a:cxn>
                  <a:cxn ang="0">
                    <a:pos x="9" y="10"/>
                  </a:cxn>
                  <a:cxn ang="0">
                    <a:pos x="16" y="5"/>
                  </a:cxn>
                  <a:cxn ang="0">
                    <a:pos x="23" y="0"/>
                  </a:cxn>
                  <a:cxn ang="0">
                    <a:pos x="33" y="0"/>
                  </a:cxn>
                  <a:cxn ang="0">
                    <a:pos x="40" y="0"/>
                  </a:cxn>
                  <a:cxn ang="0">
                    <a:pos x="47" y="3"/>
                  </a:cxn>
                  <a:cxn ang="0">
                    <a:pos x="52" y="7"/>
                  </a:cxn>
                  <a:cxn ang="0">
                    <a:pos x="56" y="14"/>
                  </a:cxn>
                  <a:cxn ang="0">
                    <a:pos x="59" y="21"/>
                  </a:cxn>
                  <a:cxn ang="0">
                    <a:pos x="61" y="28"/>
                  </a:cxn>
                  <a:cxn ang="0">
                    <a:pos x="12" y="28"/>
                  </a:cxn>
                  <a:cxn ang="0">
                    <a:pos x="12" y="24"/>
                  </a:cxn>
                  <a:cxn ang="0">
                    <a:pos x="42" y="24"/>
                  </a:cxn>
                  <a:cxn ang="0">
                    <a:pos x="42" y="19"/>
                  </a:cxn>
                  <a:cxn ang="0">
                    <a:pos x="42" y="14"/>
                  </a:cxn>
                  <a:cxn ang="0">
                    <a:pos x="40" y="10"/>
                  </a:cxn>
                  <a:cxn ang="0">
                    <a:pos x="35" y="7"/>
                  </a:cxn>
                  <a:cxn ang="0">
                    <a:pos x="33" y="5"/>
                  </a:cxn>
                  <a:cxn ang="0">
                    <a:pos x="28" y="5"/>
                  </a:cxn>
                  <a:cxn ang="0">
                    <a:pos x="23" y="7"/>
                  </a:cxn>
                  <a:cxn ang="0">
                    <a:pos x="16" y="10"/>
                  </a:cxn>
                  <a:cxn ang="0">
                    <a:pos x="14" y="17"/>
                  </a:cxn>
                  <a:cxn ang="0">
                    <a:pos x="12" y="24"/>
                  </a:cxn>
                </a:cxnLst>
                <a:rect l="0" t="0" r="r" b="b"/>
                <a:pathLst>
                  <a:path w="61" h="75">
                    <a:moveTo>
                      <a:pt x="12" y="28"/>
                    </a:moveTo>
                    <a:lnTo>
                      <a:pt x="12" y="38"/>
                    </a:lnTo>
                    <a:lnTo>
                      <a:pt x="14" y="47"/>
                    </a:lnTo>
                    <a:lnTo>
                      <a:pt x="19" y="54"/>
                    </a:lnTo>
                    <a:lnTo>
                      <a:pt x="23" y="59"/>
                    </a:lnTo>
                    <a:lnTo>
                      <a:pt x="30" y="61"/>
                    </a:lnTo>
                    <a:lnTo>
                      <a:pt x="38" y="61"/>
                    </a:lnTo>
                    <a:lnTo>
                      <a:pt x="45" y="61"/>
                    </a:lnTo>
                    <a:lnTo>
                      <a:pt x="49" y="59"/>
                    </a:lnTo>
                    <a:lnTo>
                      <a:pt x="54" y="54"/>
                    </a:lnTo>
                    <a:lnTo>
                      <a:pt x="59" y="45"/>
                    </a:lnTo>
                    <a:lnTo>
                      <a:pt x="61" y="47"/>
                    </a:lnTo>
                    <a:lnTo>
                      <a:pt x="59" y="54"/>
                    </a:lnTo>
                    <a:lnTo>
                      <a:pt x="54" y="61"/>
                    </a:lnTo>
                    <a:lnTo>
                      <a:pt x="52" y="68"/>
                    </a:lnTo>
                    <a:lnTo>
                      <a:pt x="45" y="73"/>
                    </a:lnTo>
                    <a:lnTo>
                      <a:pt x="38" y="75"/>
                    </a:lnTo>
                    <a:lnTo>
                      <a:pt x="30" y="75"/>
                    </a:lnTo>
                    <a:lnTo>
                      <a:pt x="23" y="75"/>
                    </a:lnTo>
                    <a:lnTo>
                      <a:pt x="16" y="70"/>
                    </a:lnTo>
                    <a:lnTo>
                      <a:pt x="9" y="66"/>
                    </a:lnTo>
                    <a:lnTo>
                      <a:pt x="5" y="59"/>
                    </a:lnTo>
                    <a:lnTo>
                      <a:pt x="0" y="49"/>
                    </a:lnTo>
                    <a:lnTo>
                      <a:pt x="0" y="38"/>
                    </a:lnTo>
                    <a:lnTo>
                      <a:pt x="0" y="28"/>
                    </a:lnTo>
                    <a:lnTo>
                      <a:pt x="5" y="19"/>
                    </a:lnTo>
                    <a:lnTo>
                      <a:pt x="9" y="10"/>
                    </a:lnTo>
                    <a:lnTo>
                      <a:pt x="16" y="5"/>
                    </a:lnTo>
                    <a:lnTo>
                      <a:pt x="23" y="0"/>
                    </a:lnTo>
                    <a:lnTo>
                      <a:pt x="33" y="0"/>
                    </a:lnTo>
                    <a:lnTo>
                      <a:pt x="40" y="0"/>
                    </a:lnTo>
                    <a:lnTo>
                      <a:pt x="47" y="3"/>
                    </a:lnTo>
                    <a:lnTo>
                      <a:pt x="52" y="7"/>
                    </a:lnTo>
                    <a:lnTo>
                      <a:pt x="56" y="14"/>
                    </a:lnTo>
                    <a:lnTo>
                      <a:pt x="59" y="21"/>
                    </a:lnTo>
                    <a:lnTo>
                      <a:pt x="61" y="28"/>
                    </a:lnTo>
                    <a:lnTo>
                      <a:pt x="12" y="28"/>
                    </a:lnTo>
                    <a:close/>
                    <a:moveTo>
                      <a:pt x="12" y="24"/>
                    </a:moveTo>
                    <a:lnTo>
                      <a:pt x="42" y="24"/>
                    </a:lnTo>
                    <a:lnTo>
                      <a:pt x="42" y="19"/>
                    </a:lnTo>
                    <a:lnTo>
                      <a:pt x="42" y="14"/>
                    </a:lnTo>
                    <a:lnTo>
                      <a:pt x="40" y="10"/>
                    </a:lnTo>
                    <a:lnTo>
                      <a:pt x="35" y="7"/>
                    </a:lnTo>
                    <a:lnTo>
                      <a:pt x="33" y="5"/>
                    </a:lnTo>
                    <a:lnTo>
                      <a:pt x="28" y="5"/>
                    </a:lnTo>
                    <a:lnTo>
                      <a:pt x="23" y="7"/>
                    </a:lnTo>
                    <a:lnTo>
                      <a:pt x="16" y="10"/>
                    </a:lnTo>
                    <a:lnTo>
                      <a:pt x="14" y="17"/>
                    </a:lnTo>
                    <a:lnTo>
                      <a:pt x="12" y="24"/>
                    </a:lnTo>
                    <a:close/>
                  </a:path>
                </a:pathLst>
              </a:custGeom>
              <a:solidFill>
                <a:srgbClr val="000000"/>
              </a:solidFill>
              <a:ln w="0">
                <a:solidFill>
                  <a:srgbClr val="000000"/>
                </a:solidFill>
                <a:round/>
                <a:headEnd/>
                <a:tailEnd/>
              </a:ln>
            </p:spPr>
            <p:txBody>
              <a:bodyPr/>
              <a:lstStyle/>
              <a:p>
                <a:endParaRPr lang="en-US"/>
              </a:p>
            </p:txBody>
          </p:sp>
          <p:sp>
            <p:nvSpPr>
              <p:cNvPr id="535015" name="Freeform 487"/>
              <p:cNvSpPr>
                <a:spLocks/>
              </p:cNvSpPr>
              <p:nvPr/>
            </p:nvSpPr>
            <p:spPr bwMode="auto">
              <a:xfrm>
                <a:off x="4951" y="2859"/>
                <a:ext cx="77" cy="73"/>
              </a:xfrm>
              <a:custGeom>
                <a:avLst/>
                <a:gdLst/>
                <a:ahLst/>
                <a:cxnLst>
                  <a:cxn ang="0">
                    <a:pos x="33" y="7"/>
                  </a:cxn>
                  <a:cxn ang="0">
                    <a:pos x="49" y="0"/>
                  </a:cxn>
                  <a:cxn ang="0">
                    <a:pos x="59" y="3"/>
                  </a:cxn>
                  <a:cxn ang="0">
                    <a:pos x="66" y="12"/>
                  </a:cxn>
                  <a:cxn ang="0">
                    <a:pos x="68" y="26"/>
                  </a:cxn>
                  <a:cxn ang="0">
                    <a:pos x="68" y="63"/>
                  </a:cxn>
                  <a:cxn ang="0">
                    <a:pos x="70" y="70"/>
                  </a:cxn>
                  <a:cxn ang="0">
                    <a:pos x="73" y="73"/>
                  </a:cxn>
                  <a:cxn ang="0">
                    <a:pos x="77" y="73"/>
                  </a:cxn>
                  <a:cxn ang="0">
                    <a:pos x="44" y="73"/>
                  </a:cxn>
                  <a:cxn ang="0">
                    <a:pos x="49" y="73"/>
                  </a:cxn>
                  <a:cxn ang="0">
                    <a:pos x="51" y="68"/>
                  </a:cxn>
                  <a:cxn ang="0">
                    <a:pos x="54" y="63"/>
                  </a:cxn>
                  <a:cxn ang="0">
                    <a:pos x="54" y="28"/>
                  </a:cxn>
                  <a:cxn ang="0">
                    <a:pos x="51" y="14"/>
                  </a:cxn>
                  <a:cxn ang="0">
                    <a:pos x="42" y="10"/>
                  </a:cxn>
                  <a:cxn ang="0">
                    <a:pos x="30" y="14"/>
                  </a:cxn>
                  <a:cxn ang="0">
                    <a:pos x="23" y="56"/>
                  </a:cxn>
                  <a:cxn ang="0">
                    <a:pos x="23" y="68"/>
                  </a:cxn>
                  <a:cxn ang="0">
                    <a:pos x="28" y="70"/>
                  </a:cxn>
                  <a:cxn ang="0">
                    <a:pos x="33" y="73"/>
                  </a:cxn>
                  <a:cxn ang="0">
                    <a:pos x="0" y="73"/>
                  </a:cxn>
                  <a:cxn ang="0">
                    <a:pos x="2" y="73"/>
                  </a:cxn>
                  <a:cxn ang="0">
                    <a:pos x="9" y="68"/>
                  </a:cxn>
                  <a:cxn ang="0">
                    <a:pos x="9" y="56"/>
                  </a:cxn>
                  <a:cxn ang="0">
                    <a:pos x="9" y="24"/>
                  </a:cxn>
                  <a:cxn ang="0">
                    <a:pos x="9" y="14"/>
                  </a:cxn>
                  <a:cxn ang="0">
                    <a:pos x="9" y="10"/>
                  </a:cxn>
                  <a:cxn ang="0">
                    <a:pos x="5" y="10"/>
                  </a:cxn>
                  <a:cxn ang="0">
                    <a:pos x="2" y="10"/>
                  </a:cxn>
                  <a:cxn ang="0">
                    <a:pos x="21" y="0"/>
                  </a:cxn>
                  <a:cxn ang="0">
                    <a:pos x="23" y="17"/>
                  </a:cxn>
                </a:cxnLst>
                <a:rect l="0" t="0" r="r" b="b"/>
                <a:pathLst>
                  <a:path w="77" h="73">
                    <a:moveTo>
                      <a:pt x="23" y="17"/>
                    </a:moveTo>
                    <a:lnTo>
                      <a:pt x="33" y="7"/>
                    </a:lnTo>
                    <a:lnTo>
                      <a:pt x="40" y="3"/>
                    </a:lnTo>
                    <a:lnTo>
                      <a:pt x="49" y="0"/>
                    </a:lnTo>
                    <a:lnTo>
                      <a:pt x="54" y="0"/>
                    </a:lnTo>
                    <a:lnTo>
                      <a:pt x="59" y="3"/>
                    </a:lnTo>
                    <a:lnTo>
                      <a:pt x="63" y="7"/>
                    </a:lnTo>
                    <a:lnTo>
                      <a:pt x="66" y="12"/>
                    </a:lnTo>
                    <a:lnTo>
                      <a:pt x="68" y="19"/>
                    </a:lnTo>
                    <a:lnTo>
                      <a:pt x="68" y="26"/>
                    </a:lnTo>
                    <a:lnTo>
                      <a:pt x="68" y="56"/>
                    </a:lnTo>
                    <a:lnTo>
                      <a:pt x="68" y="63"/>
                    </a:lnTo>
                    <a:lnTo>
                      <a:pt x="68" y="68"/>
                    </a:lnTo>
                    <a:lnTo>
                      <a:pt x="70" y="70"/>
                    </a:lnTo>
                    <a:lnTo>
                      <a:pt x="73" y="73"/>
                    </a:lnTo>
                    <a:lnTo>
                      <a:pt x="77" y="73"/>
                    </a:lnTo>
                    <a:lnTo>
                      <a:pt x="44" y="73"/>
                    </a:lnTo>
                    <a:lnTo>
                      <a:pt x="49" y="73"/>
                    </a:lnTo>
                    <a:lnTo>
                      <a:pt x="51" y="70"/>
                    </a:lnTo>
                    <a:lnTo>
                      <a:pt x="51" y="68"/>
                    </a:lnTo>
                    <a:lnTo>
                      <a:pt x="54" y="66"/>
                    </a:lnTo>
                    <a:lnTo>
                      <a:pt x="54" y="63"/>
                    </a:lnTo>
                    <a:lnTo>
                      <a:pt x="54" y="56"/>
                    </a:lnTo>
                    <a:lnTo>
                      <a:pt x="54" y="28"/>
                    </a:lnTo>
                    <a:lnTo>
                      <a:pt x="54" y="21"/>
                    </a:lnTo>
                    <a:lnTo>
                      <a:pt x="51" y="14"/>
                    </a:lnTo>
                    <a:lnTo>
                      <a:pt x="47" y="12"/>
                    </a:lnTo>
                    <a:lnTo>
                      <a:pt x="42" y="10"/>
                    </a:lnTo>
                    <a:lnTo>
                      <a:pt x="35" y="12"/>
                    </a:lnTo>
                    <a:lnTo>
                      <a:pt x="30" y="14"/>
                    </a:lnTo>
                    <a:lnTo>
                      <a:pt x="23" y="21"/>
                    </a:lnTo>
                    <a:lnTo>
                      <a:pt x="23" y="56"/>
                    </a:lnTo>
                    <a:lnTo>
                      <a:pt x="23" y="63"/>
                    </a:lnTo>
                    <a:lnTo>
                      <a:pt x="23" y="68"/>
                    </a:lnTo>
                    <a:lnTo>
                      <a:pt x="26" y="70"/>
                    </a:lnTo>
                    <a:lnTo>
                      <a:pt x="28" y="70"/>
                    </a:lnTo>
                    <a:lnTo>
                      <a:pt x="30" y="73"/>
                    </a:lnTo>
                    <a:lnTo>
                      <a:pt x="33" y="73"/>
                    </a:lnTo>
                    <a:lnTo>
                      <a:pt x="0" y="73"/>
                    </a:lnTo>
                    <a:lnTo>
                      <a:pt x="2" y="73"/>
                    </a:lnTo>
                    <a:lnTo>
                      <a:pt x="7" y="70"/>
                    </a:lnTo>
                    <a:lnTo>
                      <a:pt x="9" y="68"/>
                    </a:lnTo>
                    <a:lnTo>
                      <a:pt x="9" y="63"/>
                    </a:lnTo>
                    <a:lnTo>
                      <a:pt x="9" y="56"/>
                    </a:lnTo>
                    <a:lnTo>
                      <a:pt x="9" y="31"/>
                    </a:lnTo>
                    <a:lnTo>
                      <a:pt x="9" y="24"/>
                    </a:lnTo>
                    <a:lnTo>
                      <a:pt x="9" y="17"/>
                    </a:lnTo>
                    <a:lnTo>
                      <a:pt x="9" y="14"/>
                    </a:lnTo>
                    <a:lnTo>
                      <a:pt x="9" y="12"/>
                    </a:lnTo>
                    <a:lnTo>
                      <a:pt x="9" y="10"/>
                    </a:lnTo>
                    <a:lnTo>
                      <a:pt x="7" y="10"/>
                    </a:lnTo>
                    <a:lnTo>
                      <a:pt x="5" y="10"/>
                    </a:lnTo>
                    <a:lnTo>
                      <a:pt x="2" y="10"/>
                    </a:lnTo>
                    <a:lnTo>
                      <a:pt x="0" y="10"/>
                    </a:lnTo>
                    <a:lnTo>
                      <a:pt x="21" y="0"/>
                    </a:lnTo>
                    <a:lnTo>
                      <a:pt x="23" y="0"/>
                    </a:lnTo>
                    <a:lnTo>
                      <a:pt x="23" y="17"/>
                    </a:lnTo>
                    <a:close/>
                  </a:path>
                </a:pathLst>
              </a:custGeom>
              <a:solidFill>
                <a:srgbClr val="000000"/>
              </a:solidFill>
              <a:ln w="0">
                <a:solidFill>
                  <a:srgbClr val="000000"/>
                </a:solidFill>
                <a:round/>
                <a:headEnd/>
                <a:tailEnd/>
              </a:ln>
            </p:spPr>
            <p:txBody>
              <a:bodyPr/>
              <a:lstStyle/>
              <a:p>
                <a:endParaRPr lang="en-US"/>
              </a:p>
            </p:txBody>
          </p:sp>
          <p:sp>
            <p:nvSpPr>
              <p:cNvPr id="535014" name="Freeform 486"/>
              <p:cNvSpPr>
                <a:spLocks noEditPoints="1"/>
              </p:cNvSpPr>
              <p:nvPr/>
            </p:nvSpPr>
            <p:spPr bwMode="auto">
              <a:xfrm>
                <a:off x="5038" y="2822"/>
                <a:ext cx="32" cy="110"/>
              </a:xfrm>
              <a:custGeom>
                <a:avLst/>
                <a:gdLst/>
                <a:ahLst/>
                <a:cxnLst>
                  <a:cxn ang="0">
                    <a:pos x="14" y="0"/>
                  </a:cxn>
                  <a:cxn ang="0">
                    <a:pos x="18" y="0"/>
                  </a:cxn>
                  <a:cxn ang="0">
                    <a:pos x="21" y="2"/>
                  </a:cxn>
                  <a:cxn ang="0">
                    <a:pos x="23" y="5"/>
                  </a:cxn>
                  <a:cxn ang="0">
                    <a:pos x="23" y="7"/>
                  </a:cxn>
                  <a:cxn ang="0">
                    <a:pos x="23" y="12"/>
                  </a:cxn>
                  <a:cxn ang="0">
                    <a:pos x="21" y="14"/>
                  </a:cxn>
                  <a:cxn ang="0">
                    <a:pos x="18" y="16"/>
                  </a:cxn>
                  <a:cxn ang="0">
                    <a:pos x="14" y="16"/>
                  </a:cxn>
                  <a:cxn ang="0">
                    <a:pos x="11" y="16"/>
                  </a:cxn>
                  <a:cxn ang="0">
                    <a:pos x="9" y="14"/>
                  </a:cxn>
                  <a:cxn ang="0">
                    <a:pos x="7" y="12"/>
                  </a:cxn>
                  <a:cxn ang="0">
                    <a:pos x="4" y="7"/>
                  </a:cxn>
                  <a:cxn ang="0">
                    <a:pos x="7" y="5"/>
                  </a:cxn>
                  <a:cxn ang="0">
                    <a:pos x="9" y="2"/>
                  </a:cxn>
                  <a:cxn ang="0">
                    <a:pos x="11" y="0"/>
                  </a:cxn>
                  <a:cxn ang="0">
                    <a:pos x="14" y="0"/>
                  </a:cxn>
                  <a:cxn ang="0">
                    <a:pos x="23" y="37"/>
                  </a:cxn>
                  <a:cxn ang="0">
                    <a:pos x="23" y="93"/>
                  </a:cxn>
                  <a:cxn ang="0">
                    <a:pos x="23" y="100"/>
                  </a:cxn>
                  <a:cxn ang="0">
                    <a:pos x="23" y="105"/>
                  </a:cxn>
                  <a:cxn ang="0">
                    <a:pos x="23" y="107"/>
                  </a:cxn>
                  <a:cxn ang="0">
                    <a:pos x="25" y="107"/>
                  </a:cxn>
                  <a:cxn ang="0">
                    <a:pos x="28" y="110"/>
                  </a:cxn>
                  <a:cxn ang="0">
                    <a:pos x="32" y="110"/>
                  </a:cxn>
                  <a:cxn ang="0">
                    <a:pos x="32" y="110"/>
                  </a:cxn>
                  <a:cxn ang="0">
                    <a:pos x="0" y="110"/>
                  </a:cxn>
                  <a:cxn ang="0">
                    <a:pos x="0" y="110"/>
                  </a:cxn>
                  <a:cxn ang="0">
                    <a:pos x="2" y="110"/>
                  </a:cxn>
                  <a:cxn ang="0">
                    <a:pos x="4" y="107"/>
                  </a:cxn>
                  <a:cxn ang="0">
                    <a:pos x="7" y="107"/>
                  </a:cxn>
                  <a:cxn ang="0">
                    <a:pos x="7" y="105"/>
                  </a:cxn>
                  <a:cxn ang="0">
                    <a:pos x="9" y="100"/>
                  </a:cxn>
                  <a:cxn ang="0">
                    <a:pos x="9" y="93"/>
                  </a:cxn>
                  <a:cxn ang="0">
                    <a:pos x="9" y="68"/>
                  </a:cxn>
                  <a:cxn ang="0">
                    <a:pos x="9" y="61"/>
                  </a:cxn>
                  <a:cxn ang="0">
                    <a:pos x="9" y="54"/>
                  </a:cxn>
                  <a:cxn ang="0">
                    <a:pos x="9" y="51"/>
                  </a:cxn>
                  <a:cxn ang="0">
                    <a:pos x="7" y="49"/>
                  </a:cxn>
                  <a:cxn ang="0">
                    <a:pos x="7" y="47"/>
                  </a:cxn>
                  <a:cxn ang="0">
                    <a:pos x="4" y="47"/>
                  </a:cxn>
                  <a:cxn ang="0">
                    <a:pos x="4" y="47"/>
                  </a:cxn>
                  <a:cxn ang="0">
                    <a:pos x="2" y="47"/>
                  </a:cxn>
                  <a:cxn ang="0">
                    <a:pos x="0" y="47"/>
                  </a:cxn>
                  <a:cxn ang="0">
                    <a:pos x="0" y="47"/>
                  </a:cxn>
                  <a:cxn ang="0">
                    <a:pos x="18" y="37"/>
                  </a:cxn>
                  <a:cxn ang="0">
                    <a:pos x="23" y="37"/>
                  </a:cxn>
                </a:cxnLst>
                <a:rect l="0" t="0" r="r" b="b"/>
                <a:pathLst>
                  <a:path w="32" h="110">
                    <a:moveTo>
                      <a:pt x="14" y="0"/>
                    </a:moveTo>
                    <a:lnTo>
                      <a:pt x="18" y="0"/>
                    </a:lnTo>
                    <a:lnTo>
                      <a:pt x="21" y="2"/>
                    </a:lnTo>
                    <a:lnTo>
                      <a:pt x="23" y="5"/>
                    </a:lnTo>
                    <a:lnTo>
                      <a:pt x="23" y="7"/>
                    </a:lnTo>
                    <a:lnTo>
                      <a:pt x="23" y="12"/>
                    </a:lnTo>
                    <a:lnTo>
                      <a:pt x="21" y="14"/>
                    </a:lnTo>
                    <a:lnTo>
                      <a:pt x="18" y="16"/>
                    </a:lnTo>
                    <a:lnTo>
                      <a:pt x="14" y="16"/>
                    </a:lnTo>
                    <a:lnTo>
                      <a:pt x="11" y="16"/>
                    </a:lnTo>
                    <a:lnTo>
                      <a:pt x="9" y="14"/>
                    </a:lnTo>
                    <a:lnTo>
                      <a:pt x="7" y="12"/>
                    </a:lnTo>
                    <a:lnTo>
                      <a:pt x="4" y="7"/>
                    </a:lnTo>
                    <a:lnTo>
                      <a:pt x="7" y="5"/>
                    </a:lnTo>
                    <a:lnTo>
                      <a:pt x="9" y="2"/>
                    </a:lnTo>
                    <a:lnTo>
                      <a:pt x="11" y="0"/>
                    </a:lnTo>
                    <a:lnTo>
                      <a:pt x="14" y="0"/>
                    </a:lnTo>
                    <a:close/>
                    <a:moveTo>
                      <a:pt x="23" y="37"/>
                    </a:moveTo>
                    <a:lnTo>
                      <a:pt x="23" y="93"/>
                    </a:lnTo>
                    <a:lnTo>
                      <a:pt x="23" y="100"/>
                    </a:lnTo>
                    <a:lnTo>
                      <a:pt x="23" y="105"/>
                    </a:lnTo>
                    <a:lnTo>
                      <a:pt x="23" y="107"/>
                    </a:lnTo>
                    <a:lnTo>
                      <a:pt x="25" y="107"/>
                    </a:lnTo>
                    <a:lnTo>
                      <a:pt x="28" y="110"/>
                    </a:lnTo>
                    <a:lnTo>
                      <a:pt x="32" y="110"/>
                    </a:lnTo>
                    <a:lnTo>
                      <a:pt x="0" y="110"/>
                    </a:lnTo>
                    <a:lnTo>
                      <a:pt x="2" y="110"/>
                    </a:lnTo>
                    <a:lnTo>
                      <a:pt x="4" y="107"/>
                    </a:lnTo>
                    <a:lnTo>
                      <a:pt x="7" y="107"/>
                    </a:lnTo>
                    <a:lnTo>
                      <a:pt x="7" y="105"/>
                    </a:lnTo>
                    <a:lnTo>
                      <a:pt x="9" y="100"/>
                    </a:lnTo>
                    <a:lnTo>
                      <a:pt x="9" y="93"/>
                    </a:lnTo>
                    <a:lnTo>
                      <a:pt x="9" y="68"/>
                    </a:lnTo>
                    <a:lnTo>
                      <a:pt x="9" y="61"/>
                    </a:lnTo>
                    <a:lnTo>
                      <a:pt x="9" y="54"/>
                    </a:lnTo>
                    <a:lnTo>
                      <a:pt x="9" y="51"/>
                    </a:lnTo>
                    <a:lnTo>
                      <a:pt x="7" y="49"/>
                    </a:lnTo>
                    <a:lnTo>
                      <a:pt x="7" y="47"/>
                    </a:lnTo>
                    <a:lnTo>
                      <a:pt x="4" y="47"/>
                    </a:lnTo>
                    <a:lnTo>
                      <a:pt x="2" y="47"/>
                    </a:lnTo>
                    <a:lnTo>
                      <a:pt x="0" y="47"/>
                    </a:lnTo>
                    <a:lnTo>
                      <a:pt x="18" y="37"/>
                    </a:lnTo>
                    <a:lnTo>
                      <a:pt x="23" y="37"/>
                    </a:lnTo>
                    <a:close/>
                  </a:path>
                </a:pathLst>
              </a:custGeom>
              <a:solidFill>
                <a:srgbClr val="000000"/>
              </a:solidFill>
              <a:ln w="0">
                <a:solidFill>
                  <a:srgbClr val="000000"/>
                </a:solidFill>
                <a:round/>
                <a:headEnd/>
                <a:tailEnd/>
              </a:ln>
            </p:spPr>
            <p:txBody>
              <a:bodyPr/>
              <a:lstStyle/>
              <a:p>
                <a:endParaRPr lang="en-US"/>
              </a:p>
            </p:txBody>
          </p:sp>
          <p:sp>
            <p:nvSpPr>
              <p:cNvPr id="535013" name="Freeform 485"/>
              <p:cNvSpPr>
                <a:spLocks/>
              </p:cNvSpPr>
              <p:nvPr/>
            </p:nvSpPr>
            <p:spPr bwMode="auto">
              <a:xfrm>
                <a:off x="5075" y="2862"/>
                <a:ext cx="80" cy="70"/>
              </a:xfrm>
              <a:custGeom>
                <a:avLst/>
                <a:gdLst/>
                <a:ahLst/>
                <a:cxnLst>
                  <a:cxn ang="0">
                    <a:pos x="33" y="0"/>
                  </a:cxn>
                  <a:cxn ang="0">
                    <a:pos x="31" y="2"/>
                  </a:cxn>
                  <a:cxn ang="0">
                    <a:pos x="28" y="2"/>
                  </a:cxn>
                  <a:cxn ang="0">
                    <a:pos x="28" y="7"/>
                  </a:cxn>
                  <a:cxn ang="0">
                    <a:pos x="33" y="14"/>
                  </a:cxn>
                  <a:cxn ang="0">
                    <a:pos x="42" y="25"/>
                  </a:cxn>
                  <a:cxn ang="0">
                    <a:pos x="52" y="11"/>
                  </a:cxn>
                  <a:cxn ang="0">
                    <a:pos x="54" y="7"/>
                  </a:cxn>
                  <a:cxn ang="0">
                    <a:pos x="52" y="2"/>
                  </a:cxn>
                  <a:cxn ang="0">
                    <a:pos x="47" y="0"/>
                  </a:cxn>
                  <a:cxn ang="0">
                    <a:pos x="73" y="0"/>
                  </a:cxn>
                  <a:cxn ang="0">
                    <a:pos x="70" y="2"/>
                  </a:cxn>
                  <a:cxn ang="0">
                    <a:pos x="63" y="7"/>
                  </a:cxn>
                  <a:cxn ang="0">
                    <a:pos x="54" y="16"/>
                  </a:cxn>
                  <a:cxn ang="0">
                    <a:pos x="61" y="53"/>
                  </a:cxn>
                  <a:cxn ang="0">
                    <a:pos x="68" y="63"/>
                  </a:cxn>
                  <a:cxn ang="0">
                    <a:pos x="75" y="67"/>
                  </a:cxn>
                  <a:cxn ang="0">
                    <a:pos x="80" y="70"/>
                  </a:cxn>
                  <a:cxn ang="0">
                    <a:pos x="42" y="67"/>
                  </a:cxn>
                  <a:cxn ang="0">
                    <a:pos x="49" y="65"/>
                  </a:cxn>
                  <a:cxn ang="0">
                    <a:pos x="52" y="63"/>
                  </a:cxn>
                  <a:cxn ang="0">
                    <a:pos x="49" y="58"/>
                  </a:cxn>
                  <a:cxn ang="0">
                    <a:pos x="35" y="39"/>
                  </a:cxn>
                  <a:cxn ang="0">
                    <a:pos x="21" y="58"/>
                  </a:cxn>
                  <a:cxn ang="0">
                    <a:pos x="19" y="63"/>
                  </a:cxn>
                  <a:cxn ang="0">
                    <a:pos x="21" y="65"/>
                  </a:cxn>
                  <a:cxn ang="0">
                    <a:pos x="26" y="67"/>
                  </a:cxn>
                  <a:cxn ang="0">
                    <a:pos x="2" y="70"/>
                  </a:cxn>
                  <a:cxn ang="0">
                    <a:pos x="5" y="67"/>
                  </a:cxn>
                  <a:cxn ang="0">
                    <a:pos x="9" y="63"/>
                  </a:cxn>
                  <a:cxn ang="0">
                    <a:pos x="16" y="53"/>
                  </a:cxn>
                  <a:cxn ang="0">
                    <a:pos x="16" y="14"/>
                  </a:cxn>
                  <a:cxn ang="0">
                    <a:pos x="7" y="2"/>
                  </a:cxn>
                  <a:cxn ang="0">
                    <a:pos x="0" y="0"/>
                  </a:cxn>
                </a:cxnLst>
                <a:rect l="0" t="0" r="r" b="b"/>
                <a:pathLst>
                  <a:path w="80" h="70">
                    <a:moveTo>
                      <a:pt x="0" y="0"/>
                    </a:moveTo>
                    <a:lnTo>
                      <a:pt x="33" y="0"/>
                    </a:lnTo>
                    <a:lnTo>
                      <a:pt x="31" y="2"/>
                    </a:lnTo>
                    <a:lnTo>
                      <a:pt x="28" y="2"/>
                    </a:lnTo>
                    <a:lnTo>
                      <a:pt x="26" y="4"/>
                    </a:lnTo>
                    <a:lnTo>
                      <a:pt x="28" y="7"/>
                    </a:lnTo>
                    <a:lnTo>
                      <a:pt x="31" y="11"/>
                    </a:lnTo>
                    <a:lnTo>
                      <a:pt x="33" y="14"/>
                    </a:lnTo>
                    <a:lnTo>
                      <a:pt x="35" y="16"/>
                    </a:lnTo>
                    <a:lnTo>
                      <a:pt x="42" y="25"/>
                    </a:lnTo>
                    <a:lnTo>
                      <a:pt x="47" y="16"/>
                    </a:lnTo>
                    <a:lnTo>
                      <a:pt x="52" y="11"/>
                    </a:lnTo>
                    <a:lnTo>
                      <a:pt x="54" y="9"/>
                    </a:lnTo>
                    <a:lnTo>
                      <a:pt x="54" y="7"/>
                    </a:lnTo>
                    <a:lnTo>
                      <a:pt x="54" y="4"/>
                    </a:lnTo>
                    <a:lnTo>
                      <a:pt x="52" y="2"/>
                    </a:lnTo>
                    <a:lnTo>
                      <a:pt x="49" y="2"/>
                    </a:lnTo>
                    <a:lnTo>
                      <a:pt x="47" y="0"/>
                    </a:lnTo>
                    <a:lnTo>
                      <a:pt x="73" y="0"/>
                    </a:lnTo>
                    <a:lnTo>
                      <a:pt x="70" y="2"/>
                    </a:lnTo>
                    <a:lnTo>
                      <a:pt x="66" y="2"/>
                    </a:lnTo>
                    <a:lnTo>
                      <a:pt x="63" y="7"/>
                    </a:lnTo>
                    <a:lnTo>
                      <a:pt x="59" y="9"/>
                    </a:lnTo>
                    <a:lnTo>
                      <a:pt x="54" y="16"/>
                    </a:lnTo>
                    <a:lnTo>
                      <a:pt x="45" y="28"/>
                    </a:lnTo>
                    <a:lnTo>
                      <a:pt x="61" y="53"/>
                    </a:lnTo>
                    <a:lnTo>
                      <a:pt x="66" y="58"/>
                    </a:lnTo>
                    <a:lnTo>
                      <a:pt x="68" y="63"/>
                    </a:lnTo>
                    <a:lnTo>
                      <a:pt x="70" y="65"/>
                    </a:lnTo>
                    <a:lnTo>
                      <a:pt x="75" y="67"/>
                    </a:lnTo>
                    <a:lnTo>
                      <a:pt x="80" y="67"/>
                    </a:lnTo>
                    <a:lnTo>
                      <a:pt x="80" y="70"/>
                    </a:lnTo>
                    <a:lnTo>
                      <a:pt x="42" y="70"/>
                    </a:lnTo>
                    <a:lnTo>
                      <a:pt x="42" y="67"/>
                    </a:lnTo>
                    <a:lnTo>
                      <a:pt x="47" y="67"/>
                    </a:lnTo>
                    <a:lnTo>
                      <a:pt x="49" y="65"/>
                    </a:lnTo>
                    <a:lnTo>
                      <a:pt x="52" y="65"/>
                    </a:lnTo>
                    <a:lnTo>
                      <a:pt x="52" y="63"/>
                    </a:lnTo>
                    <a:lnTo>
                      <a:pt x="52" y="60"/>
                    </a:lnTo>
                    <a:lnTo>
                      <a:pt x="49" y="58"/>
                    </a:lnTo>
                    <a:lnTo>
                      <a:pt x="47" y="53"/>
                    </a:lnTo>
                    <a:lnTo>
                      <a:pt x="35" y="39"/>
                    </a:lnTo>
                    <a:lnTo>
                      <a:pt x="21" y="53"/>
                    </a:lnTo>
                    <a:lnTo>
                      <a:pt x="21" y="58"/>
                    </a:lnTo>
                    <a:lnTo>
                      <a:pt x="19" y="60"/>
                    </a:lnTo>
                    <a:lnTo>
                      <a:pt x="19" y="63"/>
                    </a:lnTo>
                    <a:lnTo>
                      <a:pt x="19" y="65"/>
                    </a:lnTo>
                    <a:lnTo>
                      <a:pt x="21" y="65"/>
                    </a:lnTo>
                    <a:lnTo>
                      <a:pt x="24" y="67"/>
                    </a:lnTo>
                    <a:lnTo>
                      <a:pt x="26" y="67"/>
                    </a:lnTo>
                    <a:lnTo>
                      <a:pt x="26" y="70"/>
                    </a:lnTo>
                    <a:lnTo>
                      <a:pt x="2" y="70"/>
                    </a:lnTo>
                    <a:lnTo>
                      <a:pt x="2" y="67"/>
                    </a:lnTo>
                    <a:lnTo>
                      <a:pt x="5" y="67"/>
                    </a:lnTo>
                    <a:lnTo>
                      <a:pt x="7" y="65"/>
                    </a:lnTo>
                    <a:lnTo>
                      <a:pt x="9" y="63"/>
                    </a:lnTo>
                    <a:lnTo>
                      <a:pt x="12" y="58"/>
                    </a:lnTo>
                    <a:lnTo>
                      <a:pt x="16" y="53"/>
                    </a:lnTo>
                    <a:lnTo>
                      <a:pt x="33" y="35"/>
                    </a:lnTo>
                    <a:lnTo>
                      <a:pt x="16" y="14"/>
                    </a:lnTo>
                    <a:lnTo>
                      <a:pt x="12" y="7"/>
                    </a:lnTo>
                    <a:lnTo>
                      <a:pt x="7" y="2"/>
                    </a:lnTo>
                    <a:lnTo>
                      <a:pt x="5" y="2"/>
                    </a:lnTo>
                    <a:lnTo>
                      <a:pt x="0" y="0"/>
                    </a:lnTo>
                    <a:close/>
                  </a:path>
                </a:pathLst>
              </a:custGeom>
              <a:solidFill>
                <a:srgbClr val="000000"/>
              </a:solidFill>
              <a:ln w="0">
                <a:solidFill>
                  <a:srgbClr val="000000"/>
                </a:solidFill>
                <a:round/>
                <a:headEnd/>
                <a:tailEnd/>
              </a:ln>
            </p:spPr>
            <p:txBody>
              <a:bodyPr/>
              <a:lstStyle/>
              <a:p>
                <a:endParaRPr lang="en-US"/>
              </a:p>
            </p:txBody>
          </p:sp>
          <p:sp>
            <p:nvSpPr>
              <p:cNvPr id="535012" name="Freeform 484"/>
              <p:cNvSpPr>
                <a:spLocks/>
              </p:cNvSpPr>
              <p:nvPr/>
            </p:nvSpPr>
            <p:spPr bwMode="auto">
              <a:xfrm>
                <a:off x="5202" y="2822"/>
                <a:ext cx="44" cy="145"/>
              </a:xfrm>
              <a:custGeom>
                <a:avLst/>
                <a:gdLst/>
                <a:ahLst/>
                <a:cxnLst>
                  <a:cxn ang="0">
                    <a:pos x="44" y="140"/>
                  </a:cxn>
                  <a:cxn ang="0">
                    <a:pos x="44" y="145"/>
                  </a:cxn>
                  <a:cxn ang="0">
                    <a:pos x="32" y="138"/>
                  </a:cxn>
                  <a:cxn ang="0">
                    <a:pos x="23" y="131"/>
                  </a:cxn>
                  <a:cxn ang="0">
                    <a:pos x="14" y="119"/>
                  </a:cxn>
                  <a:cxn ang="0">
                    <a:pos x="7" y="105"/>
                  </a:cxn>
                  <a:cxn ang="0">
                    <a:pos x="2" y="89"/>
                  </a:cxn>
                  <a:cxn ang="0">
                    <a:pos x="0" y="72"/>
                  </a:cxn>
                  <a:cxn ang="0">
                    <a:pos x="4" y="49"/>
                  </a:cxn>
                  <a:cxn ang="0">
                    <a:pos x="11" y="28"/>
                  </a:cxn>
                  <a:cxn ang="0">
                    <a:pos x="21" y="16"/>
                  </a:cxn>
                  <a:cxn ang="0">
                    <a:pos x="32" y="7"/>
                  </a:cxn>
                  <a:cxn ang="0">
                    <a:pos x="44" y="0"/>
                  </a:cxn>
                  <a:cxn ang="0">
                    <a:pos x="44" y="5"/>
                  </a:cxn>
                  <a:cxn ang="0">
                    <a:pos x="35" y="9"/>
                  </a:cxn>
                  <a:cxn ang="0">
                    <a:pos x="28" y="19"/>
                  </a:cxn>
                  <a:cxn ang="0">
                    <a:pos x="23" y="28"/>
                  </a:cxn>
                  <a:cxn ang="0">
                    <a:pos x="18" y="42"/>
                  </a:cxn>
                  <a:cxn ang="0">
                    <a:pos x="16" y="56"/>
                  </a:cxn>
                  <a:cxn ang="0">
                    <a:pos x="16" y="70"/>
                  </a:cxn>
                  <a:cxn ang="0">
                    <a:pos x="16" y="86"/>
                  </a:cxn>
                  <a:cxn ang="0">
                    <a:pos x="18" y="100"/>
                  </a:cxn>
                  <a:cxn ang="0">
                    <a:pos x="21" y="110"/>
                  </a:cxn>
                  <a:cxn ang="0">
                    <a:pos x="23" y="117"/>
                  </a:cxn>
                  <a:cxn ang="0">
                    <a:pos x="25" y="124"/>
                  </a:cxn>
                  <a:cxn ang="0">
                    <a:pos x="30" y="128"/>
                  </a:cxn>
                  <a:cxn ang="0">
                    <a:pos x="37" y="135"/>
                  </a:cxn>
                  <a:cxn ang="0">
                    <a:pos x="44" y="140"/>
                  </a:cxn>
                </a:cxnLst>
                <a:rect l="0" t="0" r="r" b="b"/>
                <a:pathLst>
                  <a:path w="44" h="145">
                    <a:moveTo>
                      <a:pt x="44" y="140"/>
                    </a:moveTo>
                    <a:lnTo>
                      <a:pt x="44" y="145"/>
                    </a:lnTo>
                    <a:lnTo>
                      <a:pt x="32" y="138"/>
                    </a:lnTo>
                    <a:lnTo>
                      <a:pt x="23" y="131"/>
                    </a:lnTo>
                    <a:lnTo>
                      <a:pt x="14" y="119"/>
                    </a:lnTo>
                    <a:lnTo>
                      <a:pt x="7" y="105"/>
                    </a:lnTo>
                    <a:lnTo>
                      <a:pt x="2" y="89"/>
                    </a:lnTo>
                    <a:lnTo>
                      <a:pt x="0" y="72"/>
                    </a:lnTo>
                    <a:lnTo>
                      <a:pt x="4" y="49"/>
                    </a:lnTo>
                    <a:lnTo>
                      <a:pt x="11" y="28"/>
                    </a:lnTo>
                    <a:lnTo>
                      <a:pt x="21" y="16"/>
                    </a:lnTo>
                    <a:lnTo>
                      <a:pt x="32" y="7"/>
                    </a:lnTo>
                    <a:lnTo>
                      <a:pt x="44" y="0"/>
                    </a:lnTo>
                    <a:lnTo>
                      <a:pt x="44" y="5"/>
                    </a:lnTo>
                    <a:lnTo>
                      <a:pt x="35" y="9"/>
                    </a:lnTo>
                    <a:lnTo>
                      <a:pt x="28" y="19"/>
                    </a:lnTo>
                    <a:lnTo>
                      <a:pt x="23" y="28"/>
                    </a:lnTo>
                    <a:lnTo>
                      <a:pt x="18" y="42"/>
                    </a:lnTo>
                    <a:lnTo>
                      <a:pt x="16" y="56"/>
                    </a:lnTo>
                    <a:lnTo>
                      <a:pt x="16" y="70"/>
                    </a:lnTo>
                    <a:lnTo>
                      <a:pt x="16" y="86"/>
                    </a:lnTo>
                    <a:lnTo>
                      <a:pt x="18" y="100"/>
                    </a:lnTo>
                    <a:lnTo>
                      <a:pt x="21" y="110"/>
                    </a:lnTo>
                    <a:lnTo>
                      <a:pt x="23" y="117"/>
                    </a:lnTo>
                    <a:lnTo>
                      <a:pt x="25" y="124"/>
                    </a:lnTo>
                    <a:lnTo>
                      <a:pt x="30" y="128"/>
                    </a:lnTo>
                    <a:lnTo>
                      <a:pt x="37" y="135"/>
                    </a:lnTo>
                    <a:lnTo>
                      <a:pt x="44" y="140"/>
                    </a:lnTo>
                    <a:close/>
                  </a:path>
                </a:pathLst>
              </a:custGeom>
              <a:solidFill>
                <a:srgbClr val="000000"/>
              </a:solidFill>
              <a:ln w="0">
                <a:solidFill>
                  <a:srgbClr val="000000"/>
                </a:solidFill>
                <a:round/>
                <a:headEnd/>
                <a:tailEnd/>
              </a:ln>
            </p:spPr>
            <p:txBody>
              <a:bodyPr/>
              <a:lstStyle/>
              <a:p>
                <a:endParaRPr lang="en-US"/>
              </a:p>
            </p:txBody>
          </p:sp>
          <p:sp>
            <p:nvSpPr>
              <p:cNvPr id="535011" name="Freeform 483"/>
              <p:cNvSpPr>
                <a:spLocks/>
              </p:cNvSpPr>
              <p:nvPr/>
            </p:nvSpPr>
            <p:spPr bwMode="auto">
              <a:xfrm>
                <a:off x="5255" y="2824"/>
                <a:ext cx="94" cy="110"/>
              </a:xfrm>
              <a:custGeom>
                <a:avLst/>
                <a:gdLst/>
                <a:ahLst/>
                <a:cxnLst>
                  <a:cxn ang="0">
                    <a:pos x="89" y="0"/>
                  </a:cxn>
                  <a:cxn ang="0">
                    <a:pos x="92" y="38"/>
                  </a:cxn>
                  <a:cxn ang="0">
                    <a:pos x="89" y="38"/>
                  </a:cxn>
                  <a:cxn ang="0">
                    <a:pos x="85" y="26"/>
                  </a:cxn>
                  <a:cxn ang="0">
                    <a:pos x="80" y="19"/>
                  </a:cxn>
                  <a:cxn ang="0">
                    <a:pos x="75" y="12"/>
                  </a:cxn>
                  <a:cxn ang="0">
                    <a:pos x="71" y="10"/>
                  </a:cxn>
                  <a:cxn ang="0">
                    <a:pos x="64" y="5"/>
                  </a:cxn>
                  <a:cxn ang="0">
                    <a:pos x="54" y="5"/>
                  </a:cxn>
                  <a:cxn ang="0">
                    <a:pos x="45" y="7"/>
                  </a:cxn>
                  <a:cxn ang="0">
                    <a:pos x="36" y="10"/>
                  </a:cxn>
                  <a:cxn ang="0">
                    <a:pos x="31" y="14"/>
                  </a:cxn>
                  <a:cxn ang="0">
                    <a:pos x="26" y="21"/>
                  </a:cxn>
                  <a:cxn ang="0">
                    <a:pos x="24" y="28"/>
                  </a:cxn>
                  <a:cxn ang="0">
                    <a:pos x="22" y="35"/>
                  </a:cxn>
                  <a:cxn ang="0">
                    <a:pos x="19" y="47"/>
                  </a:cxn>
                  <a:cxn ang="0">
                    <a:pos x="19" y="56"/>
                  </a:cxn>
                  <a:cxn ang="0">
                    <a:pos x="19" y="70"/>
                  </a:cxn>
                  <a:cxn ang="0">
                    <a:pos x="24" y="82"/>
                  </a:cxn>
                  <a:cxn ang="0">
                    <a:pos x="26" y="89"/>
                  </a:cxn>
                  <a:cxn ang="0">
                    <a:pos x="31" y="94"/>
                  </a:cxn>
                  <a:cxn ang="0">
                    <a:pos x="38" y="98"/>
                  </a:cxn>
                  <a:cxn ang="0">
                    <a:pos x="47" y="103"/>
                  </a:cxn>
                  <a:cxn ang="0">
                    <a:pos x="57" y="103"/>
                  </a:cxn>
                  <a:cxn ang="0">
                    <a:pos x="66" y="103"/>
                  </a:cxn>
                  <a:cxn ang="0">
                    <a:pos x="75" y="98"/>
                  </a:cxn>
                  <a:cxn ang="0">
                    <a:pos x="80" y="96"/>
                  </a:cxn>
                  <a:cxn ang="0">
                    <a:pos x="85" y="89"/>
                  </a:cxn>
                  <a:cxn ang="0">
                    <a:pos x="92" y="82"/>
                  </a:cxn>
                  <a:cxn ang="0">
                    <a:pos x="94" y="84"/>
                  </a:cxn>
                  <a:cxn ang="0">
                    <a:pos x="89" y="91"/>
                  </a:cxn>
                  <a:cxn ang="0">
                    <a:pos x="82" y="98"/>
                  </a:cxn>
                  <a:cxn ang="0">
                    <a:pos x="75" y="103"/>
                  </a:cxn>
                  <a:cxn ang="0">
                    <a:pos x="68" y="108"/>
                  </a:cxn>
                  <a:cxn ang="0">
                    <a:pos x="61" y="110"/>
                  </a:cxn>
                  <a:cxn ang="0">
                    <a:pos x="52" y="110"/>
                  </a:cxn>
                  <a:cxn ang="0">
                    <a:pos x="29" y="105"/>
                  </a:cxn>
                  <a:cxn ang="0">
                    <a:pos x="12" y="91"/>
                  </a:cxn>
                  <a:cxn ang="0">
                    <a:pos x="5" y="80"/>
                  </a:cxn>
                  <a:cxn ang="0">
                    <a:pos x="3" y="70"/>
                  </a:cxn>
                  <a:cxn ang="0">
                    <a:pos x="0" y="56"/>
                  </a:cxn>
                  <a:cxn ang="0">
                    <a:pos x="0" y="47"/>
                  </a:cxn>
                  <a:cxn ang="0">
                    <a:pos x="3" y="38"/>
                  </a:cxn>
                  <a:cxn ang="0">
                    <a:pos x="7" y="28"/>
                  </a:cxn>
                  <a:cxn ang="0">
                    <a:pos x="12" y="19"/>
                  </a:cxn>
                  <a:cxn ang="0">
                    <a:pos x="19" y="12"/>
                  </a:cxn>
                  <a:cxn ang="0">
                    <a:pos x="26" y="7"/>
                  </a:cxn>
                  <a:cxn ang="0">
                    <a:pos x="36" y="3"/>
                  </a:cxn>
                  <a:cxn ang="0">
                    <a:pos x="45" y="0"/>
                  </a:cxn>
                  <a:cxn ang="0">
                    <a:pos x="54" y="0"/>
                  </a:cxn>
                  <a:cxn ang="0">
                    <a:pos x="66" y="3"/>
                  </a:cxn>
                  <a:cxn ang="0">
                    <a:pos x="75" y="5"/>
                  </a:cxn>
                  <a:cxn ang="0">
                    <a:pos x="80" y="7"/>
                  </a:cxn>
                  <a:cxn ang="0">
                    <a:pos x="80" y="7"/>
                  </a:cxn>
                  <a:cxn ang="0">
                    <a:pos x="82" y="7"/>
                  </a:cxn>
                  <a:cxn ang="0">
                    <a:pos x="85" y="5"/>
                  </a:cxn>
                  <a:cxn ang="0">
                    <a:pos x="87" y="3"/>
                  </a:cxn>
                  <a:cxn ang="0">
                    <a:pos x="87" y="0"/>
                  </a:cxn>
                  <a:cxn ang="0">
                    <a:pos x="89" y="0"/>
                  </a:cxn>
                </a:cxnLst>
                <a:rect l="0" t="0" r="r" b="b"/>
                <a:pathLst>
                  <a:path w="94" h="110">
                    <a:moveTo>
                      <a:pt x="89" y="0"/>
                    </a:moveTo>
                    <a:lnTo>
                      <a:pt x="92" y="38"/>
                    </a:lnTo>
                    <a:lnTo>
                      <a:pt x="89" y="38"/>
                    </a:lnTo>
                    <a:lnTo>
                      <a:pt x="85" y="26"/>
                    </a:lnTo>
                    <a:lnTo>
                      <a:pt x="80" y="19"/>
                    </a:lnTo>
                    <a:lnTo>
                      <a:pt x="75" y="12"/>
                    </a:lnTo>
                    <a:lnTo>
                      <a:pt x="71" y="10"/>
                    </a:lnTo>
                    <a:lnTo>
                      <a:pt x="64" y="5"/>
                    </a:lnTo>
                    <a:lnTo>
                      <a:pt x="54" y="5"/>
                    </a:lnTo>
                    <a:lnTo>
                      <a:pt x="45" y="7"/>
                    </a:lnTo>
                    <a:lnTo>
                      <a:pt x="36" y="10"/>
                    </a:lnTo>
                    <a:lnTo>
                      <a:pt x="31" y="14"/>
                    </a:lnTo>
                    <a:lnTo>
                      <a:pt x="26" y="21"/>
                    </a:lnTo>
                    <a:lnTo>
                      <a:pt x="24" y="28"/>
                    </a:lnTo>
                    <a:lnTo>
                      <a:pt x="22" y="35"/>
                    </a:lnTo>
                    <a:lnTo>
                      <a:pt x="19" y="47"/>
                    </a:lnTo>
                    <a:lnTo>
                      <a:pt x="19" y="56"/>
                    </a:lnTo>
                    <a:lnTo>
                      <a:pt x="19" y="70"/>
                    </a:lnTo>
                    <a:lnTo>
                      <a:pt x="24" y="82"/>
                    </a:lnTo>
                    <a:lnTo>
                      <a:pt x="26" y="89"/>
                    </a:lnTo>
                    <a:lnTo>
                      <a:pt x="31" y="94"/>
                    </a:lnTo>
                    <a:lnTo>
                      <a:pt x="38" y="98"/>
                    </a:lnTo>
                    <a:lnTo>
                      <a:pt x="47" y="103"/>
                    </a:lnTo>
                    <a:lnTo>
                      <a:pt x="57" y="103"/>
                    </a:lnTo>
                    <a:lnTo>
                      <a:pt x="66" y="103"/>
                    </a:lnTo>
                    <a:lnTo>
                      <a:pt x="75" y="98"/>
                    </a:lnTo>
                    <a:lnTo>
                      <a:pt x="80" y="96"/>
                    </a:lnTo>
                    <a:lnTo>
                      <a:pt x="85" y="89"/>
                    </a:lnTo>
                    <a:lnTo>
                      <a:pt x="92" y="82"/>
                    </a:lnTo>
                    <a:lnTo>
                      <a:pt x="94" y="84"/>
                    </a:lnTo>
                    <a:lnTo>
                      <a:pt x="89" y="91"/>
                    </a:lnTo>
                    <a:lnTo>
                      <a:pt x="82" y="98"/>
                    </a:lnTo>
                    <a:lnTo>
                      <a:pt x="75" y="103"/>
                    </a:lnTo>
                    <a:lnTo>
                      <a:pt x="68" y="108"/>
                    </a:lnTo>
                    <a:lnTo>
                      <a:pt x="61" y="110"/>
                    </a:lnTo>
                    <a:lnTo>
                      <a:pt x="52" y="110"/>
                    </a:lnTo>
                    <a:lnTo>
                      <a:pt x="29" y="105"/>
                    </a:lnTo>
                    <a:lnTo>
                      <a:pt x="12" y="91"/>
                    </a:lnTo>
                    <a:lnTo>
                      <a:pt x="5" y="80"/>
                    </a:lnTo>
                    <a:lnTo>
                      <a:pt x="3" y="70"/>
                    </a:lnTo>
                    <a:lnTo>
                      <a:pt x="0" y="56"/>
                    </a:lnTo>
                    <a:lnTo>
                      <a:pt x="0" y="47"/>
                    </a:lnTo>
                    <a:lnTo>
                      <a:pt x="3" y="38"/>
                    </a:lnTo>
                    <a:lnTo>
                      <a:pt x="7" y="28"/>
                    </a:lnTo>
                    <a:lnTo>
                      <a:pt x="12" y="19"/>
                    </a:lnTo>
                    <a:lnTo>
                      <a:pt x="19" y="12"/>
                    </a:lnTo>
                    <a:lnTo>
                      <a:pt x="26" y="7"/>
                    </a:lnTo>
                    <a:lnTo>
                      <a:pt x="36" y="3"/>
                    </a:lnTo>
                    <a:lnTo>
                      <a:pt x="45" y="0"/>
                    </a:lnTo>
                    <a:lnTo>
                      <a:pt x="54" y="0"/>
                    </a:lnTo>
                    <a:lnTo>
                      <a:pt x="66" y="3"/>
                    </a:lnTo>
                    <a:lnTo>
                      <a:pt x="75" y="5"/>
                    </a:lnTo>
                    <a:lnTo>
                      <a:pt x="80" y="7"/>
                    </a:lnTo>
                    <a:lnTo>
                      <a:pt x="82" y="7"/>
                    </a:lnTo>
                    <a:lnTo>
                      <a:pt x="85" y="5"/>
                    </a:lnTo>
                    <a:lnTo>
                      <a:pt x="87" y="3"/>
                    </a:lnTo>
                    <a:lnTo>
                      <a:pt x="87" y="0"/>
                    </a:lnTo>
                    <a:lnTo>
                      <a:pt x="89" y="0"/>
                    </a:lnTo>
                    <a:close/>
                  </a:path>
                </a:pathLst>
              </a:custGeom>
              <a:solidFill>
                <a:srgbClr val="000000"/>
              </a:solidFill>
              <a:ln w="0">
                <a:solidFill>
                  <a:srgbClr val="000000"/>
                </a:solidFill>
                <a:round/>
                <a:headEnd/>
                <a:tailEnd/>
              </a:ln>
            </p:spPr>
            <p:txBody>
              <a:bodyPr/>
              <a:lstStyle/>
              <a:p>
                <a:endParaRPr lang="en-US"/>
              </a:p>
            </p:txBody>
          </p:sp>
          <p:sp>
            <p:nvSpPr>
              <p:cNvPr id="535010" name="Freeform 482"/>
              <p:cNvSpPr>
                <a:spLocks/>
              </p:cNvSpPr>
              <p:nvPr/>
            </p:nvSpPr>
            <p:spPr bwMode="auto">
              <a:xfrm>
                <a:off x="5358" y="2859"/>
                <a:ext cx="52" cy="73"/>
              </a:xfrm>
              <a:custGeom>
                <a:avLst/>
                <a:gdLst/>
                <a:ahLst/>
                <a:cxnLst>
                  <a:cxn ang="0">
                    <a:pos x="24" y="0"/>
                  </a:cxn>
                  <a:cxn ang="0">
                    <a:pos x="24" y="19"/>
                  </a:cxn>
                  <a:cxn ang="0">
                    <a:pos x="29" y="10"/>
                  </a:cxn>
                  <a:cxn ang="0">
                    <a:pos x="36" y="3"/>
                  </a:cxn>
                  <a:cxn ang="0">
                    <a:pos x="43" y="0"/>
                  </a:cxn>
                  <a:cxn ang="0">
                    <a:pos x="45" y="0"/>
                  </a:cxn>
                  <a:cxn ang="0">
                    <a:pos x="50" y="3"/>
                  </a:cxn>
                  <a:cxn ang="0">
                    <a:pos x="50" y="7"/>
                  </a:cxn>
                  <a:cxn ang="0">
                    <a:pos x="52" y="10"/>
                  </a:cxn>
                  <a:cxn ang="0">
                    <a:pos x="52" y="14"/>
                  </a:cxn>
                  <a:cxn ang="0">
                    <a:pos x="50" y="17"/>
                  </a:cxn>
                  <a:cxn ang="0">
                    <a:pos x="47" y="19"/>
                  </a:cxn>
                  <a:cxn ang="0">
                    <a:pos x="45" y="19"/>
                  </a:cxn>
                  <a:cxn ang="0">
                    <a:pos x="43" y="17"/>
                  </a:cxn>
                  <a:cxn ang="0">
                    <a:pos x="38" y="14"/>
                  </a:cxn>
                  <a:cxn ang="0">
                    <a:pos x="36" y="12"/>
                  </a:cxn>
                  <a:cxn ang="0">
                    <a:pos x="33" y="12"/>
                  </a:cxn>
                  <a:cxn ang="0">
                    <a:pos x="33" y="12"/>
                  </a:cxn>
                  <a:cxn ang="0">
                    <a:pos x="31" y="14"/>
                  </a:cxn>
                  <a:cxn ang="0">
                    <a:pos x="26" y="19"/>
                  </a:cxn>
                  <a:cxn ang="0">
                    <a:pos x="24" y="26"/>
                  </a:cxn>
                  <a:cxn ang="0">
                    <a:pos x="24" y="56"/>
                  </a:cxn>
                  <a:cxn ang="0">
                    <a:pos x="24" y="63"/>
                  </a:cxn>
                  <a:cxn ang="0">
                    <a:pos x="24" y="66"/>
                  </a:cxn>
                  <a:cxn ang="0">
                    <a:pos x="26" y="68"/>
                  </a:cxn>
                  <a:cxn ang="0">
                    <a:pos x="29" y="70"/>
                  </a:cxn>
                  <a:cxn ang="0">
                    <a:pos x="31" y="70"/>
                  </a:cxn>
                  <a:cxn ang="0">
                    <a:pos x="36" y="73"/>
                  </a:cxn>
                  <a:cxn ang="0">
                    <a:pos x="36" y="73"/>
                  </a:cxn>
                  <a:cxn ang="0">
                    <a:pos x="0" y="73"/>
                  </a:cxn>
                  <a:cxn ang="0">
                    <a:pos x="0" y="73"/>
                  </a:cxn>
                  <a:cxn ang="0">
                    <a:pos x="3" y="70"/>
                  </a:cxn>
                  <a:cxn ang="0">
                    <a:pos x="8" y="70"/>
                  </a:cxn>
                  <a:cxn ang="0">
                    <a:pos x="8" y="68"/>
                  </a:cxn>
                  <a:cxn ang="0">
                    <a:pos x="10" y="66"/>
                  </a:cxn>
                  <a:cxn ang="0">
                    <a:pos x="10" y="63"/>
                  </a:cxn>
                  <a:cxn ang="0">
                    <a:pos x="10" y="56"/>
                  </a:cxn>
                  <a:cxn ang="0">
                    <a:pos x="10" y="31"/>
                  </a:cxn>
                  <a:cxn ang="0">
                    <a:pos x="10" y="21"/>
                  </a:cxn>
                  <a:cxn ang="0">
                    <a:pos x="10" y="17"/>
                  </a:cxn>
                  <a:cxn ang="0">
                    <a:pos x="10" y="14"/>
                  </a:cxn>
                  <a:cxn ang="0">
                    <a:pos x="8" y="12"/>
                  </a:cxn>
                  <a:cxn ang="0">
                    <a:pos x="8" y="10"/>
                  </a:cxn>
                  <a:cxn ang="0">
                    <a:pos x="8" y="10"/>
                  </a:cxn>
                  <a:cxn ang="0">
                    <a:pos x="5" y="10"/>
                  </a:cxn>
                  <a:cxn ang="0">
                    <a:pos x="3" y="10"/>
                  </a:cxn>
                  <a:cxn ang="0">
                    <a:pos x="0" y="10"/>
                  </a:cxn>
                  <a:cxn ang="0">
                    <a:pos x="0" y="10"/>
                  </a:cxn>
                  <a:cxn ang="0">
                    <a:pos x="19" y="0"/>
                  </a:cxn>
                  <a:cxn ang="0">
                    <a:pos x="24" y="0"/>
                  </a:cxn>
                </a:cxnLst>
                <a:rect l="0" t="0" r="r" b="b"/>
                <a:pathLst>
                  <a:path w="52" h="73">
                    <a:moveTo>
                      <a:pt x="24" y="0"/>
                    </a:moveTo>
                    <a:lnTo>
                      <a:pt x="24" y="19"/>
                    </a:lnTo>
                    <a:lnTo>
                      <a:pt x="29" y="10"/>
                    </a:lnTo>
                    <a:lnTo>
                      <a:pt x="36" y="3"/>
                    </a:lnTo>
                    <a:lnTo>
                      <a:pt x="43" y="0"/>
                    </a:lnTo>
                    <a:lnTo>
                      <a:pt x="45" y="0"/>
                    </a:lnTo>
                    <a:lnTo>
                      <a:pt x="50" y="3"/>
                    </a:lnTo>
                    <a:lnTo>
                      <a:pt x="50" y="7"/>
                    </a:lnTo>
                    <a:lnTo>
                      <a:pt x="52" y="10"/>
                    </a:lnTo>
                    <a:lnTo>
                      <a:pt x="52" y="14"/>
                    </a:lnTo>
                    <a:lnTo>
                      <a:pt x="50" y="17"/>
                    </a:lnTo>
                    <a:lnTo>
                      <a:pt x="47" y="19"/>
                    </a:lnTo>
                    <a:lnTo>
                      <a:pt x="45" y="19"/>
                    </a:lnTo>
                    <a:lnTo>
                      <a:pt x="43" y="17"/>
                    </a:lnTo>
                    <a:lnTo>
                      <a:pt x="38" y="14"/>
                    </a:lnTo>
                    <a:lnTo>
                      <a:pt x="36" y="12"/>
                    </a:lnTo>
                    <a:lnTo>
                      <a:pt x="33" y="12"/>
                    </a:lnTo>
                    <a:lnTo>
                      <a:pt x="31" y="14"/>
                    </a:lnTo>
                    <a:lnTo>
                      <a:pt x="26" y="19"/>
                    </a:lnTo>
                    <a:lnTo>
                      <a:pt x="24" y="26"/>
                    </a:lnTo>
                    <a:lnTo>
                      <a:pt x="24" y="56"/>
                    </a:lnTo>
                    <a:lnTo>
                      <a:pt x="24" y="63"/>
                    </a:lnTo>
                    <a:lnTo>
                      <a:pt x="24" y="66"/>
                    </a:lnTo>
                    <a:lnTo>
                      <a:pt x="26" y="68"/>
                    </a:lnTo>
                    <a:lnTo>
                      <a:pt x="29" y="70"/>
                    </a:lnTo>
                    <a:lnTo>
                      <a:pt x="31" y="70"/>
                    </a:lnTo>
                    <a:lnTo>
                      <a:pt x="36" y="73"/>
                    </a:lnTo>
                    <a:lnTo>
                      <a:pt x="0" y="73"/>
                    </a:lnTo>
                    <a:lnTo>
                      <a:pt x="3" y="70"/>
                    </a:lnTo>
                    <a:lnTo>
                      <a:pt x="8" y="70"/>
                    </a:lnTo>
                    <a:lnTo>
                      <a:pt x="8" y="68"/>
                    </a:lnTo>
                    <a:lnTo>
                      <a:pt x="10" y="66"/>
                    </a:lnTo>
                    <a:lnTo>
                      <a:pt x="10" y="63"/>
                    </a:lnTo>
                    <a:lnTo>
                      <a:pt x="10" y="56"/>
                    </a:lnTo>
                    <a:lnTo>
                      <a:pt x="10" y="31"/>
                    </a:lnTo>
                    <a:lnTo>
                      <a:pt x="10" y="21"/>
                    </a:lnTo>
                    <a:lnTo>
                      <a:pt x="10" y="17"/>
                    </a:lnTo>
                    <a:lnTo>
                      <a:pt x="10" y="14"/>
                    </a:lnTo>
                    <a:lnTo>
                      <a:pt x="8" y="12"/>
                    </a:lnTo>
                    <a:lnTo>
                      <a:pt x="8" y="10"/>
                    </a:lnTo>
                    <a:lnTo>
                      <a:pt x="5" y="10"/>
                    </a:lnTo>
                    <a:lnTo>
                      <a:pt x="3" y="10"/>
                    </a:lnTo>
                    <a:lnTo>
                      <a:pt x="0" y="10"/>
                    </a:lnTo>
                    <a:lnTo>
                      <a:pt x="19" y="0"/>
                    </a:lnTo>
                    <a:lnTo>
                      <a:pt x="24" y="0"/>
                    </a:lnTo>
                    <a:close/>
                  </a:path>
                </a:pathLst>
              </a:custGeom>
              <a:solidFill>
                <a:srgbClr val="000000"/>
              </a:solidFill>
              <a:ln w="0">
                <a:solidFill>
                  <a:srgbClr val="000000"/>
                </a:solidFill>
                <a:round/>
                <a:headEnd/>
                <a:tailEnd/>
              </a:ln>
            </p:spPr>
            <p:txBody>
              <a:bodyPr/>
              <a:lstStyle/>
              <a:p>
                <a:endParaRPr lang="en-US"/>
              </a:p>
            </p:txBody>
          </p:sp>
          <p:sp>
            <p:nvSpPr>
              <p:cNvPr id="535009" name="Freeform 481"/>
              <p:cNvSpPr>
                <a:spLocks noEditPoints="1"/>
              </p:cNvSpPr>
              <p:nvPr/>
            </p:nvSpPr>
            <p:spPr bwMode="auto">
              <a:xfrm>
                <a:off x="5415" y="2859"/>
                <a:ext cx="65" cy="75"/>
              </a:xfrm>
              <a:custGeom>
                <a:avLst/>
                <a:gdLst/>
                <a:ahLst/>
                <a:cxnLst>
                  <a:cxn ang="0">
                    <a:pos x="32" y="68"/>
                  </a:cxn>
                  <a:cxn ang="0">
                    <a:pos x="25" y="73"/>
                  </a:cxn>
                  <a:cxn ang="0">
                    <a:pos x="16" y="75"/>
                  </a:cxn>
                  <a:cxn ang="0">
                    <a:pos x="4" y="70"/>
                  </a:cxn>
                  <a:cxn ang="0">
                    <a:pos x="0" y="56"/>
                  </a:cxn>
                  <a:cxn ang="0">
                    <a:pos x="2" y="47"/>
                  </a:cxn>
                  <a:cxn ang="0">
                    <a:pos x="14" y="38"/>
                  </a:cxn>
                  <a:cxn ang="0">
                    <a:pos x="28" y="31"/>
                  </a:cxn>
                  <a:cxn ang="0">
                    <a:pos x="39" y="24"/>
                  </a:cxn>
                  <a:cxn ang="0">
                    <a:pos x="37" y="12"/>
                  </a:cxn>
                  <a:cxn ang="0">
                    <a:pos x="32" y="7"/>
                  </a:cxn>
                  <a:cxn ang="0">
                    <a:pos x="23" y="5"/>
                  </a:cxn>
                  <a:cxn ang="0">
                    <a:pos x="16" y="12"/>
                  </a:cxn>
                  <a:cxn ang="0">
                    <a:pos x="16" y="19"/>
                  </a:cxn>
                  <a:cxn ang="0">
                    <a:pos x="14" y="26"/>
                  </a:cxn>
                  <a:cxn ang="0">
                    <a:pos x="9" y="26"/>
                  </a:cxn>
                  <a:cxn ang="0">
                    <a:pos x="4" y="26"/>
                  </a:cxn>
                  <a:cxn ang="0">
                    <a:pos x="2" y="19"/>
                  </a:cxn>
                  <a:cxn ang="0">
                    <a:pos x="9" y="7"/>
                  </a:cxn>
                  <a:cxn ang="0">
                    <a:pos x="21" y="0"/>
                  </a:cxn>
                  <a:cxn ang="0">
                    <a:pos x="37" y="0"/>
                  </a:cxn>
                  <a:cxn ang="0">
                    <a:pos x="49" y="7"/>
                  </a:cxn>
                  <a:cxn ang="0">
                    <a:pos x="54" y="17"/>
                  </a:cxn>
                  <a:cxn ang="0">
                    <a:pos x="54" y="49"/>
                  </a:cxn>
                  <a:cxn ang="0">
                    <a:pos x="54" y="61"/>
                  </a:cxn>
                  <a:cxn ang="0">
                    <a:pos x="54" y="66"/>
                  </a:cxn>
                  <a:cxn ang="0">
                    <a:pos x="56" y="66"/>
                  </a:cxn>
                  <a:cxn ang="0">
                    <a:pos x="58" y="66"/>
                  </a:cxn>
                  <a:cxn ang="0">
                    <a:pos x="65" y="61"/>
                  </a:cxn>
                  <a:cxn ang="0">
                    <a:pos x="58" y="70"/>
                  </a:cxn>
                  <a:cxn ang="0">
                    <a:pos x="49" y="75"/>
                  </a:cxn>
                  <a:cxn ang="0">
                    <a:pos x="42" y="73"/>
                  </a:cxn>
                  <a:cxn ang="0">
                    <a:pos x="39" y="63"/>
                  </a:cxn>
                  <a:cxn ang="0">
                    <a:pos x="39" y="33"/>
                  </a:cxn>
                  <a:cxn ang="0">
                    <a:pos x="28" y="38"/>
                  </a:cxn>
                  <a:cxn ang="0">
                    <a:pos x="18" y="42"/>
                  </a:cxn>
                  <a:cxn ang="0">
                    <a:pos x="14" y="49"/>
                  </a:cxn>
                  <a:cxn ang="0">
                    <a:pos x="14" y="59"/>
                  </a:cxn>
                  <a:cxn ang="0">
                    <a:pos x="21" y="63"/>
                  </a:cxn>
                  <a:cxn ang="0">
                    <a:pos x="28" y="63"/>
                  </a:cxn>
                  <a:cxn ang="0">
                    <a:pos x="39" y="59"/>
                  </a:cxn>
                </a:cxnLst>
                <a:rect l="0" t="0" r="r" b="b"/>
                <a:pathLst>
                  <a:path w="65" h="75">
                    <a:moveTo>
                      <a:pt x="39" y="63"/>
                    </a:moveTo>
                    <a:lnTo>
                      <a:pt x="32" y="68"/>
                    </a:lnTo>
                    <a:lnTo>
                      <a:pt x="28" y="70"/>
                    </a:lnTo>
                    <a:lnTo>
                      <a:pt x="25" y="73"/>
                    </a:lnTo>
                    <a:lnTo>
                      <a:pt x="21" y="75"/>
                    </a:lnTo>
                    <a:lnTo>
                      <a:pt x="16" y="75"/>
                    </a:lnTo>
                    <a:lnTo>
                      <a:pt x="9" y="75"/>
                    </a:lnTo>
                    <a:lnTo>
                      <a:pt x="4" y="70"/>
                    </a:lnTo>
                    <a:lnTo>
                      <a:pt x="0" y="63"/>
                    </a:lnTo>
                    <a:lnTo>
                      <a:pt x="0" y="56"/>
                    </a:lnTo>
                    <a:lnTo>
                      <a:pt x="0" y="52"/>
                    </a:lnTo>
                    <a:lnTo>
                      <a:pt x="2" y="47"/>
                    </a:lnTo>
                    <a:lnTo>
                      <a:pt x="7" y="42"/>
                    </a:lnTo>
                    <a:lnTo>
                      <a:pt x="14" y="38"/>
                    </a:lnTo>
                    <a:lnTo>
                      <a:pt x="18" y="35"/>
                    </a:lnTo>
                    <a:lnTo>
                      <a:pt x="28" y="31"/>
                    </a:lnTo>
                    <a:lnTo>
                      <a:pt x="39" y="26"/>
                    </a:lnTo>
                    <a:lnTo>
                      <a:pt x="39" y="24"/>
                    </a:lnTo>
                    <a:lnTo>
                      <a:pt x="39" y="17"/>
                    </a:lnTo>
                    <a:lnTo>
                      <a:pt x="37" y="12"/>
                    </a:lnTo>
                    <a:lnTo>
                      <a:pt x="37" y="10"/>
                    </a:lnTo>
                    <a:lnTo>
                      <a:pt x="32" y="7"/>
                    </a:lnTo>
                    <a:lnTo>
                      <a:pt x="25" y="5"/>
                    </a:lnTo>
                    <a:lnTo>
                      <a:pt x="23" y="5"/>
                    </a:lnTo>
                    <a:lnTo>
                      <a:pt x="18" y="7"/>
                    </a:lnTo>
                    <a:lnTo>
                      <a:pt x="16" y="12"/>
                    </a:lnTo>
                    <a:lnTo>
                      <a:pt x="16" y="14"/>
                    </a:lnTo>
                    <a:lnTo>
                      <a:pt x="16" y="19"/>
                    </a:lnTo>
                    <a:lnTo>
                      <a:pt x="16" y="21"/>
                    </a:lnTo>
                    <a:lnTo>
                      <a:pt x="14" y="26"/>
                    </a:lnTo>
                    <a:lnTo>
                      <a:pt x="11" y="26"/>
                    </a:lnTo>
                    <a:lnTo>
                      <a:pt x="9" y="26"/>
                    </a:lnTo>
                    <a:lnTo>
                      <a:pt x="7" y="26"/>
                    </a:lnTo>
                    <a:lnTo>
                      <a:pt x="4" y="26"/>
                    </a:lnTo>
                    <a:lnTo>
                      <a:pt x="4" y="21"/>
                    </a:lnTo>
                    <a:lnTo>
                      <a:pt x="2" y="19"/>
                    </a:lnTo>
                    <a:lnTo>
                      <a:pt x="4" y="12"/>
                    </a:lnTo>
                    <a:lnTo>
                      <a:pt x="9" y="7"/>
                    </a:lnTo>
                    <a:lnTo>
                      <a:pt x="16" y="3"/>
                    </a:lnTo>
                    <a:lnTo>
                      <a:pt x="21" y="0"/>
                    </a:lnTo>
                    <a:lnTo>
                      <a:pt x="30" y="0"/>
                    </a:lnTo>
                    <a:lnTo>
                      <a:pt x="37" y="0"/>
                    </a:lnTo>
                    <a:lnTo>
                      <a:pt x="44" y="3"/>
                    </a:lnTo>
                    <a:lnTo>
                      <a:pt x="49" y="7"/>
                    </a:lnTo>
                    <a:lnTo>
                      <a:pt x="51" y="12"/>
                    </a:lnTo>
                    <a:lnTo>
                      <a:pt x="54" y="17"/>
                    </a:lnTo>
                    <a:lnTo>
                      <a:pt x="54" y="24"/>
                    </a:lnTo>
                    <a:lnTo>
                      <a:pt x="54" y="49"/>
                    </a:lnTo>
                    <a:lnTo>
                      <a:pt x="54" y="56"/>
                    </a:lnTo>
                    <a:lnTo>
                      <a:pt x="54" y="61"/>
                    </a:lnTo>
                    <a:lnTo>
                      <a:pt x="54" y="63"/>
                    </a:lnTo>
                    <a:lnTo>
                      <a:pt x="54" y="66"/>
                    </a:lnTo>
                    <a:lnTo>
                      <a:pt x="56" y="66"/>
                    </a:lnTo>
                    <a:lnTo>
                      <a:pt x="58" y="66"/>
                    </a:lnTo>
                    <a:lnTo>
                      <a:pt x="61" y="63"/>
                    </a:lnTo>
                    <a:lnTo>
                      <a:pt x="65" y="61"/>
                    </a:lnTo>
                    <a:lnTo>
                      <a:pt x="65" y="63"/>
                    </a:lnTo>
                    <a:lnTo>
                      <a:pt x="58" y="70"/>
                    </a:lnTo>
                    <a:lnTo>
                      <a:pt x="54" y="75"/>
                    </a:lnTo>
                    <a:lnTo>
                      <a:pt x="49" y="75"/>
                    </a:lnTo>
                    <a:lnTo>
                      <a:pt x="44" y="75"/>
                    </a:lnTo>
                    <a:lnTo>
                      <a:pt x="42" y="73"/>
                    </a:lnTo>
                    <a:lnTo>
                      <a:pt x="39" y="68"/>
                    </a:lnTo>
                    <a:lnTo>
                      <a:pt x="39" y="63"/>
                    </a:lnTo>
                    <a:close/>
                    <a:moveTo>
                      <a:pt x="39" y="59"/>
                    </a:moveTo>
                    <a:lnTo>
                      <a:pt x="39" y="33"/>
                    </a:lnTo>
                    <a:lnTo>
                      <a:pt x="32" y="35"/>
                    </a:lnTo>
                    <a:lnTo>
                      <a:pt x="28" y="38"/>
                    </a:lnTo>
                    <a:lnTo>
                      <a:pt x="25" y="38"/>
                    </a:lnTo>
                    <a:lnTo>
                      <a:pt x="18" y="42"/>
                    </a:lnTo>
                    <a:lnTo>
                      <a:pt x="16" y="45"/>
                    </a:lnTo>
                    <a:lnTo>
                      <a:pt x="14" y="49"/>
                    </a:lnTo>
                    <a:lnTo>
                      <a:pt x="14" y="54"/>
                    </a:lnTo>
                    <a:lnTo>
                      <a:pt x="14" y="59"/>
                    </a:lnTo>
                    <a:lnTo>
                      <a:pt x="16" y="61"/>
                    </a:lnTo>
                    <a:lnTo>
                      <a:pt x="21" y="63"/>
                    </a:lnTo>
                    <a:lnTo>
                      <a:pt x="23" y="66"/>
                    </a:lnTo>
                    <a:lnTo>
                      <a:pt x="28" y="63"/>
                    </a:lnTo>
                    <a:lnTo>
                      <a:pt x="32" y="61"/>
                    </a:lnTo>
                    <a:lnTo>
                      <a:pt x="39" y="59"/>
                    </a:lnTo>
                    <a:close/>
                  </a:path>
                </a:pathLst>
              </a:custGeom>
              <a:solidFill>
                <a:srgbClr val="000000"/>
              </a:solidFill>
              <a:ln w="0">
                <a:solidFill>
                  <a:srgbClr val="000000"/>
                </a:solidFill>
                <a:round/>
                <a:headEnd/>
                <a:tailEnd/>
              </a:ln>
            </p:spPr>
            <p:txBody>
              <a:bodyPr/>
              <a:lstStyle/>
              <a:p>
                <a:endParaRPr lang="en-US"/>
              </a:p>
            </p:txBody>
          </p:sp>
          <p:sp>
            <p:nvSpPr>
              <p:cNvPr id="535008" name="Freeform 480"/>
              <p:cNvSpPr>
                <a:spLocks/>
              </p:cNvSpPr>
              <p:nvPr/>
            </p:nvSpPr>
            <p:spPr bwMode="auto">
              <a:xfrm>
                <a:off x="5483" y="2862"/>
                <a:ext cx="77" cy="105"/>
              </a:xfrm>
              <a:custGeom>
                <a:avLst/>
                <a:gdLst/>
                <a:ahLst/>
                <a:cxnLst>
                  <a:cxn ang="0">
                    <a:pos x="0" y="0"/>
                  </a:cxn>
                  <a:cxn ang="0">
                    <a:pos x="32" y="0"/>
                  </a:cxn>
                  <a:cxn ang="0">
                    <a:pos x="32" y="0"/>
                  </a:cxn>
                  <a:cxn ang="0">
                    <a:pos x="32" y="0"/>
                  </a:cxn>
                  <a:cxn ang="0">
                    <a:pos x="28" y="2"/>
                  </a:cxn>
                  <a:cxn ang="0">
                    <a:pos x="25" y="2"/>
                  </a:cxn>
                  <a:cxn ang="0">
                    <a:pos x="25" y="4"/>
                  </a:cxn>
                  <a:cxn ang="0">
                    <a:pos x="23" y="7"/>
                  </a:cxn>
                  <a:cxn ang="0">
                    <a:pos x="25" y="11"/>
                  </a:cxn>
                  <a:cxn ang="0">
                    <a:pos x="28" y="16"/>
                  </a:cxn>
                  <a:cxn ang="0">
                    <a:pos x="44" y="51"/>
                  </a:cxn>
                  <a:cxn ang="0">
                    <a:pos x="60" y="11"/>
                  </a:cxn>
                  <a:cxn ang="0">
                    <a:pos x="60" y="9"/>
                  </a:cxn>
                  <a:cxn ang="0">
                    <a:pos x="60" y="4"/>
                  </a:cxn>
                  <a:cxn ang="0">
                    <a:pos x="60" y="4"/>
                  </a:cxn>
                  <a:cxn ang="0">
                    <a:pos x="60" y="2"/>
                  </a:cxn>
                  <a:cxn ang="0">
                    <a:pos x="60" y="2"/>
                  </a:cxn>
                  <a:cxn ang="0">
                    <a:pos x="58" y="2"/>
                  </a:cxn>
                  <a:cxn ang="0">
                    <a:pos x="58" y="0"/>
                  </a:cxn>
                  <a:cxn ang="0">
                    <a:pos x="53" y="0"/>
                  </a:cxn>
                  <a:cxn ang="0">
                    <a:pos x="53" y="0"/>
                  </a:cxn>
                  <a:cxn ang="0">
                    <a:pos x="77" y="0"/>
                  </a:cxn>
                  <a:cxn ang="0">
                    <a:pos x="77" y="0"/>
                  </a:cxn>
                  <a:cxn ang="0">
                    <a:pos x="72" y="2"/>
                  </a:cxn>
                  <a:cxn ang="0">
                    <a:pos x="72" y="2"/>
                  </a:cxn>
                  <a:cxn ang="0">
                    <a:pos x="70" y="4"/>
                  </a:cxn>
                  <a:cxn ang="0">
                    <a:pos x="68" y="7"/>
                  </a:cxn>
                  <a:cxn ang="0">
                    <a:pos x="68" y="9"/>
                  </a:cxn>
                  <a:cxn ang="0">
                    <a:pos x="65" y="11"/>
                  </a:cxn>
                  <a:cxn ang="0">
                    <a:pos x="37" y="81"/>
                  </a:cxn>
                  <a:cxn ang="0">
                    <a:pos x="32" y="93"/>
                  </a:cxn>
                  <a:cxn ang="0">
                    <a:pos x="25" y="100"/>
                  </a:cxn>
                  <a:cxn ang="0">
                    <a:pos x="18" y="105"/>
                  </a:cxn>
                  <a:cxn ang="0">
                    <a:pos x="11" y="105"/>
                  </a:cxn>
                  <a:cxn ang="0">
                    <a:pos x="9" y="105"/>
                  </a:cxn>
                  <a:cxn ang="0">
                    <a:pos x="4" y="102"/>
                  </a:cxn>
                  <a:cxn ang="0">
                    <a:pos x="2" y="100"/>
                  </a:cxn>
                  <a:cxn ang="0">
                    <a:pos x="2" y="95"/>
                  </a:cxn>
                  <a:cxn ang="0">
                    <a:pos x="2" y="93"/>
                  </a:cxn>
                  <a:cxn ang="0">
                    <a:pos x="4" y="91"/>
                  </a:cxn>
                  <a:cxn ang="0">
                    <a:pos x="7" y="88"/>
                  </a:cxn>
                  <a:cxn ang="0">
                    <a:pos x="11" y="88"/>
                  </a:cxn>
                  <a:cxn ang="0">
                    <a:pos x="14" y="88"/>
                  </a:cxn>
                  <a:cxn ang="0">
                    <a:pos x="18" y="88"/>
                  </a:cxn>
                  <a:cxn ang="0">
                    <a:pos x="21" y="91"/>
                  </a:cxn>
                  <a:cxn ang="0">
                    <a:pos x="23" y="91"/>
                  </a:cxn>
                  <a:cxn ang="0">
                    <a:pos x="25" y="91"/>
                  </a:cxn>
                  <a:cxn ang="0">
                    <a:pos x="28" y="88"/>
                  </a:cxn>
                  <a:cxn ang="0">
                    <a:pos x="30" y="84"/>
                  </a:cxn>
                  <a:cxn ang="0">
                    <a:pos x="32" y="79"/>
                  </a:cxn>
                  <a:cxn ang="0">
                    <a:pos x="37" y="67"/>
                  </a:cxn>
                  <a:cxn ang="0">
                    <a:pos x="11" y="14"/>
                  </a:cxn>
                  <a:cxn ang="0">
                    <a:pos x="9" y="11"/>
                  </a:cxn>
                  <a:cxn ang="0">
                    <a:pos x="7" y="7"/>
                  </a:cxn>
                  <a:cxn ang="0">
                    <a:pos x="7" y="4"/>
                  </a:cxn>
                  <a:cxn ang="0">
                    <a:pos x="4" y="2"/>
                  </a:cxn>
                  <a:cxn ang="0">
                    <a:pos x="2" y="2"/>
                  </a:cxn>
                  <a:cxn ang="0">
                    <a:pos x="0" y="0"/>
                  </a:cxn>
                  <a:cxn ang="0">
                    <a:pos x="0" y="0"/>
                  </a:cxn>
                </a:cxnLst>
                <a:rect l="0" t="0" r="r" b="b"/>
                <a:pathLst>
                  <a:path w="77" h="105">
                    <a:moveTo>
                      <a:pt x="0" y="0"/>
                    </a:moveTo>
                    <a:lnTo>
                      <a:pt x="32" y="0"/>
                    </a:lnTo>
                    <a:lnTo>
                      <a:pt x="28" y="2"/>
                    </a:lnTo>
                    <a:lnTo>
                      <a:pt x="25" y="2"/>
                    </a:lnTo>
                    <a:lnTo>
                      <a:pt x="25" y="4"/>
                    </a:lnTo>
                    <a:lnTo>
                      <a:pt x="23" y="7"/>
                    </a:lnTo>
                    <a:lnTo>
                      <a:pt x="25" y="11"/>
                    </a:lnTo>
                    <a:lnTo>
                      <a:pt x="28" y="16"/>
                    </a:lnTo>
                    <a:lnTo>
                      <a:pt x="44" y="51"/>
                    </a:lnTo>
                    <a:lnTo>
                      <a:pt x="60" y="11"/>
                    </a:lnTo>
                    <a:lnTo>
                      <a:pt x="60" y="9"/>
                    </a:lnTo>
                    <a:lnTo>
                      <a:pt x="60" y="4"/>
                    </a:lnTo>
                    <a:lnTo>
                      <a:pt x="60" y="2"/>
                    </a:lnTo>
                    <a:lnTo>
                      <a:pt x="58" y="2"/>
                    </a:lnTo>
                    <a:lnTo>
                      <a:pt x="58" y="0"/>
                    </a:lnTo>
                    <a:lnTo>
                      <a:pt x="53" y="0"/>
                    </a:lnTo>
                    <a:lnTo>
                      <a:pt x="77" y="0"/>
                    </a:lnTo>
                    <a:lnTo>
                      <a:pt x="72" y="2"/>
                    </a:lnTo>
                    <a:lnTo>
                      <a:pt x="70" y="4"/>
                    </a:lnTo>
                    <a:lnTo>
                      <a:pt x="68" y="7"/>
                    </a:lnTo>
                    <a:lnTo>
                      <a:pt x="68" y="9"/>
                    </a:lnTo>
                    <a:lnTo>
                      <a:pt x="65" y="11"/>
                    </a:lnTo>
                    <a:lnTo>
                      <a:pt x="37" y="81"/>
                    </a:lnTo>
                    <a:lnTo>
                      <a:pt x="32" y="93"/>
                    </a:lnTo>
                    <a:lnTo>
                      <a:pt x="25" y="100"/>
                    </a:lnTo>
                    <a:lnTo>
                      <a:pt x="18" y="105"/>
                    </a:lnTo>
                    <a:lnTo>
                      <a:pt x="11" y="105"/>
                    </a:lnTo>
                    <a:lnTo>
                      <a:pt x="9" y="105"/>
                    </a:lnTo>
                    <a:lnTo>
                      <a:pt x="4" y="102"/>
                    </a:lnTo>
                    <a:lnTo>
                      <a:pt x="2" y="100"/>
                    </a:lnTo>
                    <a:lnTo>
                      <a:pt x="2" y="95"/>
                    </a:lnTo>
                    <a:lnTo>
                      <a:pt x="2" y="93"/>
                    </a:lnTo>
                    <a:lnTo>
                      <a:pt x="4" y="91"/>
                    </a:lnTo>
                    <a:lnTo>
                      <a:pt x="7" y="88"/>
                    </a:lnTo>
                    <a:lnTo>
                      <a:pt x="11" y="88"/>
                    </a:lnTo>
                    <a:lnTo>
                      <a:pt x="14" y="88"/>
                    </a:lnTo>
                    <a:lnTo>
                      <a:pt x="18" y="88"/>
                    </a:lnTo>
                    <a:lnTo>
                      <a:pt x="21" y="91"/>
                    </a:lnTo>
                    <a:lnTo>
                      <a:pt x="23" y="91"/>
                    </a:lnTo>
                    <a:lnTo>
                      <a:pt x="25" y="91"/>
                    </a:lnTo>
                    <a:lnTo>
                      <a:pt x="28" y="88"/>
                    </a:lnTo>
                    <a:lnTo>
                      <a:pt x="30" y="84"/>
                    </a:lnTo>
                    <a:lnTo>
                      <a:pt x="32" y="79"/>
                    </a:lnTo>
                    <a:lnTo>
                      <a:pt x="37" y="67"/>
                    </a:lnTo>
                    <a:lnTo>
                      <a:pt x="11" y="14"/>
                    </a:lnTo>
                    <a:lnTo>
                      <a:pt x="9" y="11"/>
                    </a:lnTo>
                    <a:lnTo>
                      <a:pt x="7" y="7"/>
                    </a:lnTo>
                    <a:lnTo>
                      <a:pt x="7"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535007" name="Freeform 479"/>
              <p:cNvSpPr>
                <a:spLocks/>
              </p:cNvSpPr>
              <p:nvPr/>
            </p:nvSpPr>
            <p:spPr bwMode="auto">
              <a:xfrm>
                <a:off x="5600" y="2827"/>
                <a:ext cx="112" cy="105"/>
              </a:xfrm>
              <a:custGeom>
                <a:avLst/>
                <a:gdLst/>
                <a:ahLst/>
                <a:cxnLst>
                  <a:cxn ang="0">
                    <a:pos x="86" y="81"/>
                  </a:cxn>
                  <a:cxn ang="0">
                    <a:pos x="96" y="95"/>
                  </a:cxn>
                  <a:cxn ang="0">
                    <a:pos x="105" y="102"/>
                  </a:cxn>
                  <a:cxn ang="0">
                    <a:pos x="112" y="105"/>
                  </a:cxn>
                  <a:cxn ang="0">
                    <a:pos x="65" y="105"/>
                  </a:cxn>
                  <a:cxn ang="0">
                    <a:pos x="72" y="102"/>
                  </a:cxn>
                  <a:cxn ang="0">
                    <a:pos x="75" y="100"/>
                  </a:cxn>
                  <a:cxn ang="0">
                    <a:pos x="77" y="98"/>
                  </a:cxn>
                  <a:cxn ang="0">
                    <a:pos x="77" y="93"/>
                  </a:cxn>
                  <a:cxn ang="0">
                    <a:pos x="72" y="86"/>
                  </a:cxn>
                  <a:cxn ang="0">
                    <a:pos x="32" y="86"/>
                  </a:cxn>
                  <a:cxn ang="0">
                    <a:pos x="28" y="93"/>
                  </a:cxn>
                  <a:cxn ang="0">
                    <a:pos x="28" y="98"/>
                  </a:cxn>
                  <a:cxn ang="0">
                    <a:pos x="28" y="102"/>
                  </a:cxn>
                  <a:cxn ang="0">
                    <a:pos x="37" y="105"/>
                  </a:cxn>
                  <a:cxn ang="0">
                    <a:pos x="0" y="105"/>
                  </a:cxn>
                  <a:cxn ang="0">
                    <a:pos x="2" y="102"/>
                  </a:cxn>
                  <a:cxn ang="0">
                    <a:pos x="11" y="100"/>
                  </a:cxn>
                  <a:cxn ang="0">
                    <a:pos x="21" y="91"/>
                  </a:cxn>
                  <a:cxn ang="0">
                    <a:pos x="49" y="53"/>
                  </a:cxn>
                  <a:cxn ang="0">
                    <a:pos x="23" y="14"/>
                  </a:cxn>
                  <a:cxn ang="0">
                    <a:pos x="14" y="4"/>
                  </a:cxn>
                  <a:cxn ang="0">
                    <a:pos x="0" y="0"/>
                  </a:cxn>
                  <a:cxn ang="0">
                    <a:pos x="49" y="0"/>
                  </a:cxn>
                  <a:cxn ang="0">
                    <a:pos x="44" y="2"/>
                  </a:cxn>
                  <a:cxn ang="0">
                    <a:pos x="40" y="4"/>
                  </a:cxn>
                  <a:cxn ang="0">
                    <a:pos x="40" y="11"/>
                  </a:cxn>
                  <a:cxn ang="0">
                    <a:pos x="58" y="42"/>
                  </a:cxn>
                  <a:cxn ang="0">
                    <a:pos x="82" y="14"/>
                  </a:cxn>
                  <a:cxn ang="0">
                    <a:pos x="82" y="9"/>
                  </a:cxn>
                  <a:cxn ang="0">
                    <a:pos x="82" y="4"/>
                  </a:cxn>
                  <a:cxn ang="0">
                    <a:pos x="82" y="2"/>
                  </a:cxn>
                  <a:cxn ang="0">
                    <a:pos x="77" y="2"/>
                  </a:cxn>
                  <a:cxn ang="0">
                    <a:pos x="72" y="0"/>
                  </a:cxn>
                  <a:cxn ang="0">
                    <a:pos x="110" y="0"/>
                  </a:cxn>
                  <a:cxn ang="0">
                    <a:pos x="100" y="2"/>
                  </a:cxn>
                  <a:cxn ang="0">
                    <a:pos x="93" y="7"/>
                  </a:cxn>
                  <a:cxn ang="0">
                    <a:pos x="84" y="18"/>
                  </a:cxn>
                </a:cxnLst>
                <a:rect l="0" t="0" r="r" b="b"/>
                <a:pathLst>
                  <a:path w="112" h="105">
                    <a:moveTo>
                      <a:pt x="63" y="46"/>
                    </a:moveTo>
                    <a:lnTo>
                      <a:pt x="86" y="81"/>
                    </a:lnTo>
                    <a:lnTo>
                      <a:pt x="91" y="91"/>
                    </a:lnTo>
                    <a:lnTo>
                      <a:pt x="96" y="95"/>
                    </a:lnTo>
                    <a:lnTo>
                      <a:pt x="100" y="100"/>
                    </a:lnTo>
                    <a:lnTo>
                      <a:pt x="105" y="102"/>
                    </a:lnTo>
                    <a:lnTo>
                      <a:pt x="112" y="105"/>
                    </a:lnTo>
                    <a:lnTo>
                      <a:pt x="65" y="105"/>
                    </a:lnTo>
                    <a:lnTo>
                      <a:pt x="70" y="105"/>
                    </a:lnTo>
                    <a:lnTo>
                      <a:pt x="72" y="102"/>
                    </a:lnTo>
                    <a:lnTo>
                      <a:pt x="75" y="102"/>
                    </a:lnTo>
                    <a:lnTo>
                      <a:pt x="75" y="100"/>
                    </a:lnTo>
                    <a:lnTo>
                      <a:pt x="77" y="100"/>
                    </a:lnTo>
                    <a:lnTo>
                      <a:pt x="77" y="98"/>
                    </a:lnTo>
                    <a:lnTo>
                      <a:pt x="77" y="95"/>
                    </a:lnTo>
                    <a:lnTo>
                      <a:pt x="77" y="93"/>
                    </a:lnTo>
                    <a:lnTo>
                      <a:pt x="75" y="91"/>
                    </a:lnTo>
                    <a:lnTo>
                      <a:pt x="72" y="86"/>
                    </a:lnTo>
                    <a:lnTo>
                      <a:pt x="54" y="60"/>
                    </a:lnTo>
                    <a:lnTo>
                      <a:pt x="32" y="86"/>
                    </a:lnTo>
                    <a:lnTo>
                      <a:pt x="28" y="91"/>
                    </a:lnTo>
                    <a:lnTo>
                      <a:pt x="28" y="93"/>
                    </a:lnTo>
                    <a:lnTo>
                      <a:pt x="28" y="95"/>
                    </a:lnTo>
                    <a:lnTo>
                      <a:pt x="28" y="98"/>
                    </a:lnTo>
                    <a:lnTo>
                      <a:pt x="28" y="100"/>
                    </a:lnTo>
                    <a:lnTo>
                      <a:pt x="28" y="102"/>
                    </a:lnTo>
                    <a:lnTo>
                      <a:pt x="32" y="102"/>
                    </a:lnTo>
                    <a:lnTo>
                      <a:pt x="37" y="105"/>
                    </a:lnTo>
                    <a:lnTo>
                      <a:pt x="0" y="105"/>
                    </a:lnTo>
                    <a:lnTo>
                      <a:pt x="2" y="102"/>
                    </a:lnTo>
                    <a:lnTo>
                      <a:pt x="7" y="102"/>
                    </a:lnTo>
                    <a:lnTo>
                      <a:pt x="11" y="100"/>
                    </a:lnTo>
                    <a:lnTo>
                      <a:pt x="16" y="95"/>
                    </a:lnTo>
                    <a:lnTo>
                      <a:pt x="21" y="91"/>
                    </a:lnTo>
                    <a:lnTo>
                      <a:pt x="25" y="86"/>
                    </a:lnTo>
                    <a:lnTo>
                      <a:pt x="49" y="53"/>
                    </a:lnTo>
                    <a:lnTo>
                      <a:pt x="28" y="23"/>
                    </a:lnTo>
                    <a:lnTo>
                      <a:pt x="23" y="14"/>
                    </a:lnTo>
                    <a:lnTo>
                      <a:pt x="18" y="9"/>
                    </a:lnTo>
                    <a:lnTo>
                      <a:pt x="14" y="4"/>
                    </a:lnTo>
                    <a:lnTo>
                      <a:pt x="7" y="2"/>
                    </a:lnTo>
                    <a:lnTo>
                      <a:pt x="0" y="0"/>
                    </a:lnTo>
                    <a:lnTo>
                      <a:pt x="49" y="0"/>
                    </a:lnTo>
                    <a:lnTo>
                      <a:pt x="44" y="2"/>
                    </a:lnTo>
                    <a:lnTo>
                      <a:pt x="42" y="2"/>
                    </a:lnTo>
                    <a:lnTo>
                      <a:pt x="40" y="4"/>
                    </a:lnTo>
                    <a:lnTo>
                      <a:pt x="40" y="7"/>
                    </a:lnTo>
                    <a:lnTo>
                      <a:pt x="40" y="11"/>
                    </a:lnTo>
                    <a:lnTo>
                      <a:pt x="42" y="18"/>
                    </a:lnTo>
                    <a:lnTo>
                      <a:pt x="58" y="42"/>
                    </a:lnTo>
                    <a:lnTo>
                      <a:pt x="77" y="16"/>
                    </a:lnTo>
                    <a:lnTo>
                      <a:pt x="82" y="14"/>
                    </a:lnTo>
                    <a:lnTo>
                      <a:pt x="82" y="11"/>
                    </a:lnTo>
                    <a:lnTo>
                      <a:pt x="82" y="9"/>
                    </a:lnTo>
                    <a:lnTo>
                      <a:pt x="84" y="7"/>
                    </a:lnTo>
                    <a:lnTo>
                      <a:pt x="82" y="4"/>
                    </a:lnTo>
                    <a:lnTo>
                      <a:pt x="82" y="2"/>
                    </a:lnTo>
                    <a:lnTo>
                      <a:pt x="79" y="2"/>
                    </a:lnTo>
                    <a:lnTo>
                      <a:pt x="77" y="2"/>
                    </a:lnTo>
                    <a:lnTo>
                      <a:pt x="72" y="0"/>
                    </a:lnTo>
                    <a:lnTo>
                      <a:pt x="110" y="0"/>
                    </a:lnTo>
                    <a:lnTo>
                      <a:pt x="105" y="2"/>
                    </a:lnTo>
                    <a:lnTo>
                      <a:pt x="100" y="2"/>
                    </a:lnTo>
                    <a:lnTo>
                      <a:pt x="98" y="4"/>
                    </a:lnTo>
                    <a:lnTo>
                      <a:pt x="93" y="7"/>
                    </a:lnTo>
                    <a:lnTo>
                      <a:pt x="89" y="11"/>
                    </a:lnTo>
                    <a:lnTo>
                      <a:pt x="84" y="18"/>
                    </a:lnTo>
                    <a:lnTo>
                      <a:pt x="63" y="46"/>
                    </a:lnTo>
                    <a:close/>
                  </a:path>
                </a:pathLst>
              </a:custGeom>
              <a:solidFill>
                <a:srgbClr val="000000"/>
              </a:solidFill>
              <a:ln w="0">
                <a:solidFill>
                  <a:srgbClr val="000000"/>
                </a:solidFill>
                <a:round/>
                <a:headEnd/>
                <a:tailEnd/>
              </a:ln>
            </p:spPr>
            <p:txBody>
              <a:bodyPr/>
              <a:lstStyle/>
              <a:p>
                <a:endParaRPr lang="en-US"/>
              </a:p>
            </p:txBody>
          </p:sp>
          <p:sp>
            <p:nvSpPr>
              <p:cNvPr id="535006" name="Freeform 478"/>
              <p:cNvSpPr>
                <a:spLocks/>
              </p:cNvSpPr>
              <p:nvPr/>
            </p:nvSpPr>
            <p:spPr bwMode="auto">
              <a:xfrm>
                <a:off x="5733" y="2824"/>
                <a:ext cx="40" cy="108"/>
              </a:xfrm>
              <a:custGeom>
                <a:avLst/>
                <a:gdLst/>
                <a:ahLst/>
                <a:cxnLst>
                  <a:cxn ang="0">
                    <a:pos x="0" y="12"/>
                  </a:cxn>
                  <a:cxn ang="0">
                    <a:pos x="26" y="0"/>
                  </a:cxn>
                  <a:cxn ang="0">
                    <a:pos x="28" y="0"/>
                  </a:cxn>
                  <a:cxn ang="0">
                    <a:pos x="28" y="91"/>
                  </a:cxn>
                  <a:cxn ang="0">
                    <a:pos x="28" y="98"/>
                  </a:cxn>
                  <a:cxn ang="0">
                    <a:pos x="28" y="103"/>
                  </a:cxn>
                  <a:cxn ang="0">
                    <a:pos x="31" y="103"/>
                  </a:cxn>
                  <a:cxn ang="0">
                    <a:pos x="31" y="105"/>
                  </a:cxn>
                  <a:cxn ang="0">
                    <a:pos x="35" y="108"/>
                  </a:cxn>
                  <a:cxn ang="0">
                    <a:pos x="40" y="108"/>
                  </a:cxn>
                  <a:cxn ang="0">
                    <a:pos x="40" y="108"/>
                  </a:cxn>
                  <a:cxn ang="0">
                    <a:pos x="0" y="108"/>
                  </a:cxn>
                  <a:cxn ang="0">
                    <a:pos x="0" y="108"/>
                  </a:cxn>
                  <a:cxn ang="0">
                    <a:pos x="7" y="108"/>
                  </a:cxn>
                  <a:cxn ang="0">
                    <a:pos x="10" y="105"/>
                  </a:cxn>
                  <a:cxn ang="0">
                    <a:pos x="12" y="105"/>
                  </a:cxn>
                  <a:cxn ang="0">
                    <a:pos x="14" y="103"/>
                  </a:cxn>
                  <a:cxn ang="0">
                    <a:pos x="14" y="98"/>
                  </a:cxn>
                  <a:cxn ang="0">
                    <a:pos x="14" y="91"/>
                  </a:cxn>
                  <a:cxn ang="0">
                    <a:pos x="14" y="31"/>
                  </a:cxn>
                  <a:cxn ang="0">
                    <a:pos x="14" y="21"/>
                  </a:cxn>
                  <a:cxn ang="0">
                    <a:pos x="14" y="17"/>
                  </a:cxn>
                  <a:cxn ang="0">
                    <a:pos x="12" y="14"/>
                  </a:cxn>
                  <a:cxn ang="0">
                    <a:pos x="12" y="12"/>
                  </a:cxn>
                  <a:cxn ang="0">
                    <a:pos x="10" y="12"/>
                  </a:cxn>
                  <a:cxn ang="0">
                    <a:pos x="7" y="12"/>
                  </a:cxn>
                  <a:cxn ang="0">
                    <a:pos x="5" y="12"/>
                  </a:cxn>
                  <a:cxn ang="0">
                    <a:pos x="0" y="14"/>
                  </a:cxn>
                  <a:cxn ang="0">
                    <a:pos x="0" y="12"/>
                  </a:cxn>
                </a:cxnLst>
                <a:rect l="0" t="0" r="r" b="b"/>
                <a:pathLst>
                  <a:path w="40" h="108">
                    <a:moveTo>
                      <a:pt x="0" y="12"/>
                    </a:moveTo>
                    <a:lnTo>
                      <a:pt x="26" y="0"/>
                    </a:lnTo>
                    <a:lnTo>
                      <a:pt x="28" y="0"/>
                    </a:lnTo>
                    <a:lnTo>
                      <a:pt x="28" y="91"/>
                    </a:lnTo>
                    <a:lnTo>
                      <a:pt x="28" y="98"/>
                    </a:lnTo>
                    <a:lnTo>
                      <a:pt x="28" y="103"/>
                    </a:lnTo>
                    <a:lnTo>
                      <a:pt x="31" y="103"/>
                    </a:lnTo>
                    <a:lnTo>
                      <a:pt x="31" y="105"/>
                    </a:lnTo>
                    <a:lnTo>
                      <a:pt x="35" y="108"/>
                    </a:lnTo>
                    <a:lnTo>
                      <a:pt x="40" y="108"/>
                    </a:lnTo>
                    <a:lnTo>
                      <a:pt x="0" y="108"/>
                    </a:lnTo>
                    <a:lnTo>
                      <a:pt x="7" y="108"/>
                    </a:lnTo>
                    <a:lnTo>
                      <a:pt x="10" y="105"/>
                    </a:lnTo>
                    <a:lnTo>
                      <a:pt x="12" y="105"/>
                    </a:lnTo>
                    <a:lnTo>
                      <a:pt x="14" y="103"/>
                    </a:lnTo>
                    <a:lnTo>
                      <a:pt x="14" y="98"/>
                    </a:lnTo>
                    <a:lnTo>
                      <a:pt x="14" y="91"/>
                    </a:lnTo>
                    <a:lnTo>
                      <a:pt x="14" y="31"/>
                    </a:lnTo>
                    <a:lnTo>
                      <a:pt x="14" y="21"/>
                    </a:lnTo>
                    <a:lnTo>
                      <a:pt x="14" y="17"/>
                    </a:lnTo>
                    <a:lnTo>
                      <a:pt x="12" y="14"/>
                    </a:lnTo>
                    <a:lnTo>
                      <a:pt x="12" y="12"/>
                    </a:lnTo>
                    <a:lnTo>
                      <a:pt x="10" y="12"/>
                    </a:lnTo>
                    <a:lnTo>
                      <a:pt x="7" y="12"/>
                    </a:lnTo>
                    <a:lnTo>
                      <a:pt x="5" y="12"/>
                    </a:lnTo>
                    <a:lnTo>
                      <a:pt x="0" y="14"/>
                    </a:lnTo>
                    <a:lnTo>
                      <a:pt x="0" y="12"/>
                    </a:lnTo>
                    <a:close/>
                  </a:path>
                </a:pathLst>
              </a:custGeom>
              <a:solidFill>
                <a:srgbClr val="000000"/>
              </a:solidFill>
              <a:ln w="0">
                <a:solidFill>
                  <a:srgbClr val="000000"/>
                </a:solidFill>
                <a:round/>
                <a:headEnd/>
                <a:tailEnd/>
              </a:ln>
            </p:spPr>
            <p:txBody>
              <a:bodyPr/>
              <a:lstStyle/>
              <a:p>
                <a:endParaRPr lang="en-US"/>
              </a:p>
            </p:txBody>
          </p:sp>
          <p:sp>
            <p:nvSpPr>
              <p:cNvPr id="535005" name="Freeform 477"/>
              <p:cNvSpPr>
                <a:spLocks/>
              </p:cNvSpPr>
              <p:nvPr/>
            </p:nvSpPr>
            <p:spPr bwMode="auto">
              <a:xfrm>
                <a:off x="5796" y="2827"/>
                <a:ext cx="94" cy="105"/>
              </a:xfrm>
              <a:custGeom>
                <a:avLst/>
                <a:gdLst/>
                <a:ahLst/>
                <a:cxnLst>
                  <a:cxn ang="0">
                    <a:pos x="31" y="4"/>
                  </a:cxn>
                  <a:cxn ang="0">
                    <a:pos x="31" y="46"/>
                  </a:cxn>
                  <a:cxn ang="0">
                    <a:pos x="54" y="46"/>
                  </a:cxn>
                  <a:cxn ang="0">
                    <a:pos x="64" y="46"/>
                  </a:cxn>
                  <a:cxn ang="0">
                    <a:pos x="66" y="44"/>
                  </a:cxn>
                  <a:cxn ang="0">
                    <a:pos x="71" y="39"/>
                  </a:cxn>
                  <a:cxn ang="0">
                    <a:pos x="71" y="32"/>
                  </a:cxn>
                  <a:cxn ang="0">
                    <a:pos x="73" y="32"/>
                  </a:cxn>
                  <a:cxn ang="0">
                    <a:pos x="73" y="67"/>
                  </a:cxn>
                  <a:cxn ang="0">
                    <a:pos x="71" y="67"/>
                  </a:cxn>
                  <a:cxn ang="0">
                    <a:pos x="71" y="60"/>
                  </a:cxn>
                  <a:cxn ang="0">
                    <a:pos x="68" y="58"/>
                  </a:cxn>
                  <a:cxn ang="0">
                    <a:pos x="68" y="56"/>
                  </a:cxn>
                  <a:cxn ang="0">
                    <a:pos x="64" y="53"/>
                  </a:cxn>
                  <a:cxn ang="0">
                    <a:pos x="61" y="53"/>
                  </a:cxn>
                  <a:cxn ang="0">
                    <a:pos x="54" y="53"/>
                  </a:cxn>
                  <a:cxn ang="0">
                    <a:pos x="31" y="53"/>
                  </a:cxn>
                  <a:cxn ang="0">
                    <a:pos x="31" y="88"/>
                  </a:cxn>
                  <a:cxn ang="0">
                    <a:pos x="31" y="95"/>
                  </a:cxn>
                  <a:cxn ang="0">
                    <a:pos x="31" y="98"/>
                  </a:cxn>
                  <a:cxn ang="0">
                    <a:pos x="31" y="98"/>
                  </a:cxn>
                  <a:cxn ang="0">
                    <a:pos x="33" y="100"/>
                  </a:cxn>
                  <a:cxn ang="0">
                    <a:pos x="36" y="100"/>
                  </a:cxn>
                  <a:cxn ang="0">
                    <a:pos x="38" y="100"/>
                  </a:cxn>
                  <a:cxn ang="0">
                    <a:pos x="57" y="100"/>
                  </a:cxn>
                  <a:cxn ang="0">
                    <a:pos x="66" y="100"/>
                  </a:cxn>
                  <a:cxn ang="0">
                    <a:pos x="71" y="100"/>
                  </a:cxn>
                  <a:cxn ang="0">
                    <a:pos x="75" y="98"/>
                  </a:cxn>
                  <a:cxn ang="0">
                    <a:pos x="80" y="95"/>
                  </a:cxn>
                  <a:cxn ang="0">
                    <a:pos x="85" y="88"/>
                  </a:cxn>
                  <a:cxn ang="0">
                    <a:pos x="89" y="79"/>
                  </a:cxn>
                  <a:cxn ang="0">
                    <a:pos x="94" y="79"/>
                  </a:cxn>
                  <a:cxn ang="0">
                    <a:pos x="85" y="105"/>
                  </a:cxn>
                  <a:cxn ang="0">
                    <a:pos x="0" y="105"/>
                  </a:cxn>
                  <a:cxn ang="0">
                    <a:pos x="0" y="105"/>
                  </a:cxn>
                  <a:cxn ang="0">
                    <a:pos x="3" y="105"/>
                  </a:cxn>
                  <a:cxn ang="0">
                    <a:pos x="7" y="102"/>
                  </a:cxn>
                  <a:cxn ang="0">
                    <a:pos x="10" y="102"/>
                  </a:cxn>
                  <a:cxn ang="0">
                    <a:pos x="12" y="100"/>
                  </a:cxn>
                  <a:cxn ang="0">
                    <a:pos x="14" y="98"/>
                  </a:cxn>
                  <a:cxn ang="0">
                    <a:pos x="14" y="93"/>
                  </a:cxn>
                  <a:cxn ang="0">
                    <a:pos x="14" y="88"/>
                  </a:cxn>
                  <a:cxn ang="0">
                    <a:pos x="14" y="18"/>
                  </a:cxn>
                  <a:cxn ang="0">
                    <a:pos x="14" y="11"/>
                  </a:cxn>
                  <a:cxn ang="0">
                    <a:pos x="14" y="7"/>
                  </a:cxn>
                  <a:cxn ang="0">
                    <a:pos x="12" y="4"/>
                  </a:cxn>
                  <a:cxn ang="0">
                    <a:pos x="10" y="2"/>
                  </a:cxn>
                  <a:cxn ang="0">
                    <a:pos x="3" y="0"/>
                  </a:cxn>
                  <a:cxn ang="0">
                    <a:pos x="0" y="0"/>
                  </a:cxn>
                  <a:cxn ang="0">
                    <a:pos x="0" y="0"/>
                  </a:cxn>
                  <a:cxn ang="0">
                    <a:pos x="82" y="0"/>
                  </a:cxn>
                  <a:cxn ang="0">
                    <a:pos x="85" y="23"/>
                  </a:cxn>
                  <a:cxn ang="0">
                    <a:pos x="82" y="23"/>
                  </a:cxn>
                  <a:cxn ang="0">
                    <a:pos x="80" y="16"/>
                  </a:cxn>
                  <a:cxn ang="0">
                    <a:pos x="78" y="11"/>
                  </a:cxn>
                  <a:cxn ang="0">
                    <a:pos x="75" y="7"/>
                  </a:cxn>
                  <a:cxn ang="0">
                    <a:pos x="71" y="4"/>
                  </a:cxn>
                  <a:cxn ang="0">
                    <a:pos x="68" y="4"/>
                  </a:cxn>
                  <a:cxn ang="0">
                    <a:pos x="61" y="4"/>
                  </a:cxn>
                  <a:cxn ang="0">
                    <a:pos x="31" y="4"/>
                  </a:cxn>
                </a:cxnLst>
                <a:rect l="0" t="0" r="r" b="b"/>
                <a:pathLst>
                  <a:path w="94" h="105">
                    <a:moveTo>
                      <a:pt x="31" y="4"/>
                    </a:moveTo>
                    <a:lnTo>
                      <a:pt x="31" y="46"/>
                    </a:lnTo>
                    <a:lnTo>
                      <a:pt x="54" y="46"/>
                    </a:lnTo>
                    <a:lnTo>
                      <a:pt x="64" y="46"/>
                    </a:lnTo>
                    <a:lnTo>
                      <a:pt x="66" y="44"/>
                    </a:lnTo>
                    <a:lnTo>
                      <a:pt x="71" y="39"/>
                    </a:lnTo>
                    <a:lnTo>
                      <a:pt x="71" y="32"/>
                    </a:lnTo>
                    <a:lnTo>
                      <a:pt x="73" y="32"/>
                    </a:lnTo>
                    <a:lnTo>
                      <a:pt x="73" y="67"/>
                    </a:lnTo>
                    <a:lnTo>
                      <a:pt x="71" y="67"/>
                    </a:lnTo>
                    <a:lnTo>
                      <a:pt x="71" y="60"/>
                    </a:lnTo>
                    <a:lnTo>
                      <a:pt x="68" y="58"/>
                    </a:lnTo>
                    <a:lnTo>
                      <a:pt x="68" y="56"/>
                    </a:lnTo>
                    <a:lnTo>
                      <a:pt x="64" y="53"/>
                    </a:lnTo>
                    <a:lnTo>
                      <a:pt x="61" y="53"/>
                    </a:lnTo>
                    <a:lnTo>
                      <a:pt x="54" y="53"/>
                    </a:lnTo>
                    <a:lnTo>
                      <a:pt x="31" y="53"/>
                    </a:lnTo>
                    <a:lnTo>
                      <a:pt x="31" y="88"/>
                    </a:lnTo>
                    <a:lnTo>
                      <a:pt x="31" y="95"/>
                    </a:lnTo>
                    <a:lnTo>
                      <a:pt x="31" y="98"/>
                    </a:lnTo>
                    <a:lnTo>
                      <a:pt x="33" y="100"/>
                    </a:lnTo>
                    <a:lnTo>
                      <a:pt x="36" y="100"/>
                    </a:lnTo>
                    <a:lnTo>
                      <a:pt x="38" y="100"/>
                    </a:lnTo>
                    <a:lnTo>
                      <a:pt x="57" y="100"/>
                    </a:lnTo>
                    <a:lnTo>
                      <a:pt x="66" y="100"/>
                    </a:lnTo>
                    <a:lnTo>
                      <a:pt x="71" y="100"/>
                    </a:lnTo>
                    <a:lnTo>
                      <a:pt x="75" y="98"/>
                    </a:lnTo>
                    <a:lnTo>
                      <a:pt x="80" y="95"/>
                    </a:lnTo>
                    <a:lnTo>
                      <a:pt x="85" y="88"/>
                    </a:lnTo>
                    <a:lnTo>
                      <a:pt x="89" y="79"/>
                    </a:lnTo>
                    <a:lnTo>
                      <a:pt x="94" y="79"/>
                    </a:lnTo>
                    <a:lnTo>
                      <a:pt x="85" y="105"/>
                    </a:lnTo>
                    <a:lnTo>
                      <a:pt x="0" y="105"/>
                    </a:lnTo>
                    <a:lnTo>
                      <a:pt x="3" y="105"/>
                    </a:lnTo>
                    <a:lnTo>
                      <a:pt x="7" y="102"/>
                    </a:lnTo>
                    <a:lnTo>
                      <a:pt x="10" y="102"/>
                    </a:lnTo>
                    <a:lnTo>
                      <a:pt x="12" y="100"/>
                    </a:lnTo>
                    <a:lnTo>
                      <a:pt x="14" y="98"/>
                    </a:lnTo>
                    <a:lnTo>
                      <a:pt x="14" y="93"/>
                    </a:lnTo>
                    <a:lnTo>
                      <a:pt x="14" y="88"/>
                    </a:lnTo>
                    <a:lnTo>
                      <a:pt x="14" y="18"/>
                    </a:lnTo>
                    <a:lnTo>
                      <a:pt x="14" y="11"/>
                    </a:lnTo>
                    <a:lnTo>
                      <a:pt x="14" y="7"/>
                    </a:lnTo>
                    <a:lnTo>
                      <a:pt x="12" y="4"/>
                    </a:lnTo>
                    <a:lnTo>
                      <a:pt x="10" y="2"/>
                    </a:lnTo>
                    <a:lnTo>
                      <a:pt x="3" y="0"/>
                    </a:lnTo>
                    <a:lnTo>
                      <a:pt x="0" y="0"/>
                    </a:lnTo>
                    <a:lnTo>
                      <a:pt x="82" y="0"/>
                    </a:lnTo>
                    <a:lnTo>
                      <a:pt x="85" y="23"/>
                    </a:lnTo>
                    <a:lnTo>
                      <a:pt x="82" y="23"/>
                    </a:lnTo>
                    <a:lnTo>
                      <a:pt x="80" y="16"/>
                    </a:lnTo>
                    <a:lnTo>
                      <a:pt x="78" y="11"/>
                    </a:lnTo>
                    <a:lnTo>
                      <a:pt x="75" y="7"/>
                    </a:lnTo>
                    <a:lnTo>
                      <a:pt x="71" y="4"/>
                    </a:lnTo>
                    <a:lnTo>
                      <a:pt x="68" y="4"/>
                    </a:lnTo>
                    <a:lnTo>
                      <a:pt x="61" y="4"/>
                    </a:lnTo>
                    <a:lnTo>
                      <a:pt x="31" y="4"/>
                    </a:lnTo>
                    <a:close/>
                  </a:path>
                </a:pathLst>
              </a:custGeom>
              <a:solidFill>
                <a:srgbClr val="000000"/>
              </a:solidFill>
              <a:ln w="0">
                <a:solidFill>
                  <a:srgbClr val="000000"/>
                </a:solidFill>
                <a:round/>
                <a:headEnd/>
                <a:tailEnd/>
              </a:ln>
            </p:spPr>
            <p:txBody>
              <a:bodyPr/>
              <a:lstStyle/>
              <a:p>
                <a:endParaRPr lang="en-US"/>
              </a:p>
            </p:txBody>
          </p:sp>
          <p:sp>
            <p:nvSpPr>
              <p:cNvPr id="535004" name="Freeform 476"/>
              <p:cNvSpPr>
                <a:spLocks/>
              </p:cNvSpPr>
              <p:nvPr/>
            </p:nvSpPr>
            <p:spPr bwMode="auto">
              <a:xfrm>
                <a:off x="5897" y="2822"/>
                <a:ext cx="42" cy="145"/>
              </a:xfrm>
              <a:custGeom>
                <a:avLst/>
                <a:gdLst/>
                <a:ahLst/>
                <a:cxnLst>
                  <a:cxn ang="0">
                    <a:pos x="0" y="5"/>
                  </a:cxn>
                  <a:cxn ang="0">
                    <a:pos x="0" y="0"/>
                  </a:cxn>
                  <a:cxn ang="0">
                    <a:pos x="10" y="7"/>
                  </a:cxn>
                  <a:cxn ang="0">
                    <a:pos x="19" y="14"/>
                  </a:cxn>
                  <a:cxn ang="0">
                    <a:pos x="28" y="26"/>
                  </a:cxn>
                  <a:cxn ang="0">
                    <a:pos x="35" y="40"/>
                  </a:cxn>
                  <a:cxn ang="0">
                    <a:pos x="40" y="56"/>
                  </a:cxn>
                  <a:cxn ang="0">
                    <a:pos x="42" y="72"/>
                  </a:cxn>
                  <a:cxn ang="0">
                    <a:pos x="40" y="96"/>
                  </a:cxn>
                  <a:cxn ang="0">
                    <a:pos x="31" y="117"/>
                  </a:cxn>
                  <a:cxn ang="0">
                    <a:pos x="21" y="128"/>
                  </a:cxn>
                  <a:cxn ang="0">
                    <a:pos x="12" y="138"/>
                  </a:cxn>
                  <a:cxn ang="0">
                    <a:pos x="0" y="145"/>
                  </a:cxn>
                  <a:cxn ang="0">
                    <a:pos x="0" y="140"/>
                  </a:cxn>
                  <a:cxn ang="0">
                    <a:pos x="7" y="135"/>
                  </a:cxn>
                  <a:cxn ang="0">
                    <a:pos x="14" y="126"/>
                  </a:cxn>
                  <a:cxn ang="0">
                    <a:pos x="21" y="117"/>
                  </a:cxn>
                  <a:cxn ang="0">
                    <a:pos x="24" y="103"/>
                  </a:cxn>
                  <a:cxn ang="0">
                    <a:pos x="26" y="89"/>
                  </a:cxn>
                  <a:cxn ang="0">
                    <a:pos x="28" y="75"/>
                  </a:cxn>
                  <a:cxn ang="0">
                    <a:pos x="26" y="58"/>
                  </a:cxn>
                  <a:cxn ang="0">
                    <a:pos x="26" y="44"/>
                  </a:cxn>
                  <a:cxn ang="0">
                    <a:pos x="24" y="35"/>
                  </a:cxn>
                  <a:cxn ang="0">
                    <a:pos x="19" y="28"/>
                  </a:cxn>
                  <a:cxn ang="0">
                    <a:pos x="17" y="21"/>
                  </a:cxn>
                  <a:cxn ang="0">
                    <a:pos x="12" y="16"/>
                  </a:cxn>
                  <a:cxn ang="0">
                    <a:pos x="7" y="9"/>
                  </a:cxn>
                  <a:cxn ang="0">
                    <a:pos x="0" y="5"/>
                  </a:cxn>
                </a:cxnLst>
                <a:rect l="0" t="0" r="r" b="b"/>
                <a:pathLst>
                  <a:path w="42" h="145">
                    <a:moveTo>
                      <a:pt x="0" y="5"/>
                    </a:moveTo>
                    <a:lnTo>
                      <a:pt x="0" y="0"/>
                    </a:lnTo>
                    <a:lnTo>
                      <a:pt x="10" y="7"/>
                    </a:lnTo>
                    <a:lnTo>
                      <a:pt x="19" y="14"/>
                    </a:lnTo>
                    <a:lnTo>
                      <a:pt x="28" y="26"/>
                    </a:lnTo>
                    <a:lnTo>
                      <a:pt x="35" y="40"/>
                    </a:lnTo>
                    <a:lnTo>
                      <a:pt x="40" y="56"/>
                    </a:lnTo>
                    <a:lnTo>
                      <a:pt x="42" y="72"/>
                    </a:lnTo>
                    <a:lnTo>
                      <a:pt x="40" y="96"/>
                    </a:lnTo>
                    <a:lnTo>
                      <a:pt x="31" y="117"/>
                    </a:lnTo>
                    <a:lnTo>
                      <a:pt x="21" y="128"/>
                    </a:lnTo>
                    <a:lnTo>
                      <a:pt x="12" y="138"/>
                    </a:lnTo>
                    <a:lnTo>
                      <a:pt x="0" y="145"/>
                    </a:lnTo>
                    <a:lnTo>
                      <a:pt x="0" y="140"/>
                    </a:lnTo>
                    <a:lnTo>
                      <a:pt x="7" y="135"/>
                    </a:lnTo>
                    <a:lnTo>
                      <a:pt x="14" y="126"/>
                    </a:lnTo>
                    <a:lnTo>
                      <a:pt x="21" y="117"/>
                    </a:lnTo>
                    <a:lnTo>
                      <a:pt x="24" y="103"/>
                    </a:lnTo>
                    <a:lnTo>
                      <a:pt x="26" y="89"/>
                    </a:lnTo>
                    <a:lnTo>
                      <a:pt x="28" y="75"/>
                    </a:lnTo>
                    <a:lnTo>
                      <a:pt x="26" y="58"/>
                    </a:lnTo>
                    <a:lnTo>
                      <a:pt x="26" y="44"/>
                    </a:lnTo>
                    <a:lnTo>
                      <a:pt x="24" y="35"/>
                    </a:lnTo>
                    <a:lnTo>
                      <a:pt x="19" y="28"/>
                    </a:lnTo>
                    <a:lnTo>
                      <a:pt x="17" y="21"/>
                    </a:lnTo>
                    <a:lnTo>
                      <a:pt x="12" y="16"/>
                    </a:lnTo>
                    <a:lnTo>
                      <a:pt x="7" y="9"/>
                    </a:lnTo>
                    <a:lnTo>
                      <a:pt x="0" y="5"/>
                    </a:lnTo>
                    <a:close/>
                  </a:path>
                </a:pathLst>
              </a:custGeom>
              <a:solidFill>
                <a:srgbClr val="000000"/>
              </a:solidFill>
              <a:ln w="0">
                <a:solidFill>
                  <a:srgbClr val="000000"/>
                </a:solidFill>
                <a:round/>
                <a:headEnd/>
                <a:tailEnd/>
              </a:ln>
            </p:spPr>
            <p:txBody>
              <a:bodyPr/>
              <a:lstStyle/>
              <a:p>
                <a:endParaRPr lang="en-US"/>
              </a:p>
            </p:txBody>
          </p:sp>
          <p:sp>
            <p:nvSpPr>
              <p:cNvPr id="535003" name="Line 475"/>
              <p:cNvSpPr>
                <a:spLocks noChangeShapeType="1"/>
              </p:cNvSpPr>
              <p:nvPr/>
            </p:nvSpPr>
            <p:spPr bwMode="auto">
              <a:xfrm>
                <a:off x="4295" y="2894"/>
                <a:ext cx="230" cy="0"/>
              </a:xfrm>
              <a:prstGeom prst="line">
                <a:avLst/>
              </a:prstGeom>
              <a:noFill/>
              <a:ln w="16510">
                <a:solidFill>
                  <a:srgbClr val="FF0000"/>
                </a:solidFill>
                <a:round/>
                <a:headEnd/>
                <a:tailEnd/>
              </a:ln>
            </p:spPr>
            <p:txBody>
              <a:bodyPr/>
              <a:lstStyle/>
              <a:p>
                <a:endParaRPr lang="en-US"/>
              </a:p>
            </p:txBody>
          </p:sp>
          <p:sp>
            <p:nvSpPr>
              <p:cNvPr id="535002" name="Freeform 474"/>
              <p:cNvSpPr>
                <a:spLocks/>
              </p:cNvSpPr>
              <p:nvPr/>
            </p:nvSpPr>
            <p:spPr bwMode="auto">
              <a:xfrm>
                <a:off x="4255" y="2855"/>
                <a:ext cx="80" cy="79"/>
              </a:xfrm>
              <a:custGeom>
                <a:avLst/>
                <a:gdLst/>
                <a:ahLst/>
                <a:cxnLst>
                  <a:cxn ang="0">
                    <a:pos x="80" y="39"/>
                  </a:cxn>
                  <a:cxn ang="0">
                    <a:pos x="75" y="18"/>
                  </a:cxn>
                  <a:cxn ang="0">
                    <a:pos x="61" y="4"/>
                  </a:cxn>
                  <a:cxn ang="0">
                    <a:pos x="40" y="0"/>
                  </a:cxn>
                  <a:cxn ang="0">
                    <a:pos x="21" y="4"/>
                  </a:cxn>
                  <a:cxn ang="0">
                    <a:pos x="7" y="18"/>
                  </a:cxn>
                  <a:cxn ang="0">
                    <a:pos x="0" y="39"/>
                  </a:cxn>
                  <a:cxn ang="0">
                    <a:pos x="7" y="60"/>
                  </a:cxn>
                  <a:cxn ang="0">
                    <a:pos x="21" y="74"/>
                  </a:cxn>
                  <a:cxn ang="0">
                    <a:pos x="40" y="79"/>
                  </a:cxn>
                  <a:cxn ang="0">
                    <a:pos x="61" y="74"/>
                  </a:cxn>
                  <a:cxn ang="0">
                    <a:pos x="75" y="60"/>
                  </a:cxn>
                  <a:cxn ang="0">
                    <a:pos x="80" y="39"/>
                  </a:cxn>
                </a:cxnLst>
                <a:rect l="0" t="0" r="r" b="b"/>
                <a:pathLst>
                  <a:path w="80" h="79">
                    <a:moveTo>
                      <a:pt x="80" y="39"/>
                    </a:moveTo>
                    <a:lnTo>
                      <a:pt x="75" y="18"/>
                    </a:lnTo>
                    <a:lnTo>
                      <a:pt x="61" y="4"/>
                    </a:lnTo>
                    <a:lnTo>
                      <a:pt x="40" y="0"/>
                    </a:lnTo>
                    <a:lnTo>
                      <a:pt x="21" y="4"/>
                    </a:lnTo>
                    <a:lnTo>
                      <a:pt x="7" y="18"/>
                    </a:lnTo>
                    <a:lnTo>
                      <a:pt x="0" y="39"/>
                    </a:lnTo>
                    <a:lnTo>
                      <a:pt x="7" y="60"/>
                    </a:lnTo>
                    <a:lnTo>
                      <a:pt x="21" y="74"/>
                    </a:lnTo>
                    <a:lnTo>
                      <a:pt x="40" y="79"/>
                    </a:lnTo>
                    <a:lnTo>
                      <a:pt x="61" y="74"/>
                    </a:lnTo>
                    <a:lnTo>
                      <a:pt x="75" y="60"/>
                    </a:lnTo>
                    <a:lnTo>
                      <a:pt x="80" y="39"/>
                    </a:lnTo>
                    <a:close/>
                  </a:path>
                </a:pathLst>
              </a:custGeom>
              <a:solidFill>
                <a:srgbClr val="FF0000"/>
              </a:solidFill>
              <a:ln w="0">
                <a:solidFill>
                  <a:srgbClr val="FF0000"/>
                </a:solidFill>
                <a:round/>
                <a:headEnd/>
                <a:tailEnd/>
              </a:ln>
            </p:spPr>
            <p:txBody>
              <a:bodyPr/>
              <a:lstStyle/>
              <a:p>
                <a:endParaRPr lang="en-US"/>
              </a:p>
            </p:txBody>
          </p:sp>
          <p:sp>
            <p:nvSpPr>
              <p:cNvPr id="535001" name="Freeform 473"/>
              <p:cNvSpPr>
                <a:spLocks/>
              </p:cNvSpPr>
              <p:nvPr/>
            </p:nvSpPr>
            <p:spPr bwMode="auto">
              <a:xfrm>
                <a:off x="4255" y="2855"/>
                <a:ext cx="80" cy="79"/>
              </a:xfrm>
              <a:custGeom>
                <a:avLst/>
                <a:gdLst/>
                <a:ahLst/>
                <a:cxnLst>
                  <a:cxn ang="0">
                    <a:pos x="80" y="39"/>
                  </a:cxn>
                  <a:cxn ang="0">
                    <a:pos x="75" y="18"/>
                  </a:cxn>
                  <a:cxn ang="0">
                    <a:pos x="61" y="4"/>
                  </a:cxn>
                  <a:cxn ang="0">
                    <a:pos x="40" y="0"/>
                  </a:cxn>
                  <a:cxn ang="0">
                    <a:pos x="21" y="4"/>
                  </a:cxn>
                  <a:cxn ang="0">
                    <a:pos x="7" y="18"/>
                  </a:cxn>
                  <a:cxn ang="0">
                    <a:pos x="0" y="39"/>
                  </a:cxn>
                  <a:cxn ang="0">
                    <a:pos x="7" y="60"/>
                  </a:cxn>
                  <a:cxn ang="0">
                    <a:pos x="21" y="74"/>
                  </a:cxn>
                  <a:cxn ang="0">
                    <a:pos x="40" y="79"/>
                  </a:cxn>
                  <a:cxn ang="0">
                    <a:pos x="61" y="74"/>
                  </a:cxn>
                  <a:cxn ang="0">
                    <a:pos x="75" y="60"/>
                  </a:cxn>
                  <a:cxn ang="0">
                    <a:pos x="80" y="39"/>
                  </a:cxn>
                </a:cxnLst>
                <a:rect l="0" t="0" r="r" b="b"/>
                <a:pathLst>
                  <a:path w="80" h="79">
                    <a:moveTo>
                      <a:pt x="80" y="39"/>
                    </a:moveTo>
                    <a:lnTo>
                      <a:pt x="75" y="18"/>
                    </a:lnTo>
                    <a:lnTo>
                      <a:pt x="61" y="4"/>
                    </a:lnTo>
                    <a:lnTo>
                      <a:pt x="40" y="0"/>
                    </a:lnTo>
                    <a:lnTo>
                      <a:pt x="21" y="4"/>
                    </a:lnTo>
                    <a:lnTo>
                      <a:pt x="7" y="18"/>
                    </a:lnTo>
                    <a:lnTo>
                      <a:pt x="0" y="39"/>
                    </a:lnTo>
                    <a:lnTo>
                      <a:pt x="7" y="60"/>
                    </a:lnTo>
                    <a:lnTo>
                      <a:pt x="21" y="74"/>
                    </a:lnTo>
                    <a:lnTo>
                      <a:pt x="40" y="79"/>
                    </a:lnTo>
                    <a:lnTo>
                      <a:pt x="61" y="74"/>
                    </a:lnTo>
                    <a:lnTo>
                      <a:pt x="75" y="60"/>
                    </a:lnTo>
                    <a:lnTo>
                      <a:pt x="80" y="39"/>
                    </a:lnTo>
                  </a:path>
                </a:pathLst>
              </a:custGeom>
              <a:noFill/>
              <a:ln w="5715">
                <a:solidFill>
                  <a:srgbClr val="FF0000"/>
                </a:solidFill>
                <a:round/>
                <a:headEnd/>
                <a:tailEnd/>
              </a:ln>
            </p:spPr>
            <p:txBody>
              <a:bodyPr/>
              <a:lstStyle/>
              <a:p>
                <a:endParaRPr lang="en-US"/>
              </a:p>
            </p:txBody>
          </p:sp>
          <p:sp>
            <p:nvSpPr>
              <p:cNvPr id="535000" name="Freeform 472"/>
              <p:cNvSpPr>
                <a:spLocks/>
              </p:cNvSpPr>
              <p:nvPr/>
            </p:nvSpPr>
            <p:spPr bwMode="auto">
              <a:xfrm>
                <a:off x="4485" y="2855"/>
                <a:ext cx="80" cy="79"/>
              </a:xfrm>
              <a:custGeom>
                <a:avLst/>
                <a:gdLst/>
                <a:ahLst/>
                <a:cxnLst>
                  <a:cxn ang="0">
                    <a:pos x="80" y="39"/>
                  </a:cxn>
                  <a:cxn ang="0">
                    <a:pos x="75" y="18"/>
                  </a:cxn>
                  <a:cxn ang="0">
                    <a:pos x="61" y="4"/>
                  </a:cxn>
                  <a:cxn ang="0">
                    <a:pos x="40" y="0"/>
                  </a:cxn>
                  <a:cxn ang="0">
                    <a:pos x="21" y="4"/>
                  </a:cxn>
                  <a:cxn ang="0">
                    <a:pos x="5" y="18"/>
                  </a:cxn>
                  <a:cxn ang="0">
                    <a:pos x="0" y="39"/>
                  </a:cxn>
                  <a:cxn ang="0">
                    <a:pos x="5" y="60"/>
                  </a:cxn>
                  <a:cxn ang="0">
                    <a:pos x="21" y="74"/>
                  </a:cxn>
                  <a:cxn ang="0">
                    <a:pos x="40" y="79"/>
                  </a:cxn>
                  <a:cxn ang="0">
                    <a:pos x="61" y="74"/>
                  </a:cxn>
                  <a:cxn ang="0">
                    <a:pos x="75" y="60"/>
                  </a:cxn>
                  <a:cxn ang="0">
                    <a:pos x="80" y="39"/>
                  </a:cxn>
                </a:cxnLst>
                <a:rect l="0" t="0" r="r" b="b"/>
                <a:pathLst>
                  <a:path w="80" h="79">
                    <a:moveTo>
                      <a:pt x="80" y="39"/>
                    </a:moveTo>
                    <a:lnTo>
                      <a:pt x="75" y="18"/>
                    </a:lnTo>
                    <a:lnTo>
                      <a:pt x="61" y="4"/>
                    </a:lnTo>
                    <a:lnTo>
                      <a:pt x="40" y="0"/>
                    </a:lnTo>
                    <a:lnTo>
                      <a:pt x="21" y="4"/>
                    </a:lnTo>
                    <a:lnTo>
                      <a:pt x="5" y="18"/>
                    </a:lnTo>
                    <a:lnTo>
                      <a:pt x="0" y="39"/>
                    </a:lnTo>
                    <a:lnTo>
                      <a:pt x="5" y="60"/>
                    </a:lnTo>
                    <a:lnTo>
                      <a:pt x="21" y="74"/>
                    </a:lnTo>
                    <a:lnTo>
                      <a:pt x="40" y="79"/>
                    </a:lnTo>
                    <a:lnTo>
                      <a:pt x="61" y="74"/>
                    </a:lnTo>
                    <a:lnTo>
                      <a:pt x="75" y="60"/>
                    </a:lnTo>
                    <a:lnTo>
                      <a:pt x="80" y="39"/>
                    </a:lnTo>
                    <a:close/>
                  </a:path>
                </a:pathLst>
              </a:custGeom>
              <a:solidFill>
                <a:srgbClr val="FF0000"/>
              </a:solidFill>
              <a:ln w="0">
                <a:solidFill>
                  <a:srgbClr val="FF0000"/>
                </a:solidFill>
                <a:round/>
                <a:headEnd/>
                <a:tailEnd/>
              </a:ln>
            </p:spPr>
            <p:txBody>
              <a:bodyPr/>
              <a:lstStyle/>
              <a:p>
                <a:endParaRPr lang="en-US"/>
              </a:p>
            </p:txBody>
          </p:sp>
          <p:sp>
            <p:nvSpPr>
              <p:cNvPr id="534999" name="Freeform 471"/>
              <p:cNvSpPr>
                <a:spLocks/>
              </p:cNvSpPr>
              <p:nvPr/>
            </p:nvSpPr>
            <p:spPr bwMode="auto">
              <a:xfrm>
                <a:off x="4485" y="2855"/>
                <a:ext cx="80" cy="79"/>
              </a:xfrm>
              <a:custGeom>
                <a:avLst/>
                <a:gdLst/>
                <a:ahLst/>
                <a:cxnLst>
                  <a:cxn ang="0">
                    <a:pos x="80" y="39"/>
                  </a:cxn>
                  <a:cxn ang="0">
                    <a:pos x="75" y="18"/>
                  </a:cxn>
                  <a:cxn ang="0">
                    <a:pos x="61" y="4"/>
                  </a:cxn>
                  <a:cxn ang="0">
                    <a:pos x="40" y="0"/>
                  </a:cxn>
                  <a:cxn ang="0">
                    <a:pos x="21" y="4"/>
                  </a:cxn>
                  <a:cxn ang="0">
                    <a:pos x="5" y="18"/>
                  </a:cxn>
                  <a:cxn ang="0">
                    <a:pos x="0" y="39"/>
                  </a:cxn>
                  <a:cxn ang="0">
                    <a:pos x="5" y="60"/>
                  </a:cxn>
                  <a:cxn ang="0">
                    <a:pos x="21" y="74"/>
                  </a:cxn>
                  <a:cxn ang="0">
                    <a:pos x="40" y="79"/>
                  </a:cxn>
                  <a:cxn ang="0">
                    <a:pos x="61" y="74"/>
                  </a:cxn>
                  <a:cxn ang="0">
                    <a:pos x="75" y="60"/>
                  </a:cxn>
                  <a:cxn ang="0">
                    <a:pos x="80" y="39"/>
                  </a:cxn>
                </a:cxnLst>
                <a:rect l="0" t="0" r="r" b="b"/>
                <a:pathLst>
                  <a:path w="80" h="79">
                    <a:moveTo>
                      <a:pt x="80" y="39"/>
                    </a:moveTo>
                    <a:lnTo>
                      <a:pt x="75" y="18"/>
                    </a:lnTo>
                    <a:lnTo>
                      <a:pt x="61" y="4"/>
                    </a:lnTo>
                    <a:lnTo>
                      <a:pt x="40" y="0"/>
                    </a:lnTo>
                    <a:lnTo>
                      <a:pt x="21" y="4"/>
                    </a:lnTo>
                    <a:lnTo>
                      <a:pt x="5" y="18"/>
                    </a:lnTo>
                    <a:lnTo>
                      <a:pt x="0" y="39"/>
                    </a:lnTo>
                    <a:lnTo>
                      <a:pt x="5" y="60"/>
                    </a:lnTo>
                    <a:lnTo>
                      <a:pt x="21" y="74"/>
                    </a:lnTo>
                    <a:lnTo>
                      <a:pt x="40" y="79"/>
                    </a:lnTo>
                    <a:lnTo>
                      <a:pt x="61" y="74"/>
                    </a:lnTo>
                    <a:lnTo>
                      <a:pt x="75" y="60"/>
                    </a:lnTo>
                    <a:lnTo>
                      <a:pt x="80" y="39"/>
                    </a:lnTo>
                  </a:path>
                </a:pathLst>
              </a:custGeom>
              <a:noFill/>
              <a:ln w="5715">
                <a:solidFill>
                  <a:srgbClr val="FF0000"/>
                </a:solidFill>
                <a:round/>
                <a:headEnd/>
                <a:tailEnd/>
              </a:ln>
            </p:spPr>
            <p:txBody>
              <a:bodyPr/>
              <a:lstStyle/>
              <a:p>
                <a:endParaRPr lang="en-US"/>
              </a:p>
            </p:txBody>
          </p:sp>
          <p:sp>
            <p:nvSpPr>
              <p:cNvPr id="534998" name="Freeform 470"/>
              <p:cNvSpPr>
                <a:spLocks/>
              </p:cNvSpPr>
              <p:nvPr/>
            </p:nvSpPr>
            <p:spPr bwMode="auto">
              <a:xfrm>
                <a:off x="4630" y="3027"/>
                <a:ext cx="94" cy="105"/>
              </a:xfrm>
              <a:custGeom>
                <a:avLst/>
                <a:gdLst/>
                <a:ahLst/>
                <a:cxnLst>
                  <a:cxn ang="0">
                    <a:pos x="31" y="5"/>
                  </a:cxn>
                  <a:cxn ang="0">
                    <a:pos x="31" y="47"/>
                  </a:cxn>
                  <a:cxn ang="0">
                    <a:pos x="56" y="47"/>
                  </a:cxn>
                  <a:cxn ang="0">
                    <a:pos x="63" y="47"/>
                  </a:cxn>
                  <a:cxn ang="0">
                    <a:pos x="68" y="44"/>
                  </a:cxn>
                  <a:cxn ang="0">
                    <a:pos x="70" y="40"/>
                  </a:cxn>
                  <a:cxn ang="0">
                    <a:pos x="73" y="33"/>
                  </a:cxn>
                  <a:cxn ang="0">
                    <a:pos x="73" y="33"/>
                  </a:cxn>
                  <a:cxn ang="0">
                    <a:pos x="73" y="68"/>
                  </a:cxn>
                  <a:cxn ang="0">
                    <a:pos x="73" y="68"/>
                  </a:cxn>
                  <a:cxn ang="0">
                    <a:pos x="70" y="61"/>
                  </a:cxn>
                  <a:cxn ang="0">
                    <a:pos x="70" y="58"/>
                  </a:cxn>
                  <a:cxn ang="0">
                    <a:pos x="68" y="56"/>
                  </a:cxn>
                  <a:cxn ang="0">
                    <a:pos x="66" y="54"/>
                  </a:cxn>
                  <a:cxn ang="0">
                    <a:pos x="61" y="54"/>
                  </a:cxn>
                  <a:cxn ang="0">
                    <a:pos x="56" y="51"/>
                  </a:cxn>
                  <a:cxn ang="0">
                    <a:pos x="31" y="51"/>
                  </a:cxn>
                  <a:cxn ang="0">
                    <a:pos x="31" y="89"/>
                  </a:cxn>
                  <a:cxn ang="0">
                    <a:pos x="31" y="93"/>
                  </a:cxn>
                  <a:cxn ang="0">
                    <a:pos x="31" y="98"/>
                  </a:cxn>
                  <a:cxn ang="0">
                    <a:pos x="33" y="98"/>
                  </a:cxn>
                  <a:cxn ang="0">
                    <a:pos x="33" y="100"/>
                  </a:cxn>
                  <a:cxn ang="0">
                    <a:pos x="35" y="100"/>
                  </a:cxn>
                  <a:cxn ang="0">
                    <a:pos x="40" y="100"/>
                  </a:cxn>
                  <a:cxn ang="0">
                    <a:pos x="59" y="100"/>
                  </a:cxn>
                  <a:cxn ang="0">
                    <a:pos x="66" y="100"/>
                  </a:cxn>
                  <a:cxn ang="0">
                    <a:pos x="73" y="100"/>
                  </a:cxn>
                  <a:cxn ang="0">
                    <a:pos x="75" y="98"/>
                  </a:cxn>
                  <a:cxn ang="0">
                    <a:pos x="80" y="93"/>
                  </a:cxn>
                  <a:cxn ang="0">
                    <a:pos x="84" y="89"/>
                  </a:cxn>
                  <a:cxn ang="0">
                    <a:pos x="91" y="79"/>
                  </a:cxn>
                  <a:cxn ang="0">
                    <a:pos x="94" y="79"/>
                  </a:cxn>
                  <a:cxn ang="0">
                    <a:pos x="84" y="105"/>
                  </a:cxn>
                  <a:cxn ang="0">
                    <a:pos x="0" y="105"/>
                  </a:cxn>
                  <a:cxn ang="0">
                    <a:pos x="0" y="105"/>
                  </a:cxn>
                  <a:cxn ang="0">
                    <a:pos x="5" y="105"/>
                  </a:cxn>
                  <a:cxn ang="0">
                    <a:pos x="7" y="103"/>
                  </a:cxn>
                  <a:cxn ang="0">
                    <a:pos x="12" y="103"/>
                  </a:cxn>
                  <a:cxn ang="0">
                    <a:pos x="14" y="100"/>
                  </a:cxn>
                  <a:cxn ang="0">
                    <a:pos x="14" y="98"/>
                  </a:cxn>
                  <a:cxn ang="0">
                    <a:pos x="14" y="93"/>
                  </a:cxn>
                  <a:cxn ang="0">
                    <a:pos x="14" y="86"/>
                  </a:cxn>
                  <a:cxn ang="0">
                    <a:pos x="14" y="16"/>
                  </a:cxn>
                  <a:cxn ang="0">
                    <a:pos x="14" y="12"/>
                  </a:cxn>
                  <a:cxn ang="0">
                    <a:pos x="14" y="7"/>
                  </a:cxn>
                  <a:cxn ang="0">
                    <a:pos x="14" y="5"/>
                  </a:cxn>
                  <a:cxn ang="0">
                    <a:pos x="9" y="2"/>
                  </a:cxn>
                  <a:cxn ang="0">
                    <a:pos x="5" y="0"/>
                  </a:cxn>
                  <a:cxn ang="0">
                    <a:pos x="0" y="0"/>
                  </a:cxn>
                  <a:cxn ang="0">
                    <a:pos x="0" y="0"/>
                  </a:cxn>
                  <a:cxn ang="0">
                    <a:pos x="84" y="0"/>
                  </a:cxn>
                  <a:cxn ang="0">
                    <a:pos x="84" y="23"/>
                  </a:cxn>
                  <a:cxn ang="0">
                    <a:pos x="82" y="23"/>
                  </a:cxn>
                  <a:cxn ang="0">
                    <a:pos x="80" y="14"/>
                  </a:cxn>
                  <a:cxn ang="0">
                    <a:pos x="77" y="9"/>
                  </a:cxn>
                  <a:cxn ang="0">
                    <a:pos x="75" y="7"/>
                  </a:cxn>
                  <a:cxn ang="0">
                    <a:pos x="73" y="5"/>
                  </a:cxn>
                  <a:cxn ang="0">
                    <a:pos x="68" y="5"/>
                  </a:cxn>
                  <a:cxn ang="0">
                    <a:pos x="61" y="5"/>
                  </a:cxn>
                  <a:cxn ang="0">
                    <a:pos x="31" y="5"/>
                  </a:cxn>
                </a:cxnLst>
                <a:rect l="0" t="0" r="r" b="b"/>
                <a:pathLst>
                  <a:path w="94" h="105">
                    <a:moveTo>
                      <a:pt x="31" y="5"/>
                    </a:moveTo>
                    <a:lnTo>
                      <a:pt x="31" y="47"/>
                    </a:lnTo>
                    <a:lnTo>
                      <a:pt x="56" y="47"/>
                    </a:lnTo>
                    <a:lnTo>
                      <a:pt x="63" y="47"/>
                    </a:lnTo>
                    <a:lnTo>
                      <a:pt x="68" y="44"/>
                    </a:lnTo>
                    <a:lnTo>
                      <a:pt x="70" y="40"/>
                    </a:lnTo>
                    <a:lnTo>
                      <a:pt x="73" y="33"/>
                    </a:lnTo>
                    <a:lnTo>
                      <a:pt x="73" y="68"/>
                    </a:lnTo>
                    <a:lnTo>
                      <a:pt x="70" y="61"/>
                    </a:lnTo>
                    <a:lnTo>
                      <a:pt x="70" y="58"/>
                    </a:lnTo>
                    <a:lnTo>
                      <a:pt x="68" y="56"/>
                    </a:lnTo>
                    <a:lnTo>
                      <a:pt x="66" y="54"/>
                    </a:lnTo>
                    <a:lnTo>
                      <a:pt x="61" y="54"/>
                    </a:lnTo>
                    <a:lnTo>
                      <a:pt x="56" y="51"/>
                    </a:lnTo>
                    <a:lnTo>
                      <a:pt x="31" y="51"/>
                    </a:lnTo>
                    <a:lnTo>
                      <a:pt x="31" y="89"/>
                    </a:lnTo>
                    <a:lnTo>
                      <a:pt x="31" y="93"/>
                    </a:lnTo>
                    <a:lnTo>
                      <a:pt x="31" y="98"/>
                    </a:lnTo>
                    <a:lnTo>
                      <a:pt x="33" y="98"/>
                    </a:lnTo>
                    <a:lnTo>
                      <a:pt x="33" y="100"/>
                    </a:lnTo>
                    <a:lnTo>
                      <a:pt x="35" y="100"/>
                    </a:lnTo>
                    <a:lnTo>
                      <a:pt x="40" y="100"/>
                    </a:lnTo>
                    <a:lnTo>
                      <a:pt x="59" y="100"/>
                    </a:lnTo>
                    <a:lnTo>
                      <a:pt x="66" y="100"/>
                    </a:lnTo>
                    <a:lnTo>
                      <a:pt x="73" y="100"/>
                    </a:lnTo>
                    <a:lnTo>
                      <a:pt x="75" y="98"/>
                    </a:lnTo>
                    <a:lnTo>
                      <a:pt x="80" y="93"/>
                    </a:lnTo>
                    <a:lnTo>
                      <a:pt x="84" y="89"/>
                    </a:lnTo>
                    <a:lnTo>
                      <a:pt x="91" y="79"/>
                    </a:lnTo>
                    <a:lnTo>
                      <a:pt x="94" y="79"/>
                    </a:lnTo>
                    <a:lnTo>
                      <a:pt x="84" y="105"/>
                    </a:lnTo>
                    <a:lnTo>
                      <a:pt x="0" y="105"/>
                    </a:lnTo>
                    <a:lnTo>
                      <a:pt x="5" y="105"/>
                    </a:lnTo>
                    <a:lnTo>
                      <a:pt x="7" y="103"/>
                    </a:lnTo>
                    <a:lnTo>
                      <a:pt x="12" y="103"/>
                    </a:lnTo>
                    <a:lnTo>
                      <a:pt x="14" y="100"/>
                    </a:lnTo>
                    <a:lnTo>
                      <a:pt x="14" y="98"/>
                    </a:lnTo>
                    <a:lnTo>
                      <a:pt x="14" y="93"/>
                    </a:lnTo>
                    <a:lnTo>
                      <a:pt x="14" y="86"/>
                    </a:lnTo>
                    <a:lnTo>
                      <a:pt x="14" y="16"/>
                    </a:lnTo>
                    <a:lnTo>
                      <a:pt x="14" y="12"/>
                    </a:lnTo>
                    <a:lnTo>
                      <a:pt x="14" y="7"/>
                    </a:lnTo>
                    <a:lnTo>
                      <a:pt x="14" y="5"/>
                    </a:lnTo>
                    <a:lnTo>
                      <a:pt x="9" y="2"/>
                    </a:lnTo>
                    <a:lnTo>
                      <a:pt x="5" y="0"/>
                    </a:lnTo>
                    <a:lnTo>
                      <a:pt x="0" y="0"/>
                    </a:lnTo>
                    <a:lnTo>
                      <a:pt x="84" y="0"/>
                    </a:lnTo>
                    <a:lnTo>
                      <a:pt x="84" y="23"/>
                    </a:lnTo>
                    <a:lnTo>
                      <a:pt x="82" y="23"/>
                    </a:lnTo>
                    <a:lnTo>
                      <a:pt x="80" y="14"/>
                    </a:lnTo>
                    <a:lnTo>
                      <a:pt x="77" y="9"/>
                    </a:lnTo>
                    <a:lnTo>
                      <a:pt x="75" y="7"/>
                    </a:lnTo>
                    <a:lnTo>
                      <a:pt x="73" y="5"/>
                    </a:lnTo>
                    <a:lnTo>
                      <a:pt x="68" y="5"/>
                    </a:lnTo>
                    <a:lnTo>
                      <a:pt x="61" y="5"/>
                    </a:lnTo>
                    <a:lnTo>
                      <a:pt x="31" y="5"/>
                    </a:lnTo>
                    <a:close/>
                  </a:path>
                </a:pathLst>
              </a:custGeom>
              <a:solidFill>
                <a:srgbClr val="000000"/>
              </a:solidFill>
              <a:ln w="0">
                <a:solidFill>
                  <a:srgbClr val="000000"/>
                </a:solidFill>
                <a:round/>
                <a:headEnd/>
                <a:tailEnd/>
              </a:ln>
            </p:spPr>
            <p:txBody>
              <a:bodyPr/>
              <a:lstStyle/>
              <a:p>
                <a:endParaRPr lang="en-US"/>
              </a:p>
            </p:txBody>
          </p:sp>
          <p:sp>
            <p:nvSpPr>
              <p:cNvPr id="534997" name="Freeform 469"/>
              <p:cNvSpPr>
                <a:spLocks noEditPoints="1"/>
              </p:cNvSpPr>
              <p:nvPr/>
            </p:nvSpPr>
            <p:spPr bwMode="auto">
              <a:xfrm>
                <a:off x="4733" y="3060"/>
                <a:ext cx="63" cy="74"/>
              </a:xfrm>
              <a:custGeom>
                <a:avLst/>
                <a:gdLst/>
                <a:ahLst/>
                <a:cxnLst>
                  <a:cxn ang="0">
                    <a:pos x="33" y="67"/>
                  </a:cxn>
                  <a:cxn ang="0">
                    <a:pos x="26" y="72"/>
                  </a:cxn>
                  <a:cxn ang="0">
                    <a:pos x="17" y="74"/>
                  </a:cxn>
                  <a:cxn ang="0">
                    <a:pos x="5" y="70"/>
                  </a:cxn>
                  <a:cxn ang="0">
                    <a:pos x="0" y="56"/>
                  </a:cxn>
                  <a:cxn ang="0">
                    <a:pos x="3" y="46"/>
                  </a:cxn>
                  <a:cxn ang="0">
                    <a:pos x="12" y="37"/>
                  </a:cxn>
                  <a:cxn ang="0">
                    <a:pos x="28" y="30"/>
                  </a:cxn>
                  <a:cxn ang="0">
                    <a:pos x="40" y="23"/>
                  </a:cxn>
                  <a:cxn ang="0">
                    <a:pos x="38" y="11"/>
                  </a:cxn>
                  <a:cxn ang="0">
                    <a:pos x="33" y="4"/>
                  </a:cxn>
                  <a:cxn ang="0">
                    <a:pos x="21" y="4"/>
                  </a:cxn>
                  <a:cxn ang="0">
                    <a:pos x="17" y="11"/>
                  </a:cxn>
                  <a:cxn ang="0">
                    <a:pos x="17" y="18"/>
                  </a:cxn>
                  <a:cxn ang="0">
                    <a:pos x="14" y="23"/>
                  </a:cxn>
                  <a:cxn ang="0">
                    <a:pos x="10" y="25"/>
                  </a:cxn>
                  <a:cxn ang="0">
                    <a:pos x="5" y="23"/>
                  </a:cxn>
                  <a:cxn ang="0">
                    <a:pos x="3" y="18"/>
                  </a:cxn>
                  <a:cxn ang="0">
                    <a:pos x="10" y="4"/>
                  </a:cxn>
                  <a:cxn ang="0">
                    <a:pos x="21" y="0"/>
                  </a:cxn>
                  <a:cxn ang="0">
                    <a:pos x="38" y="0"/>
                  </a:cxn>
                  <a:cxn ang="0">
                    <a:pos x="49" y="7"/>
                  </a:cxn>
                  <a:cxn ang="0">
                    <a:pos x="52" y="16"/>
                  </a:cxn>
                  <a:cxn ang="0">
                    <a:pos x="52" y="49"/>
                  </a:cxn>
                  <a:cxn ang="0">
                    <a:pos x="54" y="60"/>
                  </a:cxn>
                  <a:cxn ang="0">
                    <a:pos x="54" y="63"/>
                  </a:cxn>
                  <a:cxn ang="0">
                    <a:pos x="56" y="65"/>
                  </a:cxn>
                  <a:cxn ang="0">
                    <a:pos x="59" y="65"/>
                  </a:cxn>
                  <a:cxn ang="0">
                    <a:pos x="63" y="60"/>
                  </a:cxn>
                  <a:cxn ang="0">
                    <a:pos x="59" y="70"/>
                  </a:cxn>
                  <a:cxn ang="0">
                    <a:pos x="47" y="74"/>
                  </a:cxn>
                  <a:cxn ang="0">
                    <a:pos x="42" y="72"/>
                  </a:cxn>
                  <a:cxn ang="0">
                    <a:pos x="40" y="63"/>
                  </a:cxn>
                  <a:cxn ang="0">
                    <a:pos x="40" y="30"/>
                  </a:cxn>
                  <a:cxn ang="0">
                    <a:pos x="28" y="37"/>
                  </a:cxn>
                  <a:cxn ang="0">
                    <a:pos x="19" y="42"/>
                  </a:cxn>
                  <a:cxn ang="0">
                    <a:pos x="14" y="49"/>
                  </a:cxn>
                  <a:cxn ang="0">
                    <a:pos x="14" y="58"/>
                  </a:cxn>
                  <a:cxn ang="0">
                    <a:pos x="19" y="63"/>
                  </a:cxn>
                  <a:cxn ang="0">
                    <a:pos x="28" y="63"/>
                  </a:cxn>
                  <a:cxn ang="0">
                    <a:pos x="40" y="58"/>
                  </a:cxn>
                </a:cxnLst>
                <a:rect l="0" t="0" r="r" b="b"/>
                <a:pathLst>
                  <a:path w="63" h="74">
                    <a:moveTo>
                      <a:pt x="40" y="63"/>
                    </a:moveTo>
                    <a:lnTo>
                      <a:pt x="33" y="67"/>
                    </a:lnTo>
                    <a:lnTo>
                      <a:pt x="28" y="70"/>
                    </a:lnTo>
                    <a:lnTo>
                      <a:pt x="26" y="72"/>
                    </a:lnTo>
                    <a:lnTo>
                      <a:pt x="21" y="74"/>
                    </a:lnTo>
                    <a:lnTo>
                      <a:pt x="17" y="74"/>
                    </a:lnTo>
                    <a:lnTo>
                      <a:pt x="10" y="74"/>
                    </a:lnTo>
                    <a:lnTo>
                      <a:pt x="5" y="70"/>
                    </a:lnTo>
                    <a:lnTo>
                      <a:pt x="0" y="63"/>
                    </a:lnTo>
                    <a:lnTo>
                      <a:pt x="0" y="56"/>
                    </a:lnTo>
                    <a:lnTo>
                      <a:pt x="0" y="51"/>
                    </a:lnTo>
                    <a:lnTo>
                      <a:pt x="3" y="46"/>
                    </a:lnTo>
                    <a:lnTo>
                      <a:pt x="5" y="42"/>
                    </a:lnTo>
                    <a:lnTo>
                      <a:pt x="12" y="37"/>
                    </a:lnTo>
                    <a:lnTo>
                      <a:pt x="19" y="35"/>
                    </a:lnTo>
                    <a:lnTo>
                      <a:pt x="28" y="30"/>
                    </a:lnTo>
                    <a:lnTo>
                      <a:pt x="40" y="25"/>
                    </a:lnTo>
                    <a:lnTo>
                      <a:pt x="40" y="23"/>
                    </a:lnTo>
                    <a:lnTo>
                      <a:pt x="40" y="16"/>
                    </a:lnTo>
                    <a:lnTo>
                      <a:pt x="38" y="11"/>
                    </a:lnTo>
                    <a:lnTo>
                      <a:pt x="35" y="9"/>
                    </a:lnTo>
                    <a:lnTo>
                      <a:pt x="33" y="4"/>
                    </a:lnTo>
                    <a:lnTo>
                      <a:pt x="26" y="4"/>
                    </a:lnTo>
                    <a:lnTo>
                      <a:pt x="21" y="4"/>
                    </a:lnTo>
                    <a:lnTo>
                      <a:pt x="19" y="7"/>
                    </a:lnTo>
                    <a:lnTo>
                      <a:pt x="17" y="11"/>
                    </a:lnTo>
                    <a:lnTo>
                      <a:pt x="17" y="14"/>
                    </a:lnTo>
                    <a:lnTo>
                      <a:pt x="17" y="18"/>
                    </a:lnTo>
                    <a:lnTo>
                      <a:pt x="17" y="21"/>
                    </a:lnTo>
                    <a:lnTo>
                      <a:pt x="14" y="23"/>
                    </a:lnTo>
                    <a:lnTo>
                      <a:pt x="12" y="25"/>
                    </a:lnTo>
                    <a:lnTo>
                      <a:pt x="10" y="25"/>
                    </a:lnTo>
                    <a:lnTo>
                      <a:pt x="7" y="25"/>
                    </a:lnTo>
                    <a:lnTo>
                      <a:pt x="5" y="23"/>
                    </a:lnTo>
                    <a:lnTo>
                      <a:pt x="3" y="21"/>
                    </a:lnTo>
                    <a:lnTo>
                      <a:pt x="3" y="18"/>
                    </a:lnTo>
                    <a:lnTo>
                      <a:pt x="5" y="11"/>
                    </a:lnTo>
                    <a:lnTo>
                      <a:pt x="10" y="4"/>
                    </a:lnTo>
                    <a:lnTo>
                      <a:pt x="14" y="2"/>
                    </a:lnTo>
                    <a:lnTo>
                      <a:pt x="21" y="0"/>
                    </a:lnTo>
                    <a:lnTo>
                      <a:pt x="28" y="0"/>
                    </a:lnTo>
                    <a:lnTo>
                      <a:pt x="38" y="0"/>
                    </a:lnTo>
                    <a:lnTo>
                      <a:pt x="45" y="2"/>
                    </a:lnTo>
                    <a:lnTo>
                      <a:pt x="49" y="7"/>
                    </a:lnTo>
                    <a:lnTo>
                      <a:pt x="52" y="11"/>
                    </a:lnTo>
                    <a:lnTo>
                      <a:pt x="52" y="16"/>
                    </a:lnTo>
                    <a:lnTo>
                      <a:pt x="52" y="23"/>
                    </a:lnTo>
                    <a:lnTo>
                      <a:pt x="52" y="49"/>
                    </a:lnTo>
                    <a:lnTo>
                      <a:pt x="52" y="56"/>
                    </a:lnTo>
                    <a:lnTo>
                      <a:pt x="54" y="60"/>
                    </a:lnTo>
                    <a:lnTo>
                      <a:pt x="54" y="63"/>
                    </a:lnTo>
                    <a:lnTo>
                      <a:pt x="56" y="65"/>
                    </a:lnTo>
                    <a:lnTo>
                      <a:pt x="59" y="65"/>
                    </a:lnTo>
                    <a:lnTo>
                      <a:pt x="61" y="63"/>
                    </a:lnTo>
                    <a:lnTo>
                      <a:pt x="63" y="60"/>
                    </a:lnTo>
                    <a:lnTo>
                      <a:pt x="63" y="63"/>
                    </a:lnTo>
                    <a:lnTo>
                      <a:pt x="59" y="70"/>
                    </a:lnTo>
                    <a:lnTo>
                      <a:pt x="54" y="72"/>
                    </a:lnTo>
                    <a:lnTo>
                      <a:pt x="47" y="74"/>
                    </a:lnTo>
                    <a:lnTo>
                      <a:pt x="45" y="74"/>
                    </a:lnTo>
                    <a:lnTo>
                      <a:pt x="42" y="72"/>
                    </a:lnTo>
                    <a:lnTo>
                      <a:pt x="40" y="67"/>
                    </a:lnTo>
                    <a:lnTo>
                      <a:pt x="40" y="63"/>
                    </a:lnTo>
                    <a:close/>
                    <a:moveTo>
                      <a:pt x="40" y="58"/>
                    </a:moveTo>
                    <a:lnTo>
                      <a:pt x="40" y="30"/>
                    </a:lnTo>
                    <a:lnTo>
                      <a:pt x="33" y="35"/>
                    </a:lnTo>
                    <a:lnTo>
                      <a:pt x="28" y="37"/>
                    </a:lnTo>
                    <a:lnTo>
                      <a:pt x="24" y="37"/>
                    </a:lnTo>
                    <a:lnTo>
                      <a:pt x="19" y="42"/>
                    </a:lnTo>
                    <a:lnTo>
                      <a:pt x="14" y="44"/>
                    </a:lnTo>
                    <a:lnTo>
                      <a:pt x="14" y="49"/>
                    </a:lnTo>
                    <a:lnTo>
                      <a:pt x="12" y="51"/>
                    </a:lnTo>
                    <a:lnTo>
                      <a:pt x="14" y="58"/>
                    </a:lnTo>
                    <a:lnTo>
                      <a:pt x="17" y="60"/>
                    </a:lnTo>
                    <a:lnTo>
                      <a:pt x="19" y="63"/>
                    </a:lnTo>
                    <a:lnTo>
                      <a:pt x="24" y="65"/>
                    </a:lnTo>
                    <a:lnTo>
                      <a:pt x="28" y="63"/>
                    </a:lnTo>
                    <a:lnTo>
                      <a:pt x="33" y="60"/>
                    </a:lnTo>
                    <a:lnTo>
                      <a:pt x="40" y="58"/>
                    </a:lnTo>
                    <a:close/>
                  </a:path>
                </a:pathLst>
              </a:custGeom>
              <a:solidFill>
                <a:srgbClr val="000000"/>
              </a:solidFill>
              <a:ln w="0">
                <a:solidFill>
                  <a:srgbClr val="000000"/>
                </a:solidFill>
                <a:round/>
                <a:headEnd/>
                <a:tailEnd/>
              </a:ln>
            </p:spPr>
            <p:txBody>
              <a:bodyPr/>
              <a:lstStyle/>
              <a:p>
                <a:endParaRPr lang="en-US"/>
              </a:p>
            </p:txBody>
          </p:sp>
          <p:sp>
            <p:nvSpPr>
              <p:cNvPr id="534996" name="Freeform 468"/>
              <p:cNvSpPr>
                <a:spLocks/>
              </p:cNvSpPr>
              <p:nvPr/>
            </p:nvSpPr>
            <p:spPr bwMode="auto">
              <a:xfrm>
                <a:off x="4801" y="3060"/>
                <a:ext cx="52" cy="72"/>
              </a:xfrm>
              <a:custGeom>
                <a:avLst/>
                <a:gdLst/>
                <a:ahLst/>
                <a:cxnLst>
                  <a:cxn ang="0">
                    <a:pos x="24" y="0"/>
                  </a:cxn>
                  <a:cxn ang="0">
                    <a:pos x="24" y="18"/>
                  </a:cxn>
                  <a:cxn ang="0">
                    <a:pos x="28" y="7"/>
                  </a:cxn>
                  <a:cxn ang="0">
                    <a:pos x="35" y="2"/>
                  </a:cxn>
                  <a:cxn ang="0">
                    <a:pos x="42" y="0"/>
                  </a:cxn>
                  <a:cxn ang="0">
                    <a:pos x="45" y="0"/>
                  </a:cxn>
                  <a:cxn ang="0">
                    <a:pos x="49" y="2"/>
                  </a:cxn>
                  <a:cxn ang="0">
                    <a:pos x="52" y="7"/>
                  </a:cxn>
                  <a:cxn ang="0">
                    <a:pos x="52" y="9"/>
                  </a:cxn>
                  <a:cxn ang="0">
                    <a:pos x="52" y="14"/>
                  </a:cxn>
                  <a:cxn ang="0">
                    <a:pos x="49" y="16"/>
                  </a:cxn>
                  <a:cxn ang="0">
                    <a:pos x="47" y="18"/>
                  </a:cxn>
                  <a:cxn ang="0">
                    <a:pos x="45" y="18"/>
                  </a:cxn>
                  <a:cxn ang="0">
                    <a:pos x="42" y="16"/>
                  </a:cxn>
                  <a:cxn ang="0">
                    <a:pos x="40" y="14"/>
                  </a:cxn>
                  <a:cxn ang="0">
                    <a:pos x="35" y="11"/>
                  </a:cxn>
                  <a:cxn ang="0">
                    <a:pos x="33" y="11"/>
                  </a:cxn>
                  <a:cxn ang="0">
                    <a:pos x="33" y="11"/>
                  </a:cxn>
                  <a:cxn ang="0">
                    <a:pos x="31" y="14"/>
                  </a:cxn>
                  <a:cxn ang="0">
                    <a:pos x="28" y="18"/>
                  </a:cxn>
                  <a:cxn ang="0">
                    <a:pos x="24" y="25"/>
                  </a:cxn>
                  <a:cxn ang="0">
                    <a:pos x="24" y="56"/>
                  </a:cxn>
                  <a:cxn ang="0">
                    <a:pos x="24" y="60"/>
                  </a:cxn>
                  <a:cxn ang="0">
                    <a:pos x="26" y="65"/>
                  </a:cxn>
                  <a:cxn ang="0">
                    <a:pos x="26" y="67"/>
                  </a:cxn>
                  <a:cxn ang="0">
                    <a:pos x="28" y="70"/>
                  </a:cxn>
                  <a:cxn ang="0">
                    <a:pos x="33" y="70"/>
                  </a:cxn>
                  <a:cxn ang="0">
                    <a:pos x="38" y="72"/>
                  </a:cxn>
                  <a:cxn ang="0">
                    <a:pos x="38" y="72"/>
                  </a:cxn>
                  <a:cxn ang="0">
                    <a:pos x="0" y="72"/>
                  </a:cxn>
                  <a:cxn ang="0">
                    <a:pos x="0" y="72"/>
                  </a:cxn>
                  <a:cxn ang="0">
                    <a:pos x="5" y="70"/>
                  </a:cxn>
                  <a:cxn ang="0">
                    <a:pos x="7" y="70"/>
                  </a:cxn>
                  <a:cxn ang="0">
                    <a:pos x="9" y="67"/>
                  </a:cxn>
                  <a:cxn ang="0">
                    <a:pos x="9" y="65"/>
                  </a:cxn>
                  <a:cxn ang="0">
                    <a:pos x="9" y="63"/>
                  </a:cxn>
                  <a:cxn ang="0">
                    <a:pos x="9" y="56"/>
                  </a:cxn>
                  <a:cxn ang="0">
                    <a:pos x="9" y="30"/>
                  </a:cxn>
                  <a:cxn ang="0">
                    <a:pos x="9" y="21"/>
                  </a:cxn>
                  <a:cxn ang="0">
                    <a:pos x="9" y="16"/>
                  </a:cxn>
                  <a:cxn ang="0">
                    <a:pos x="9" y="14"/>
                  </a:cxn>
                  <a:cxn ang="0">
                    <a:pos x="9" y="11"/>
                  </a:cxn>
                  <a:cxn ang="0">
                    <a:pos x="7" y="9"/>
                  </a:cxn>
                  <a:cxn ang="0">
                    <a:pos x="7" y="9"/>
                  </a:cxn>
                  <a:cxn ang="0">
                    <a:pos x="5" y="9"/>
                  </a:cxn>
                  <a:cxn ang="0">
                    <a:pos x="2" y="9"/>
                  </a:cxn>
                  <a:cxn ang="0">
                    <a:pos x="0" y="9"/>
                  </a:cxn>
                  <a:cxn ang="0">
                    <a:pos x="0" y="7"/>
                  </a:cxn>
                  <a:cxn ang="0">
                    <a:pos x="21" y="0"/>
                  </a:cxn>
                  <a:cxn ang="0">
                    <a:pos x="24" y="0"/>
                  </a:cxn>
                </a:cxnLst>
                <a:rect l="0" t="0" r="r" b="b"/>
                <a:pathLst>
                  <a:path w="52" h="72">
                    <a:moveTo>
                      <a:pt x="24" y="0"/>
                    </a:moveTo>
                    <a:lnTo>
                      <a:pt x="24" y="18"/>
                    </a:lnTo>
                    <a:lnTo>
                      <a:pt x="28" y="7"/>
                    </a:lnTo>
                    <a:lnTo>
                      <a:pt x="35" y="2"/>
                    </a:lnTo>
                    <a:lnTo>
                      <a:pt x="42" y="0"/>
                    </a:lnTo>
                    <a:lnTo>
                      <a:pt x="45" y="0"/>
                    </a:lnTo>
                    <a:lnTo>
                      <a:pt x="49" y="2"/>
                    </a:lnTo>
                    <a:lnTo>
                      <a:pt x="52" y="7"/>
                    </a:lnTo>
                    <a:lnTo>
                      <a:pt x="52" y="9"/>
                    </a:lnTo>
                    <a:lnTo>
                      <a:pt x="52" y="14"/>
                    </a:lnTo>
                    <a:lnTo>
                      <a:pt x="49" y="16"/>
                    </a:lnTo>
                    <a:lnTo>
                      <a:pt x="47" y="18"/>
                    </a:lnTo>
                    <a:lnTo>
                      <a:pt x="45" y="18"/>
                    </a:lnTo>
                    <a:lnTo>
                      <a:pt x="42" y="16"/>
                    </a:lnTo>
                    <a:lnTo>
                      <a:pt x="40" y="14"/>
                    </a:lnTo>
                    <a:lnTo>
                      <a:pt x="35" y="11"/>
                    </a:lnTo>
                    <a:lnTo>
                      <a:pt x="33" y="11"/>
                    </a:lnTo>
                    <a:lnTo>
                      <a:pt x="31" y="14"/>
                    </a:lnTo>
                    <a:lnTo>
                      <a:pt x="28" y="18"/>
                    </a:lnTo>
                    <a:lnTo>
                      <a:pt x="24" y="25"/>
                    </a:lnTo>
                    <a:lnTo>
                      <a:pt x="24" y="56"/>
                    </a:lnTo>
                    <a:lnTo>
                      <a:pt x="24" y="60"/>
                    </a:lnTo>
                    <a:lnTo>
                      <a:pt x="26" y="65"/>
                    </a:lnTo>
                    <a:lnTo>
                      <a:pt x="26" y="67"/>
                    </a:lnTo>
                    <a:lnTo>
                      <a:pt x="28" y="70"/>
                    </a:lnTo>
                    <a:lnTo>
                      <a:pt x="33" y="70"/>
                    </a:lnTo>
                    <a:lnTo>
                      <a:pt x="38" y="72"/>
                    </a:lnTo>
                    <a:lnTo>
                      <a:pt x="0" y="72"/>
                    </a:lnTo>
                    <a:lnTo>
                      <a:pt x="5" y="70"/>
                    </a:lnTo>
                    <a:lnTo>
                      <a:pt x="7" y="70"/>
                    </a:lnTo>
                    <a:lnTo>
                      <a:pt x="9" y="67"/>
                    </a:lnTo>
                    <a:lnTo>
                      <a:pt x="9" y="65"/>
                    </a:lnTo>
                    <a:lnTo>
                      <a:pt x="9" y="63"/>
                    </a:lnTo>
                    <a:lnTo>
                      <a:pt x="9" y="56"/>
                    </a:lnTo>
                    <a:lnTo>
                      <a:pt x="9" y="30"/>
                    </a:lnTo>
                    <a:lnTo>
                      <a:pt x="9" y="21"/>
                    </a:lnTo>
                    <a:lnTo>
                      <a:pt x="9" y="16"/>
                    </a:lnTo>
                    <a:lnTo>
                      <a:pt x="9" y="14"/>
                    </a:lnTo>
                    <a:lnTo>
                      <a:pt x="9" y="11"/>
                    </a:lnTo>
                    <a:lnTo>
                      <a:pt x="7" y="9"/>
                    </a:lnTo>
                    <a:lnTo>
                      <a:pt x="5" y="9"/>
                    </a:lnTo>
                    <a:lnTo>
                      <a:pt x="2" y="9"/>
                    </a:lnTo>
                    <a:lnTo>
                      <a:pt x="0" y="9"/>
                    </a:lnTo>
                    <a:lnTo>
                      <a:pt x="0" y="7"/>
                    </a:lnTo>
                    <a:lnTo>
                      <a:pt x="21" y="0"/>
                    </a:lnTo>
                    <a:lnTo>
                      <a:pt x="24" y="0"/>
                    </a:lnTo>
                    <a:close/>
                  </a:path>
                </a:pathLst>
              </a:custGeom>
              <a:solidFill>
                <a:srgbClr val="000000"/>
              </a:solidFill>
              <a:ln w="0">
                <a:solidFill>
                  <a:srgbClr val="000000"/>
                </a:solidFill>
                <a:round/>
                <a:headEnd/>
                <a:tailEnd/>
              </a:ln>
            </p:spPr>
            <p:txBody>
              <a:bodyPr/>
              <a:lstStyle/>
              <a:p>
                <a:endParaRPr lang="en-US"/>
              </a:p>
            </p:txBody>
          </p:sp>
          <p:sp>
            <p:nvSpPr>
              <p:cNvPr id="534995" name="Freeform 467"/>
              <p:cNvSpPr>
                <a:spLocks/>
              </p:cNvSpPr>
              <p:nvPr/>
            </p:nvSpPr>
            <p:spPr bwMode="auto">
              <a:xfrm>
                <a:off x="4853" y="3039"/>
                <a:ext cx="44" cy="95"/>
              </a:xfrm>
              <a:custGeom>
                <a:avLst/>
                <a:gdLst/>
                <a:ahLst/>
                <a:cxnLst>
                  <a:cxn ang="0">
                    <a:pos x="25" y="0"/>
                  </a:cxn>
                  <a:cxn ang="0">
                    <a:pos x="25" y="23"/>
                  </a:cxn>
                  <a:cxn ang="0">
                    <a:pos x="42" y="23"/>
                  </a:cxn>
                  <a:cxn ang="0">
                    <a:pos x="42" y="28"/>
                  </a:cxn>
                  <a:cxn ang="0">
                    <a:pos x="25" y="28"/>
                  </a:cxn>
                  <a:cxn ang="0">
                    <a:pos x="25" y="74"/>
                  </a:cxn>
                  <a:cxn ang="0">
                    <a:pos x="25" y="79"/>
                  </a:cxn>
                  <a:cxn ang="0">
                    <a:pos x="28" y="84"/>
                  </a:cxn>
                  <a:cxn ang="0">
                    <a:pos x="30" y="86"/>
                  </a:cxn>
                  <a:cxn ang="0">
                    <a:pos x="32" y="86"/>
                  </a:cxn>
                  <a:cxn ang="0">
                    <a:pos x="35" y="86"/>
                  </a:cxn>
                  <a:cxn ang="0">
                    <a:pos x="37" y="84"/>
                  </a:cxn>
                  <a:cxn ang="0">
                    <a:pos x="39" y="84"/>
                  </a:cxn>
                  <a:cxn ang="0">
                    <a:pos x="42" y="81"/>
                  </a:cxn>
                  <a:cxn ang="0">
                    <a:pos x="44" y="81"/>
                  </a:cxn>
                  <a:cxn ang="0">
                    <a:pos x="42" y="86"/>
                  </a:cxn>
                  <a:cxn ang="0">
                    <a:pos x="37" y="91"/>
                  </a:cxn>
                  <a:cxn ang="0">
                    <a:pos x="32" y="95"/>
                  </a:cxn>
                  <a:cxn ang="0">
                    <a:pos x="25" y="95"/>
                  </a:cxn>
                  <a:cxn ang="0">
                    <a:pos x="23" y="95"/>
                  </a:cxn>
                  <a:cxn ang="0">
                    <a:pos x="18" y="93"/>
                  </a:cxn>
                  <a:cxn ang="0">
                    <a:pos x="16" y="91"/>
                  </a:cxn>
                  <a:cxn ang="0">
                    <a:pos x="14" y="88"/>
                  </a:cxn>
                  <a:cxn ang="0">
                    <a:pos x="11" y="84"/>
                  </a:cxn>
                  <a:cxn ang="0">
                    <a:pos x="11" y="77"/>
                  </a:cxn>
                  <a:cxn ang="0">
                    <a:pos x="11" y="28"/>
                  </a:cxn>
                  <a:cxn ang="0">
                    <a:pos x="0" y="28"/>
                  </a:cxn>
                  <a:cxn ang="0">
                    <a:pos x="0" y="25"/>
                  </a:cxn>
                  <a:cxn ang="0">
                    <a:pos x="4" y="23"/>
                  </a:cxn>
                  <a:cxn ang="0">
                    <a:pos x="9" y="18"/>
                  </a:cxn>
                  <a:cxn ang="0">
                    <a:pos x="14" y="14"/>
                  </a:cxn>
                  <a:cxn ang="0">
                    <a:pos x="18" y="9"/>
                  </a:cxn>
                  <a:cxn ang="0">
                    <a:pos x="21" y="4"/>
                  </a:cxn>
                  <a:cxn ang="0">
                    <a:pos x="23" y="0"/>
                  </a:cxn>
                  <a:cxn ang="0">
                    <a:pos x="25" y="0"/>
                  </a:cxn>
                </a:cxnLst>
                <a:rect l="0" t="0" r="r" b="b"/>
                <a:pathLst>
                  <a:path w="44" h="95">
                    <a:moveTo>
                      <a:pt x="25" y="0"/>
                    </a:moveTo>
                    <a:lnTo>
                      <a:pt x="25" y="23"/>
                    </a:lnTo>
                    <a:lnTo>
                      <a:pt x="42" y="23"/>
                    </a:lnTo>
                    <a:lnTo>
                      <a:pt x="42" y="28"/>
                    </a:lnTo>
                    <a:lnTo>
                      <a:pt x="25" y="28"/>
                    </a:lnTo>
                    <a:lnTo>
                      <a:pt x="25" y="74"/>
                    </a:lnTo>
                    <a:lnTo>
                      <a:pt x="25" y="79"/>
                    </a:lnTo>
                    <a:lnTo>
                      <a:pt x="28" y="84"/>
                    </a:lnTo>
                    <a:lnTo>
                      <a:pt x="30" y="86"/>
                    </a:lnTo>
                    <a:lnTo>
                      <a:pt x="32" y="86"/>
                    </a:lnTo>
                    <a:lnTo>
                      <a:pt x="35" y="86"/>
                    </a:lnTo>
                    <a:lnTo>
                      <a:pt x="37" y="84"/>
                    </a:lnTo>
                    <a:lnTo>
                      <a:pt x="39" y="84"/>
                    </a:lnTo>
                    <a:lnTo>
                      <a:pt x="42" y="81"/>
                    </a:lnTo>
                    <a:lnTo>
                      <a:pt x="44" y="81"/>
                    </a:lnTo>
                    <a:lnTo>
                      <a:pt x="42" y="86"/>
                    </a:lnTo>
                    <a:lnTo>
                      <a:pt x="37" y="91"/>
                    </a:lnTo>
                    <a:lnTo>
                      <a:pt x="32" y="95"/>
                    </a:lnTo>
                    <a:lnTo>
                      <a:pt x="25" y="95"/>
                    </a:lnTo>
                    <a:lnTo>
                      <a:pt x="23" y="95"/>
                    </a:lnTo>
                    <a:lnTo>
                      <a:pt x="18" y="93"/>
                    </a:lnTo>
                    <a:lnTo>
                      <a:pt x="16" y="91"/>
                    </a:lnTo>
                    <a:lnTo>
                      <a:pt x="14" y="88"/>
                    </a:lnTo>
                    <a:lnTo>
                      <a:pt x="11" y="84"/>
                    </a:lnTo>
                    <a:lnTo>
                      <a:pt x="11" y="77"/>
                    </a:lnTo>
                    <a:lnTo>
                      <a:pt x="11" y="28"/>
                    </a:lnTo>
                    <a:lnTo>
                      <a:pt x="0" y="28"/>
                    </a:lnTo>
                    <a:lnTo>
                      <a:pt x="0" y="25"/>
                    </a:lnTo>
                    <a:lnTo>
                      <a:pt x="4" y="23"/>
                    </a:lnTo>
                    <a:lnTo>
                      <a:pt x="9" y="18"/>
                    </a:lnTo>
                    <a:lnTo>
                      <a:pt x="14" y="14"/>
                    </a:lnTo>
                    <a:lnTo>
                      <a:pt x="18" y="9"/>
                    </a:lnTo>
                    <a:lnTo>
                      <a:pt x="21" y="4"/>
                    </a:lnTo>
                    <a:lnTo>
                      <a:pt x="23" y="0"/>
                    </a:lnTo>
                    <a:lnTo>
                      <a:pt x="25" y="0"/>
                    </a:lnTo>
                    <a:close/>
                  </a:path>
                </a:pathLst>
              </a:custGeom>
              <a:solidFill>
                <a:srgbClr val="000000"/>
              </a:solidFill>
              <a:ln w="0">
                <a:solidFill>
                  <a:srgbClr val="000000"/>
                </a:solidFill>
                <a:round/>
                <a:headEnd/>
                <a:tailEnd/>
              </a:ln>
            </p:spPr>
            <p:txBody>
              <a:bodyPr/>
              <a:lstStyle/>
              <a:p>
                <a:endParaRPr lang="en-US"/>
              </a:p>
            </p:txBody>
          </p:sp>
          <p:sp>
            <p:nvSpPr>
              <p:cNvPr id="534994" name="Freeform 466"/>
              <p:cNvSpPr>
                <a:spLocks/>
              </p:cNvSpPr>
              <p:nvPr/>
            </p:nvSpPr>
            <p:spPr bwMode="auto">
              <a:xfrm>
                <a:off x="4899" y="3020"/>
                <a:ext cx="78" cy="112"/>
              </a:xfrm>
              <a:custGeom>
                <a:avLst/>
                <a:gdLst/>
                <a:ahLst/>
                <a:cxnLst>
                  <a:cxn ang="0">
                    <a:pos x="24" y="56"/>
                  </a:cxn>
                  <a:cxn ang="0">
                    <a:pos x="33" y="44"/>
                  </a:cxn>
                  <a:cxn ang="0">
                    <a:pos x="43" y="40"/>
                  </a:cxn>
                  <a:cxn ang="0">
                    <a:pos x="54" y="40"/>
                  </a:cxn>
                  <a:cxn ang="0">
                    <a:pos x="64" y="47"/>
                  </a:cxn>
                  <a:cxn ang="0">
                    <a:pos x="66" y="58"/>
                  </a:cxn>
                  <a:cxn ang="0">
                    <a:pos x="68" y="72"/>
                  </a:cxn>
                  <a:cxn ang="0">
                    <a:pos x="68" y="103"/>
                  </a:cxn>
                  <a:cxn ang="0">
                    <a:pos x="68" y="107"/>
                  </a:cxn>
                  <a:cxn ang="0">
                    <a:pos x="73" y="110"/>
                  </a:cxn>
                  <a:cxn ang="0">
                    <a:pos x="78" y="112"/>
                  </a:cxn>
                  <a:cxn ang="0">
                    <a:pos x="45" y="112"/>
                  </a:cxn>
                  <a:cxn ang="0">
                    <a:pos x="50" y="110"/>
                  </a:cxn>
                  <a:cxn ang="0">
                    <a:pos x="52" y="107"/>
                  </a:cxn>
                  <a:cxn ang="0">
                    <a:pos x="54" y="103"/>
                  </a:cxn>
                  <a:cxn ang="0">
                    <a:pos x="54" y="72"/>
                  </a:cxn>
                  <a:cxn ang="0">
                    <a:pos x="52" y="56"/>
                  </a:cxn>
                  <a:cxn ang="0">
                    <a:pos x="50" y="51"/>
                  </a:cxn>
                  <a:cxn ang="0">
                    <a:pos x="43" y="49"/>
                  </a:cxn>
                  <a:cxn ang="0">
                    <a:pos x="33" y="51"/>
                  </a:cxn>
                  <a:cxn ang="0">
                    <a:pos x="24" y="61"/>
                  </a:cxn>
                  <a:cxn ang="0">
                    <a:pos x="24" y="103"/>
                  </a:cxn>
                  <a:cxn ang="0">
                    <a:pos x="26" y="107"/>
                  </a:cxn>
                  <a:cxn ang="0">
                    <a:pos x="31" y="110"/>
                  </a:cxn>
                  <a:cxn ang="0">
                    <a:pos x="33" y="112"/>
                  </a:cxn>
                  <a:cxn ang="0">
                    <a:pos x="0" y="112"/>
                  </a:cxn>
                  <a:cxn ang="0">
                    <a:pos x="7" y="110"/>
                  </a:cxn>
                  <a:cxn ang="0">
                    <a:pos x="10" y="105"/>
                  </a:cxn>
                  <a:cxn ang="0">
                    <a:pos x="10" y="96"/>
                  </a:cxn>
                  <a:cxn ang="0">
                    <a:pos x="10" y="23"/>
                  </a:cxn>
                  <a:cxn ang="0">
                    <a:pos x="10" y="14"/>
                  </a:cxn>
                  <a:cxn ang="0">
                    <a:pos x="7" y="12"/>
                  </a:cxn>
                  <a:cxn ang="0">
                    <a:pos x="5" y="9"/>
                  </a:cxn>
                  <a:cxn ang="0">
                    <a:pos x="0" y="12"/>
                  </a:cxn>
                  <a:cxn ang="0">
                    <a:pos x="22" y="0"/>
                  </a:cxn>
                </a:cxnLst>
                <a:rect l="0" t="0" r="r" b="b"/>
                <a:pathLst>
                  <a:path w="78" h="112">
                    <a:moveTo>
                      <a:pt x="24" y="0"/>
                    </a:moveTo>
                    <a:lnTo>
                      <a:pt x="24" y="56"/>
                    </a:lnTo>
                    <a:lnTo>
                      <a:pt x="29" y="49"/>
                    </a:lnTo>
                    <a:lnTo>
                      <a:pt x="33" y="44"/>
                    </a:lnTo>
                    <a:lnTo>
                      <a:pt x="38" y="42"/>
                    </a:lnTo>
                    <a:lnTo>
                      <a:pt x="43" y="40"/>
                    </a:lnTo>
                    <a:lnTo>
                      <a:pt x="47" y="40"/>
                    </a:lnTo>
                    <a:lnTo>
                      <a:pt x="54" y="40"/>
                    </a:lnTo>
                    <a:lnTo>
                      <a:pt x="59" y="42"/>
                    </a:lnTo>
                    <a:lnTo>
                      <a:pt x="64" y="47"/>
                    </a:lnTo>
                    <a:lnTo>
                      <a:pt x="66" y="54"/>
                    </a:lnTo>
                    <a:lnTo>
                      <a:pt x="66" y="58"/>
                    </a:lnTo>
                    <a:lnTo>
                      <a:pt x="66" y="63"/>
                    </a:lnTo>
                    <a:lnTo>
                      <a:pt x="68" y="72"/>
                    </a:lnTo>
                    <a:lnTo>
                      <a:pt x="68" y="96"/>
                    </a:lnTo>
                    <a:lnTo>
                      <a:pt x="68" y="103"/>
                    </a:lnTo>
                    <a:lnTo>
                      <a:pt x="68" y="107"/>
                    </a:lnTo>
                    <a:lnTo>
                      <a:pt x="71" y="110"/>
                    </a:lnTo>
                    <a:lnTo>
                      <a:pt x="73" y="110"/>
                    </a:lnTo>
                    <a:lnTo>
                      <a:pt x="78" y="112"/>
                    </a:lnTo>
                    <a:lnTo>
                      <a:pt x="45" y="112"/>
                    </a:lnTo>
                    <a:lnTo>
                      <a:pt x="50" y="110"/>
                    </a:lnTo>
                    <a:lnTo>
                      <a:pt x="52" y="110"/>
                    </a:lnTo>
                    <a:lnTo>
                      <a:pt x="52" y="107"/>
                    </a:lnTo>
                    <a:lnTo>
                      <a:pt x="54" y="105"/>
                    </a:lnTo>
                    <a:lnTo>
                      <a:pt x="54" y="103"/>
                    </a:lnTo>
                    <a:lnTo>
                      <a:pt x="54" y="96"/>
                    </a:lnTo>
                    <a:lnTo>
                      <a:pt x="54" y="72"/>
                    </a:lnTo>
                    <a:lnTo>
                      <a:pt x="54" y="63"/>
                    </a:lnTo>
                    <a:lnTo>
                      <a:pt x="52" y="56"/>
                    </a:lnTo>
                    <a:lnTo>
                      <a:pt x="52" y="54"/>
                    </a:lnTo>
                    <a:lnTo>
                      <a:pt x="50" y="51"/>
                    </a:lnTo>
                    <a:lnTo>
                      <a:pt x="45" y="49"/>
                    </a:lnTo>
                    <a:lnTo>
                      <a:pt x="43" y="49"/>
                    </a:lnTo>
                    <a:lnTo>
                      <a:pt x="38" y="49"/>
                    </a:lnTo>
                    <a:lnTo>
                      <a:pt x="33" y="51"/>
                    </a:lnTo>
                    <a:lnTo>
                      <a:pt x="29" y="54"/>
                    </a:lnTo>
                    <a:lnTo>
                      <a:pt x="24" y="61"/>
                    </a:lnTo>
                    <a:lnTo>
                      <a:pt x="24" y="96"/>
                    </a:lnTo>
                    <a:lnTo>
                      <a:pt x="24" y="103"/>
                    </a:lnTo>
                    <a:lnTo>
                      <a:pt x="24" y="107"/>
                    </a:lnTo>
                    <a:lnTo>
                      <a:pt x="26" y="107"/>
                    </a:lnTo>
                    <a:lnTo>
                      <a:pt x="26" y="110"/>
                    </a:lnTo>
                    <a:lnTo>
                      <a:pt x="31" y="110"/>
                    </a:lnTo>
                    <a:lnTo>
                      <a:pt x="33" y="112"/>
                    </a:lnTo>
                    <a:lnTo>
                      <a:pt x="0" y="112"/>
                    </a:lnTo>
                    <a:lnTo>
                      <a:pt x="5" y="110"/>
                    </a:lnTo>
                    <a:lnTo>
                      <a:pt x="7" y="110"/>
                    </a:lnTo>
                    <a:lnTo>
                      <a:pt x="7" y="107"/>
                    </a:lnTo>
                    <a:lnTo>
                      <a:pt x="10" y="105"/>
                    </a:lnTo>
                    <a:lnTo>
                      <a:pt x="10" y="103"/>
                    </a:lnTo>
                    <a:lnTo>
                      <a:pt x="10" y="96"/>
                    </a:lnTo>
                    <a:lnTo>
                      <a:pt x="10" y="30"/>
                    </a:lnTo>
                    <a:lnTo>
                      <a:pt x="10" y="23"/>
                    </a:lnTo>
                    <a:lnTo>
                      <a:pt x="10" y="19"/>
                    </a:lnTo>
                    <a:lnTo>
                      <a:pt x="10" y="14"/>
                    </a:lnTo>
                    <a:lnTo>
                      <a:pt x="10" y="12"/>
                    </a:lnTo>
                    <a:lnTo>
                      <a:pt x="7" y="12"/>
                    </a:lnTo>
                    <a:lnTo>
                      <a:pt x="7" y="9"/>
                    </a:lnTo>
                    <a:lnTo>
                      <a:pt x="5" y="9"/>
                    </a:lnTo>
                    <a:lnTo>
                      <a:pt x="0" y="12"/>
                    </a:lnTo>
                    <a:lnTo>
                      <a:pt x="0" y="9"/>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534993" name="Freeform 465"/>
              <p:cNvSpPr>
                <a:spLocks/>
              </p:cNvSpPr>
              <p:nvPr/>
            </p:nvSpPr>
            <p:spPr bwMode="auto">
              <a:xfrm>
                <a:off x="5028" y="3025"/>
                <a:ext cx="71" cy="109"/>
              </a:xfrm>
              <a:custGeom>
                <a:avLst/>
                <a:gdLst/>
                <a:ahLst/>
                <a:cxnLst>
                  <a:cxn ang="0">
                    <a:pos x="63" y="37"/>
                  </a:cxn>
                  <a:cxn ang="0">
                    <a:pos x="61" y="25"/>
                  </a:cxn>
                  <a:cxn ang="0">
                    <a:pos x="52" y="14"/>
                  </a:cxn>
                  <a:cxn ang="0">
                    <a:pos x="40" y="4"/>
                  </a:cxn>
                  <a:cxn ang="0">
                    <a:pos x="26" y="7"/>
                  </a:cxn>
                  <a:cxn ang="0">
                    <a:pos x="14" y="16"/>
                  </a:cxn>
                  <a:cxn ang="0">
                    <a:pos x="14" y="25"/>
                  </a:cxn>
                  <a:cxn ang="0">
                    <a:pos x="21" y="35"/>
                  </a:cxn>
                  <a:cxn ang="0">
                    <a:pos x="40" y="46"/>
                  </a:cxn>
                  <a:cxn ang="0">
                    <a:pos x="54" y="56"/>
                  </a:cxn>
                  <a:cxn ang="0">
                    <a:pos x="63" y="63"/>
                  </a:cxn>
                  <a:cxn ang="0">
                    <a:pos x="71" y="74"/>
                  </a:cxn>
                  <a:cxn ang="0">
                    <a:pos x="71" y="88"/>
                  </a:cxn>
                  <a:cxn ang="0">
                    <a:pos x="61" y="100"/>
                  </a:cxn>
                  <a:cxn ang="0">
                    <a:pos x="47" y="109"/>
                  </a:cxn>
                  <a:cxn ang="0">
                    <a:pos x="33" y="109"/>
                  </a:cxn>
                  <a:cxn ang="0">
                    <a:pos x="24" y="107"/>
                  </a:cxn>
                  <a:cxn ang="0">
                    <a:pos x="12" y="102"/>
                  </a:cxn>
                  <a:cxn ang="0">
                    <a:pos x="7" y="102"/>
                  </a:cxn>
                  <a:cxn ang="0">
                    <a:pos x="5" y="107"/>
                  </a:cxn>
                  <a:cxn ang="0">
                    <a:pos x="3" y="109"/>
                  </a:cxn>
                  <a:cxn ang="0">
                    <a:pos x="3" y="72"/>
                  </a:cxn>
                  <a:cxn ang="0">
                    <a:pos x="10" y="91"/>
                  </a:cxn>
                  <a:cxn ang="0">
                    <a:pos x="19" y="100"/>
                  </a:cxn>
                  <a:cxn ang="0">
                    <a:pos x="35" y="105"/>
                  </a:cxn>
                  <a:cxn ang="0">
                    <a:pos x="52" y="100"/>
                  </a:cxn>
                  <a:cxn ang="0">
                    <a:pos x="56" y="86"/>
                  </a:cxn>
                  <a:cxn ang="0">
                    <a:pos x="54" y="79"/>
                  </a:cxn>
                  <a:cxn ang="0">
                    <a:pos x="47" y="72"/>
                  </a:cxn>
                  <a:cxn ang="0">
                    <a:pos x="40" y="67"/>
                  </a:cxn>
                  <a:cxn ang="0">
                    <a:pos x="24" y="58"/>
                  </a:cxn>
                  <a:cxn ang="0">
                    <a:pos x="12" y="51"/>
                  </a:cxn>
                  <a:cxn ang="0">
                    <a:pos x="3" y="39"/>
                  </a:cxn>
                  <a:cxn ang="0">
                    <a:pos x="0" y="28"/>
                  </a:cxn>
                  <a:cxn ang="0">
                    <a:pos x="5" y="14"/>
                  </a:cxn>
                  <a:cxn ang="0">
                    <a:pos x="17" y="4"/>
                  </a:cxn>
                  <a:cxn ang="0">
                    <a:pos x="33" y="0"/>
                  </a:cxn>
                  <a:cxn ang="0">
                    <a:pos x="49" y="4"/>
                  </a:cxn>
                  <a:cxn ang="0">
                    <a:pos x="56" y="7"/>
                  </a:cxn>
                  <a:cxn ang="0">
                    <a:pos x="59" y="4"/>
                  </a:cxn>
                  <a:cxn ang="0">
                    <a:pos x="61" y="0"/>
                  </a:cxn>
                </a:cxnLst>
                <a:rect l="0" t="0" r="r" b="b"/>
                <a:pathLst>
                  <a:path w="71" h="109">
                    <a:moveTo>
                      <a:pt x="63" y="0"/>
                    </a:moveTo>
                    <a:lnTo>
                      <a:pt x="63" y="37"/>
                    </a:lnTo>
                    <a:lnTo>
                      <a:pt x="61" y="37"/>
                    </a:lnTo>
                    <a:lnTo>
                      <a:pt x="61" y="25"/>
                    </a:lnTo>
                    <a:lnTo>
                      <a:pt x="56" y="18"/>
                    </a:lnTo>
                    <a:lnTo>
                      <a:pt x="52" y="14"/>
                    </a:lnTo>
                    <a:lnTo>
                      <a:pt x="47" y="9"/>
                    </a:lnTo>
                    <a:lnTo>
                      <a:pt x="40" y="4"/>
                    </a:lnTo>
                    <a:lnTo>
                      <a:pt x="33" y="4"/>
                    </a:lnTo>
                    <a:lnTo>
                      <a:pt x="26" y="7"/>
                    </a:lnTo>
                    <a:lnTo>
                      <a:pt x="19" y="9"/>
                    </a:lnTo>
                    <a:lnTo>
                      <a:pt x="14" y="16"/>
                    </a:lnTo>
                    <a:lnTo>
                      <a:pt x="14" y="21"/>
                    </a:lnTo>
                    <a:lnTo>
                      <a:pt x="14" y="25"/>
                    </a:lnTo>
                    <a:lnTo>
                      <a:pt x="17" y="30"/>
                    </a:lnTo>
                    <a:lnTo>
                      <a:pt x="21" y="35"/>
                    </a:lnTo>
                    <a:lnTo>
                      <a:pt x="28" y="39"/>
                    </a:lnTo>
                    <a:lnTo>
                      <a:pt x="40" y="46"/>
                    </a:lnTo>
                    <a:lnTo>
                      <a:pt x="49" y="51"/>
                    </a:lnTo>
                    <a:lnTo>
                      <a:pt x="54" y="56"/>
                    </a:lnTo>
                    <a:lnTo>
                      <a:pt x="59" y="58"/>
                    </a:lnTo>
                    <a:lnTo>
                      <a:pt x="63" y="63"/>
                    </a:lnTo>
                    <a:lnTo>
                      <a:pt x="68" y="67"/>
                    </a:lnTo>
                    <a:lnTo>
                      <a:pt x="71" y="74"/>
                    </a:lnTo>
                    <a:lnTo>
                      <a:pt x="71" y="79"/>
                    </a:lnTo>
                    <a:lnTo>
                      <a:pt x="71" y="88"/>
                    </a:lnTo>
                    <a:lnTo>
                      <a:pt x="66" y="95"/>
                    </a:lnTo>
                    <a:lnTo>
                      <a:pt x="61" y="100"/>
                    </a:lnTo>
                    <a:lnTo>
                      <a:pt x="54" y="105"/>
                    </a:lnTo>
                    <a:lnTo>
                      <a:pt x="47" y="109"/>
                    </a:lnTo>
                    <a:lnTo>
                      <a:pt x="38" y="109"/>
                    </a:lnTo>
                    <a:lnTo>
                      <a:pt x="33" y="109"/>
                    </a:lnTo>
                    <a:lnTo>
                      <a:pt x="28" y="109"/>
                    </a:lnTo>
                    <a:lnTo>
                      <a:pt x="24" y="107"/>
                    </a:lnTo>
                    <a:lnTo>
                      <a:pt x="19" y="105"/>
                    </a:lnTo>
                    <a:lnTo>
                      <a:pt x="12" y="102"/>
                    </a:lnTo>
                    <a:lnTo>
                      <a:pt x="7" y="102"/>
                    </a:lnTo>
                    <a:lnTo>
                      <a:pt x="5" y="105"/>
                    </a:lnTo>
                    <a:lnTo>
                      <a:pt x="5" y="107"/>
                    </a:lnTo>
                    <a:lnTo>
                      <a:pt x="3" y="109"/>
                    </a:lnTo>
                    <a:lnTo>
                      <a:pt x="3" y="72"/>
                    </a:lnTo>
                    <a:lnTo>
                      <a:pt x="5" y="84"/>
                    </a:lnTo>
                    <a:lnTo>
                      <a:pt x="10" y="91"/>
                    </a:lnTo>
                    <a:lnTo>
                      <a:pt x="14" y="95"/>
                    </a:lnTo>
                    <a:lnTo>
                      <a:pt x="19" y="100"/>
                    </a:lnTo>
                    <a:lnTo>
                      <a:pt x="28" y="102"/>
                    </a:lnTo>
                    <a:lnTo>
                      <a:pt x="35" y="105"/>
                    </a:lnTo>
                    <a:lnTo>
                      <a:pt x="45" y="102"/>
                    </a:lnTo>
                    <a:lnTo>
                      <a:pt x="52" y="100"/>
                    </a:lnTo>
                    <a:lnTo>
                      <a:pt x="56" y="93"/>
                    </a:lnTo>
                    <a:lnTo>
                      <a:pt x="56" y="86"/>
                    </a:lnTo>
                    <a:lnTo>
                      <a:pt x="56" y="84"/>
                    </a:lnTo>
                    <a:lnTo>
                      <a:pt x="54" y="79"/>
                    </a:lnTo>
                    <a:lnTo>
                      <a:pt x="52" y="74"/>
                    </a:lnTo>
                    <a:lnTo>
                      <a:pt x="47" y="72"/>
                    </a:lnTo>
                    <a:lnTo>
                      <a:pt x="45" y="70"/>
                    </a:lnTo>
                    <a:lnTo>
                      <a:pt x="40" y="67"/>
                    </a:lnTo>
                    <a:lnTo>
                      <a:pt x="31" y="63"/>
                    </a:lnTo>
                    <a:lnTo>
                      <a:pt x="24" y="58"/>
                    </a:lnTo>
                    <a:lnTo>
                      <a:pt x="17" y="53"/>
                    </a:lnTo>
                    <a:lnTo>
                      <a:pt x="12" y="51"/>
                    </a:lnTo>
                    <a:lnTo>
                      <a:pt x="7" y="44"/>
                    </a:lnTo>
                    <a:lnTo>
                      <a:pt x="3" y="39"/>
                    </a:lnTo>
                    <a:lnTo>
                      <a:pt x="0" y="35"/>
                    </a:lnTo>
                    <a:lnTo>
                      <a:pt x="0" y="28"/>
                    </a:lnTo>
                    <a:lnTo>
                      <a:pt x="0" y="21"/>
                    </a:lnTo>
                    <a:lnTo>
                      <a:pt x="5" y="14"/>
                    </a:lnTo>
                    <a:lnTo>
                      <a:pt x="10" y="7"/>
                    </a:lnTo>
                    <a:lnTo>
                      <a:pt x="17" y="4"/>
                    </a:lnTo>
                    <a:lnTo>
                      <a:pt x="24" y="0"/>
                    </a:lnTo>
                    <a:lnTo>
                      <a:pt x="33" y="0"/>
                    </a:lnTo>
                    <a:lnTo>
                      <a:pt x="40" y="0"/>
                    </a:lnTo>
                    <a:lnTo>
                      <a:pt x="49" y="4"/>
                    </a:lnTo>
                    <a:lnTo>
                      <a:pt x="54" y="7"/>
                    </a:lnTo>
                    <a:lnTo>
                      <a:pt x="56" y="7"/>
                    </a:lnTo>
                    <a:lnTo>
                      <a:pt x="59" y="7"/>
                    </a:lnTo>
                    <a:lnTo>
                      <a:pt x="59" y="4"/>
                    </a:lnTo>
                    <a:lnTo>
                      <a:pt x="61" y="2"/>
                    </a:lnTo>
                    <a:lnTo>
                      <a:pt x="61" y="0"/>
                    </a:lnTo>
                    <a:lnTo>
                      <a:pt x="63" y="0"/>
                    </a:lnTo>
                    <a:close/>
                  </a:path>
                </a:pathLst>
              </a:custGeom>
              <a:solidFill>
                <a:srgbClr val="000000"/>
              </a:solidFill>
              <a:ln w="0">
                <a:solidFill>
                  <a:srgbClr val="000000"/>
                </a:solidFill>
                <a:round/>
                <a:headEnd/>
                <a:tailEnd/>
              </a:ln>
            </p:spPr>
            <p:txBody>
              <a:bodyPr/>
              <a:lstStyle/>
              <a:p>
                <a:endParaRPr lang="en-US"/>
              </a:p>
            </p:txBody>
          </p:sp>
          <p:sp>
            <p:nvSpPr>
              <p:cNvPr id="534992" name="Freeform 464"/>
              <p:cNvSpPr>
                <a:spLocks noEditPoints="1"/>
              </p:cNvSpPr>
              <p:nvPr/>
            </p:nvSpPr>
            <p:spPr bwMode="auto">
              <a:xfrm>
                <a:off x="5113" y="3020"/>
                <a:ext cx="35" cy="112"/>
              </a:xfrm>
              <a:custGeom>
                <a:avLst/>
                <a:gdLst/>
                <a:ahLst/>
                <a:cxnLst>
                  <a:cxn ang="0">
                    <a:pos x="16" y="0"/>
                  </a:cxn>
                  <a:cxn ang="0">
                    <a:pos x="21" y="2"/>
                  </a:cxn>
                  <a:cxn ang="0">
                    <a:pos x="23" y="5"/>
                  </a:cxn>
                  <a:cxn ang="0">
                    <a:pos x="25" y="7"/>
                  </a:cxn>
                  <a:cxn ang="0">
                    <a:pos x="25" y="9"/>
                  </a:cxn>
                  <a:cxn ang="0">
                    <a:pos x="25" y="14"/>
                  </a:cxn>
                  <a:cxn ang="0">
                    <a:pos x="23" y="16"/>
                  </a:cxn>
                  <a:cxn ang="0">
                    <a:pos x="21" y="19"/>
                  </a:cxn>
                  <a:cxn ang="0">
                    <a:pos x="16" y="19"/>
                  </a:cxn>
                  <a:cxn ang="0">
                    <a:pos x="14" y="19"/>
                  </a:cxn>
                  <a:cxn ang="0">
                    <a:pos x="9" y="16"/>
                  </a:cxn>
                  <a:cxn ang="0">
                    <a:pos x="9" y="14"/>
                  </a:cxn>
                  <a:cxn ang="0">
                    <a:pos x="7" y="9"/>
                  </a:cxn>
                  <a:cxn ang="0">
                    <a:pos x="9" y="7"/>
                  </a:cxn>
                  <a:cxn ang="0">
                    <a:pos x="9" y="5"/>
                  </a:cxn>
                  <a:cxn ang="0">
                    <a:pos x="14" y="2"/>
                  </a:cxn>
                  <a:cxn ang="0">
                    <a:pos x="16" y="0"/>
                  </a:cxn>
                  <a:cxn ang="0">
                    <a:pos x="23" y="40"/>
                  </a:cxn>
                  <a:cxn ang="0">
                    <a:pos x="23" y="96"/>
                  </a:cxn>
                  <a:cxn ang="0">
                    <a:pos x="23" y="103"/>
                  </a:cxn>
                  <a:cxn ang="0">
                    <a:pos x="25" y="105"/>
                  </a:cxn>
                  <a:cxn ang="0">
                    <a:pos x="25" y="107"/>
                  </a:cxn>
                  <a:cxn ang="0">
                    <a:pos x="28" y="110"/>
                  </a:cxn>
                  <a:cxn ang="0">
                    <a:pos x="30" y="110"/>
                  </a:cxn>
                  <a:cxn ang="0">
                    <a:pos x="35" y="112"/>
                  </a:cxn>
                  <a:cxn ang="0">
                    <a:pos x="35" y="112"/>
                  </a:cxn>
                  <a:cxn ang="0">
                    <a:pos x="0" y="112"/>
                  </a:cxn>
                  <a:cxn ang="0">
                    <a:pos x="0" y="112"/>
                  </a:cxn>
                  <a:cxn ang="0">
                    <a:pos x="4" y="110"/>
                  </a:cxn>
                  <a:cxn ang="0">
                    <a:pos x="7" y="110"/>
                  </a:cxn>
                  <a:cxn ang="0">
                    <a:pos x="9" y="107"/>
                  </a:cxn>
                  <a:cxn ang="0">
                    <a:pos x="9" y="107"/>
                  </a:cxn>
                  <a:cxn ang="0">
                    <a:pos x="11" y="103"/>
                  </a:cxn>
                  <a:cxn ang="0">
                    <a:pos x="11" y="96"/>
                  </a:cxn>
                  <a:cxn ang="0">
                    <a:pos x="11" y="70"/>
                  </a:cxn>
                  <a:cxn ang="0">
                    <a:pos x="11" y="63"/>
                  </a:cxn>
                  <a:cxn ang="0">
                    <a:pos x="11" y="56"/>
                  </a:cxn>
                  <a:cxn ang="0">
                    <a:pos x="9" y="54"/>
                  </a:cxn>
                  <a:cxn ang="0">
                    <a:pos x="9" y="51"/>
                  </a:cxn>
                  <a:cxn ang="0">
                    <a:pos x="9" y="49"/>
                  </a:cxn>
                  <a:cxn ang="0">
                    <a:pos x="7" y="49"/>
                  </a:cxn>
                  <a:cxn ang="0">
                    <a:pos x="7" y="49"/>
                  </a:cxn>
                  <a:cxn ang="0">
                    <a:pos x="4" y="49"/>
                  </a:cxn>
                  <a:cxn ang="0">
                    <a:pos x="2" y="49"/>
                  </a:cxn>
                  <a:cxn ang="0">
                    <a:pos x="0" y="47"/>
                  </a:cxn>
                  <a:cxn ang="0">
                    <a:pos x="21" y="40"/>
                  </a:cxn>
                  <a:cxn ang="0">
                    <a:pos x="23" y="40"/>
                  </a:cxn>
                </a:cxnLst>
                <a:rect l="0" t="0" r="r" b="b"/>
                <a:pathLst>
                  <a:path w="35" h="112">
                    <a:moveTo>
                      <a:pt x="16" y="0"/>
                    </a:moveTo>
                    <a:lnTo>
                      <a:pt x="21" y="2"/>
                    </a:lnTo>
                    <a:lnTo>
                      <a:pt x="23" y="5"/>
                    </a:lnTo>
                    <a:lnTo>
                      <a:pt x="25" y="7"/>
                    </a:lnTo>
                    <a:lnTo>
                      <a:pt x="25" y="9"/>
                    </a:lnTo>
                    <a:lnTo>
                      <a:pt x="25" y="14"/>
                    </a:lnTo>
                    <a:lnTo>
                      <a:pt x="23" y="16"/>
                    </a:lnTo>
                    <a:lnTo>
                      <a:pt x="21" y="19"/>
                    </a:lnTo>
                    <a:lnTo>
                      <a:pt x="16" y="19"/>
                    </a:lnTo>
                    <a:lnTo>
                      <a:pt x="14" y="19"/>
                    </a:lnTo>
                    <a:lnTo>
                      <a:pt x="9" y="16"/>
                    </a:lnTo>
                    <a:lnTo>
                      <a:pt x="9" y="14"/>
                    </a:lnTo>
                    <a:lnTo>
                      <a:pt x="7" y="9"/>
                    </a:lnTo>
                    <a:lnTo>
                      <a:pt x="9" y="7"/>
                    </a:lnTo>
                    <a:lnTo>
                      <a:pt x="9" y="5"/>
                    </a:lnTo>
                    <a:lnTo>
                      <a:pt x="14" y="2"/>
                    </a:lnTo>
                    <a:lnTo>
                      <a:pt x="16" y="0"/>
                    </a:lnTo>
                    <a:close/>
                    <a:moveTo>
                      <a:pt x="23" y="40"/>
                    </a:moveTo>
                    <a:lnTo>
                      <a:pt x="23" y="96"/>
                    </a:lnTo>
                    <a:lnTo>
                      <a:pt x="23" y="103"/>
                    </a:lnTo>
                    <a:lnTo>
                      <a:pt x="25" y="105"/>
                    </a:lnTo>
                    <a:lnTo>
                      <a:pt x="25" y="107"/>
                    </a:lnTo>
                    <a:lnTo>
                      <a:pt x="28" y="110"/>
                    </a:lnTo>
                    <a:lnTo>
                      <a:pt x="30" y="110"/>
                    </a:lnTo>
                    <a:lnTo>
                      <a:pt x="35" y="112"/>
                    </a:lnTo>
                    <a:lnTo>
                      <a:pt x="0" y="112"/>
                    </a:lnTo>
                    <a:lnTo>
                      <a:pt x="4" y="110"/>
                    </a:lnTo>
                    <a:lnTo>
                      <a:pt x="7" y="110"/>
                    </a:lnTo>
                    <a:lnTo>
                      <a:pt x="9" y="107"/>
                    </a:lnTo>
                    <a:lnTo>
                      <a:pt x="11" y="103"/>
                    </a:lnTo>
                    <a:lnTo>
                      <a:pt x="11" y="96"/>
                    </a:lnTo>
                    <a:lnTo>
                      <a:pt x="11" y="70"/>
                    </a:lnTo>
                    <a:lnTo>
                      <a:pt x="11" y="63"/>
                    </a:lnTo>
                    <a:lnTo>
                      <a:pt x="11" y="56"/>
                    </a:lnTo>
                    <a:lnTo>
                      <a:pt x="9" y="54"/>
                    </a:lnTo>
                    <a:lnTo>
                      <a:pt x="9" y="51"/>
                    </a:lnTo>
                    <a:lnTo>
                      <a:pt x="9" y="49"/>
                    </a:lnTo>
                    <a:lnTo>
                      <a:pt x="7" y="49"/>
                    </a:lnTo>
                    <a:lnTo>
                      <a:pt x="4" y="49"/>
                    </a:lnTo>
                    <a:lnTo>
                      <a:pt x="2" y="49"/>
                    </a:lnTo>
                    <a:lnTo>
                      <a:pt x="0" y="47"/>
                    </a:lnTo>
                    <a:lnTo>
                      <a:pt x="21" y="40"/>
                    </a:lnTo>
                    <a:lnTo>
                      <a:pt x="23" y="40"/>
                    </a:lnTo>
                    <a:close/>
                  </a:path>
                </a:pathLst>
              </a:custGeom>
              <a:solidFill>
                <a:srgbClr val="000000"/>
              </a:solidFill>
              <a:ln w="0">
                <a:solidFill>
                  <a:srgbClr val="000000"/>
                </a:solidFill>
                <a:round/>
                <a:headEnd/>
                <a:tailEnd/>
              </a:ln>
            </p:spPr>
            <p:txBody>
              <a:bodyPr/>
              <a:lstStyle/>
              <a:p>
                <a:endParaRPr lang="en-US"/>
              </a:p>
            </p:txBody>
          </p:sp>
          <p:sp>
            <p:nvSpPr>
              <p:cNvPr id="534991" name="Freeform 463"/>
              <p:cNvSpPr>
                <a:spLocks/>
              </p:cNvSpPr>
              <p:nvPr/>
            </p:nvSpPr>
            <p:spPr bwMode="auto">
              <a:xfrm>
                <a:off x="5155" y="3060"/>
                <a:ext cx="119" cy="72"/>
              </a:xfrm>
              <a:custGeom>
                <a:avLst/>
                <a:gdLst/>
                <a:ahLst/>
                <a:cxnLst>
                  <a:cxn ang="0">
                    <a:pos x="25" y="11"/>
                  </a:cxn>
                  <a:cxn ang="0">
                    <a:pos x="30" y="7"/>
                  </a:cxn>
                  <a:cxn ang="0">
                    <a:pos x="40" y="2"/>
                  </a:cxn>
                  <a:cxn ang="0">
                    <a:pos x="47" y="0"/>
                  </a:cxn>
                  <a:cxn ang="0">
                    <a:pos x="58" y="4"/>
                  </a:cxn>
                  <a:cxn ang="0">
                    <a:pos x="65" y="16"/>
                  </a:cxn>
                  <a:cxn ang="0">
                    <a:pos x="79" y="2"/>
                  </a:cxn>
                  <a:cxn ang="0">
                    <a:pos x="91" y="0"/>
                  </a:cxn>
                  <a:cxn ang="0">
                    <a:pos x="100" y="2"/>
                  </a:cxn>
                  <a:cxn ang="0">
                    <a:pos x="107" y="11"/>
                  </a:cxn>
                  <a:cxn ang="0">
                    <a:pos x="110" y="25"/>
                  </a:cxn>
                  <a:cxn ang="0">
                    <a:pos x="110" y="63"/>
                  </a:cxn>
                  <a:cxn ang="0">
                    <a:pos x="110" y="67"/>
                  </a:cxn>
                  <a:cxn ang="0">
                    <a:pos x="114" y="70"/>
                  </a:cxn>
                  <a:cxn ang="0">
                    <a:pos x="119" y="72"/>
                  </a:cxn>
                  <a:cxn ang="0">
                    <a:pos x="86" y="72"/>
                  </a:cxn>
                  <a:cxn ang="0">
                    <a:pos x="91" y="70"/>
                  </a:cxn>
                  <a:cxn ang="0">
                    <a:pos x="93" y="67"/>
                  </a:cxn>
                  <a:cxn ang="0">
                    <a:pos x="96" y="63"/>
                  </a:cxn>
                  <a:cxn ang="0">
                    <a:pos x="96" y="25"/>
                  </a:cxn>
                  <a:cxn ang="0">
                    <a:pos x="93" y="14"/>
                  </a:cxn>
                  <a:cxn ang="0">
                    <a:pos x="84" y="9"/>
                  </a:cxn>
                  <a:cxn ang="0">
                    <a:pos x="75" y="11"/>
                  </a:cxn>
                  <a:cxn ang="0">
                    <a:pos x="65" y="18"/>
                  </a:cxn>
                  <a:cxn ang="0">
                    <a:pos x="65" y="23"/>
                  </a:cxn>
                  <a:cxn ang="0">
                    <a:pos x="65" y="63"/>
                  </a:cxn>
                  <a:cxn ang="0">
                    <a:pos x="68" y="67"/>
                  </a:cxn>
                  <a:cxn ang="0">
                    <a:pos x="72" y="70"/>
                  </a:cxn>
                  <a:cxn ang="0">
                    <a:pos x="75" y="72"/>
                  </a:cxn>
                  <a:cxn ang="0">
                    <a:pos x="42" y="72"/>
                  </a:cxn>
                  <a:cxn ang="0">
                    <a:pos x="49" y="70"/>
                  </a:cxn>
                  <a:cxn ang="0">
                    <a:pos x="51" y="65"/>
                  </a:cxn>
                  <a:cxn ang="0">
                    <a:pos x="51" y="56"/>
                  </a:cxn>
                  <a:cxn ang="0">
                    <a:pos x="51" y="18"/>
                  </a:cxn>
                  <a:cxn ang="0">
                    <a:pos x="47" y="11"/>
                  </a:cxn>
                  <a:cxn ang="0">
                    <a:pos x="35" y="9"/>
                  </a:cxn>
                  <a:cxn ang="0">
                    <a:pos x="25" y="16"/>
                  </a:cxn>
                  <a:cxn ang="0">
                    <a:pos x="23" y="56"/>
                  </a:cxn>
                  <a:cxn ang="0">
                    <a:pos x="23" y="67"/>
                  </a:cxn>
                  <a:cxn ang="0">
                    <a:pos x="25" y="70"/>
                  </a:cxn>
                  <a:cxn ang="0">
                    <a:pos x="33" y="72"/>
                  </a:cxn>
                  <a:cxn ang="0">
                    <a:pos x="0" y="72"/>
                  </a:cxn>
                  <a:cxn ang="0">
                    <a:pos x="2" y="70"/>
                  </a:cxn>
                  <a:cxn ang="0">
                    <a:pos x="7" y="67"/>
                  </a:cxn>
                  <a:cxn ang="0">
                    <a:pos x="9" y="63"/>
                  </a:cxn>
                  <a:cxn ang="0">
                    <a:pos x="9" y="30"/>
                  </a:cxn>
                  <a:cxn ang="0">
                    <a:pos x="9" y="16"/>
                  </a:cxn>
                  <a:cxn ang="0">
                    <a:pos x="7" y="11"/>
                  </a:cxn>
                  <a:cxn ang="0">
                    <a:pos x="4" y="9"/>
                  </a:cxn>
                  <a:cxn ang="0">
                    <a:pos x="2" y="9"/>
                  </a:cxn>
                  <a:cxn ang="0">
                    <a:pos x="0" y="7"/>
                  </a:cxn>
                  <a:cxn ang="0">
                    <a:pos x="23" y="0"/>
                  </a:cxn>
                </a:cxnLst>
                <a:rect l="0" t="0" r="r" b="b"/>
                <a:pathLst>
                  <a:path w="119" h="72">
                    <a:moveTo>
                      <a:pt x="23" y="16"/>
                    </a:moveTo>
                    <a:lnTo>
                      <a:pt x="25" y="11"/>
                    </a:lnTo>
                    <a:lnTo>
                      <a:pt x="30" y="7"/>
                    </a:lnTo>
                    <a:lnTo>
                      <a:pt x="35" y="4"/>
                    </a:lnTo>
                    <a:lnTo>
                      <a:pt x="40" y="2"/>
                    </a:lnTo>
                    <a:lnTo>
                      <a:pt x="42" y="0"/>
                    </a:lnTo>
                    <a:lnTo>
                      <a:pt x="47" y="0"/>
                    </a:lnTo>
                    <a:lnTo>
                      <a:pt x="54" y="0"/>
                    </a:lnTo>
                    <a:lnTo>
                      <a:pt x="58" y="4"/>
                    </a:lnTo>
                    <a:lnTo>
                      <a:pt x="63" y="9"/>
                    </a:lnTo>
                    <a:lnTo>
                      <a:pt x="65" y="16"/>
                    </a:lnTo>
                    <a:lnTo>
                      <a:pt x="72" y="7"/>
                    </a:lnTo>
                    <a:lnTo>
                      <a:pt x="79" y="2"/>
                    </a:lnTo>
                    <a:lnTo>
                      <a:pt x="84" y="0"/>
                    </a:lnTo>
                    <a:lnTo>
                      <a:pt x="91" y="0"/>
                    </a:lnTo>
                    <a:lnTo>
                      <a:pt x="96" y="0"/>
                    </a:lnTo>
                    <a:lnTo>
                      <a:pt x="100" y="2"/>
                    </a:lnTo>
                    <a:lnTo>
                      <a:pt x="105" y="7"/>
                    </a:lnTo>
                    <a:lnTo>
                      <a:pt x="107" y="11"/>
                    </a:lnTo>
                    <a:lnTo>
                      <a:pt x="107" y="18"/>
                    </a:lnTo>
                    <a:lnTo>
                      <a:pt x="110" y="25"/>
                    </a:lnTo>
                    <a:lnTo>
                      <a:pt x="110" y="56"/>
                    </a:lnTo>
                    <a:lnTo>
                      <a:pt x="110" y="63"/>
                    </a:lnTo>
                    <a:lnTo>
                      <a:pt x="110" y="67"/>
                    </a:lnTo>
                    <a:lnTo>
                      <a:pt x="112" y="70"/>
                    </a:lnTo>
                    <a:lnTo>
                      <a:pt x="114" y="70"/>
                    </a:lnTo>
                    <a:lnTo>
                      <a:pt x="119" y="72"/>
                    </a:lnTo>
                    <a:lnTo>
                      <a:pt x="86" y="72"/>
                    </a:lnTo>
                    <a:lnTo>
                      <a:pt x="91" y="70"/>
                    </a:lnTo>
                    <a:lnTo>
                      <a:pt x="93" y="70"/>
                    </a:lnTo>
                    <a:lnTo>
                      <a:pt x="93" y="67"/>
                    </a:lnTo>
                    <a:lnTo>
                      <a:pt x="96" y="65"/>
                    </a:lnTo>
                    <a:lnTo>
                      <a:pt x="96" y="63"/>
                    </a:lnTo>
                    <a:lnTo>
                      <a:pt x="96" y="56"/>
                    </a:lnTo>
                    <a:lnTo>
                      <a:pt x="96" y="25"/>
                    </a:lnTo>
                    <a:lnTo>
                      <a:pt x="96" y="18"/>
                    </a:lnTo>
                    <a:lnTo>
                      <a:pt x="93" y="14"/>
                    </a:lnTo>
                    <a:lnTo>
                      <a:pt x="89" y="11"/>
                    </a:lnTo>
                    <a:lnTo>
                      <a:pt x="84" y="9"/>
                    </a:lnTo>
                    <a:lnTo>
                      <a:pt x="79" y="9"/>
                    </a:lnTo>
                    <a:lnTo>
                      <a:pt x="75" y="11"/>
                    </a:lnTo>
                    <a:lnTo>
                      <a:pt x="70" y="14"/>
                    </a:lnTo>
                    <a:lnTo>
                      <a:pt x="65" y="18"/>
                    </a:lnTo>
                    <a:lnTo>
                      <a:pt x="65" y="21"/>
                    </a:lnTo>
                    <a:lnTo>
                      <a:pt x="65" y="23"/>
                    </a:lnTo>
                    <a:lnTo>
                      <a:pt x="65" y="56"/>
                    </a:lnTo>
                    <a:lnTo>
                      <a:pt x="65" y="63"/>
                    </a:lnTo>
                    <a:lnTo>
                      <a:pt x="65" y="67"/>
                    </a:lnTo>
                    <a:lnTo>
                      <a:pt x="68" y="67"/>
                    </a:lnTo>
                    <a:lnTo>
                      <a:pt x="70" y="70"/>
                    </a:lnTo>
                    <a:lnTo>
                      <a:pt x="72" y="70"/>
                    </a:lnTo>
                    <a:lnTo>
                      <a:pt x="75" y="72"/>
                    </a:lnTo>
                    <a:lnTo>
                      <a:pt x="42" y="72"/>
                    </a:lnTo>
                    <a:lnTo>
                      <a:pt x="47" y="70"/>
                    </a:lnTo>
                    <a:lnTo>
                      <a:pt x="49" y="70"/>
                    </a:lnTo>
                    <a:lnTo>
                      <a:pt x="51" y="67"/>
                    </a:lnTo>
                    <a:lnTo>
                      <a:pt x="51" y="65"/>
                    </a:lnTo>
                    <a:lnTo>
                      <a:pt x="51" y="63"/>
                    </a:lnTo>
                    <a:lnTo>
                      <a:pt x="51" y="56"/>
                    </a:lnTo>
                    <a:lnTo>
                      <a:pt x="51" y="25"/>
                    </a:lnTo>
                    <a:lnTo>
                      <a:pt x="51" y="18"/>
                    </a:lnTo>
                    <a:lnTo>
                      <a:pt x="49" y="14"/>
                    </a:lnTo>
                    <a:lnTo>
                      <a:pt x="47" y="11"/>
                    </a:lnTo>
                    <a:lnTo>
                      <a:pt x="40" y="9"/>
                    </a:lnTo>
                    <a:lnTo>
                      <a:pt x="35" y="9"/>
                    </a:lnTo>
                    <a:lnTo>
                      <a:pt x="33" y="11"/>
                    </a:lnTo>
                    <a:lnTo>
                      <a:pt x="25" y="16"/>
                    </a:lnTo>
                    <a:lnTo>
                      <a:pt x="23" y="18"/>
                    </a:lnTo>
                    <a:lnTo>
                      <a:pt x="23" y="56"/>
                    </a:lnTo>
                    <a:lnTo>
                      <a:pt x="23" y="63"/>
                    </a:lnTo>
                    <a:lnTo>
                      <a:pt x="23" y="67"/>
                    </a:lnTo>
                    <a:lnTo>
                      <a:pt x="25" y="70"/>
                    </a:lnTo>
                    <a:lnTo>
                      <a:pt x="28" y="70"/>
                    </a:lnTo>
                    <a:lnTo>
                      <a:pt x="33" y="72"/>
                    </a:lnTo>
                    <a:lnTo>
                      <a:pt x="0" y="72"/>
                    </a:lnTo>
                    <a:lnTo>
                      <a:pt x="2" y="70"/>
                    </a:lnTo>
                    <a:lnTo>
                      <a:pt x="4" y="70"/>
                    </a:lnTo>
                    <a:lnTo>
                      <a:pt x="7" y="67"/>
                    </a:lnTo>
                    <a:lnTo>
                      <a:pt x="7" y="65"/>
                    </a:lnTo>
                    <a:lnTo>
                      <a:pt x="9" y="63"/>
                    </a:lnTo>
                    <a:lnTo>
                      <a:pt x="9" y="56"/>
                    </a:lnTo>
                    <a:lnTo>
                      <a:pt x="9" y="30"/>
                    </a:lnTo>
                    <a:lnTo>
                      <a:pt x="9" y="23"/>
                    </a:lnTo>
                    <a:lnTo>
                      <a:pt x="9" y="16"/>
                    </a:lnTo>
                    <a:lnTo>
                      <a:pt x="9" y="14"/>
                    </a:lnTo>
                    <a:lnTo>
                      <a:pt x="7" y="11"/>
                    </a:lnTo>
                    <a:lnTo>
                      <a:pt x="7" y="9"/>
                    </a:lnTo>
                    <a:lnTo>
                      <a:pt x="4" y="9"/>
                    </a:lnTo>
                    <a:lnTo>
                      <a:pt x="2" y="9"/>
                    </a:lnTo>
                    <a:lnTo>
                      <a:pt x="0" y="9"/>
                    </a:lnTo>
                    <a:lnTo>
                      <a:pt x="0" y="7"/>
                    </a:lnTo>
                    <a:lnTo>
                      <a:pt x="18" y="0"/>
                    </a:lnTo>
                    <a:lnTo>
                      <a:pt x="23" y="0"/>
                    </a:lnTo>
                    <a:lnTo>
                      <a:pt x="23" y="16"/>
                    </a:lnTo>
                    <a:close/>
                  </a:path>
                </a:pathLst>
              </a:custGeom>
              <a:solidFill>
                <a:srgbClr val="000000"/>
              </a:solidFill>
              <a:ln w="0">
                <a:solidFill>
                  <a:srgbClr val="000000"/>
                </a:solidFill>
                <a:round/>
                <a:headEnd/>
                <a:tailEnd/>
              </a:ln>
            </p:spPr>
            <p:txBody>
              <a:bodyPr/>
              <a:lstStyle/>
              <a:p>
                <a:endParaRPr lang="en-US"/>
              </a:p>
            </p:txBody>
          </p:sp>
          <p:sp>
            <p:nvSpPr>
              <p:cNvPr id="534990" name="Freeform 462"/>
              <p:cNvSpPr>
                <a:spLocks/>
              </p:cNvSpPr>
              <p:nvPr/>
            </p:nvSpPr>
            <p:spPr bwMode="auto">
              <a:xfrm>
                <a:off x="5279" y="3062"/>
                <a:ext cx="77" cy="72"/>
              </a:xfrm>
              <a:custGeom>
                <a:avLst/>
                <a:gdLst/>
                <a:ahLst/>
                <a:cxnLst>
                  <a:cxn ang="0">
                    <a:pos x="68" y="0"/>
                  </a:cxn>
                  <a:cxn ang="0">
                    <a:pos x="68" y="42"/>
                  </a:cxn>
                  <a:cxn ang="0">
                    <a:pos x="68" y="49"/>
                  </a:cxn>
                  <a:cxn ang="0">
                    <a:pos x="68" y="56"/>
                  </a:cxn>
                  <a:cxn ang="0">
                    <a:pos x="68" y="58"/>
                  </a:cxn>
                  <a:cxn ang="0">
                    <a:pos x="68" y="61"/>
                  </a:cxn>
                  <a:cxn ang="0">
                    <a:pos x="70" y="63"/>
                  </a:cxn>
                  <a:cxn ang="0">
                    <a:pos x="70" y="63"/>
                  </a:cxn>
                  <a:cxn ang="0">
                    <a:pos x="72" y="63"/>
                  </a:cxn>
                  <a:cxn ang="0">
                    <a:pos x="72" y="63"/>
                  </a:cxn>
                  <a:cxn ang="0">
                    <a:pos x="77" y="63"/>
                  </a:cxn>
                  <a:cxn ang="0">
                    <a:pos x="77" y="63"/>
                  </a:cxn>
                  <a:cxn ang="0">
                    <a:pos x="56" y="72"/>
                  </a:cxn>
                  <a:cxn ang="0">
                    <a:pos x="54" y="72"/>
                  </a:cxn>
                  <a:cxn ang="0">
                    <a:pos x="54" y="56"/>
                  </a:cxn>
                  <a:cxn ang="0">
                    <a:pos x="47" y="63"/>
                  </a:cxn>
                  <a:cxn ang="0">
                    <a:pos x="42" y="68"/>
                  </a:cxn>
                  <a:cxn ang="0">
                    <a:pos x="40" y="70"/>
                  </a:cxn>
                  <a:cxn ang="0">
                    <a:pos x="35" y="72"/>
                  </a:cxn>
                  <a:cxn ang="0">
                    <a:pos x="28" y="72"/>
                  </a:cxn>
                  <a:cxn ang="0">
                    <a:pos x="23" y="72"/>
                  </a:cxn>
                  <a:cxn ang="0">
                    <a:pos x="19" y="70"/>
                  </a:cxn>
                  <a:cxn ang="0">
                    <a:pos x="14" y="65"/>
                  </a:cxn>
                  <a:cxn ang="0">
                    <a:pos x="12" y="61"/>
                  </a:cxn>
                  <a:cxn ang="0">
                    <a:pos x="12" y="54"/>
                  </a:cxn>
                  <a:cxn ang="0">
                    <a:pos x="9" y="44"/>
                  </a:cxn>
                  <a:cxn ang="0">
                    <a:pos x="9" y="12"/>
                  </a:cxn>
                  <a:cxn ang="0">
                    <a:pos x="9" y="7"/>
                  </a:cxn>
                  <a:cxn ang="0">
                    <a:pos x="9" y="5"/>
                  </a:cxn>
                  <a:cxn ang="0">
                    <a:pos x="7" y="2"/>
                  </a:cxn>
                  <a:cxn ang="0">
                    <a:pos x="7" y="2"/>
                  </a:cxn>
                  <a:cxn ang="0">
                    <a:pos x="5" y="0"/>
                  </a:cxn>
                  <a:cxn ang="0">
                    <a:pos x="0" y="0"/>
                  </a:cxn>
                  <a:cxn ang="0">
                    <a:pos x="0" y="0"/>
                  </a:cxn>
                  <a:cxn ang="0">
                    <a:pos x="23" y="0"/>
                  </a:cxn>
                  <a:cxn ang="0">
                    <a:pos x="23" y="47"/>
                  </a:cxn>
                  <a:cxn ang="0">
                    <a:pos x="23" y="51"/>
                  </a:cxn>
                  <a:cxn ang="0">
                    <a:pos x="26" y="56"/>
                  </a:cxn>
                  <a:cxn ang="0">
                    <a:pos x="28" y="58"/>
                  </a:cxn>
                  <a:cxn ang="0">
                    <a:pos x="30" y="61"/>
                  </a:cxn>
                  <a:cxn ang="0">
                    <a:pos x="35" y="63"/>
                  </a:cxn>
                  <a:cxn ang="0">
                    <a:pos x="40" y="63"/>
                  </a:cxn>
                  <a:cxn ang="0">
                    <a:pos x="44" y="61"/>
                  </a:cxn>
                  <a:cxn ang="0">
                    <a:pos x="49" y="58"/>
                  </a:cxn>
                  <a:cxn ang="0">
                    <a:pos x="54" y="51"/>
                  </a:cxn>
                  <a:cxn ang="0">
                    <a:pos x="54" y="12"/>
                  </a:cxn>
                  <a:cxn ang="0">
                    <a:pos x="54" y="7"/>
                  </a:cxn>
                  <a:cxn ang="0">
                    <a:pos x="51" y="2"/>
                  </a:cxn>
                  <a:cxn ang="0">
                    <a:pos x="49" y="2"/>
                  </a:cxn>
                  <a:cxn ang="0">
                    <a:pos x="44" y="0"/>
                  </a:cxn>
                  <a:cxn ang="0">
                    <a:pos x="44" y="0"/>
                  </a:cxn>
                  <a:cxn ang="0">
                    <a:pos x="68" y="0"/>
                  </a:cxn>
                </a:cxnLst>
                <a:rect l="0" t="0" r="r" b="b"/>
                <a:pathLst>
                  <a:path w="77" h="72">
                    <a:moveTo>
                      <a:pt x="68" y="0"/>
                    </a:moveTo>
                    <a:lnTo>
                      <a:pt x="68" y="42"/>
                    </a:lnTo>
                    <a:lnTo>
                      <a:pt x="68" y="49"/>
                    </a:lnTo>
                    <a:lnTo>
                      <a:pt x="68" y="56"/>
                    </a:lnTo>
                    <a:lnTo>
                      <a:pt x="68" y="58"/>
                    </a:lnTo>
                    <a:lnTo>
                      <a:pt x="68" y="61"/>
                    </a:lnTo>
                    <a:lnTo>
                      <a:pt x="70" y="63"/>
                    </a:lnTo>
                    <a:lnTo>
                      <a:pt x="72" y="63"/>
                    </a:lnTo>
                    <a:lnTo>
                      <a:pt x="77" y="63"/>
                    </a:lnTo>
                    <a:lnTo>
                      <a:pt x="56" y="72"/>
                    </a:lnTo>
                    <a:lnTo>
                      <a:pt x="54" y="72"/>
                    </a:lnTo>
                    <a:lnTo>
                      <a:pt x="54" y="56"/>
                    </a:lnTo>
                    <a:lnTo>
                      <a:pt x="47" y="63"/>
                    </a:lnTo>
                    <a:lnTo>
                      <a:pt x="42" y="68"/>
                    </a:lnTo>
                    <a:lnTo>
                      <a:pt x="40" y="70"/>
                    </a:lnTo>
                    <a:lnTo>
                      <a:pt x="35" y="72"/>
                    </a:lnTo>
                    <a:lnTo>
                      <a:pt x="28" y="72"/>
                    </a:lnTo>
                    <a:lnTo>
                      <a:pt x="23" y="72"/>
                    </a:lnTo>
                    <a:lnTo>
                      <a:pt x="19" y="70"/>
                    </a:lnTo>
                    <a:lnTo>
                      <a:pt x="14" y="65"/>
                    </a:lnTo>
                    <a:lnTo>
                      <a:pt x="12" y="61"/>
                    </a:lnTo>
                    <a:lnTo>
                      <a:pt x="12" y="54"/>
                    </a:lnTo>
                    <a:lnTo>
                      <a:pt x="9" y="44"/>
                    </a:lnTo>
                    <a:lnTo>
                      <a:pt x="9" y="12"/>
                    </a:lnTo>
                    <a:lnTo>
                      <a:pt x="9" y="7"/>
                    </a:lnTo>
                    <a:lnTo>
                      <a:pt x="9" y="5"/>
                    </a:lnTo>
                    <a:lnTo>
                      <a:pt x="7" y="2"/>
                    </a:lnTo>
                    <a:lnTo>
                      <a:pt x="5" y="0"/>
                    </a:lnTo>
                    <a:lnTo>
                      <a:pt x="0" y="0"/>
                    </a:lnTo>
                    <a:lnTo>
                      <a:pt x="23" y="0"/>
                    </a:lnTo>
                    <a:lnTo>
                      <a:pt x="23" y="47"/>
                    </a:lnTo>
                    <a:lnTo>
                      <a:pt x="23" y="51"/>
                    </a:lnTo>
                    <a:lnTo>
                      <a:pt x="26" y="56"/>
                    </a:lnTo>
                    <a:lnTo>
                      <a:pt x="28" y="58"/>
                    </a:lnTo>
                    <a:lnTo>
                      <a:pt x="30" y="61"/>
                    </a:lnTo>
                    <a:lnTo>
                      <a:pt x="35" y="63"/>
                    </a:lnTo>
                    <a:lnTo>
                      <a:pt x="40" y="63"/>
                    </a:lnTo>
                    <a:lnTo>
                      <a:pt x="44" y="61"/>
                    </a:lnTo>
                    <a:lnTo>
                      <a:pt x="49" y="58"/>
                    </a:lnTo>
                    <a:lnTo>
                      <a:pt x="54" y="51"/>
                    </a:lnTo>
                    <a:lnTo>
                      <a:pt x="54" y="12"/>
                    </a:lnTo>
                    <a:lnTo>
                      <a:pt x="54" y="7"/>
                    </a:lnTo>
                    <a:lnTo>
                      <a:pt x="51" y="2"/>
                    </a:lnTo>
                    <a:lnTo>
                      <a:pt x="49" y="2"/>
                    </a:lnTo>
                    <a:lnTo>
                      <a:pt x="44" y="0"/>
                    </a:lnTo>
                    <a:lnTo>
                      <a:pt x="68" y="0"/>
                    </a:lnTo>
                    <a:close/>
                  </a:path>
                </a:pathLst>
              </a:custGeom>
              <a:solidFill>
                <a:srgbClr val="000000"/>
              </a:solidFill>
              <a:ln w="0">
                <a:solidFill>
                  <a:srgbClr val="000000"/>
                </a:solidFill>
                <a:round/>
                <a:headEnd/>
                <a:tailEnd/>
              </a:ln>
            </p:spPr>
            <p:txBody>
              <a:bodyPr/>
              <a:lstStyle/>
              <a:p>
                <a:endParaRPr lang="en-US"/>
              </a:p>
            </p:txBody>
          </p:sp>
          <p:sp>
            <p:nvSpPr>
              <p:cNvPr id="534989" name="Freeform 461"/>
              <p:cNvSpPr>
                <a:spLocks/>
              </p:cNvSpPr>
              <p:nvPr/>
            </p:nvSpPr>
            <p:spPr bwMode="auto">
              <a:xfrm>
                <a:off x="5363" y="3020"/>
                <a:ext cx="35" cy="112"/>
              </a:xfrm>
              <a:custGeom>
                <a:avLst/>
                <a:gdLst/>
                <a:ahLst/>
                <a:cxnLst>
                  <a:cxn ang="0">
                    <a:pos x="24" y="0"/>
                  </a:cxn>
                  <a:cxn ang="0">
                    <a:pos x="24" y="96"/>
                  </a:cxn>
                  <a:cxn ang="0">
                    <a:pos x="26" y="103"/>
                  </a:cxn>
                  <a:cxn ang="0">
                    <a:pos x="26" y="105"/>
                  </a:cxn>
                  <a:cxn ang="0">
                    <a:pos x="26" y="107"/>
                  </a:cxn>
                  <a:cxn ang="0">
                    <a:pos x="28" y="110"/>
                  </a:cxn>
                  <a:cxn ang="0">
                    <a:pos x="31" y="110"/>
                  </a:cxn>
                  <a:cxn ang="0">
                    <a:pos x="35" y="112"/>
                  </a:cxn>
                  <a:cxn ang="0">
                    <a:pos x="35" y="112"/>
                  </a:cxn>
                  <a:cxn ang="0">
                    <a:pos x="0" y="112"/>
                  </a:cxn>
                  <a:cxn ang="0">
                    <a:pos x="0" y="112"/>
                  </a:cxn>
                  <a:cxn ang="0">
                    <a:pos x="5" y="110"/>
                  </a:cxn>
                  <a:cxn ang="0">
                    <a:pos x="7" y="110"/>
                  </a:cxn>
                  <a:cxn ang="0">
                    <a:pos x="10" y="107"/>
                  </a:cxn>
                  <a:cxn ang="0">
                    <a:pos x="10" y="107"/>
                  </a:cxn>
                  <a:cxn ang="0">
                    <a:pos x="12" y="103"/>
                  </a:cxn>
                  <a:cxn ang="0">
                    <a:pos x="12" y="96"/>
                  </a:cxn>
                  <a:cxn ang="0">
                    <a:pos x="12" y="30"/>
                  </a:cxn>
                  <a:cxn ang="0">
                    <a:pos x="12" y="23"/>
                  </a:cxn>
                  <a:cxn ang="0">
                    <a:pos x="12" y="19"/>
                  </a:cxn>
                  <a:cxn ang="0">
                    <a:pos x="12" y="14"/>
                  </a:cxn>
                  <a:cxn ang="0">
                    <a:pos x="10" y="12"/>
                  </a:cxn>
                  <a:cxn ang="0">
                    <a:pos x="10" y="12"/>
                  </a:cxn>
                  <a:cxn ang="0">
                    <a:pos x="7" y="9"/>
                  </a:cxn>
                  <a:cxn ang="0">
                    <a:pos x="7" y="9"/>
                  </a:cxn>
                  <a:cxn ang="0">
                    <a:pos x="5" y="9"/>
                  </a:cxn>
                  <a:cxn ang="0">
                    <a:pos x="3" y="12"/>
                  </a:cxn>
                  <a:cxn ang="0">
                    <a:pos x="0" y="9"/>
                  </a:cxn>
                  <a:cxn ang="0">
                    <a:pos x="21" y="0"/>
                  </a:cxn>
                  <a:cxn ang="0">
                    <a:pos x="24" y="0"/>
                  </a:cxn>
                </a:cxnLst>
                <a:rect l="0" t="0" r="r" b="b"/>
                <a:pathLst>
                  <a:path w="35" h="112">
                    <a:moveTo>
                      <a:pt x="24" y="0"/>
                    </a:moveTo>
                    <a:lnTo>
                      <a:pt x="24" y="96"/>
                    </a:lnTo>
                    <a:lnTo>
                      <a:pt x="26" y="103"/>
                    </a:lnTo>
                    <a:lnTo>
                      <a:pt x="26" y="105"/>
                    </a:lnTo>
                    <a:lnTo>
                      <a:pt x="26" y="107"/>
                    </a:lnTo>
                    <a:lnTo>
                      <a:pt x="28" y="110"/>
                    </a:lnTo>
                    <a:lnTo>
                      <a:pt x="31" y="110"/>
                    </a:lnTo>
                    <a:lnTo>
                      <a:pt x="35" y="112"/>
                    </a:lnTo>
                    <a:lnTo>
                      <a:pt x="0" y="112"/>
                    </a:lnTo>
                    <a:lnTo>
                      <a:pt x="5" y="110"/>
                    </a:lnTo>
                    <a:lnTo>
                      <a:pt x="7" y="110"/>
                    </a:lnTo>
                    <a:lnTo>
                      <a:pt x="10" y="107"/>
                    </a:lnTo>
                    <a:lnTo>
                      <a:pt x="12" y="103"/>
                    </a:lnTo>
                    <a:lnTo>
                      <a:pt x="12" y="96"/>
                    </a:lnTo>
                    <a:lnTo>
                      <a:pt x="12" y="30"/>
                    </a:lnTo>
                    <a:lnTo>
                      <a:pt x="12" y="23"/>
                    </a:lnTo>
                    <a:lnTo>
                      <a:pt x="12" y="19"/>
                    </a:lnTo>
                    <a:lnTo>
                      <a:pt x="12" y="14"/>
                    </a:lnTo>
                    <a:lnTo>
                      <a:pt x="10" y="12"/>
                    </a:lnTo>
                    <a:lnTo>
                      <a:pt x="7" y="9"/>
                    </a:lnTo>
                    <a:lnTo>
                      <a:pt x="5" y="9"/>
                    </a:lnTo>
                    <a:lnTo>
                      <a:pt x="3" y="12"/>
                    </a:lnTo>
                    <a:lnTo>
                      <a:pt x="0" y="9"/>
                    </a:lnTo>
                    <a:lnTo>
                      <a:pt x="21" y="0"/>
                    </a:lnTo>
                    <a:lnTo>
                      <a:pt x="24" y="0"/>
                    </a:lnTo>
                    <a:close/>
                  </a:path>
                </a:pathLst>
              </a:custGeom>
              <a:solidFill>
                <a:srgbClr val="000000"/>
              </a:solidFill>
              <a:ln w="0">
                <a:solidFill>
                  <a:srgbClr val="000000"/>
                </a:solidFill>
                <a:round/>
                <a:headEnd/>
                <a:tailEnd/>
              </a:ln>
            </p:spPr>
            <p:txBody>
              <a:bodyPr/>
              <a:lstStyle/>
              <a:p>
                <a:endParaRPr lang="en-US"/>
              </a:p>
            </p:txBody>
          </p:sp>
          <p:sp>
            <p:nvSpPr>
              <p:cNvPr id="534988" name="Freeform 460"/>
              <p:cNvSpPr>
                <a:spLocks noEditPoints="1"/>
              </p:cNvSpPr>
              <p:nvPr/>
            </p:nvSpPr>
            <p:spPr bwMode="auto">
              <a:xfrm>
                <a:off x="5408" y="3060"/>
                <a:ext cx="65" cy="74"/>
              </a:xfrm>
              <a:custGeom>
                <a:avLst/>
                <a:gdLst/>
                <a:ahLst/>
                <a:cxnLst>
                  <a:cxn ang="0">
                    <a:pos x="32" y="67"/>
                  </a:cxn>
                  <a:cxn ang="0">
                    <a:pos x="25" y="72"/>
                  </a:cxn>
                  <a:cxn ang="0">
                    <a:pos x="16" y="74"/>
                  </a:cxn>
                  <a:cxn ang="0">
                    <a:pos x="4" y="70"/>
                  </a:cxn>
                  <a:cxn ang="0">
                    <a:pos x="0" y="56"/>
                  </a:cxn>
                  <a:cxn ang="0">
                    <a:pos x="2" y="46"/>
                  </a:cxn>
                  <a:cxn ang="0">
                    <a:pos x="14" y="37"/>
                  </a:cxn>
                  <a:cxn ang="0">
                    <a:pos x="28" y="30"/>
                  </a:cxn>
                  <a:cxn ang="0">
                    <a:pos x="39" y="23"/>
                  </a:cxn>
                  <a:cxn ang="0">
                    <a:pos x="39" y="11"/>
                  </a:cxn>
                  <a:cxn ang="0">
                    <a:pos x="32" y="4"/>
                  </a:cxn>
                  <a:cxn ang="0">
                    <a:pos x="23" y="4"/>
                  </a:cxn>
                  <a:cxn ang="0">
                    <a:pos x="16" y="11"/>
                  </a:cxn>
                  <a:cxn ang="0">
                    <a:pos x="16" y="18"/>
                  </a:cxn>
                  <a:cxn ang="0">
                    <a:pos x="14" y="23"/>
                  </a:cxn>
                  <a:cxn ang="0">
                    <a:pos x="9" y="25"/>
                  </a:cxn>
                  <a:cxn ang="0">
                    <a:pos x="4" y="23"/>
                  </a:cxn>
                  <a:cxn ang="0">
                    <a:pos x="2" y="18"/>
                  </a:cxn>
                  <a:cxn ang="0">
                    <a:pos x="9" y="4"/>
                  </a:cxn>
                  <a:cxn ang="0">
                    <a:pos x="21" y="0"/>
                  </a:cxn>
                  <a:cxn ang="0">
                    <a:pos x="37" y="0"/>
                  </a:cxn>
                  <a:cxn ang="0">
                    <a:pos x="49" y="7"/>
                  </a:cxn>
                  <a:cxn ang="0">
                    <a:pos x="54" y="16"/>
                  </a:cxn>
                  <a:cxn ang="0">
                    <a:pos x="54" y="49"/>
                  </a:cxn>
                  <a:cxn ang="0">
                    <a:pos x="54" y="60"/>
                  </a:cxn>
                  <a:cxn ang="0">
                    <a:pos x="56" y="63"/>
                  </a:cxn>
                  <a:cxn ang="0">
                    <a:pos x="56" y="65"/>
                  </a:cxn>
                  <a:cxn ang="0">
                    <a:pos x="58" y="65"/>
                  </a:cxn>
                  <a:cxn ang="0">
                    <a:pos x="65" y="60"/>
                  </a:cxn>
                  <a:cxn ang="0">
                    <a:pos x="58" y="70"/>
                  </a:cxn>
                  <a:cxn ang="0">
                    <a:pos x="49" y="74"/>
                  </a:cxn>
                  <a:cxn ang="0">
                    <a:pos x="42" y="72"/>
                  </a:cxn>
                  <a:cxn ang="0">
                    <a:pos x="39" y="63"/>
                  </a:cxn>
                  <a:cxn ang="0">
                    <a:pos x="39" y="30"/>
                  </a:cxn>
                  <a:cxn ang="0">
                    <a:pos x="28" y="37"/>
                  </a:cxn>
                  <a:cxn ang="0">
                    <a:pos x="18" y="42"/>
                  </a:cxn>
                  <a:cxn ang="0">
                    <a:pos x="14" y="49"/>
                  </a:cxn>
                  <a:cxn ang="0">
                    <a:pos x="14" y="58"/>
                  </a:cxn>
                  <a:cxn ang="0">
                    <a:pos x="21" y="63"/>
                  </a:cxn>
                  <a:cxn ang="0">
                    <a:pos x="28" y="63"/>
                  </a:cxn>
                  <a:cxn ang="0">
                    <a:pos x="39" y="58"/>
                  </a:cxn>
                </a:cxnLst>
                <a:rect l="0" t="0" r="r" b="b"/>
                <a:pathLst>
                  <a:path w="65" h="74">
                    <a:moveTo>
                      <a:pt x="39" y="63"/>
                    </a:moveTo>
                    <a:lnTo>
                      <a:pt x="32" y="67"/>
                    </a:lnTo>
                    <a:lnTo>
                      <a:pt x="28" y="70"/>
                    </a:lnTo>
                    <a:lnTo>
                      <a:pt x="25" y="72"/>
                    </a:lnTo>
                    <a:lnTo>
                      <a:pt x="21" y="74"/>
                    </a:lnTo>
                    <a:lnTo>
                      <a:pt x="16" y="74"/>
                    </a:lnTo>
                    <a:lnTo>
                      <a:pt x="9" y="74"/>
                    </a:lnTo>
                    <a:lnTo>
                      <a:pt x="4" y="70"/>
                    </a:lnTo>
                    <a:lnTo>
                      <a:pt x="2" y="63"/>
                    </a:lnTo>
                    <a:lnTo>
                      <a:pt x="0" y="56"/>
                    </a:lnTo>
                    <a:lnTo>
                      <a:pt x="0" y="51"/>
                    </a:lnTo>
                    <a:lnTo>
                      <a:pt x="2" y="46"/>
                    </a:lnTo>
                    <a:lnTo>
                      <a:pt x="7" y="42"/>
                    </a:lnTo>
                    <a:lnTo>
                      <a:pt x="14" y="37"/>
                    </a:lnTo>
                    <a:lnTo>
                      <a:pt x="21" y="35"/>
                    </a:lnTo>
                    <a:lnTo>
                      <a:pt x="28" y="30"/>
                    </a:lnTo>
                    <a:lnTo>
                      <a:pt x="39" y="25"/>
                    </a:lnTo>
                    <a:lnTo>
                      <a:pt x="39" y="23"/>
                    </a:lnTo>
                    <a:lnTo>
                      <a:pt x="39" y="16"/>
                    </a:lnTo>
                    <a:lnTo>
                      <a:pt x="39" y="11"/>
                    </a:lnTo>
                    <a:lnTo>
                      <a:pt x="37" y="9"/>
                    </a:lnTo>
                    <a:lnTo>
                      <a:pt x="32" y="4"/>
                    </a:lnTo>
                    <a:lnTo>
                      <a:pt x="28" y="4"/>
                    </a:lnTo>
                    <a:lnTo>
                      <a:pt x="23" y="4"/>
                    </a:lnTo>
                    <a:lnTo>
                      <a:pt x="18" y="7"/>
                    </a:lnTo>
                    <a:lnTo>
                      <a:pt x="16" y="11"/>
                    </a:lnTo>
                    <a:lnTo>
                      <a:pt x="16" y="14"/>
                    </a:lnTo>
                    <a:lnTo>
                      <a:pt x="16" y="18"/>
                    </a:lnTo>
                    <a:lnTo>
                      <a:pt x="16" y="21"/>
                    </a:lnTo>
                    <a:lnTo>
                      <a:pt x="14" y="23"/>
                    </a:lnTo>
                    <a:lnTo>
                      <a:pt x="11" y="25"/>
                    </a:lnTo>
                    <a:lnTo>
                      <a:pt x="9" y="25"/>
                    </a:lnTo>
                    <a:lnTo>
                      <a:pt x="7" y="25"/>
                    </a:lnTo>
                    <a:lnTo>
                      <a:pt x="4" y="23"/>
                    </a:lnTo>
                    <a:lnTo>
                      <a:pt x="4" y="21"/>
                    </a:lnTo>
                    <a:lnTo>
                      <a:pt x="2" y="18"/>
                    </a:lnTo>
                    <a:lnTo>
                      <a:pt x="4" y="11"/>
                    </a:lnTo>
                    <a:lnTo>
                      <a:pt x="9" y="4"/>
                    </a:lnTo>
                    <a:lnTo>
                      <a:pt x="16" y="2"/>
                    </a:lnTo>
                    <a:lnTo>
                      <a:pt x="21" y="0"/>
                    </a:lnTo>
                    <a:lnTo>
                      <a:pt x="30" y="0"/>
                    </a:lnTo>
                    <a:lnTo>
                      <a:pt x="37" y="0"/>
                    </a:lnTo>
                    <a:lnTo>
                      <a:pt x="44" y="2"/>
                    </a:lnTo>
                    <a:lnTo>
                      <a:pt x="49" y="7"/>
                    </a:lnTo>
                    <a:lnTo>
                      <a:pt x="51" y="11"/>
                    </a:lnTo>
                    <a:lnTo>
                      <a:pt x="54" y="16"/>
                    </a:lnTo>
                    <a:lnTo>
                      <a:pt x="54" y="23"/>
                    </a:lnTo>
                    <a:lnTo>
                      <a:pt x="54" y="49"/>
                    </a:lnTo>
                    <a:lnTo>
                      <a:pt x="54" y="56"/>
                    </a:lnTo>
                    <a:lnTo>
                      <a:pt x="54" y="60"/>
                    </a:lnTo>
                    <a:lnTo>
                      <a:pt x="54" y="63"/>
                    </a:lnTo>
                    <a:lnTo>
                      <a:pt x="56" y="63"/>
                    </a:lnTo>
                    <a:lnTo>
                      <a:pt x="56" y="65"/>
                    </a:lnTo>
                    <a:lnTo>
                      <a:pt x="58" y="65"/>
                    </a:lnTo>
                    <a:lnTo>
                      <a:pt x="61" y="63"/>
                    </a:lnTo>
                    <a:lnTo>
                      <a:pt x="65" y="60"/>
                    </a:lnTo>
                    <a:lnTo>
                      <a:pt x="65" y="63"/>
                    </a:lnTo>
                    <a:lnTo>
                      <a:pt x="58" y="70"/>
                    </a:lnTo>
                    <a:lnTo>
                      <a:pt x="54" y="72"/>
                    </a:lnTo>
                    <a:lnTo>
                      <a:pt x="49" y="74"/>
                    </a:lnTo>
                    <a:lnTo>
                      <a:pt x="44" y="74"/>
                    </a:lnTo>
                    <a:lnTo>
                      <a:pt x="42" y="72"/>
                    </a:lnTo>
                    <a:lnTo>
                      <a:pt x="39" y="67"/>
                    </a:lnTo>
                    <a:lnTo>
                      <a:pt x="39" y="63"/>
                    </a:lnTo>
                    <a:close/>
                    <a:moveTo>
                      <a:pt x="39" y="58"/>
                    </a:moveTo>
                    <a:lnTo>
                      <a:pt x="39" y="30"/>
                    </a:lnTo>
                    <a:lnTo>
                      <a:pt x="32" y="35"/>
                    </a:lnTo>
                    <a:lnTo>
                      <a:pt x="28" y="37"/>
                    </a:lnTo>
                    <a:lnTo>
                      <a:pt x="25" y="37"/>
                    </a:lnTo>
                    <a:lnTo>
                      <a:pt x="18" y="42"/>
                    </a:lnTo>
                    <a:lnTo>
                      <a:pt x="16" y="44"/>
                    </a:lnTo>
                    <a:lnTo>
                      <a:pt x="14" y="49"/>
                    </a:lnTo>
                    <a:lnTo>
                      <a:pt x="14" y="51"/>
                    </a:lnTo>
                    <a:lnTo>
                      <a:pt x="14" y="58"/>
                    </a:lnTo>
                    <a:lnTo>
                      <a:pt x="16" y="60"/>
                    </a:lnTo>
                    <a:lnTo>
                      <a:pt x="21" y="63"/>
                    </a:lnTo>
                    <a:lnTo>
                      <a:pt x="25" y="65"/>
                    </a:lnTo>
                    <a:lnTo>
                      <a:pt x="28" y="63"/>
                    </a:lnTo>
                    <a:lnTo>
                      <a:pt x="35" y="60"/>
                    </a:lnTo>
                    <a:lnTo>
                      <a:pt x="39" y="58"/>
                    </a:lnTo>
                    <a:close/>
                  </a:path>
                </a:pathLst>
              </a:custGeom>
              <a:solidFill>
                <a:srgbClr val="000000"/>
              </a:solidFill>
              <a:ln w="0">
                <a:solidFill>
                  <a:srgbClr val="000000"/>
                </a:solidFill>
                <a:round/>
                <a:headEnd/>
                <a:tailEnd/>
              </a:ln>
            </p:spPr>
            <p:txBody>
              <a:bodyPr/>
              <a:lstStyle/>
              <a:p>
                <a:endParaRPr lang="en-US"/>
              </a:p>
            </p:txBody>
          </p:sp>
          <p:sp>
            <p:nvSpPr>
              <p:cNvPr id="534987" name="Freeform 459"/>
              <p:cNvSpPr>
                <a:spLocks/>
              </p:cNvSpPr>
              <p:nvPr/>
            </p:nvSpPr>
            <p:spPr bwMode="auto">
              <a:xfrm>
                <a:off x="5476" y="3039"/>
                <a:ext cx="44" cy="95"/>
              </a:xfrm>
              <a:custGeom>
                <a:avLst/>
                <a:gdLst/>
                <a:ahLst/>
                <a:cxnLst>
                  <a:cxn ang="0">
                    <a:pos x="23" y="0"/>
                  </a:cxn>
                  <a:cxn ang="0">
                    <a:pos x="23" y="23"/>
                  </a:cxn>
                  <a:cxn ang="0">
                    <a:pos x="39" y="23"/>
                  </a:cxn>
                  <a:cxn ang="0">
                    <a:pos x="39" y="28"/>
                  </a:cxn>
                  <a:cxn ang="0">
                    <a:pos x="23" y="28"/>
                  </a:cxn>
                  <a:cxn ang="0">
                    <a:pos x="23" y="74"/>
                  </a:cxn>
                  <a:cxn ang="0">
                    <a:pos x="25" y="79"/>
                  </a:cxn>
                  <a:cxn ang="0">
                    <a:pos x="25" y="84"/>
                  </a:cxn>
                  <a:cxn ang="0">
                    <a:pos x="28" y="86"/>
                  </a:cxn>
                  <a:cxn ang="0">
                    <a:pos x="32" y="86"/>
                  </a:cxn>
                  <a:cxn ang="0">
                    <a:pos x="35" y="86"/>
                  </a:cxn>
                  <a:cxn ang="0">
                    <a:pos x="37" y="84"/>
                  </a:cxn>
                  <a:cxn ang="0">
                    <a:pos x="39" y="84"/>
                  </a:cxn>
                  <a:cxn ang="0">
                    <a:pos x="39" y="81"/>
                  </a:cxn>
                  <a:cxn ang="0">
                    <a:pos x="44" y="81"/>
                  </a:cxn>
                  <a:cxn ang="0">
                    <a:pos x="39" y="86"/>
                  </a:cxn>
                  <a:cxn ang="0">
                    <a:pos x="35" y="91"/>
                  </a:cxn>
                  <a:cxn ang="0">
                    <a:pos x="30" y="95"/>
                  </a:cxn>
                  <a:cxn ang="0">
                    <a:pos x="25" y="95"/>
                  </a:cxn>
                  <a:cxn ang="0">
                    <a:pos x="21" y="95"/>
                  </a:cxn>
                  <a:cxn ang="0">
                    <a:pos x="18" y="93"/>
                  </a:cxn>
                  <a:cxn ang="0">
                    <a:pos x="14" y="91"/>
                  </a:cxn>
                  <a:cxn ang="0">
                    <a:pos x="11" y="88"/>
                  </a:cxn>
                  <a:cxn ang="0">
                    <a:pos x="11" y="84"/>
                  </a:cxn>
                  <a:cxn ang="0">
                    <a:pos x="11" y="77"/>
                  </a:cxn>
                  <a:cxn ang="0">
                    <a:pos x="11" y="28"/>
                  </a:cxn>
                  <a:cxn ang="0">
                    <a:pos x="0" y="28"/>
                  </a:cxn>
                  <a:cxn ang="0">
                    <a:pos x="0" y="25"/>
                  </a:cxn>
                  <a:cxn ang="0">
                    <a:pos x="4" y="23"/>
                  </a:cxn>
                  <a:cxn ang="0">
                    <a:pos x="9" y="18"/>
                  </a:cxn>
                  <a:cxn ang="0">
                    <a:pos x="11" y="14"/>
                  </a:cxn>
                  <a:cxn ang="0">
                    <a:pos x="16" y="9"/>
                  </a:cxn>
                  <a:cxn ang="0">
                    <a:pos x="18" y="4"/>
                  </a:cxn>
                  <a:cxn ang="0">
                    <a:pos x="23" y="0"/>
                  </a:cxn>
                  <a:cxn ang="0">
                    <a:pos x="23" y="0"/>
                  </a:cxn>
                </a:cxnLst>
                <a:rect l="0" t="0" r="r" b="b"/>
                <a:pathLst>
                  <a:path w="44" h="95">
                    <a:moveTo>
                      <a:pt x="23" y="0"/>
                    </a:moveTo>
                    <a:lnTo>
                      <a:pt x="23" y="23"/>
                    </a:lnTo>
                    <a:lnTo>
                      <a:pt x="39" y="23"/>
                    </a:lnTo>
                    <a:lnTo>
                      <a:pt x="39" y="28"/>
                    </a:lnTo>
                    <a:lnTo>
                      <a:pt x="23" y="28"/>
                    </a:lnTo>
                    <a:lnTo>
                      <a:pt x="23" y="74"/>
                    </a:lnTo>
                    <a:lnTo>
                      <a:pt x="25" y="79"/>
                    </a:lnTo>
                    <a:lnTo>
                      <a:pt x="25" y="84"/>
                    </a:lnTo>
                    <a:lnTo>
                      <a:pt x="28" y="86"/>
                    </a:lnTo>
                    <a:lnTo>
                      <a:pt x="32" y="86"/>
                    </a:lnTo>
                    <a:lnTo>
                      <a:pt x="35" y="86"/>
                    </a:lnTo>
                    <a:lnTo>
                      <a:pt x="37" y="84"/>
                    </a:lnTo>
                    <a:lnTo>
                      <a:pt x="39" y="84"/>
                    </a:lnTo>
                    <a:lnTo>
                      <a:pt x="39" y="81"/>
                    </a:lnTo>
                    <a:lnTo>
                      <a:pt x="44" y="81"/>
                    </a:lnTo>
                    <a:lnTo>
                      <a:pt x="39" y="86"/>
                    </a:lnTo>
                    <a:lnTo>
                      <a:pt x="35" y="91"/>
                    </a:lnTo>
                    <a:lnTo>
                      <a:pt x="30" y="95"/>
                    </a:lnTo>
                    <a:lnTo>
                      <a:pt x="25" y="95"/>
                    </a:lnTo>
                    <a:lnTo>
                      <a:pt x="21" y="95"/>
                    </a:lnTo>
                    <a:lnTo>
                      <a:pt x="18" y="93"/>
                    </a:lnTo>
                    <a:lnTo>
                      <a:pt x="14" y="91"/>
                    </a:lnTo>
                    <a:lnTo>
                      <a:pt x="11" y="88"/>
                    </a:lnTo>
                    <a:lnTo>
                      <a:pt x="11" y="84"/>
                    </a:lnTo>
                    <a:lnTo>
                      <a:pt x="11" y="77"/>
                    </a:lnTo>
                    <a:lnTo>
                      <a:pt x="11" y="28"/>
                    </a:lnTo>
                    <a:lnTo>
                      <a:pt x="0" y="28"/>
                    </a:lnTo>
                    <a:lnTo>
                      <a:pt x="0" y="25"/>
                    </a:lnTo>
                    <a:lnTo>
                      <a:pt x="4" y="23"/>
                    </a:lnTo>
                    <a:lnTo>
                      <a:pt x="9" y="18"/>
                    </a:lnTo>
                    <a:lnTo>
                      <a:pt x="11" y="14"/>
                    </a:lnTo>
                    <a:lnTo>
                      <a:pt x="16" y="9"/>
                    </a:lnTo>
                    <a:lnTo>
                      <a:pt x="18" y="4"/>
                    </a:lnTo>
                    <a:lnTo>
                      <a:pt x="23" y="0"/>
                    </a:lnTo>
                    <a:close/>
                  </a:path>
                </a:pathLst>
              </a:custGeom>
              <a:solidFill>
                <a:srgbClr val="000000"/>
              </a:solidFill>
              <a:ln w="0">
                <a:solidFill>
                  <a:srgbClr val="000000"/>
                </a:solidFill>
                <a:round/>
                <a:headEnd/>
                <a:tailEnd/>
              </a:ln>
            </p:spPr>
            <p:txBody>
              <a:bodyPr/>
              <a:lstStyle/>
              <a:p>
                <a:endParaRPr lang="en-US"/>
              </a:p>
            </p:txBody>
          </p:sp>
          <p:sp>
            <p:nvSpPr>
              <p:cNvPr id="534986" name="Freeform 458"/>
              <p:cNvSpPr>
                <a:spLocks noEditPoints="1"/>
              </p:cNvSpPr>
              <p:nvPr/>
            </p:nvSpPr>
            <p:spPr bwMode="auto">
              <a:xfrm>
                <a:off x="5525" y="3060"/>
                <a:ext cx="68" cy="74"/>
              </a:xfrm>
              <a:custGeom>
                <a:avLst/>
                <a:gdLst/>
                <a:ahLst/>
                <a:cxnLst>
                  <a:cxn ang="0">
                    <a:pos x="35" y="0"/>
                  </a:cxn>
                  <a:cxn ang="0">
                    <a:pos x="44" y="0"/>
                  </a:cxn>
                  <a:cxn ang="0">
                    <a:pos x="54" y="4"/>
                  </a:cxn>
                  <a:cxn ang="0">
                    <a:pos x="61" y="11"/>
                  </a:cxn>
                  <a:cxn ang="0">
                    <a:pos x="65" y="18"/>
                  </a:cxn>
                  <a:cxn ang="0">
                    <a:pos x="68" y="28"/>
                  </a:cxn>
                  <a:cxn ang="0">
                    <a:pos x="68" y="35"/>
                  </a:cxn>
                  <a:cxn ang="0">
                    <a:pos x="68" y="44"/>
                  </a:cxn>
                  <a:cxn ang="0">
                    <a:pos x="63" y="56"/>
                  </a:cxn>
                  <a:cxn ang="0">
                    <a:pos x="58" y="63"/>
                  </a:cxn>
                  <a:cxn ang="0">
                    <a:pos x="51" y="70"/>
                  </a:cxn>
                  <a:cxn ang="0">
                    <a:pos x="42" y="74"/>
                  </a:cxn>
                  <a:cxn ang="0">
                    <a:pos x="33" y="74"/>
                  </a:cxn>
                  <a:cxn ang="0">
                    <a:pos x="23" y="72"/>
                  </a:cxn>
                  <a:cxn ang="0">
                    <a:pos x="14" y="70"/>
                  </a:cxn>
                  <a:cxn ang="0">
                    <a:pos x="7" y="63"/>
                  </a:cxn>
                  <a:cxn ang="0">
                    <a:pos x="4" y="53"/>
                  </a:cxn>
                  <a:cxn ang="0">
                    <a:pos x="0" y="46"/>
                  </a:cxn>
                  <a:cxn ang="0">
                    <a:pos x="0" y="37"/>
                  </a:cxn>
                  <a:cxn ang="0">
                    <a:pos x="2" y="28"/>
                  </a:cxn>
                  <a:cxn ang="0">
                    <a:pos x="4" y="18"/>
                  </a:cxn>
                  <a:cxn ang="0">
                    <a:pos x="9" y="9"/>
                  </a:cxn>
                  <a:cxn ang="0">
                    <a:pos x="18" y="4"/>
                  </a:cxn>
                  <a:cxn ang="0">
                    <a:pos x="26" y="0"/>
                  </a:cxn>
                  <a:cxn ang="0">
                    <a:pos x="35" y="0"/>
                  </a:cxn>
                  <a:cxn ang="0">
                    <a:pos x="33" y="4"/>
                  </a:cxn>
                  <a:cxn ang="0">
                    <a:pos x="28" y="4"/>
                  </a:cxn>
                  <a:cxn ang="0">
                    <a:pos x="23" y="7"/>
                  </a:cxn>
                  <a:cxn ang="0">
                    <a:pos x="18" y="11"/>
                  </a:cxn>
                  <a:cxn ang="0">
                    <a:pos x="16" y="16"/>
                  </a:cxn>
                  <a:cxn ang="0">
                    <a:pos x="14" y="23"/>
                  </a:cxn>
                  <a:cxn ang="0">
                    <a:pos x="14" y="32"/>
                  </a:cxn>
                  <a:cxn ang="0">
                    <a:pos x="14" y="42"/>
                  </a:cxn>
                  <a:cxn ang="0">
                    <a:pos x="16" y="51"/>
                  </a:cxn>
                  <a:cxn ang="0">
                    <a:pos x="21" y="58"/>
                  </a:cxn>
                  <a:cxn ang="0">
                    <a:pos x="26" y="65"/>
                  </a:cxn>
                  <a:cxn ang="0">
                    <a:pos x="30" y="67"/>
                  </a:cxn>
                  <a:cxn ang="0">
                    <a:pos x="37" y="70"/>
                  </a:cxn>
                  <a:cxn ang="0">
                    <a:pos x="44" y="67"/>
                  </a:cxn>
                  <a:cxn ang="0">
                    <a:pos x="49" y="63"/>
                  </a:cxn>
                  <a:cxn ang="0">
                    <a:pos x="54" y="58"/>
                  </a:cxn>
                  <a:cxn ang="0">
                    <a:pos x="54" y="51"/>
                  </a:cxn>
                  <a:cxn ang="0">
                    <a:pos x="56" y="42"/>
                  </a:cxn>
                  <a:cxn ang="0">
                    <a:pos x="54" y="30"/>
                  </a:cxn>
                  <a:cxn ang="0">
                    <a:pos x="51" y="21"/>
                  </a:cxn>
                  <a:cxn ang="0">
                    <a:pos x="47" y="11"/>
                  </a:cxn>
                  <a:cxn ang="0">
                    <a:pos x="42" y="7"/>
                  </a:cxn>
                  <a:cxn ang="0">
                    <a:pos x="37" y="4"/>
                  </a:cxn>
                  <a:cxn ang="0">
                    <a:pos x="33" y="4"/>
                  </a:cxn>
                </a:cxnLst>
                <a:rect l="0" t="0" r="r" b="b"/>
                <a:pathLst>
                  <a:path w="68" h="74">
                    <a:moveTo>
                      <a:pt x="35" y="0"/>
                    </a:moveTo>
                    <a:lnTo>
                      <a:pt x="44" y="0"/>
                    </a:lnTo>
                    <a:lnTo>
                      <a:pt x="54" y="4"/>
                    </a:lnTo>
                    <a:lnTo>
                      <a:pt x="61" y="11"/>
                    </a:lnTo>
                    <a:lnTo>
                      <a:pt x="65" y="18"/>
                    </a:lnTo>
                    <a:lnTo>
                      <a:pt x="68" y="28"/>
                    </a:lnTo>
                    <a:lnTo>
                      <a:pt x="68" y="35"/>
                    </a:lnTo>
                    <a:lnTo>
                      <a:pt x="68" y="44"/>
                    </a:lnTo>
                    <a:lnTo>
                      <a:pt x="63" y="56"/>
                    </a:lnTo>
                    <a:lnTo>
                      <a:pt x="58" y="63"/>
                    </a:lnTo>
                    <a:lnTo>
                      <a:pt x="51" y="70"/>
                    </a:lnTo>
                    <a:lnTo>
                      <a:pt x="42" y="74"/>
                    </a:lnTo>
                    <a:lnTo>
                      <a:pt x="33" y="74"/>
                    </a:lnTo>
                    <a:lnTo>
                      <a:pt x="23" y="72"/>
                    </a:lnTo>
                    <a:lnTo>
                      <a:pt x="14" y="70"/>
                    </a:lnTo>
                    <a:lnTo>
                      <a:pt x="7" y="63"/>
                    </a:lnTo>
                    <a:lnTo>
                      <a:pt x="4" y="53"/>
                    </a:lnTo>
                    <a:lnTo>
                      <a:pt x="0" y="46"/>
                    </a:lnTo>
                    <a:lnTo>
                      <a:pt x="0" y="37"/>
                    </a:lnTo>
                    <a:lnTo>
                      <a:pt x="2" y="28"/>
                    </a:lnTo>
                    <a:lnTo>
                      <a:pt x="4" y="18"/>
                    </a:lnTo>
                    <a:lnTo>
                      <a:pt x="9" y="9"/>
                    </a:lnTo>
                    <a:lnTo>
                      <a:pt x="18" y="4"/>
                    </a:lnTo>
                    <a:lnTo>
                      <a:pt x="26" y="0"/>
                    </a:lnTo>
                    <a:lnTo>
                      <a:pt x="35" y="0"/>
                    </a:lnTo>
                    <a:close/>
                    <a:moveTo>
                      <a:pt x="33" y="4"/>
                    </a:moveTo>
                    <a:lnTo>
                      <a:pt x="28" y="4"/>
                    </a:lnTo>
                    <a:lnTo>
                      <a:pt x="23" y="7"/>
                    </a:lnTo>
                    <a:lnTo>
                      <a:pt x="18" y="11"/>
                    </a:lnTo>
                    <a:lnTo>
                      <a:pt x="16" y="16"/>
                    </a:lnTo>
                    <a:lnTo>
                      <a:pt x="14" y="23"/>
                    </a:lnTo>
                    <a:lnTo>
                      <a:pt x="14" y="32"/>
                    </a:lnTo>
                    <a:lnTo>
                      <a:pt x="14" y="42"/>
                    </a:lnTo>
                    <a:lnTo>
                      <a:pt x="16" y="51"/>
                    </a:lnTo>
                    <a:lnTo>
                      <a:pt x="21" y="58"/>
                    </a:lnTo>
                    <a:lnTo>
                      <a:pt x="26" y="65"/>
                    </a:lnTo>
                    <a:lnTo>
                      <a:pt x="30" y="67"/>
                    </a:lnTo>
                    <a:lnTo>
                      <a:pt x="37" y="70"/>
                    </a:lnTo>
                    <a:lnTo>
                      <a:pt x="44" y="67"/>
                    </a:lnTo>
                    <a:lnTo>
                      <a:pt x="49" y="63"/>
                    </a:lnTo>
                    <a:lnTo>
                      <a:pt x="54" y="58"/>
                    </a:lnTo>
                    <a:lnTo>
                      <a:pt x="54" y="51"/>
                    </a:lnTo>
                    <a:lnTo>
                      <a:pt x="56" y="42"/>
                    </a:lnTo>
                    <a:lnTo>
                      <a:pt x="54" y="30"/>
                    </a:lnTo>
                    <a:lnTo>
                      <a:pt x="51" y="21"/>
                    </a:lnTo>
                    <a:lnTo>
                      <a:pt x="47" y="11"/>
                    </a:lnTo>
                    <a:lnTo>
                      <a:pt x="42" y="7"/>
                    </a:lnTo>
                    <a:lnTo>
                      <a:pt x="37" y="4"/>
                    </a:lnTo>
                    <a:lnTo>
                      <a:pt x="33" y="4"/>
                    </a:lnTo>
                    <a:close/>
                  </a:path>
                </a:pathLst>
              </a:custGeom>
              <a:solidFill>
                <a:srgbClr val="000000"/>
              </a:solidFill>
              <a:ln w="0">
                <a:solidFill>
                  <a:srgbClr val="000000"/>
                </a:solidFill>
                <a:round/>
                <a:headEnd/>
                <a:tailEnd/>
              </a:ln>
            </p:spPr>
            <p:txBody>
              <a:bodyPr/>
              <a:lstStyle/>
              <a:p>
                <a:endParaRPr lang="en-US"/>
              </a:p>
            </p:txBody>
          </p:sp>
          <p:sp>
            <p:nvSpPr>
              <p:cNvPr id="534985" name="Freeform 457"/>
              <p:cNvSpPr>
                <a:spLocks/>
              </p:cNvSpPr>
              <p:nvPr/>
            </p:nvSpPr>
            <p:spPr bwMode="auto">
              <a:xfrm>
                <a:off x="5602" y="3060"/>
                <a:ext cx="52" cy="72"/>
              </a:xfrm>
              <a:custGeom>
                <a:avLst/>
                <a:gdLst/>
                <a:ahLst/>
                <a:cxnLst>
                  <a:cxn ang="0">
                    <a:pos x="23" y="0"/>
                  </a:cxn>
                  <a:cxn ang="0">
                    <a:pos x="23" y="18"/>
                  </a:cxn>
                  <a:cxn ang="0">
                    <a:pos x="28" y="7"/>
                  </a:cxn>
                  <a:cxn ang="0">
                    <a:pos x="35" y="2"/>
                  </a:cxn>
                  <a:cxn ang="0">
                    <a:pos x="42" y="0"/>
                  </a:cxn>
                  <a:cxn ang="0">
                    <a:pos x="45" y="0"/>
                  </a:cxn>
                  <a:cxn ang="0">
                    <a:pos x="49" y="2"/>
                  </a:cxn>
                  <a:cxn ang="0">
                    <a:pos x="52" y="7"/>
                  </a:cxn>
                  <a:cxn ang="0">
                    <a:pos x="52" y="9"/>
                  </a:cxn>
                  <a:cxn ang="0">
                    <a:pos x="52" y="14"/>
                  </a:cxn>
                  <a:cxn ang="0">
                    <a:pos x="49" y="16"/>
                  </a:cxn>
                  <a:cxn ang="0">
                    <a:pos x="47" y="18"/>
                  </a:cxn>
                  <a:cxn ang="0">
                    <a:pos x="45" y="18"/>
                  </a:cxn>
                  <a:cxn ang="0">
                    <a:pos x="42" y="16"/>
                  </a:cxn>
                  <a:cxn ang="0">
                    <a:pos x="40" y="14"/>
                  </a:cxn>
                  <a:cxn ang="0">
                    <a:pos x="35" y="11"/>
                  </a:cxn>
                  <a:cxn ang="0">
                    <a:pos x="33" y="11"/>
                  </a:cxn>
                  <a:cxn ang="0">
                    <a:pos x="33" y="11"/>
                  </a:cxn>
                  <a:cxn ang="0">
                    <a:pos x="30" y="14"/>
                  </a:cxn>
                  <a:cxn ang="0">
                    <a:pos x="28" y="18"/>
                  </a:cxn>
                  <a:cxn ang="0">
                    <a:pos x="23" y="25"/>
                  </a:cxn>
                  <a:cxn ang="0">
                    <a:pos x="23" y="56"/>
                  </a:cxn>
                  <a:cxn ang="0">
                    <a:pos x="23" y="60"/>
                  </a:cxn>
                  <a:cxn ang="0">
                    <a:pos x="26" y="65"/>
                  </a:cxn>
                  <a:cxn ang="0">
                    <a:pos x="26" y="67"/>
                  </a:cxn>
                  <a:cxn ang="0">
                    <a:pos x="28" y="70"/>
                  </a:cxn>
                  <a:cxn ang="0">
                    <a:pos x="33" y="70"/>
                  </a:cxn>
                  <a:cxn ang="0">
                    <a:pos x="38" y="72"/>
                  </a:cxn>
                  <a:cxn ang="0">
                    <a:pos x="38" y="72"/>
                  </a:cxn>
                  <a:cxn ang="0">
                    <a:pos x="0" y="72"/>
                  </a:cxn>
                  <a:cxn ang="0">
                    <a:pos x="0" y="72"/>
                  </a:cxn>
                  <a:cxn ang="0">
                    <a:pos x="5" y="70"/>
                  </a:cxn>
                  <a:cxn ang="0">
                    <a:pos x="7" y="70"/>
                  </a:cxn>
                  <a:cxn ang="0">
                    <a:pos x="9" y="67"/>
                  </a:cxn>
                  <a:cxn ang="0">
                    <a:pos x="9" y="65"/>
                  </a:cxn>
                  <a:cxn ang="0">
                    <a:pos x="9" y="63"/>
                  </a:cxn>
                  <a:cxn ang="0">
                    <a:pos x="9" y="56"/>
                  </a:cxn>
                  <a:cxn ang="0">
                    <a:pos x="9" y="30"/>
                  </a:cxn>
                  <a:cxn ang="0">
                    <a:pos x="9" y="21"/>
                  </a:cxn>
                  <a:cxn ang="0">
                    <a:pos x="9" y="16"/>
                  </a:cxn>
                  <a:cxn ang="0">
                    <a:pos x="9" y="14"/>
                  </a:cxn>
                  <a:cxn ang="0">
                    <a:pos x="9" y="11"/>
                  </a:cxn>
                  <a:cxn ang="0">
                    <a:pos x="7" y="9"/>
                  </a:cxn>
                  <a:cxn ang="0">
                    <a:pos x="7" y="9"/>
                  </a:cxn>
                  <a:cxn ang="0">
                    <a:pos x="5" y="9"/>
                  </a:cxn>
                  <a:cxn ang="0">
                    <a:pos x="2" y="9"/>
                  </a:cxn>
                  <a:cxn ang="0">
                    <a:pos x="0" y="9"/>
                  </a:cxn>
                  <a:cxn ang="0">
                    <a:pos x="0" y="7"/>
                  </a:cxn>
                  <a:cxn ang="0">
                    <a:pos x="21" y="0"/>
                  </a:cxn>
                  <a:cxn ang="0">
                    <a:pos x="23" y="0"/>
                  </a:cxn>
                </a:cxnLst>
                <a:rect l="0" t="0" r="r" b="b"/>
                <a:pathLst>
                  <a:path w="52" h="72">
                    <a:moveTo>
                      <a:pt x="23" y="0"/>
                    </a:moveTo>
                    <a:lnTo>
                      <a:pt x="23" y="18"/>
                    </a:lnTo>
                    <a:lnTo>
                      <a:pt x="28" y="7"/>
                    </a:lnTo>
                    <a:lnTo>
                      <a:pt x="35" y="2"/>
                    </a:lnTo>
                    <a:lnTo>
                      <a:pt x="42" y="0"/>
                    </a:lnTo>
                    <a:lnTo>
                      <a:pt x="45" y="0"/>
                    </a:lnTo>
                    <a:lnTo>
                      <a:pt x="49" y="2"/>
                    </a:lnTo>
                    <a:lnTo>
                      <a:pt x="52" y="7"/>
                    </a:lnTo>
                    <a:lnTo>
                      <a:pt x="52" y="9"/>
                    </a:lnTo>
                    <a:lnTo>
                      <a:pt x="52" y="14"/>
                    </a:lnTo>
                    <a:lnTo>
                      <a:pt x="49" y="16"/>
                    </a:lnTo>
                    <a:lnTo>
                      <a:pt x="47" y="18"/>
                    </a:lnTo>
                    <a:lnTo>
                      <a:pt x="45" y="18"/>
                    </a:lnTo>
                    <a:lnTo>
                      <a:pt x="42" y="16"/>
                    </a:lnTo>
                    <a:lnTo>
                      <a:pt x="40" y="14"/>
                    </a:lnTo>
                    <a:lnTo>
                      <a:pt x="35" y="11"/>
                    </a:lnTo>
                    <a:lnTo>
                      <a:pt x="33" y="11"/>
                    </a:lnTo>
                    <a:lnTo>
                      <a:pt x="30" y="14"/>
                    </a:lnTo>
                    <a:lnTo>
                      <a:pt x="28" y="18"/>
                    </a:lnTo>
                    <a:lnTo>
                      <a:pt x="23" y="25"/>
                    </a:lnTo>
                    <a:lnTo>
                      <a:pt x="23" y="56"/>
                    </a:lnTo>
                    <a:lnTo>
                      <a:pt x="23" y="60"/>
                    </a:lnTo>
                    <a:lnTo>
                      <a:pt x="26" y="65"/>
                    </a:lnTo>
                    <a:lnTo>
                      <a:pt x="26" y="67"/>
                    </a:lnTo>
                    <a:lnTo>
                      <a:pt x="28" y="70"/>
                    </a:lnTo>
                    <a:lnTo>
                      <a:pt x="33" y="70"/>
                    </a:lnTo>
                    <a:lnTo>
                      <a:pt x="38" y="72"/>
                    </a:lnTo>
                    <a:lnTo>
                      <a:pt x="0" y="72"/>
                    </a:lnTo>
                    <a:lnTo>
                      <a:pt x="5" y="70"/>
                    </a:lnTo>
                    <a:lnTo>
                      <a:pt x="7" y="70"/>
                    </a:lnTo>
                    <a:lnTo>
                      <a:pt x="9" y="67"/>
                    </a:lnTo>
                    <a:lnTo>
                      <a:pt x="9" y="65"/>
                    </a:lnTo>
                    <a:lnTo>
                      <a:pt x="9" y="63"/>
                    </a:lnTo>
                    <a:lnTo>
                      <a:pt x="9" y="56"/>
                    </a:lnTo>
                    <a:lnTo>
                      <a:pt x="9" y="30"/>
                    </a:lnTo>
                    <a:lnTo>
                      <a:pt x="9" y="21"/>
                    </a:lnTo>
                    <a:lnTo>
                      <a:pt x="9" y="16"/>
                    </a:lnTo>
                    <a:lnTo>
                      <a:pt x="9" y="14"/>
                    </a:lnTo>
                    <a:lnTo>
                      <a:pt x="9" y="11"/>
                    </a:lnTo>
                    <a:lnTo>
                      <a:pt x="7" y="9"/>
                    </a:lnTo>
                    <a:lnTo>
                      <a:pt x="5" y="9"/>
                    </a:lnTo>
                    <a:lnTo>
                      <a:pt x="2" y="9"/>
                    </a:lnTo>
                    <a:lnTo>
                      <a:pt x="0" y="9"/>
                    </a:lnTo>
                    <a:lnTo>
                      <a:pt x="0" y="7"/>
                    </a:lnTo>
                    <a:lnTo>
                      <a:pt x="21" y="0"/>
                    </a:lnTo>
                    <a:lnTo>
                      <a:pt x="23" y="0"/>
                    </a:lnTo>
                    <a:close/>
                  </a:path>
                </a:pathLst>
              </a:custGeom>
              <a:solidFill>
                <a:srgbClr val="000000"/>
              </a:solidFill>
              <a:ln w="0">
                <a:solidFill>
                  <a:srgbClr val="000000"/>
                </a:solidFill>
                <a:round/>
                <a:headEnd/>
                <a:tailEnd/>
              </a:ln>
            </p:spPr>
            <p:txBody>
              <a:bodyPr/>
              <a:lstStyle/>
              <a:p>
                <a:endParaRPr lang="en-US"/>
              </a:p>
            </p:txBody>
          </p:sp>
          <p:sp>
            <p:nvSpPr>
              <p:cNvPr id="534984" name="Freeform 456"/>
              <p:cNvSpPr>
                <a:spLocks/>
              </p:cNvSpPr>
              <p:nvPr/>
            </p:nvSpPr>
            <p:spPr bwMode="auto">
              <a:xfrm>
                <a:off x="5661" y="3022"/>
                <a:ext cx="42" cy="145"/>
              </a:xfrm>
              <a:custGeom>
                <a:avLst/>
                <a:gdLst/>
                <a:ahLst/>
                <a:cxnLst>
                  <a:cxn ang="0">
                    <a:pos x="42" y="140"/>
                  </a:cxn>
                  <a:cxn ang="0">
                    <a:pos x="42" y="145"/>
                  </a:cxn>
                  <a:cxn ang="0">
                    <a:pos x="32" y="138"/>
                  </a:cxn>
                  <a:cxn ang="0">
                    <a:pos x="23" y="131"/>
                  </a:cxn>
                  <a:cxn ang="0">
                    <a:pos x="14" y="119"/>
                  </a:cxn>
                  <a:cxn ang="0">
                    <a:pos x="4" y="103"/>
                  </a:cxn>
                  <a:cxn ang="0">
                    <a:pos x="2" y="89"/>
                  </a:cxn>
                  <a:cxn ang="0">
                    <a:pos x="0" y="73"/>
                  </a:cxn>
                  <a:cxn ang="0">
                    <a:pos x="2" y="49"/>
                  </a:cxn>
                  <a:cxn ang="0">
                    <a:pos x="11" y="28"/>
                  </a:cxn>
                  <a:cxn ang="0">
                    <a:pos x="21" y="17"/>
                  </a:cxn>
                  <a:cxn ang="0">
                    <a:pos x="30" y="7"/>
                  </a:cxn>
                  <a:cxn ang="0">
                    <a:pos x="42" y="0"/>
                  </a:cxn>
                  <a:cxn ang="0">
                    <a:pos x="42" y="5"/>
                  </a:cxn>
                  <a:cxn ang="0">
                    <a:pos x="35" y="10"/>
                  </a:cxn>
                  <a:cxn ang="0">
                    <a:pos x="28" y="19"/>
                  </a:cxn>
                  <a:cxn ang="0">
                    <a:pos x="21" y="28"/>
                  </a:cxn>
                  <a:cxn ang="0">
                    <a:pos x="18" y="42"/>
                  </a:cxn>
                  <a:cxn ang="0">
                    <a:pos x="16" y="56"/>
                  </a:cxn>
                  <a:cxn ang="0">
                    <a:pos x="14" y="70"/>
                  </a:cxn>
                  <a:cxn ang="0">
                    <a:pos x="16" y="87"/>
                  </a:cxn>
                  <a:cxn ang="0">
                    <a:pos x="16" y="101"/>
                  </a:cxn>
                  <a:cxn ang="0">
                    <a:pos x="18" y="110"/>
                  </a:cxn>
                  <a:cxn ang="0">
                    <a:pos x="23" y="117"/>
                  </a:cxn>
                  <a:cxn ang="0">
                    <a:pos x="25" y="124"/>
                  </a:cxn>
                  <a:cxn ang="0">
                    <a:pos x="30" y="129"/>
                  </a:cxn>
                  <a:cxn ang="0">
                    <a:pos x="35" y="136"/>
                  </a:cxn>
                  <a:cxn ang="0">
                    <a:pos x="42" y="140"/>
                  </a:cxn>
                </a:cxnLst>
                <a:rect l="0" t="0" r="r" b="b"/>
                <a:pathLst>
                  <a:path w="42" h="145">
                    <a:moveTo>
                      <a:pt x="42" y="140"/>
                    </a:moveTo>
                    <a:lnTo>
                      <a:pt x="42" y="145"/>
                    </a:lnTo>
                    <a:lnTo>
                      <a:pt x="32" y="138"/>
                    </a:lnTo>
                    <a:lnTo>
                      <a:pt x="23" y="131"/>
                    </a:lnTo>
                    <a:lnTo>
                      <a:pt x="14" y="119"/>
                    </a:lnTo>
                    <a:lnTo>
                      <a:pt x="4" y="103"/>
                    </a:lnTo>
                    <a:lnTo>
                      <a:pt x="2" y="89"/>
                    </a:lnTo>
                    <a:lnTo>
                      <a:pt x="0" y="73"/>
                    </a:lnTo>
                    <a:lnTo>
                      <a:pt x="2" y="49"/>
                    </a:lnTo>
                    <a:lnTo>
                      <a:pt x="11" y="28"/>
                    </a:lnTo>
                    <a:lnTo>
                      <a:pt x="21" y="17"/>
                    </a:lnTo>
                    <a:lnTo>
                      <a:pt x="30" y="7"/>
                    </a:lnTo>
                    <a:lnTo>
                      <a:pt x="42" y="0"/>
                    </a:lnTo>
                    <a:lnTo>
                      <a:pt x="42" y="5"/>
                    </a:lnTo>
                    <a:lnTo>
                      <a:pt x="35" y="10"/>
                    </a:lnTo>
                    <a:lnTo>
                      <a:pt x="28" y="19"/>
                    </a:lnTo>
                    <a:lnTo>
                      <a:pt x="21" y="28"/>
                    </a:lnTo>
                    <a:lnTo>
                      <a:pt x="18" y="42"/>
                    </a:lnTo>
                    <a:lnTo>
                      <a:pt x="16" y="56"/>
                    </a:lnTo>
                    <a:lnTo>
                      <a:pt x="14" y="70"/>
                    </a:lnTo>
                    <a:lnTo>
                      <a:pt x="16" y="87"/>
                    </a:lnTo>
                    <a:lnTo>
                      <a:pt x="16" y="101"/>
                    </a:lnTo>
                    <a:lnTo>
                      <a:pt x="18" y="110"/>
                    </a:lnTo>
                    <a:lnTo>
                      <a:pt x="23" y="117"/>
                    </a:lnTo>
                    <a:lnTo>
                      <a:pt x="25" y="124"/>
                    </a:lnTo>
                    <a:lnTo>
                      <a:pt x="30" y="129"/>
                    </a:lnTo>
                    <a:lnTo>
                      <a:pt x="35" y="136"/>
                    </a:lnTo>
                    <a:lnTo>
                      <a:pt x="42" y="140"/>
                    </a:lnTo>
                    <a:close/>
                  </a:path>
                </a:pathLst>
              </a:custGeom>
              <a:solidFill>
                <a:srgbClr val="000000"/>
              </a:solidFill>
              <a:ln w="0">
                <a:solidFill>
                  <a:srgbClr val="000000"/>
                </a:solidFill>
                <a:round/>
                <a:headEnd/>
                <a:tailEnd/>
              </a:ln>
            </p:spPr>
            <p:txBody>
              <a:bodyPr/>
              <a:lstStyle/>
              <a:p>
                <a:endParaRPr lang="en-US"/>
              </a:p>
            </p:txBody>
          </p:sp>
          <p:sp>
            <p:nvSpPr>
              <p:cNvPr id="534983" name="Freeform 455"/>
              <p:cNvSpPr>
                <a:spLocks noEditPoints="1"/>
              </p:cNvSpPr>
              <p:nvPr/>
            </p:nvSpPr>
            <p:spPr bwMode="auto">
              <a:xfrm>
                <a:off x="5714" y="3025"/>
                <a:ext cx="66" cy="109"/>
              </a:xfrm>
              <a:custGeom>
                <a:avLst/>
                <a:gdLst/>
                <a:ahLst/>
                <a:cxnLst>
                  <a:cxn ang="0">
                    <a:pos x="0" y="56"/>
                  </a:cxn>
                  <a:cxn ang="0">
                    <a:pos x="0" y="44"/>
                  </a:cxn>
                  <a:cxn ang="0">
                    <a:pos x="3" y="32"/>
                  </a:cxn>
                  <a:cxn ang="0">
                    <a:pos x="5" y="23"/>
                  </a:cxn>
                  <a:cxn ang="0">
                    <a:pos x="10" y="16"/>
                  </a:cxn>
                  <a:cxn ang="0">
                    <a:pos x="15" y="9"/>
                  </a:cxn>
                  <a:cxn ang="0">
                    <a:pos x="19" y="4"/>
                  </a:cxn>
                  <a:cxn ang="0">
                    <a:pos x="26" y="0"/>
                  </a:cxn>
                  <a:cxn ang="0">
                    <a:pos x="33" y="0"/>
                  </a:cxn>
                  <a:cxn ang="0">
                    <a:pos x="40" y="2"/>
                  </a:cxn>
                  <a:cxn ang="0">
                    <a:pos x="47" y="4"/>
                  </a:cxn>
                  <a:cxn ang="0">
                    <a:pos x="54" y="11"/>
                  </a:cxn>
                  <a:cxn ang="0">
                    <a:pos x="64" y="30"/>
                  </a:cxn>
                  <a:cxn ang="0">
                    <a:pos x="66" y="53"/>
                  </a:cxn>
                  <a:cxn ang="0">
                    <a:pos x="66" y="65"/>
                  </a:cxn>
                  <a:cxn ang="0">
                    <a:pos x="64" y="77"/>
                  </a:cxn>
                  <a:cxn ang="0">
                    <a:pos x="61" y="86"/>
                  </a:cxn>
                  <a:cxn ang="0">
                    <a:pos x="57" y="93"/>
                  </a:cxn>
                  <a:cxn ang="0">
                    <a:pos x="54" y="100"/>
                  </a:cxn>
                  <a:cxn ang="0">
                    <a:pos x="47" y="105"/>
                  </a:cxn>
                  <a:cxn ang="0">
                    <a:pos x="40" y="107"/>
                  </a:cxn>
                  <a:cxn ang="0">
                    <a:pos x="33" y="109"/>
                  </a:cxn>
                  <a:cxn ang="0">
                    <a:pos x="26" y="109"/>
                  </a:cxn>
                  <a:cxn ang="0">
                    <a:pos x="19" y="105"/>
                  </a:cxn>
                  <a:cxn ang="0">
                    <a:pos x="12" y="100"/>
                  </a:cxn>
                  <a:cxn ang="0">
                    <a:pos x="7" y="91"/>
                  </a:cxn>
                  <a:cxn ang="0">
                    <a:pos x="3" y="81"/>
                  </a:cxn>
                  <a:cxn ang="0">
                    <a:pos x="0" y="70"/>
                  </a:cxn>
                  <a:cxn ang="0">
                    <a:pos x="0" y="56"/>
                  </a:cxn>
                  <a:cxn ang="0">
                    <a:pos x="15" y="58"/>
                  </a:cxn>
                  <a:cxn ang="0">
                    <a:pos x="15" y="70"/>
                  </a:cxn>
                  <a:cxn ang="0">
                    <a:pos x="17" y="84"/>
                  </a:cxn>
                  <a:cxn ang="0">
                    <a:pos x="19" y="93"/>
                  </a:cxn>
                  <a:cxn ang="0">
                    <a:pos x="24" y="100"/>
                  </a:cxn>
                  <a:cxn ang="0">
                    <a:pos x="29" y="102"/>
                  </a:cxn>
                  <a:cxn ang="0">
                    <a:pos x="33" y="105"/>
                  </a:cxn>
                  <a:cxn ang="0">
                    <a:pos x="38" y="102"/>
                  </a:cxn>
                  <a:cxn ang="0">
                    <a:pos x="43" y="100"/>
                  </a:cxn>
                  <a:cxn ang="0">
                    <a:pos x="45" y="95"/>
                  </a:cxn>
                  <a:cxn ang="0">
                    <a:pos x="47" y="88"/>
                  </a:cxn>
                  <a:cxn ang="0">
                    <a:pos x="50" y="72"/>
                  </a:cxn>
                  <a:cxn ang="0">
                    <a:pos x="52" y="51"/>
                  </a:cxn>
                  <a:cxn ang="0">
                    <a:pos x="52" y="39"/>
                  </a:cxn>
                  <a:cxn ang="0">
                    <a:pos x="50" y="28"/>
                  </a:cxn>
                  <a:cxn ang="0">
                    <a:pos x="47" y="21"/>
                  </a:cxn>
                  <a:cxn ang="0">
                    <a:pos x="45" y="11"/>
                  </a:cxn>
                  <a:cxn ang="0">
                    <a:pos x="40" y="7"/>
                  </a:cxn>
                  <a:cxn ang="0">
                    <a:pos x="38" y="4"/>
                  </a:cxn>
                  <a:cxn ang="0">
                    <a:pos x="33" y="4"/>
                  </a:cxn>
                  <a:cxn ang="0">
                    <a:pos x="29" y="7"/>
                  </a:cxn>
                  <a:cxn ang="0">
                    <a:pos x="24" y="9"/>
                  </a:cxn>
                  <a:cxn ang="0">
                    <a:pos x="22" y="14"/>
                  </a:cxn>
                  <a:cxn ang="0">
                    <a:pos x="19" y="21"/>
                  </a:cxn>
                  <a:cxn ang="0">
                    <a:pos x="17" y="30"/>
                  </a:cxn>
                  <a:cxn ang="0">
                    <a:pos x="15" y="44"/>
                  </a:cxn>
                  <a:cxn ang="0">
                    <a:pos x="15" y="58"/>
                  </a:cxn>
                </a:cxnLst>
                <a:rect l="0" t="0" r="r" b="b"/>
                <a:pathLst>
                  <a:path w="66" h="109">
                    <a:moveTo>
                      <a:pt x="0" y="56"/>
                    </a:moveTo>
                    <a:lnTo>
                      <a:pt x="0" y="44"/>
                    </a:lnTo>
                    <a:lnTo>
                      <a:pt x="3" y="32"/>
                    </a:lnTo>
                    <a:lnTo>
                      <a:pt x="5" y="23"/>
                    </a:lnTo>
                    <a:lnTo>
                      <a:pt x="10" y="16"/>
                    </a:lnTo>
                    <a:lnTo>
                      <a:pt x="15" y="9"/>
                    </a:lnTo>
                    <a:lnTo>
                      <a:pt x="19" y="4"/>
                    </a:lnTo>
                    <a:lnTo>
                      <a:pt x="26" y="0"/>
                    </a:lnTo>
                    <a:lnTo>
                      <a:pt x="33" y="0"/>
                    </a:lnTo>
                    <a:lnTo>
                      <a:pt x="40" y="2"/>
                    </a:lnTo>
                    <a:lnTo>
                      <a:pt x="47" y="4"/>
                    </a:lnTo>
                    <a:lnTo>
                      <a:pt x="54" y="11"/>
                    </a:lnTo>
                    <a:lnTo>
                      <a:pt x="64" y="30"/>
                    </a:lnTo>
                    <a:lnTo>
                      <a:pt x="66" y="53"/>
                    </a:lnTo>
                    <a:lnTo>
                      <a:pt x="66" y="65"/>
                    </a:lnTo>
                    <a:lnTo>
                      <a:pt x="64" y="77"/>
                    </a:lnTo>
                    <a:lnTo>
                      <a:pt x="61" y="86"/>
                    </a:lnTo>
                    <a:lnTo>
                      <a:pt x="57" y="93"/>
                    </a:lnTo>
                    <a:lnTo>
                      <a:pt x="54" y="100"/>
                    </a:lnTo>
                    <a:lnTo>
                      <a:pt x="47" y="105"/>
                    </a:lnTo>
                    <a:lnTo>
                      <a:pt x="40" y="107"/>
                    </a:lnTo>
                    <a:lnTo>
                      <a:pt x="33" y="109"/>
                    </a:lnTo>
                    <a:lnTo>
                      <a:pt x="26" y="109"/>
                    </a:lnTo>
                    <a:lnTo>
                      <a:pt x="19" y="105"/>
                    </a:lnTo>
                    <a:lnTo>
                      <a:pt x="12" y="100"/>
                    </a:lnTo>
                    <a:lnTo>
                      <a:pt x="7" y="91"/>
                    </a:lnTo>
                    <a:lnTo>
                      <a:pt x="3" y="81"/>
                    </a:lnTo>
                    <a:lnTo>
                      <a:pt x="0" y="70"/>
                    </a:lnTo>
                    <a:lnTo>
                      <a:pt x="0" y="56"/>
                    </a:lnTo>
                    <a:close/>
                    <a:moveTo>
                      <a:pt x="15" y="58"/>
                    </a:moveTo>
                    <a:lnTo>
                      <a:pt x="15" y="70"/>
                    </a:lnTo>
                    <a:lnTo>
                      <a:pt x="17" y="84"/>
                    </a:lnTo>
                    <a:lnTo>
                      <a:pt x="19" y="93"/>
                    </a:lnTo>
                    <a:lnTo>
                      <a:pt x="24" y="100"/>
                    </a:lnTo>
                    <a:lnTo>
                      <a:pt x="29" y="102"/>
                    </a:lnTo>
                    <a:lnTo>
                      <a:pt x="33" y="105"/>
                    </a:lnTo>
                    <a:lnTo>
                      <a:pt x="38" y="102"/>
                    </a:lnTo>
                    <a:lnTo>
                      <a:pt x="43" y="100"/>
                    </a:lnTo>
                    <a:lnTo>
                      <a:pt x="45" y="95"/>
                    </a:lnTo>
                    <a:lnTo>
                      <a:pt x="47" y="88"/>
                    </a:lnTo>
                    <a:lnTo>
                      <a:pt x="50" y="72"/>
                    </a:lnTo>
                    <a:lnTo>
                      <a:pt x="52" y="51"/>
                    </a:lnTo>
                    <a:lnTo>
                      <a:pt x="52" y="39"/>
                    </a:lnTo>
                    <a:lnTo>
                      <a:pt x="50" y="28"/>
                    </a:lnTo>
                    <a:lnTo>
                      <a:pt x="47" y="21"/>
                    </a:lnTo>
                    <a:lnTo>
                      <a:pt x="45" y="11"/>
                    </a:lnTo>
                    <a:lnTo>
                      <a:pt x="40" y="7"/>
                    </a:lnTo>
                    <a:lnTo>
                      <a:pt x="38" y="4"/>
                    </a:lnTo>
                    <a:lnTo>
                      <a:pt x="33" y="4"/>
                    </a:lnTo>
                    <a:lnTo>
                      <a:pt x="29" y="7"/>
                    </a:lnTo>
                    <a:lnTo>
                      <a:pt x="24" y="9"/>
                    </a:lnTo>
                    <a:lnTo>
                      <a:pt x="22" y="14"/>
                    </a:lnTo>
                    <a:lnTo>
                      <a:pt x="19" y="21"/>
                    </a:lnTo>
                    <a:lnTo>
                      <a:pt x="17" y="30"/>
                    </a:lnTo>
                    <a:lnTo>
                      <a:pt x="15" y="44"/>
                    </a:lnTo>
                    <a:lnTo>
                      <a:pt x="15" y="58"/>
                    </a:lnTo>
                    <a:close/>
                  </a:path>
                </a:pathLst>
              </a:custGeom>
              <a:solidFill>
                <a:srgbClr val="000000"/>
              </a:solidFill>
              <a:ln w="0">
                <a:solidFill>
                  <a:srgbClr val="000000"/>
                </a:solidFill>
                <a:round/>
                <a:headEnd/>
                <a:tailEnd/>
              </a:ln>
            </p:spPr>
            <p:txBody>
              <a:bodyPr/>
              <a:lstStyle/>
              <a:p>
                <a:endParaRPr lang="en-US"/>
              </a:p>
            </p:txBody>
          </p:sp>
          <p:sp>
            <p:nvSpPr>
              <p:cNvPr id="534982" name="Freeform 454"/>
              <p:cNvSpPr>
                <a:spLocks/>
              </p:cNvSpPr>
              <p:nvPr/>
            </p:nvSpPr>
            <p:spPr bwMode="auto">
              <a:xfrm>
                <a:off x="5796" y="3027"/>
                <a:ext cx="59" cy="107"/>
              </a:xfrm>
              <a:custGeom>
                <a:avLst/>
                <a:gdLst/>
                <a:ahLst/>
                <a:cxnLst>
                  <a:cxn ang="0">
                    <a:pos x="59" y="0"/>
                  </a:cxn>
                  <a:cxn ang="0">
                    <a:pos x="54" y="12"/>
                  </a:cxn>
                  <a:cxn ang="0">
                    <a:pos x="22" y="12"/>
                  </a:cxn>
                  <a:cxn ang="0">
                    <a:pos x="14" y="28"/>
                  </a:cxn>
                  <a:cxn ang="0">
                    <a:pos x="29" y="30"/>
                  </a:cxn>
                  <a:cxn ang="0">
                    <a:pos x="40" y="35"/>
                  </a:cxn>
                  <a:cxn ang="0">
                    <a:pos x="47" y="42"/>
                  </a:cxn>
                  <a:cxn ang="0">
                    <a:pos x="54" y="49"/>
                  </a:cxn>
                  <a:cxn ang="0">
                    <a:pos x="57" y="58"/>
                  </a:cxn>
                  <a:cxn ang="0">
                    <a:pos x="59" y="68"/>
                  </a:cxn>
                  <a:cxn ang="0">
                    <a:pos x="57" y="75"/>
                  </a:cxn>
                  <a:cxn ang="0">
                    <a:pos x="54" y="84"/>
                  </a:cxn>
                  <a:cxn ang="0">
                    <a:pos x="52" y="89"/>
                  </a:cxn>
                  <a:cxn ang="0">
                    <a:pos x="47" y="96"/>
                  </a:cxn>
                  <a:cxn ang="0">
                    <a:pos x="40" y="100"/>
                  </a:cxn>
                  <a:cxn ang="0">
                    <a:pos x="36" y="103"/>
                  </a:cxn>
                  <a:cxn ang="0">
                    <a:pos x="26" y="107"/>
                  </a:cxn>
                  <a:cxn ang="0">
                    <a:pos x="17" y="107"/>
                  </a:cxn>
                  <a:cxn ang="0">
                    <a:pos x="10" y="107"/>
                  </a:cxn>
                  <a:cxn ang="0">
                    <a:pos x="5" y="105"/>
                  </a:cxn>
                  <a:cxn ang="0">
                    <a:pos x="0" y="100"/>
                  </a:cxn>
                  <a:cxn ang="0">
                    <a:pos x="0" y="98"/>
                  </a:cxn>
                  <a:cxn ang="0">
                    <a:pos x="0" y="96"/>
                  </a:cxn>
                  <a:cxn ang="0">
                    <a:pos x="0" y="93"/>
                  </a:cxn>
                  <a:cxn ang="0">
                    <a:pos x="3" y="91"/>
                  </a:cxn>
                  <a:cxn ang="0">
                    <a:pos x="5" y="91"/>
                  </a:cxn>
                  <a:cxn ang="0">
                    <a:pos x="7" y="91"/>
                  </a:cxn>
                  <a:cxn ang="0">
                    <a:pos x="10" y="93"/>
                  </a:cxn>
                  <a:cxn ang="0">
                    <a:pos x="12" y="93"/>
                  </a:cxn>
                  <a:cxn ang="0">
                    <a:pos x="14" y="96"/>
                  </a:cxn>
                  <a:cxn ang="0">
                    <a:pos x="22" y="98"/>
                  </a:cxn>
                  <a:cxn ang="0">
                    <a:pos x="26" y="98"/>
                  </a:cxn>
                  <a:cxn ang="0">
                    <a:pos x="36" y="98"/>
                  </a:cxn>
                  <a:cxn ang="0">
                    <a:pos x="43" y="93"/>
                  </a:cxn>
                  <a:cxn ang="0">
                    <a:pos x="45" y="86"/>
                  </a:cxn>
                  <a:cxn ang="0">
                    <a:pos x="47" y="82"/>
                  </a:cxn>
                  <a:cxn ang="0">
                    <a:pos x="47" y="75"/>
                  </a:cxn>
                  <a:cxn ang="0">
                    <a:pos x="47" y="65"/>
                  </a:cxn>
                  <a:cxn ang="0">
                    <a:pos x="43" y="58"/>
                  </a:cxn>
                  <a:cxn ang="0">
                    <a:pos x="36" y="51"/>
                  </a:cxn>
                  <a:cxn ang="0">
                    <a:pos x="26" y="44"/>
                  </a:cxn>
                  <a:cxn ang="0">
                    <a:pos x="14" y="42"/>
                  </a:cxn>
                  <a:cxn ang="0">
                    <a:pos x="3" y="40"/>
                  </a:cxn>
                  <a:cxn ang="0">
                    <a:pos x="22" y="0"/>
                  </a:cxn>
                  <a:cxn ang="0">
                    <a:pos x="59" y="0"/>
                  </a:cxn>
                </a:cxnLst>
                <a:rect l="0" t="0" r="r" b="b"/>
                <a:pathLst>
                  <a:path w="59" h="107">
                    <a:moveTo>
                      <a:pt x="59" y="0"/>
                    </a:moveTo>
                    <a:lnTo>
                      <a:pt x="54" y="12"/>
                    </a:lnTo>
                    <a:lnTo>
                      <a:pt x="22" y="12"/>
                    </a:lnTo>
                    <a:lnTo>
                      <a:pt x="14" y="28"/>
                    </a:lnTo>
                    <a:lnTo>
                      <a:pt x="29" y="30"/>
                    </a:lnTo>
                    <a:lnTo>
                      <a:pt x="40" y="35"/>
                    </a:lnTo>
                    <a:lnTo>
                      <a:pt x="47" y="42"/>
                    </a:lnTo>
                    <a:lnTo>
                      <a:pt x="54" y="49"/>
                    </a:lnTo>
                    <a:lnTo>
                      <a:pt x="57" y="58"/>
                    </a:lnTo>
                    <a:lnTo>
                      <a:pt x="59" y="68"/>
                    </a:lnTo>
                    <a:lnTo>
                      <a:pt x="57" y="75"/>
                    </a:lnTo>
                    <a:lnTo>
                      <a:pt x="54" y="84"/>
                    </a:lnTo>
                    <a:lnTo>
                      <a:pt x="52" y="89"/>
                    </a:lnTo>
                    <a:lnTo>
                      <a:pt x="47" y="96"/>
                    </a:lnTo>
                    <a:lnTo>
                      <a:pt x="40" y="100"/>
                    </a:lnTo>
                    <a:lnTo>
                      <a:pt x="36" y="103"/>
                    </a:lnTo>
                    <a:lnTo>
                      <a:pt x="26" y="107"/>
                    </a:lnTo>
                    <a:lnTo>
                      <a:pt x="17" y="107"/>
                    </a:lnTo>
                    <a:lnTo>
                      <a:pt x="10" y="107"/>
                    </a:lnTo>
                    <a:lnTo>
                      <a:pt x="5" y="105"/>
                    </a:lnTo>
                    <a:lnTo>
                      <a:pt x="0" y="100"/>
                    </a:lnTo>
                    <a:lnTo>
                      <a:pt x="0" y="98"/>
                    </a:lnTo>
                    <a:lnTo>
                      <a:pt x="0" y="96"/>
                    </a:lnTo>
                    <a:lnTo>
                      <a:pt x="0" y="93"/>
                    </a:lnTo>
                    <a:lnTo>
                      <a:pt x="3" y="91"/>
                    </a:lnTo>
                    <a:lnTo>
                      <a:pt x="5" y="91"/>
                    </a:lnTo>
                    <a:lnTo>
                      <a:pt x="7" y="91"/>
                    </a:lnTo>
                    <a:lnTo>
                      <a:pt x="10" y="93"/>
                    </a:lnTo>
                    <a:lnTo>
                      <a:pt x="12" y="93"/>
                    </a:lnTo>
                    <a:lnTo>
                      <a:pt x="14" y="96"/>
                    </a:lnTo>
                    <a:lnTo>
                      <a:pt x="22" y="98"/>
                    </a:lnTo>
                    <a:lnTo>
                      <a:pt x="26" y="98"/>
                    </a:lnTo>
                    <a:lnTo>
                      <a:pt x="36" y="98"/>
                    </a:lnTo>
                    <a:lnTo>
                      <a:pt x="43" y="93"/>
                    </a:lnTo>
                    <a:lnTo>
                      <a:pt x="45" y="86"/>
                    </a:lnTo>
                    <a:lnTo>
                      <a:pt x="47" y="82"/>
                    </a:lnTo>
                    <a:lnTo>
                      <a:pt x="47" y="75"/>
                    </a:lnTo>
                    <a:lnTo>
                      <a:pt x="47" y="65"/>
                    </a:lnTo>
                    <a:lnTo>
                      <a:pt x="43" y="58"/>
                    </a:lnTo>
                    <a:lnTo>
                      <a:pt x="36" y="51"/>
                    </a:lnTo>
                    <a:lnTo>
                      <a:pt x="26" y="44"/>
                    </a:lnTo>
                    <a:lnTo>
                      <a:pt x="14" y="42"/>
                    </a:lnTo>
                    <a:lnTo>
                      <a:pt x="3" y="40"/>
                    </a:lnTo>
                    <a:lnTo>
                      <a:pt x="22" y="0"/>
                    </a:lnTo>
                    <a:lnTo>
                      <a:pt x="59" y="0"/>
                    </a:lnTo>
                    <a:close/>
                  </a:path>
                </a:pathLst>
              </a:custGeom>
              <a:solidFill>
                <a:srgbClr val="000000"/>
              </a:solidFill>
              <a:ln w="0">
                <a:solidFill>
                  <a:srgbClr val="000000"/>
                </a:solidFill>
                <a:round/>
                <a:headEnd/>
                <a:tailEnd/>
              </a:ln>
            </p:spPr>
            <p:txBody>
              <a:bodyPr/>
              <a:lstStyle/>
              <a:p>
                <a:endParaRPr lang="en-US"/>
              </a:p>
            </p:txBody>
          </p:sp>
          <p:sp>
            <p:nvSpPr>
              <p:cNvPr id="534981" name="Freeform 453"/>
              <p:cNvSpPr>
                <a:spLocks/>
              </p:cNvSpPr>
              <p:nvPr/>
            </p:nvSpPr>
            <p:spPr bwMode="auto">
              <a:xfrm>
                <a:off x="5871" y="3022"/>
                <a:ext cx="43" cy="145"/>
              </a:xfrm>
              <a:custGeom>
                <a:avLst/>
                <a:gdLst/>
                <a:ahLst/>
                <a:cxnLst>
                  <a:cxn ang="0">
                    <a:pos x="0" y="5"/>
                  </a:cxn>
                  <a:cxn ang="0">
                    <a:pos x="0" y="0"/>
                  </a:cxn>
                  <a:cxn ang="0">
                    <a:pos x="12" y="7"/>
                  </a:cxn>
                  <a:cxn ang="0">
                    <a:pos x="19" y="14"/>
                  </a:cxn>
                  <a:cxn ang="0">
                    <a:pos x="31" y="26"/>
                  </a:cxn>
                  <a:cxn ang="0">
                    <a:pos x="38" y="40"/>
                  </a:cxn>
                  <a:cxn ang="0">
                    <a:pos x="43" y="56"/>
                  </a:cxn>
                  <a:cxn ang="0">
                    <a:pos x="43" y="73"/>
                  </a:cxn>
                  <a:cxn ang="0">
                    <a:pos x="40" y="96"/>
                  </a:cxn>
                  <a:cxn ang="0">
                    <a:pos x="31" y="117"/>
                  </a:cxn>
                  <a:cxn ang="0">
                    <a:pos x="21" y="129"/>
                  </a:cxn>
                  <a:cxn ang="0">
                    <a:pos x="12" y="138"/>
                  </a:cxn>
                  <a:cxn ang="0">
                    <a:pos x="0" y="145"/>
                  </a:cxn>
                  <a:cxn ang="0">
                    <a:pos x="0" y="140"/>
                  </a:cxn>
                  <a:cxn ang="0">
                    <a:pos x="10" y="136"/>
                  </a:cxn>
                  <a:cxn ang="0">
                    <a:pos x="17" y="126"/>
                  </a:cxn>
                  <a:cxn ang="0">
                    <a:pos x="21" y="117"/>
                  </a:cxn>
                  <a:cxn ang="0">
                    <a:pos x="26" y="103"/>
                  </a:cxn>
                  <a:cxn ang="0">
                    <a:pos x="28" y="89"/>
                  </a:cxn>
                  <a:cxn ang="0">
                    <a:pos x="28" y="75"/>
                  </a:cxn>
                  <a:cxn ang="0">
                    <a:pos x="28" y="59"/>
                  </a:cxn>
                  <a:cxn ang="0">
                    <a:pos x="26" y="45"/>
                  </a:cxn>
                  <a:cxn ang="0">
                    <a:pos x="24" y="35"/>
                  </a:cxn>
                  <a:cxn ang="0">
                    <a:pos x="21" y="28"/>
                  </a:cxn>
                  <a:cxn ang="0">
                    <a:pos x="17" y="21"/>
                  </a:cxn>
                  <a:cxn ang="0">
                    <a:pos x="12" y="14"/>
                  </a:cxn>
                  <a:cxn ang="0">
                    <a:pos x="7" y="10"/>
                  </a:cxn>
                  <a:cxn ang="0">
                    <a:pos x="0" y="5"/>
                  </a:cxn>
                </a:cxnLst>
                <a:rect l="0" t="0" r="r" b="b"/>
                <a:pathLst>
                  <a:path w="43" h="145">
                    <a:moveTo>
                      <a:pt x="0" y="5"/>
                    </a:moveTo>
                    <a:lnTo>
                      <a:pt x="0" y="0"/>
                    </a:lnTo>
                    <a:lnTo>
                      <a:pt x="12" y="7"/>
                    </a:lnTo>
                    <a:lnTo>
                      <a:pt x="19" y="14"/>
                    </a:lnTo>
                    <a:lnTo>
                      <a:pt x="31" y="26"/>
                    </a:lnTo>
                    <a:lnTo>
                      <a:pt x="38" y="40"/>
                    </a:lnTo>
                    <a:lnTo>
                      <a:pt x="43" y="56"/>
                    </a:lnTo>
                    <a:lnTo>
                      <a:pt x="43" y="73"/>
                    </a:lnTo>
                    <a:lnTo>
                      <a:pt x="40" y="96"/>
                    </a:lnTo>
                    <a:lnTo>
                      <a:pt x="31" y="117"/>
                    </a:lnTo>
                    <a:lnTo>
                      <a:pt x="21" y="129"/>
                    </a:lnTo>
                    <a:lnTo>
                      <a:pt x="12" y="138"/>
                    </a:lnTo>
                    <a:lnTo>
                      <a:pt x="0" y="145"/>
                    </a:lnTo>
                    <a:lnTo>
                      <a:pt x="0" y="140"/>
                    </a:lnTo>
                    <a:lnTo>
                      <a:pt x="10" y="136"/>
                    </a:lnTo>
                    <a:lnTo>
                      <a:pt x="17" y="126"/>
                    </a:lnTo>
                    <a:lnTo>
                      <a:pt x="21" y="117"/>
                    </a:lnTo>
                    <a:lnTo>
                      <a:pt x="26" y="103"/>
                    </a:lnTo>
                    <a:lnTo>
                      <a:pt x="28" y="89"/>
                    </a:lnTo>
                    <a:lnTo>
                      <a:pt x="28" y="75"/>
                    </a:lnTo>
                    <a:lnTo>
                      <a:pt x="28" y="59"/>
                    </a:lnTo>
                    <a:lnTo>
                      <a:pt x="26" y="45"/>
                    </a:lnTo>
                    <a:lnTo>
                      <a:pt x="24" y="35"/>
                    </a:lnTo>
                    <a:lnTo>
                      <a:pt x="21" y="28"/>
                    </a:lnTo>
                    <a:lnTo>
                      <a:pt x="17" y="21"/>
                    </a:lnTo>
                    <a:lnTo>
                      <a:pt x="12" y="14"/>
                    </a:lnTo>
                    <a:lnTo>
                      <a:pt x="7" y="10"/>
                    </a:lnTo>
                    <a:lnTo>
                      <a:pt x="0" y="5"/>
                    </a:lnTo>
                    <a:close/>
                  </a:path>
                </a:pathLst>
              </a:custGeom>
              <a:solidFill>
                <a:srgbClr val="000000"/>
              </a:solidFill>
              <a:ln w="0">
                <a:solidFill>
                  <a:srgbClr val="000000"/>
                </a:solidFill>
                <a:round/>
                <a:headEnd/>
                <a:tailEnd/>
              </a:ln>
            </p:spPr>
            <p:txBody>
              <a:bodyPr/>
              <a:lstStyle/>
              <a:p>
                <a:endParaRPr lang="en-US"/>
              </a:p>
            </p:txBody>
          </p:sp>
          <p:sp>
            <p:nvSpPr>
              <p:cNvPr id="534980" name="Line 452"/>
              <p:cNvSpPr>
                <a:spLocks noChangeShapeType="1"/>
              </p:cNvSpPr>
              <p:nvPr/>
            </p:nvSpPr>
            <p:spPr bwMode="auto">
              <a:xfrm>
                <a:off x="4295" y="3092"/>
                <a:ext cx="230" cy="0"/>
              </a:xfrm>
              <a:prstGeom prst="line">
                <a:avLst/>
              </a:prstGeom>
              <a:noFill/>
              <a:ln w="16510">
                <a:solidFill>
                  <a:srgbClr val="7221BC"/>
                </a:solidFill>
                <a:round/>
                <a:headEnd/>
                <a:tailEnd/>
              </a:ln>
            </p:spPr>
            <p:txBody>
              <a:bodyPr/>
              <a:lstStyle/>
              <a:p>
                <a:endParaRPr lang="en-US"/>
              </a:p>
            </p:txBody>
          </p:sp>
          <p:sp>
            <p:nvSpPr>
              <p:cNvPr id="534979" name="Rectangle 451"/>
              <p:cNvSpPr>
                <a:spLocks noChangeArrowheads="1"/>
              </p:cNvSpPr>
              <p:nvPr/>
            </p:nvSpPr>
            <p:spPr bwMode="auto">
              <a:xfrm>
                <a:off x="4262" y="3060"/>
                <a:ext cx="68" cy="67"/>
              </a:xfrm>
              <a:prstGeom prst="rect">
                <a:avLst/>
              </a:prstGeom>
              <a:solidFill>
                <a:srgbClr val="7221BC"/>
              </a:solidFill>
              <a:ln w="0">
                <a:solidFill>
                  <a:srgbClr val="7221BC"/>
                </a:solidFill>
                <a:miter lim="800000"/>
                <a:headEnd/>
                <a:tailEnd/>
              </a:ln>
            </p:spPr>
            <p:txBody>
              <a:bodyPr/>
              <a:lstStyle/>
              <a:p>
                <a:endParaRPr lang="en-US"/>
              </a:p>
            </p:txBody>
          </p:sp>
          <p:sp>
            <p:nvSpPr>
              <p:cNvPr id="534978" name="Rectangle 450"/>
              <p:cNvSpPr>
                <a:spLocks noChangeArrowheads="1"/>
              </p:cNvSpPr>
              <p:nvPr/>
            </p:nvSpPr>
            <p:spPr bwMode="auto">
              <a:xfrm>
                <a:off x="4262" y="3060"/>
                <a:ext cx="68" cy="67"/>
              </a:xfrm>
              <a:prstGeom prst="rect">
                <a:avLst/>
              </a:prstGeom>
              <a:noFill/>
              <a:ln w="5715">
                <a:solidFill>
                  <a:srgbClr val="7221BC"/>
                </a:solidFill>
                <a:miter lim="800000"/>
                <a:headEnd/>
                <a:tailEnd/>
              </a:ln>
            </p:spPr>
            <p:txBody>
              <a:bodyPr/>
              <a:lstStyle/>
              <a:p>
                <a:endParaRPr lang="en-US"/>
              </a:p>
            </p:txBody>
          </p:sp>
          <p:sp>
            <p:nvSpPr>
              <p:cNvPr id="534977" name="Rectangle 449"/>
              <p:cNvSpPr>
                <a:spLocks noChangeArrowheads="1"/>
              </p:cNvSpPr>
              <p:nvPr/>
            </p:nvSpPr>
            <p:spPr bwMode="auto">
              <a:xfrm>
                <a:off x="4492" y="3060"/>
                <a:ext cx="68" cy="67"/>
              </a:xfrm>
              <a:prstGeom prst="rect">
                <a:avLst/>
              </a:prstGeom>
              <a:solidFill>
                <a:srgbClr val="7221BC"/>
              </a:solidFill>
              <a:ln w="0">
                <a:solidFill>
                  <a:srgbClr val="7221BC"/>
                </a:solidFill>
                <a:miter lim="800000"/>
                <a:headEnd/>
                <a:tailEnd/>
              </a:ln>
            </p:spPr>
            <p:txBody>
              <a:bodyPr/>
              <a:lstStyle/>
              <a:p>
                <a:endParaRPr lang="en-US"/>
              </a:p>
            </p:txBody>
          </p:sp>
          <p:sp>
            <p:nvSpPr>
              <p:cNvPr id="534976" name="Rectangle 448"/>
              <p:cNvSpPr>
                <a:spLocks noChangeArrowheads="1"/>
              </p:cNvSpPr>
              <p:nvPr/>
            </p:nvSpPr>
            <p:spPr bwMode="auto">
              <a:xfrm>
                <a:off x="4492" y="3060"/>
                <a:ext cx="68" cy="67"/>
              </a:xfrm>
              <a:prstGeom prst="rect">
                <a:avLst/>
              </a:prstGeom>
              <a:noFill/>
              <a:ln w="5715">
                <a:solidFill>
                  <a:srgbClr val="7221BC"/>
                </a:solidFill>
                <a:miter lim="800000"/>
                <a:headEnd/>
                <a:tailEnd/>
              </a:ln>
            </p:spPr>
            <p:txBody>
              <a:bodyPr/>
              <a:lstStyle/>
              <a:p>
                <a:endParaRPr lang="en-US"/>
              </a:p>
            </p:txBody>
          </p:sp>
          <p:sp>
            <p:nvSpPr>
              <p:cNvPr id="534975" name="Freeform 447"/>
              <p:cNvSpPr>
                <a:spLocks noEditPoints="1"/>
              </p:cNvSpPr>
              <p:nvPr/>
            </p:nvSpPr>
            <p:spPr bwMode="auto">
              <a:xfrm>
                <a:off x="4630" y="3223"/>
                <a:ext cx="96" cy="105"/>
              </a:xfrm>
              <a:custGeom>
                <a:avLst/>
                <a:gdLst/>
                <a:ahLst/>
                <a:cxnLst>
                  <a:cxn ang="0">
                    <a:pos x="82" y="56"/>
                  </a:cxn>
                  <a:cxn ang="0">
                    <a:pos x="91" y="65"/>
                  </a:cxn>
                  <a:cxn ang="0">
                    <a:pos x="96" y="77"/>
                  </a:cxn>
                  <a:cxn ang="0">
                    <a:pos x="91" y="91"/>
                  </a:cxn>
                  <a:cxn ang="0">
                    <a:pos x="77" y="103"/>
                  </a:cxn>
                  <a:cxn ang="0">
                    <a:pos x="61" y="105"/>
                  </a:cxn>
                  <a:cxn ang="0">
                    <a:pos x="0" y="105"/>
                  </a:cxn>
                  <a:cxn ang="0">
                    <a:pos x="5" y="105"/>
                  </a:cxn>
                  <a:cxn ang="0">
                    <a:pos x="14" y="100"/>
                  </a:cxn>
                  <a:cxn ang="0">
                    <a:pos x="14" y="86"/>
                  </a:cxn>
                  <a:cxn ang="0">
                    <a:pos x="14" y="12"/>
                  </a:cxn>
                  <a:cxn ang="0">
                    <a:pos x="14" y="5"/>
                  </a:cxn>
                  <a:cxn ang="0">
                    <a:pos x="5" y="0"/>
                  </a:cxn>
                  <a:cxn ang="0">
                    <a:pos x="0" y="0"/>
                  </a:cxn>
                  <a:cxn ang="0">
                    <a:pos x="56" y="0"/>
                  </a:cxn>
                  <a:cxn ang="0">
                    <a:pos x="73" y="2"/>
                  </a:cxn>
                  <a:cxn ang="0">
                    <a:pos x="84" y="12"/>
                  </a:cxn>
                  <a:cxn ang="0">
                    <a:pos x="91" y="28"/>
                  </a:cxn>
                  <a:cxn ang="0">
                    <a:pos x="87" y="42"/>
                  </a:cxn>
                  <a:cxn ang="0">
                    <a:pos x="70" y="51"/>
                  </a:cxn>
                  <a:cxn ang="0">
                    <a:pos x="33" y="49"/>
                  </a:cxn>
                  <a:cxn ang="0">
                    <a:pos x="40" y="49"/>
                  </a:cxn>
                  <a:cxn ang="0">
                    <a:pos x="54" y="49"/>
                  </a:cxn>
                  <a:cxn ang="0">
                    <a:pos x="68" y="44"/>
                  </a:cxn>
                  <a:cxn ang="0">
                    <a:pos x="73" y="33"/>
                  </a:cxn>
                  <a:cxn ang="0">
                    <a:pos x="70" y="21"/>
                  </a:cxn>
                  <a:cxn ang="0">
                    <a:pos x="66" y="12"/>
                  </a:cxn>
                  <a:cxn ang="0">
                    <a:pos x="52" y="5"/>
                  </a:cxn>
                  <a:cxn ang="0">
                    <a:pos x="38" y="5"/>
                  </a:cxn>
                  <a:cxn ang="0">
                    <a:pos x="31" y="49"/>
                  </a:cxn>
                  <a:cxn ang="0">
                    <a:pos x="40" y="100"/>
                  </a:cxn>
                  <a:cxn ang="0">
                    <a:pos x="56" y="100"/>
                  </a:cxn>
                  <a:cxn ang="0">
                    <a:pos x="70" y="93"/>
                  </a:cxn>
                  <a:cxn ang="0">
                    <a:pos x="77" y="84"/>
                  </a:cxn>
                  <a:cxn ang="0">
                    <a:pos x="77" y="72"/>
                  </a:cxn>
                  <a:cxn ang="0">
                    <a:pos x="70" y="61"/>
                  </a:cxn>
                  <a:cxn ang="0">
                    <a:pos x="54" y="56"/>
                  </a:cxn>
                  <a:cxn ang="0">
                    <a:pos x="40" y="54"/>
                  </a:cxn>
                  <a:cxn ang="0">
                    <a:pos x="33" y="54"/>
                  </a:cxn>
                  <a:cxn ang="0">
                    <a:pos x="31" y="98"/>
                  </a:cxn>
                </a:cxnLst>
                <a:rect l="0" t="0" r="r" b="b"/>
                <a:pathLst>
                  <a:path w="96" h="105">
                    <a:moveTo>
                      <a:pt x="70" y="51"/>
                    </a:moveTo>
                    <a:lnTo>
                      <a:pt x="82" y="56"/>
                    </a:lnTo>
                    <a:lnTo>
                      <a:pt x="87" y="58"/>
                    </a:lnTo>
                    <a:lnTo>
                      <a:pt x="91" y="65"/>
                    </a:lnTo>
                    <a:lnTo>
                      <a:pt x="94" y="70"/>
                    </a:lnTo>
                    <a:lnTo>
                      <a:pt x="96" y="77"/>
                    </a:lnTo>
                    <a:lnTo>
                      <a:pt x="94" y="84"/>
                    </a:lnTo>
                    <a:lnTo>
                      <a:pt x="91" y="91"/>
                    </a:lnTo>
                    <a:lnTo>
                      <a:pt x="84" y="98"/>
                    </a:lnTo>
                    <a:lnTo>
                      <a:pt x="77" y="103"/>
                    </a:lnTo>
                    <a:lnTo>
                      <a:pt x="70" y="105"/>
                    </a:lnTo>
                    <a:lnTo>
                      <a:pt x="61" y="105"/>
                    </a:lnTo>
                    <a:lnTo>
                      <a:pt x="49" y="105"/>
                    </a:lnTo>
                    <a:lnTo>
                      <a:pt x="0" y="105"/>
                    </a:lnTo>
                    <a:lnTo>
                      <a:pt x="5" y="105"/>
                    </a:lnTo>
                    <a:lnTo>
                      <a:pt x="9" y="103"/>
                    </a:lnTo>
                    <a:lnTo>
                      <a:pt x="14" y="100"/>
                    </a:lnTo>
                    <a:lnTo>
                      <a:pt x="14" y="96"/>
                    </a:lnTo>
                    <a:lnTo>
                      <a:pt x="14" y="86"/>
                    </a:lnTo>
                    <a:lnTo>
                      <a:pt x="14" y="16"/>
                    </a:lnTo>
                    <a:lnTo>
                      <a:pt x="14" y="12"/>
                    </a:lnTo>
                    <a:lnTo>
                      <a:pt x="14" y="7"/>
                    </a:lnTo>
                    <a:lnTo>
                      <a:pt x="14" y="5"/>
                    </a:lnTo>
                    <a:lnTo>
                      <a:pt x="9" y="2"/>
                    </a:lnTo>
                    <a:lnTo>
                      <a:pt x="5" y="0"/>
                    </a:lnTo>
                    <a:lnTo>
                      <a:pt x="0" y="0"/>
                    </a:lnTo>
                    <a:lnTo>
                      <a:pt x="47" y="0"/>
                    </a:lnTo>
                    <a:lnTo>
                      <a:pt x="56" y="0"/>
                    </a:lnTo>
                    <a:lnTo>
                      <a:pt x="66" y="0"/>
                    </a:lnTo>
                    <a:lnTo>
                      <a:pt x="73" y="2"/>
                    </a:lnTo>
                    <a:lnTo>
                      <a:pt x="80" y="7"/>
                    </a:lnTo>
                    <a:lnTo>
                      <a:pt x="84" y="12"/>
                    </a:lnTo>
                    <a:lnTo>
                      <a:pt x="89" y="19"/>
                    </a:lnTo>
                    <a:lnTo>
                      <a:pt x="91" y="28"/>
                    </a:lnTo>
                    <a:lnTo>
                      <a:pt x="89" y="35"/>
                    </a:lnTo>
                    <a:lnTo>
                      <a:pt x="87" y="42"/>
                    </a:lnTo>
                    <a:lnTo>
                      <a:pt x="80" y="49"/>
                    </a:lnTo>
                    <a:lnTo>
                      <a:pt x="70" y="51"/>
                    </a:lnTo>
                    <a:close/>
                    <a:moveTo>
                      <a:pt x="31" y="49"/>
                    </a:moveTo>
                    <a:lnTo>
                      <a:pt x="33" y="49"/>
                    </a:lnTo>
                    <a:lnTo>
                      <a:pt x="38" y="49"/>
                    </a:lnTo>
                    <a:lnTo>
                      <a:pt x="40" y="49"/>
                    </a:lnTo>
                    <a:lnTo>
                      <a:pt x="45" y="49"/>
                    </a:lnTo>
                    <a:lnTo>
                      <a:pt x="54" y="49"/>
                    </a:lnTo>
                    <a:lnTo>
                      <a:pt x="63" y="47"/>
                    </a:lnTo>
                    <a:lnTo>
                      <a:pt x="68" y="44"/>
                    </a:lnTo>
                    <a:lnTo>
                      <a:pt x="70" y="40"/>
                    </a:lnTo>
                    <a:lnTo>
                      <a:pt x="73" y="33"/>
                    </a:lnTo>
                    <a:lnTo>
                      <a:pt x="73" y="28"/>
                    </a:lnTo>
                    <a:lnTo>
                      <a:pt x="70" y="21"/>
                    </a:lnTo>
                    <a:lnTo>
                      <a:pt x="68" y="16"/>
                    </a:lnTo>
                    <a:lnTo>
                      <a:pt x="66" y="12"/>
                    </a:lnTo>
                    <a:lnTo>
                      <a:pt x="59" y="7"/>
                    </a:lnTo>
                    <a:lnTo>
                      <a:pt x="52" y="5"/>
                    </a:lnTo>
                    <a:lnTo>
                      <a:pt x="45" y="5"/>
                    </a:lnTo>
                    <a:lnTo>
                      <a:pt x="38" y="5"/>
                    </a:lnTo>
                    <a:lnTo>
                      <a:pt x="31" y="7"/>
                    </a:lnTo>
                    <a:lnTo>
                      <a:pt x="31" y="49"/>
                    </a:lnTo>
                    <a:close/>
                    <a:moveTo>
                      <a:pt x="31" y="98"/>
                    </a:moveTo>
                    <a:lnTo>
                      <a:pt x="40" y="100"/>
                    </a:lnTo>
                    <a:lnTo>
                      <a:pt x="49" y="100"/>
                    </a:lnTo>
                    <a:lnTo>
                      <a:pt x="56" y="100"/>
                    </a:lnTo>
                    <a:lnTo>
                      <a:pt x="63" y="98"/>
                    </a:lnTo>
                    <a:lnTo>
                      <a:pt x="70" y="93"/>
                    </a:lnTo>
                    <a:lnTo>
                      <a:pt x="73" y="89"/>
                    </a:lnTo>
                    <a:lnTo>
                      <a:pt x="77" y="84"/>
                    </a:lnTo>
                    <a:lnTo>
                      <a:pt x="77" y="79"/>
                    </a:lnTo>
                    <a:lnTo>
                      <a:pt x="77" y="72"/>
                    </a:lnTo>
                    <a:lnTo>
                      <a:pt x="73" y="65"/>
                    </a:lnTo>
                    <a:lnTo>
                      <a:pt x="70" y="61"/>
                    </a:lnTo>
                    <a:lnTo>
                      <a:pt x="63" y="58"/>
                    </a:lnTo>
                    <a:lnTo>
                      <a:pt x="54" y="56"/>
                    </a:lnTo>
                    <a:lnTo>
                      <a:pt x="45" y="54"/>
                    </a:lnTo>
                    <a:lnTo>
                      <a:pt x="40" y="54"/>
                    </a:lnTo>
                    <a:lnTo>
                      <a:pt x="35" y="54"/>
                    </a:lnTo>
                    <a:lnTo>
                      <a:pt x="33" y="54"/>
                    </a:lnTo>
                    <a:lnTo>
                      <a:pt x="31" y="54"/>
                    </a:lnTo>
                    <a:lnTo>
                      <a:pt x="31" y="98"/>
                    </a:lnTo>
                    <a:close/>
                  </a:path>
                </a:pathLst>
              </a:custGeom>
              <a:solidFill>
                <a:srgbClr val="000000"/>
              </a:solidFill>
              <a:ln w="0">
                <a:solidFill>
                  <a:srgbClr val="000000"/>
                </a:solidFill>
                <a:round/>
                <a:headEnd/>
                <a:tailEnd/>
              </a:ln>
            </p:spPr>
            <p:txBody>
              <a:bodyPr/>
              <a:lstStyle/>
              <a:p>
                <a:endParaRPr lang="en-US"/>
              </a:p>
            </p:txBody>
          </p:sp>
          <p:sp>
            <p:nvSpPr>
              <p:cNvPr id="534974" name="Freeform 446"/>
              <p:cNvSpPr>
                <a:spLocks/>
              </p:cNvSpPr>
              <p:nvPr/>
            </p:nvSpPr>
            <p:spPr bwMode="auto">
              <a:xfrm>
                <a:off x="4743" y="3216"/>
                <a:ext cx="32" cy="112"/>
              </a:xfrm>
              <a:custGeom>
                <a:avLst/>
                <a:gdLst/>
                <a:ahLst/>
                <a:cxnLst>
                  <a:cxn ang="0">
                    <a:pos x="23" y="0"/>
                  </a:cxn>
                  <a:cxn ang="0">
                    <a:pos x="23" y="96"/>
                  </a:cxn>
                  <a:cxn ang="0">
                    <a:pos x="23" y="103"/>
                  </a:cxn>
                  <a:cxn ang="0">
                    <a:pos x="23" y="105"/>
                  </a:cxn>
                  <a:cxn ang="0">
                    <a:pos x="25" y="107"/>
                  </a:cxn>
                  <a:cxn ang="0">
                    <a:pos x="25" y="110"/>
                  </a:cxn>
                  <a:cxn ang="0">
                    <a:pos x="28" y="110"/>
                  </a:cxn>
                  <a:cxn ang="0">
                    <a:pos x="32" y="112"/>
                  </a:cxn>
                  <a:cxn ang="0">
                    <a:pos x="32" y="112"/>
                  </a:cxn>
                  <a:cxn ang="0">
                    <a:pos x="0" y="112"/>
                  </a:cxn>
                  <a:cxn ang="0">
                    <a:pos x="0" y="112"/>
                  </a:cxn>
                  <a:cxn ang="0">
                    <a:pos x="4" y="110"/>
                  </a:cxn>
                  <a:cxn ang="0">
                    <a:pos x="7" y="110"/>
                  </a:cxn>
                  <a:cxn ang="0">
                    <a:pos x="7" y="107"/>
                  </a:cxn>
                  <a:cxn ang="0">
                    <a:pos x="9" y="105"/>
                  </a:cxn>
                  <a:cxn ang="0">
                    <a:pos x="9" y="103"/>
                  </a:cxn>
                  <a:cxn ang="0">
                    <a:pos x="9" y="96"/>
                  </a:cxn>
                  <a:cxn ang="0">
                    <a:pos x="9" y="30"/>
                  </a:cxn>
                  <a:cxn ang="0">
                    <a:pos x="9" y="23"/>
                  </a:cxn>
                  <a:cxn ang="0">
                    <a:pos x="9" y="19"/>
                  </a:cxn>
                  <a:cxn ang="0">
                    <a:pos x="9" y="14"/>
                  </a:cxn>
                  <a:cxn ang="0">
                    <a:pos x="9" y="12"/>
                  </a:cxn>
                  <a:cxn ang="0">
                    <a:pos x="7" y="12"/>
                  </a:cxn>
                  <a:cxn ang="0">
                    <a:pos x="7" y="9"/>
                  </a:cxn>
                  <a:cxn ang="0">
                    <a:pos x="4" y="9"/>
                  </a:cxn>
                  <a:cxn ang="0">
                    <a:pos x="2" y="9"/>
                  </a:cxn>
                  <a:cxn ang="0">
                    <a:pos x="0" y="12"/>
                  </a:cxn>
                  <a:cxn ang="0">
                    <a:pos x="0" y="9"/>
                  </a:cxn>
                  <a:cxn ang="0">
                    <a:pos x="18" y="0"/>
                  </a:cxn>
                  <a:cxn ang="0">
                    <a:pos x="23" y="0"/>
                  </a:cxn>
                </a:cxnLst>
                <a:rect l="0" t="0" r="r" b="b"/>
                <a:pathLst>
                  <a:path w="32" h="112">
                    <a:moveTo>
                      <a:pt x="23" y="0"/>
                    </a:moveTo>
                    <a:lnTo>
                      <a:pt x="23" y="96"/>
                    </a:lnTo>
                    <a:lnTo>
                      <a:pt x="23" y="103"/>
                    </a:lnTo>
                    <a:lnTo>
                      <a:pt x="23" y="105"/>
                    </a:lnTo>
                    <a:lnTo>
                      <a:pt x="25" y="107"/>
                    </a:lnTo>
                    <a:lnTo>
                      <a:pt x="25" y="110"/>
                    </a:lnTo>
                    <a:lnTo>
                      <a:pt x="28" y="110"/>
                    </a:lnTo>
                    <a:lnTo>
                      <a:pt x="32" y="112"/>
                    </a:lnTo>
                    <a:lnTo>
                      <a:pt x="0" y="112"/>
                    </a:lnTo>
                    <a:lnTo>
                      <a:pt x="4" y="110"/>
                    </a:lnTo>
                    <a:lnTo>
                      <a:pt x="7" y="110"/>
                    </a:lnTo>
                    <a:lnTo>
                      <a:pt x="7" y="107"/>
                    </a:lnTo>
                    <a:lnTo>
                      <a:pt x="9" y="105"/>
                    </a:lnTo>
                    <a:lnTo>
                      <a:pt x="9" y="103"/>
                    </a:lnTo>
                    <a:lnTo>
                      <a:pt x="9" y="96"/>
                    </a:lnTo>
                    <a:lnTo>
                      <a:pt x="9" y="30"/>
                    </a:lnTo>
                    <a:lnTo>
                      <a:pt x="9" y="23"/>
                    </a:lnTo>
                    <a:lnTo>
                      <a:pt x="9" y="19"/>
                    </a:lnTo>
                    <a:lnTo>
                      <a:pt x="9" y="14"/>
                    </a:lnTo>
                    <a:lnTo>
                      <a:pt x="9" y="12"/>
                    </a:lnTo>
                    <a:lnTo>
                      <a:pt x="7" y="12"/>
                    </a:lnTo>
                    <a:lnTo>
                      <a:pt x="7" y="9"/>
                    </a:lnTo>
                    <a:lnTo>
                      <a:pt x="4" y="9"/>
                    </a:lnTo>
                    <a:lnTo>
                      <a:pt x="2" y="9"/>
                    </a:lnTo>
                    <a:lnTo>
                      <a:pt x="0" y="12"/>
                    </a:lnTo>
                    <a:lnTo>
                      <a:pt x="0" y="9"/>
                    </a:lnTo>
                    <a:lnTo>
                      <a:pt x="18" y="0"/>
                    </a:lnTo>
                    <a:lnTo>
                      <a:pt x="23" y="0"/>
                    </a:lnTo>
                    <a:close/>
                  </a:path>
                </a:pathLst>
              </a:custGeom>
              <a:solidFill>
                <a:srgbClr val="000000"/>
              </a:solidFill>
              <a:ln w="0">
                <a:solidFill>
                  <a:srgbClr val="000000"/>
                </a:solidFill>
                <a:round/>
                <a:headEnd/>
                <a:tailEnd/>
              </a:ln>
            </p:spPr>
            <p:txBody>
              <a:bodyPr/>
              <a:lstStyle/>
              <a:p>
                <a:endParaRPr lang="en-US"/>
              </a:p>
            </p:txBody>
          </p:sp>
          <p:sp>
            <p:nvSpPr>
              <p:cNvPr id="534973" name="Freeform 445"/>
              <p:cNvSpPr>
                <a:spLocks/>
              </p:cNvSpPr>
              <p:nvPr/>
            </p:nvSpPr>
            <p:spPr bwMode="auto">
              <a:xfrm>
                <a:off x="4782" y="3258"/>
                <a:ext cx="78" cy="72"/>
              </a:xfrm>
              <a:custGeom>
                <a:avLst/>
                <a:gdLst/>
                <a:ahLst/>
                <a:cxnLst>
                  <a:cxn ang="0">
                    <a:pos x="68" y="0"/>
                  </a:cxn>
                  <a:cxn ang="0">
                    <a:pos x="68" y="42"/>
                  </a:cxn>
                  <a:cxn ang="0">
                    <a:pos x="68" y="49"/>
                  </a:cxn>
                  <a:cxn ang="0">
                    <a:pos x="68" y="56"/>
                  </a:cxn>
                  <a:cxn ang="0">
                    <a:pos x="68" y="58"/>
                  </a:cxn>
                  <a:cxn ang="0">
                    <a:pos x="68" y="61"/>
                  </a:cxn>
                  <a:cxn ang="0">
                    <a:pos x="68" y="63"/>
                  </a:cxn>
                  <a:cxn ang="0">
                    <a:pos x="71" y="63"/>
                  </a:cxn>
                  <a:cxn ang="0">
                    <a:pos x="73" y="63"/>
                  </a:cxn>
                  <a:cxn ang="0">
                    <a:pos x="73" y="63"/>
                  </a:cxn>
                  <a:cxn ang="0">
                    <a:pos x="75" y="63"/>
                  </a:cxn>
                  <a:cxn ang="0">
                    <a:pos x="78" y="63"/>
                  </a:cxn>
                  <a:cxn ang="0">
                    <a:pos x="57" y="72"/>
                  </a:cxn>
                  <a:cxn ang="0">
                    <a:pos x="54" y="72"/>
                  </a:cxn>
                  <a:cxn ang="0">
                    <a:pos x="54" y="56"/>
                  </a:cxn>
                  <a:cxn ang="0">
                    <a:pos x="47" y="63"/>
                  </a:cxn>
                  <a:cxn ang="0">
                    <a:pos x="43" y="68"/>
                  </a:cxn>
                  <a:cxn ang="0">
                    <a:pos x="40" y="70"/>
                  </a:cxn>
                  <a:cxn ang="0">
                    <a:pos x="35" y="72"/>
                  </a:cxn>
                  <a:cxn ang="0">
                    <a:pos x="28" y="72"/>
                  </a:cxn>
                  <a:cxn ang="0">
                    <a:pos x="24" y="72"/>
                  </a:cxn>
                  <a:cxn ang="0">
                    <a:pos x="19" y="70"/>
                  </a:cxn>
                  <a:cxn ang="0">
                    <a:pos x="14" y="65"/>
                  </a:cxn>
                  <a:cxn ang="0">
                    <a:pos x="12" y="61"/>
                  </a:cxn>
                  <a:cxn ang="0">
                    <a:pos x="10" y="54"/>
                  </a:cxn>
                  <a:cxn ang="0">
                    <a:pos x="10" y="44"/>
                  </a:cxn>
                  <a:cxn ang="0">
                    <a:pos x="10" y="12"/>
                  </a:cxn>
                  <a:cxn ang="0">
                    <a:pos x="10" y="7"/>
                  </a:cxn>
                  <a:cxn ang="0">
                    <a:pos x="10" y="5"/>
                  </a:cxn>
                  <a:cxn ang="0">
                    <a:pos x="7" y="2"/>
                  </a:cxn>
                  <a:cxn ang="0">
                    <a:pos x="7" y="2"/>
                  </a:cxn>
                  <a:cxn ang="0">
                    <a:pos x="5" y="0"/>
                  </a:cxn>
                  <a:cxn ang="0">
                    <a:pos x="0" y="0"/>
                  </a:cxn>
                  <a:cxn ang="0">
                    <a:pos x="0" y="0"/>
                  </a:cxn>
                  <a:cxn ang="0">
                    <a:pos x="24" y="0"/>
                  </a:cxn>
                  <a:cxn ang="0">
                    <a:pos x="24" y="47"/>
                  </a:cxn>
                  <a:cxn ang="0">
                    <a:pos x="24" y="51"/>
                  </a:cxn>
                  <a:cxn ang="0">
                    <a:pos x="26" y="56"/>
                  </a:cxn>
                  <a:cxn ang="0">
                    <a:pos x="28" y="58"/>
                  </a:cxn>
                  <a:cxn ang="0">
                    <a:pos x="31" y="61"/>
                  </a:cxn>
                  <a:cxn ang="0">
                    <a:pos x="35" y="63"/>
                  </a:cxn>
                  <a:cxn ang="0">
                    <a:pos x="40" y="63"/>
                  </a:cxn>
                  <a:cxn ang="0">
                    <a:pos x="43" y="61"/>
                  </a:cxn>
                  <a:cxn ang="0">
                    <a:pos x="47" y="58"/>
                  </a:cxn>
                  <a:cxn ang="0">
                    <a:pos x="54" y="51"/>
                  </a:cxn>
                  <a:cxn ang="0">
                    <a:pos x="54" y="12"/>
                  </a:cxn>
                  <a:cxn ang="0">
                    <a:pos x="54" y="7"/>
                  </a:cxn>
                  <a:cxn ang="0">
                    <a:pos x="52" y="2"/>
                  </a:cxn>
                  <a:cxn ang="0">
                    <a:pos x="50" y="2"/>
                  </a:cxn>
                  <a:cxn ang="0">
                    <a:pos x="45" y="0"/>
                  </a:cxn>
                  <a:cxn ang="0">
                    <a:pos x="45" y="0"/>
                  </a:cxn>
                  <a:cxn ang="0">
                    <a:pos x="68" y="0"/>
                  </a:cxn>
                </a:cxnLst>
                <a:rect l="0" t="0" r="r" b="b"/>
                <a:pathLst>
                  <a:path w="78" h="72">
                    <a:moveTo>
                      <a:pt x="68" y="0"/>
                    </a:moveTo>
                    <a:lnTo>
                      <a:pt x="68" y="42"/>
                    </a:lnTo>
                    <a:lnTo>
                      <a:pt x="68" y="49"/>
                    </a:lnTo>
                    <a:lnTo>
                      <a:pt x="68" y="56"/>
                    </a:lnTo>
                    <a:lnTo>
                      <a:pt x="68" y="58"/>
                    </a:lnTo>
                    <a:lnTo>
                      <a:pt x="68" y="61"/>
                    </a:lnTo>
                    <a:lnTo>
                      <a:pt x="68" y="63"/>
                    </a:lnTo>
                    <a:lnTo>
                      <a:pt x="71" y="63"/>
                    </a:lnTo>
                    <a:lnTo>
                      <a:pt x="73" y="63"/>
                    </a:lnTo>
                    <a:lnTo>
                      <a:pt x="75" y="63"/>
                    </a:lnTo>
                    <a:lnTo>
                      <a:pt x="78" y="63"/>
                    </a:lnTo>
                    <a:lnTo>
                      <a:pt x="57" y="72"/>
                    </a:lnTo>
                    <a:lnTo>
                      <a:pt x="54" y="72"/>
                    </a:lnTo>
                    <a:lnTo>
                      <a:pt x="54" y="56"/>
                    </a:lnTo>
                    <a:lnTo>
                      <a:pt x="47" y="63"/>
                    </a:lnTo>
                    <a:lnTo>
                      <a:pt x="43" y="68"/>
                    </a:lnTo>
                    <a:lnTo>
                      <a:pt x="40" y="70"/>
                    </a:lnTo>
                    <a:lnTo>
                      <a:pt x="35" y="72"/>
                    </a:lnTo>
                    <a:lnTo>
                      <a:pt x="28" y="72"/>
                    </a:lnTo>
                    <a:lnTo>
                      <a:pt x="24" y="72"/>
                    </a:lnTo>
                    <a:lnTo>
                      <a:pt x="19" y="70"/>
                    </a:lnTo>
                    <a:lnTo>
                      <a:pt x="14" y="65"/>
                    </a:lnTo>
                    <a:lnTo>
                      <a:pt x="12" y="61"/>
                    </a:lnTo>
                    <a:lnTo>
                      <a:pt x="10" y="54"/>
                    </a:lnTo>
                    <a:lnTo>
                      <a:pt x="10" y="44"/>
                    </a:lnTo>
                    <a:lnTo>
                      <a:pt x="10" y="12"/>
                    </a:lnTo>
                    <a:lnTo>
                      <a:pt x="10" y="7"/>
                    </a:lnTo>
                    <a:lnTo>
                      <a:pt x="10" y="5"/>
                    </a:lnTo>
                    <a:lnTo>
                      <a:pt x="7" y="2"/>
                    </a:lnTo>
                    <a:lnTo>
                      <a:pt x="5" y="0"/>
                    </a:lnTo>
                    <a:lnTo>
                      <a:pt x="0" y="0"/>
                    </a:lnTo>
                    <a:lnTo>
                      <a:pt x="24" y="0"/>
                    </a:lnTo>
                    <a:lnTo>
                      <a:pt x="24" y="47"/>
                    </a:lnTo>
                    <a:lnTo>
                      <a:pt x="24" y="51"/>
                    </a:lnTo>
                    <a:lnTo>
                      <a:pt x="26" y="56"/>
                    </a:lnTo>
                    <a:lnTo>
                      <a:pt x="28" y="58"/>
                    </a:lnTo>
                    <a:lnTo>
                      <a:pt x="31" y="61"/>
                    </a:lnTo>
                    <a:lnTo>
                      <a:pt x="35" y="63"/>
                    </a:lnTo>
                    <a:lnTo>
                      <a:pt x="40" y="63"/>
                    </a:lnTo>
                    <a:lnTo>
                      <a:pt x="43" y="61"/>
                    </a:lnTo>
                    <a:lnTo>
                      <a:pt x="47" y="58"/>
                    </a:lnTo>
                    <a:lnTo>
                      <a:pt x="54" y="51"/>
                    </a:lnTo>
                    <a:lnTo>
                      <a:pt x="54" y="12"/>
                    </a:lnTo>
                    <a:lnTo>
                      <a:pt x="54" y="7"/>
                    </a:lnTo>
                    <a:lnTo>
                      <a:pt x="52" y="2"/>
                    </a:lnTo>
                    <a:lnTo>
                      <a:pt x="50" y="2"/>
                    </a:lnTo>
                    <a:lnTo>
                      <a:pt x="45" y="0"/>
                    </a:lnTo>
                    <a:lnTo>
                      <a:pt x="68" y="0"/>
                    </a:lnTo>
                    <a:close/>
                  </a:path>
                </a:pathLst>
              </a:custGeom>
              <a:solidFill>
                <a:srgbClr val="000000"/>
              </a:solidFill>
              <a:ln w="0">
                <a:solidFill>
                  <a:srgbClr val="000000"/>
                </a:solidFill>
                <a:round/>
                <a:headEnd/>
                <a:tailEnd/>
              </a:ln>
            </p:spPr>
            <p:txBody>
              <a:bodyPr/>
              <a:lstStyle/>
              <a:p>
                <a:endParaRPr lang="en-US"/>
              </a:p>
            </p:txBody>
          </p:sp>
          <p:sp>
            <p:nvSpPr>
              <p:cNvPr id="534972" name="Freeform 444"/>
              <p:cNvSpPr>
                <a:spLocks noEditPoints="1"/>
              </p:cNvSpPr>
              <p:nvPr/>
            </p:nvSpPr>
            <p:spPr bwMode="auto">
              <a:xfrm>
                <a:off x="4867" y="3256"/>
                <a:ext cx="58" cy="74"/>
              </a:xfrm>
              <a:custGeom>
                <a:avLst/>
                <a:gdLst/>
                <a:ahLst/>
                <a:cxnLst>
                  <a:cxn ang="0">
                    <a:pos x="11" y="28"/>
                  </a:cxn>
                  <a:cxn ang="0">
                    <a:pos x="11" y="37"/>
                  </a:cxn>
                  <a:cxn ang="0">
                    <a:pos x="14" y="46"/>
                  </a:cxn>
                  <a:cxn ang="0">
                    <a:pos x="18" y="51"/>
                  </a:cxn>
                  <a:cxn ang="0">
                    <a:pos x="23" y="58"/>
                  </a:cxn>
                  <a:cxn ang="0">
                    <a:pos x="30" y="60"/>
                  </a:cxn>
                  <a:cxn ang="0">
                    <a:pos x="37" y="60"/>
                  </a:cxn>
                  <a:cxn ang="0">
                    <a:pos x="44" y="60"/>
                  </a:cxn>
                  <a:cxn ang="0">
                    <a:pos x="49" y="58"/>
                  </a:cxn>
                  <a:cxn ang="0">
                    <a:pos x="54" y="53"/>
                  </a:cxn>
                  <a:cxn ang="0">
                    <a:pos x="58" y="44"/>
                  </a:cxn>
                  <a:cxn ang="0">
                    <a:pos x="58" y="46"/>
                  </a:cxn>
                  <a:cxn ang="0">
                    <a:pos x="58" y="53"/>
                  </a:cxn>
                  <a:cxn ang="0">
                    <a:pos x="54" y="60"/>
                  </a:cxn>
                  <a:cxn ang="0">
                    <a:pos x="49" y="65"/>
                  </a:cxn>
                  <a:cxn ang="0">
                    <a:pos x="44" y="70"/>
                  </a:cxn>
                  <a:cxn ang="0">
                    <a:pos x="37" y="74"/>
                  </a:cxn>
                  <a:cxn ang="0">
                    <a:pos x="30" y="74"/>
                  </a:cxn>
                  <a:cxn ang="0">
                    <a:pos x="23" y="74"/>
                  </a:cxn>
                  <a:cxn ang="0">
                    <a:pos x="14" y="70"/>
                  </a:cxn>
                  <a:cxn ang="0">
                    <a:pos x="9" y="65"/>
                  </a:cxn>
                  <a:cxn ang="0">
                    <a:pos x="2" y="58"/>
                  </a:cxn>
                  <a:cxn ang="0">
                    <a:pos x="0" y="49"/>
                  </a:cxn>
                  <a:cxn ang="0">
                    <a:pos x="0" y="37"/>
                  </a:cxn>
                  <a:cxn ang="0">
                    <a:pos x="0" y="28"/>
                  </a:cxn>
                  <a:cxn ang="0">
                    <a:pos x="2" y="18"/>
                  </a:cxn>
                  <a:cxn ang="0">
                    <a:pos x="9" y="9"/>
                  </a:cxn>
                  <a:cxn ang="0">
                    <a:pos x="16" y="4"/>
                  </a:cxn>
                  <a:cxn ang="0">
                    <a:pos x="23" y="0"/>
                  </a:cxn>
                  <a:cxn ang="0">
                    <a:pos x="32" y="0"/>
                  </a:cxn>
                  <a:cxn ang="0">
                    <a:pos x="39" y="0"/>
                  </a:cxn>
                  <a:cxn ang="0">
                    <a:pos x="46" y="2"/>
                  </a:cxn>
                  <a:cxn ang="0">
                    <a:pos x="51" y="7"/>
                  </a:cxn>
                  <a:cxn ang="0">
                    <a:pos x="56" y="14"/>
                  </a:cxn>
                  <a:cxn ang="0">
                    <a:pos x="58" y="21"/>
                  </a:cxn>
                  <a:cxn ang="0">
                    <a:pos x="58" y="28"/>
                  </a:cxn>
                  <a:cxn ang="0">
                    <a:pos x="11" y="28"/>
                  </a:cxn>
                  <a:cxn ang="0">
                    <a:pos x="11" y="23"/>
                  </a:cxn>
                  <a:cxn ang="0">
                    <a:pos x="42" y="23"/>
                  </a:cxn>
                  <a:cxn ang="0">
                    <a:pos x="42" y="16"/>
                  </a:cxn>
                  <a:cxn ang="0">
                    <a:pos x="42" y="14"/>
                  </a:cxn>
                  <a:cxn ang="0">
                    <a:pos x="39" y="9"/>
                  </a:cxn>
                  <a:cxn ang="0">
                    <a:pos x="35" y="7"/>
                  </a:cxn>
                  <a:cxn ang="0">
                    <a:pos x="32" y="4"/>
                  </a:cxn>
                  <a:cxn ang="0">
                    <a:pos x="28" y="4"/>
                  </a:cxn>
                  <a:cxn ang="0">
                    <a:pos x="21" y="7"/>
                  </a:cxn>
                  <a:cxn ang="0">
                    <a:pos x="16" y="9"/>
                  </a:cxn>
                  <a:cxn ang="0">
                    <a:pos x="14" y="16"/>
                  </a:cxn>
                  <a:cxn ang="0">
                    <a:pos x="11" y="23"/>
                  </a:cxn>
                </a:cxnLst>
                <a:rect l="0" t="0" r="r" b="b"/>
                <a:pathLst>
                  <a:path w="58" h="74">
                    <a:moveTo>
                      <a:pt x="11" y="28"/>
                    </a:moveTo>
                    <a:lnTo>
                      <a:pt x="11" y="37"/>
                    </a:lnTo>
                    <a:lnTo>
                      <a:pt x="14" y="46"/>
                    </a:lnTo>
                    <a:lnTo>
                      <a:pt x="18" y="51"/>
                    </a:lnTo>
                    <a:lnTo>
                      <a:pt x="23" y="58"/>
                    </a:lnTo>
                    <a:lnTo>
                      <a:pt x="30" y="60"/>
                    </a:lnTo>
                    <a:lnTo>
                      <a:pt x="37" y="60"/>
                    </a:lnTo>
                    <a:lnTo>
                      <a:pt x="44" y="60"/>
                    </a:lnTo>
                    <a:lnTo>
                      <a:pt x="49" y="58"/>
                    </a:lnTo>
                    <a:lnTo>
                      <a:pt x="54" y="53"/>
                    </a:lnTo>
                    <a:lnTo>
                      <a:pt x="58" y="44"/>
                    </a:lnTo>
                    <a:lnTo>
                      <a:pt x="58" y="46"/>
                    </a:lnTo>
                    <a:lnTo>
                      <a:pt x="58" y="53"/>
                    </a:lnTo>
                    <a:lnTo>
                      <a:pt x="54" y="60"/>
                    </a:lnTo>
                    <a:lnTo>
                      <a:pt x="49" y="65"/>
                    </a:lnTo>
                    <a:lnTo>
                      <a:pt x="44" y="70"/>
                    </a:lnTo>
                    <a:lnTo>
                      <a:pt x="37" y="74"/>
                    </a:lnTo>
                    <a:lnTo>
                      <a:pt x="30" y="74"/>
                    </a:lnTo>
                    <a:lnTo>
                      <a:pt x="23" y="74"/>
                    </a:lnTo>
                    <a:lnTo>
                      <a:pt x="14" y="70"/>
                    </a:lnTo>
                    <a:lnTo>
                      <a:pt x="9" y="65"/>
                    </a:lnTo>
                    <a:lnTo>
                      <a:pt x="2" y="58"/>
                    </a:lnTo>
                    <a:lnTo>
                      <a:pt x="0" y="49"/>
                    </a:lnTo>
                    <a:lnTo>
                      <a:pt x="0" y="37"/>
                    </a:lnTo>
                    <a:lnTo>
                      <a:pt x="0" y="28"/>
                    </a:lnTo>
                    <a:lnTo>
                      <a:pt x="2" y="18"/>
                    </a:lnTo>
                    <a:lnTo>
                      <a:pt x="9" y="9"/>
                    </a:lnTo>
                    <a:lnTo>
                      <a:pt x="16" y="4"/>
                    </a:lnTo>
                    <a:lnTo>
                      <a:pt x="23" y="0"/>
                    </a:lnTo>
                    <a:lnTo>
                      <a:pt x="32" y="0"/>
                    </a:lnTo>
                    <a:lnTo>
                      <a:pt x="39" y="0"/>
                    </a:lnTo>
                    <a:lnTo>
                      <a:pt x="46" y="2"/>
                    </a:lnTo>
                    <a:lnTo>
                      <a:pt x="51" y="7"/>
                    </a:lnTo>
                    <a:lnTo>
                      <a:pt x="56" y="14"/>
                    </a:lnTo>
                    <a:lnTo>
                      <a:pt x="58" y="21"/>
                    </a:lnTo>
                    <a:lnTo>
                      <a:pt x="58" y="28"/>
                    </a:lnTo>
                    <a:lnTo>
                      <a:pt x="11" y="28"/>
                    </a:lnTo>
                    <a:close/>
                    <a:moveTo>
                      <a:pt x="11" y="23"/>
                    </a:moveTo>
                    <a:lnTo>
                      <a:pt x="42" y="23"/>
                    </a:lnTo>
                    <a:lnTo>
                      <a:pt x="42" y="16"/>
                    </a:lnTo>
                    <a:lnTo>
                      <a:pt x="42" y="14"/>
                    </a:lnTo>
                    <a:lnTo>
                      <a:pt x="39" y="9"/>
                    </a:lnTo>
                    <a:lnTo>
                      <a:pt x="35" y="7"/>
                    </a:lnTo>
                    <a:lnTo>
                      <a:pt x="32" y="4"/>
                    </a:lnTo>
                    <a:lnTo>
                      <a:pt x="28" y="4"/>
                    </a:lnTo>
                    <a:lnTo>
                      <a:pt x="21" y="7"/>
                    </a:lnTo>
                    <a:lnTo>
                      <a:pt x="16" y="9"/>
                    </a:lnTo>
                    <a:lnTo>
                      <a:pt x="14" y="16"/>
                    </a:lnTo>
                    <a:lnTo>
                      <a:pt x="11" y="23"/>
                    </a:lnTo>
                    <a:close/>
                  </a:path>
                </a:pathLst>
              </a:custGeom>
              <a:solidFill>
                <a:srgbClr val="000000"/>
              </a:solidFill>
              <a:ln w="0">
                <a:solidFill>
                  <a:srgbClr val="000000"/>
                </a:solidFill>
                <a:round/>
                <a:headEnd/>
                <a:tailEnd/>
              </a:ln>
            </p:spPr>
            <p:txBody>
              <a:bodyPr/>
              <a:lstStyle/>
              <a:p>
                <a:endParaRPr lang="en-US"/>
              </a:p>
            </p:txBody>
          </p:sp>
          <p:sp>
            <p:nvSpPr>
              <p:cNvPr id="534971" name="Freeform 443"/>
              <p:cNvSpPr>
                <a:spLocks/>
              </p:cNvSpPr>
              <p:nvPr/>
            </p:nvSpPr>
            <p:spPr bwMode="auto">
              <a:xfrm>
                <a:off x="4979" y="3221"/>
                <a:ext cx="110" cy="109"/>
              </a:xfrm>
              <a:custGeom>
                <a:avLst/>
                <a:gdLst/>
                <a:ahLst/>
                <a:cxnLst>
                  <a:cxn ang="0">
                    <a:pos x="96" y="32"/>
                  </a:cxn>
                  <a:cxn ang="0">
                    <a:pos x="89" y="21"/>
                  </a:cxn>
                  <a:cxn ang="0">
                    <a:pos x="77" y="9"/>
                  </a:cxn>
                  <a:cxn ang="0">
                    <a:pos x="59" y="4"/>
                  </a:cxn>
                  <a:cxn ang="0">
                    <a:pos x="42" y="9"/>
                  </a:cxn>
                  <a:cxn ang="0">
                    <a:pos x="28" y="21"/>
                  </a:cxn>
                  <a:cxn ang="0">
                    <a:pos x="21" y="42"/>
                  </a:cxn>
                  <a:cxn ang="0">
                    <a:pos x="21" y="67"/>
                  </a:cxn>
                  <a:cxn ang="0">
                    <a:pos x="31" y="88"/>
                  </a:cxn>
                  <a:cxn ang="0">
                    <a:pos x="40" y="98"/>
                  </a:cxn>
                  <a:cxn ang="0">
                    <a:pos x="61" y="105"/>
                  </a:cxn>
                  <a:cxn ang="0">
                    <a:pos x="73" y="102"/>
                  </a:cxn>
                  <a:cxn ang="0">
                    <a:pos x="82" y="98"/>
                  </a:cxn>
                  <a:cxn ang="0">
                    <a:pos x="82" y="60"/>
                  </a:cxn>
                  <a:cxn ang="0">
                    <a:pos x="80" y="53"/>
                  </a:cxn>
                  <a:cxn ang="0">
                    <a:pos x="73" y="51"/>
                  </a:cxn>
                  <a:cxn ang="0">
                    <a:pos x="68" y="49"/>
                  </a:cxn>
                  <a:cxn ang="0">
                    <a:pos x="110" y="51"/>
                  </a:cxn>
                  <a:cxn ang="0">
                    <a:pos x="103" y="51"/>
                  </a:cxn>
                  <a:cxn ang="0">
                    <a:pos x="98" y="60"/>
                  </a:cxn>
                  <a:cxn ang="0">
                    <a:pos x="98" y="100"/>
                  </a:cxn>
                  <a:cxn ang="0">
                    <a:pos x="80" y="107"/>
                  </a:cxn>
                  <a:cxn ang="0">
                    <a:pos x="61" y="109"/>
                  </a:cxn>
                  <a:cxn ang="0">
                    <a:pos x="12" y="91"/>
                  </a:cxn>
                  <a:cxn ang="0">
                    <a:pos x="2" y="67"/>
                  </a:cxn>
                  <a:cxn ang="0">
                    <a:pos x="2" y="42"/>
                  </a:cxn>
                  <a:cxn ang="0">
                    <a:pos x="14" y="21"/>
                  </a:cxn>
                  <a:cxn ang="0">
                    <a:pos x="31" y="7"/>
                  </a:cxn>
                  <a:cxn ang="0">
                    <a:pos x="47" y="0"/>
                  </a:cxn>
                  <a:cxn ang="0">
                    <a:pos x="63" y="0"/>
                  </a:cxn>
                  <a:cxn ang="0">
                    <a:pos x="75" y="2"/>
                  </a:cxn>
                  <a:cxn ang="0">
                    <a:pos x="87" y="7"/>
                  </a:cxn>
                  <a:cxn ang="0">
                    <a:pos x="89" y="7"/>
                  </a:cxn>
                  <a:cxn ang="0">
                    <a:pos x="91" y="2"/>
                  </a:cxn>
                  <a:cxn ang="0">
                    <a:pos x="94" y="0"/>
                  </a:cxn>
                </a:cxnLst>
                <a:rect l="0" t="0" r="r" b="b"/>
                <a:pathLst>
                  <a:path w="110" h="109">
                    <a:moveTo>
                      <a:pt x="94" y="0"/>
                    </a:moveTo>
                    <a:lnTo>
                      <a:pt x="96" y="32"/>
                    </a:lnTo>
                    <a:lnTo>
                      <a:pt x="94" y="32"/>
                    </a:lnTo>
                    <a:lnTo>
                      <a:pt x="89" y="21"/>
                    </a:lnTo>
                    <a:lnTo>
                      <a:pt x="84" y="14"/>
                    </a:lnTo>
                    <a:lnTo>
                      <a:pt x="77" y="9"/>
                    </a:lnTo>
                    <a:lnTo>
                      <a:pt x="68" y="4"/>
                    </a:lnTo>
                    <a:lnTo>
                      <a:pt x="59" y="4"/>
                    </a:lnTo>
                    <a:lnTo>
                      <a:pt x="49" y="4"/>
                    </a:lnTo>
                    <a:lnTo>
                      <a:pt x="42" y="9"/>
                    </a:lnTo>
                    <a:lnTo>
                      <a:pt x="33" y="14"/>
                    </a:lnTo>
                    <a:lnTo>
                      <a:pt x="28" y="21"/>
                    </a:lnTo>
                    <a:lnTo>
                      <a:pt x="23" y="30"/>
                    </a:lnTo>
                    <a:lnTo>
                      <a:pt x="21" y="42"/>
                    </a:lnTo>
                    <a:lnTo>
                      <a:pt x="19" y="53"/>
                    </a:lnTo>
                    <a:lnTo>
                      <a:pt x="21" y="67"/>
                    </a:lnTo>
                    <a:lnTo>
                      <a:pt x="26" y="81"/>
                    </a:lnTo>
                    <a:lnTo>
                      <a:pt x="31" y="88"/>
                    </a:lnTo>
                    <a:lnTo>
                      <a:pt x="35" y="93"/>
                    </a:lnTo>
                    <a:lnTo>
                      <a:pt x="40" y="98"/>
                    </a:lnTo>
                    <a:lnTo>
                      <a:pt x="49" y="102"/>
                    </a:lnTo>
                    <a:lnTo>
                      <a:pt x="61" y="105"/>
                    </a:lnTo>
                    <a:lnTo>
                      <a:pt x="66" y="105"/>
                    </a:lnTo>
                    <a:lnTo>
                      <a:pt x="73" y="102"/>
                    </a:lnTo>
                    <a:lnTo>
                      <a:pt x="77" y="100"/>
                    </a:lnTo>
                    <a:lnTo>
                      <a:pt x="82" y="98"/>
                    </a:lnTo>
                    <a:lnTo>
                      <a:pt x="82" y="67"/>
                    </a:lnTo>
                    <a:lnTo>
                      <a:pt x="82" y="60"/>
                    </a:lnTo>
                    <a:lnTo>
                      <a:pt x="82" y="56"/>
                    </a:lnTo>
                    <a:lnTo>
                      <a:pt x="80" y="53"/>
                    </a:lnTo>
                    <a:lnTo>
                      <a:pt x="77" y="53"/>
                    </a:lnTo>
                    <a:lnTo>
                      <a:pt x="73" y="51"/>
                    </a:lnTo>
                    <a:lnTo>
                      <a:pt x="68" y="51"/>
                    </a:lnTo>
                    <a:lnTo>
                      <a:pt x="68" y="49"/>
                    </a:lnTo>
                    <a:lnTo>
                      <a:pt x="110" y="49"/>
                    </a:lnTo>
                    <a:lnTo>
                      <a:pt x="110" y="51"/>
                    </a:lnTo>
                    <a:lnTo>
                      <a:pt x="108" y="51"/>
                    </a:lnTo>
                    <a:lnTo>
                      <a:pt x="103" y="51"/>
                    </a:lnTo>
                    <a:lnTo>
                      <a:pt x="98" y="56"/>
                    </a:lnTo>
                    <a:lnTo>
                      <a:pt x="98" y="60"/>
                    </a:lnTo>
                    <a:lnTo>
                      <a:pt x="98" y="67"/>
                    </a:lnTo>
                    <a:lnTo>
                      <a:pt x="98" y="100"/>
                    </a:lnTo>
                    <a:lnTo>
                      <a:pt x="89" y="105"/>
                    </a:lnTo>
                    <a:lnTo>
                      <a:pt x="80" y="107"/>
                    </a:lnTo>
                    <a:lnTo>
                      <a:pt x="70" y="109"/>
                    </a:lnTo>
                    <a:lnTo>
                      <a:pt x="61" y="109"/>
                    </a:lnTo>
                    <a:lnTo>
                      <a:pt x="33" y="105"/>
                    </a:lnTo>
                    <a:lnTo>
                      <a:pt x="12" y="91"/>
                    </a:lnTo>
                    <a:lnTo>
                      <a:pt x="7" y="79"/>
                    </a:lnTo>
                    <a:lnTo>
                      <a:pt x="2" y="67"/>
                    </a:lnTo>
                    <a:lnTo>
                      <a:pt x="0" y="56"/>
                    </a:lnTo>
                    <a:lnTo>
                      <a:pt x="2" y="42"/>
                    </a:lnTo>
                    <a:lnTo>
                      <a:pt x="7" y="30"/>
                    </a:lnTo>
                    <a:lnTo>
                      <a:pt x="14" y="21"/>
                    </a:lnTo>
                    <a:lnTo>
                      <a:pt x="21" y="11"/>
                    </a:lnTo>
                    <a:lnTo>
                      <a:pt x="31" y="7"/>
                    </a:lnTo>
                    <a:lnTo>
                      <a:pt x="38" y="2"/>
                    </a:lnTo>
                    <a:lnTo>
                      <a:pt x="47" y="0"/>
                    </a:lnTo>
                    <a:lnTo>
                      <a:pt x="59" y="0"/>
                    </a:lnTo>
                    <a:lnTo>
                      <a:pt x="63" y="0"/>
                    </a:lnTo>
                    <a:lnTo>
                      <a:pt x="68" y="0"/>
                    </a:lnTo>
                    <a:lnTo>
                      <a:pt x="75" y="2"/>
                    </a:lnTo>
                    <a:lnTo>
                      <a:pt x="82" y="4"/>
                    </a:lnTo>
                    <a:lnTo>
                      <a:pt x="87" y="7"/>
                    </a:lnTo>
                    <a:lnTo>
                      <a:pt x="89" y="7"/>
                    </a:lnTo>
                    <a:lnTo>
                      <a:pt x="91" y="4"/>
                    </a:lnTo>
                    <a:lnTo>
                      <a:pt x="91" y="2"/>
                    </a:lnTo>
                    <a:lnTo>
                      <a:pt x="94" y="0"/>
                    </a:lnTo>
                    <a:close/>
                  </a:path>
                </a:pathLst>
              </a:custGeom>
              <a:solidFill>
                <a:srgbClr val="000000"/>
              </a:solidFill>
              <a:ln w="0">
                <a:solidFill>
                  <a:srgbClr val="000000"/>
                </a:solidFill>
                <a:round/>
                <a:headEnd/>
                <a:tailEnd/>
              </a:ln>
            </p:spPr>
            <p:txBody>
              <a:bodyPr/>
              <a:lstStyle/>
              <a:p>
                <a:endParaRPr lang="en-US"/>
              </a:p>
            </p:txBody>
          </p:sp>
          <p:sp>
            <p:nvSpPr>
              <p:cNvPr id="534970" name="Freeform 442"/>
              <p:cNvSpPr>
                <a:spLocks noEditPoints="1"/>
              </p:cNvSpPr>
              <p:nvPr/>
            </p:nvSpPr>
            <p:spPr bwMode="auto">
              <a:xfrm>
                <a:off x="5094" y="3256"/>
                <a:ext cx="61" cy="74"/>
              </a:xfrm>
              <a:custGeom>
                <a:avLst/>
                <a:gdLst/>
                <a:ahLst/>
                <a:cxnLst>
                  <a:cxn ang="0">
                    <a:pos x="12" y="28"/>
                  </a:cxn>
                  <a:cxn ang="0">
                    <a:pos x="12" y="37"/>
                  </a:cxn>
                  <a:cxn ang="0">
                    <a:pos x="14" y="46"/>
                  </a:cxn>
                  <a:cxn ang="0">
                    <a:pos x="19" y="51"/>
                  </a:cxn>
                  <a:cxn ang="0">
                    <a:pos x="23" y="58"/>
                  </a:cxn>
                  <a:cxn ang="0">
                    <a:pos x="30" y="60"/>
                  </a:cxn>
                  <a:cxn ang="0">
                    <a:pos x="37" y="60"/>
                  </a:cxn>
                  <a:cxn ang="0">
                    <a:pos x="44" y="60"/>
                  </a:cxn>
                  <a:cxn ang="0">
                    <a:pos x="49" y="58"/>
                  </a:cxn>
                  <a:cxn ang="0">
                    <a:pos x="54" y="53"/>
                  </a:cxn>
                  <a:cxn ang="0">
                    <a:pos x="58" y="44"/>
                  </a:cxn>
                  <a:cxn ang="0">
                    <a:pos x="61" y="46"/>
                  </a:cxn>
                  <a:cxn ang="0">
                    <a:pos x="58" y="53"/>
                  </a:cxn>
                  <a:cxn ang="0">
                    <a:pos x="54" y="60"/>
                  </a:cxn>
                  <a:cxn ang="0">
                    <a:pos x="49" y="65"/>
                  </a:cxn>
                  <a:cxn ang="0">
                    <a:pos x="44" y="70"/>
                  </a:cxn>
                  <a:cxn ang="0">
                    <a:pos x="37" y="74"/>
                  </a:cxn>
                  <a:cxn ang="0">
                    <a:pos x="30" y="74"/>
                  </a:cxn>
                  <a:cxn ang="0">
                    <a:pos x="23" y="74"/>
                  </a:cxn>
                  <a:cxn ang="0">
                    <a:pos x="14" y="70"/>
                  </a:cxn>
                  <a:cxn ang="0">
                    <a:pos x="9" y="65"/>
                  </a:cxn>
                  <a:cxn ang="0">
                    <a:pos x="5" y="58"/>
                  </a:cxn>
                  <a:cxn ang="0">
                    <a:pos x="0" y="49"/>
                  </a:cxn>
                  <a:cxn ang="0">
                    <a:pos x="0" y="37"/>
                  </a:cxn>
                  <a:cxn ang="0">
                    <a:pos x="0" y="28"/>
                  </a:cxn>
                  <a:cxn ang="0">
                    <a:pos x="5" y="18"/>
                  </a:cxn>
                  <a:cxn ang="0">
                    <a:pos x="9" y="9"/>
                  </a:cxn>
                  <a:cxn ang="0">
                    <a:pos x="16" y="4"/>
                  </a:cxn>
                  <a:cxn ang="0">
                    <a:pos x="23" y="0"/>
                  </a:cxn>
                  <a:cxn ang="0">
                    <a:pos x="33" y="0"/>
                  </a:cxn>
                  <a:cxn ang="0">
                    <a:pos x="40" y="0"/>
                  </a:cxn>
                  <a:cxn ang="0">
                    <a:pos x="47" y="2"/>
                  </a:cxn>
                  <a:cxn ang="0">
                    <a:pos x="51" y="7"/>
                  </a:cxn>
                  <a:cxn ang="0">
                    <a:pos x="56" y="14"/>
                  </a:cxn>
                  <a:cxn ang="0">
                    <a:pos x="58" y="21"/>
                  </a:cxn>
                  <a:cxn ang="0">
                    <a:pos x="61" y="28"/>
                  </a:cxn>
                  <a:cxn ang="0">
                    <a:pos x="12" y="28"/>
                  </a:cxn>
                  <a:cxn ang="0">
                    <a:pos x="12" y="23"/>
                  </a:cxn>
                  <a:cxn ang="0">
                    <a:pos x="42" y="23"/>
                  </a:cxn>
                  <a:cxn ang="0">
                    <a:pos x="42" y="16"/>
                  </a:cxn>
                  <a:cxn ang="0">
                    <a:pos x="42" y="14"/>
                  </a:cxn>
                  <a:cxn ang="0">
                    <a:pos x="40" y="9"/>
                  </a:cxn>
                  <a:cxn ang="0">
                    <a:pos x="35" y="7"/>
                  </a:cxn>
                  <a:cxn ang="0">
                    <a:pos x="33" y="4"/>
                  </a:cxn>
                  <a:cxn ang="0">
                    <a:pos x="28" y="4"/>
                  </a:cxn>
                  <a:cxn ang="0">
                    <a:pos x="21" y="7"/>
                  </a:cxn>
                  <a:cxn ang="0">
                    <a:pos x="16" y="9"/>
                  </a:cxn>
                  <a:cxn ang="0">
                    <a:pos x="14" y="16"/>
                  </a:cxn>
                  <a:cxn ang="0">
                    <a:pos x="12" y="23"/>
                  </a:cxn>
                </a:cxnLst>
                <a:rect l="0" t="0" r="r" b="b"/>
                <a:pathLst>
                  <a:path w="61" h="74">
                    <a:moveTo>
                      <a:pt x="12" y="28"/>
                    </a:moveTo>
                    <a:lnTo>
                      <a:pt x="12" y="37"/>
                    </a:lnTo>
                    <a:lnTo>
                      <a:pt x="14" y="46"/>
                    </a:lnTo>
                    <a:lnTo>
                      <a:pt x="19" y="51"/>
                    </a:lnTo>
                    <a:lnTo>
                      <a:pt x="23" y="58"/>
                    </a:lnTo>
                    <a:lnTo>
                      <a:pt x="30" y="60"/>
                    </a:lnTo>
                    <a:lnTo>
                      <a:pt x="37" y="60"/>
                    </a:lnTo>
                    <a:lnTo>
                      <a:pt x="44" y="60"/>
                    </a:lnTo>
                    <a:lnTo>
                      <a:pt x="49" y="58"/>
                    </a:lnTo>
                    <a:lnTo>
                      <a:pt x="54" y="53"/>
                    </a:lnTo>
                    <a:lnTo>
                      <a:pt x="58" y="44"/>
                    </a:lnTo>
                    <a:lnTo>
                      <a:pt x="61" y="46"/>
                    </a:lnTo>
                    <a:lnTo>
                      <a:pt x="58" y="53"/>
                    </a:lnTo>
                    <a:lnTo>
                      <a:pt x="54" y="60"/>
                    </a:lnTo>
                    <a:lnTo>
                      <a:pt x="49" y="65"/>
                    </a:lnTo>
                    <a:lnTo>
                      <a:pt x="44" y="70"/>
                    </a:lnTo>
                    <a:lnTo>
                      <a:pt x="37" y="74"/>
                    </a:lnTo>
                    <a:lnTo>
                      <a:pt x="30" y="74"/>
                    </a:lnTo>
                    <a:lnTo>
                      <a:pt x="23" y="74"/>
                    </a:lnTo>
                    <a:lnTo>
                      <a:pt x="14" y="70"/>
                    </a:lnTo>
                    <a:lnTo>
                      <a:pt x="9" y="65"/>
                    </a:lnTo>
                    <a:lnTo>
                      <a:pt x="5" y="58"/>
                    </a:lnTo>
                    <a:lnTo>
                      <a:pt x="0" y="49"/>
                    </a:lnTo>
                    <a:lnTo>
                      <a:pt x="0" y="37"/>
                    </a:lnTo>
                    <a:lnTo>
                      <a:pt x="0" y="28"/>
                    </a:lnTo>
                    <a:lnTo>
                      <a:pt x="5" y="18"/>
                    </a:lnTo>
                    <a:lnTo>
                      <a:pt x="9" y="9"/>
                    </a:lnTo>
                    <a:lnTo>
                      <a:pt x="16" y="4"/>
                    </a:lnTo>
                    <a:lnTo>
                      <a:pt x="23" y="0"/>
                    </a:lnTo>
                    <a:lnTo>
                      <a:pt x="33" y="0"/>
                    </a:lnTo>
                    <a:lnTo>
                      <a:pt x="40" y="0"/>
                    </a:lnTo>
                    <a:lnTo>
                      <a:pt x="47" y="2"/>
                    </a:lnTo>
                    <a:lnTo>
                      <a:pt x="51" y="7"/>
                    </a:lnTo>
                    <a:lnTo>
                      <a:pt x="56" y="14"/>
                    </a:lnTo>
                    <a:lnTo>
                      <a:pt x="58" y="21"/>
                    </a:lnTo>
                    <a:lnTo>
                      <a:pt x="61" y="28"/>
                    </a:lnTo>
                    <a:lnTo>
                      <a:pt x="12" y="28"/>
                    </a:lnTo>
                    <a:close/>
                    <a:moveTo>
                      <a:pt x="12" y="23"/>
                    </a:moveTo>
                    <a:lnTo>
                      <a:pt x="42" y="23"/>
                    </a:lnTo>
                    <a:lnTo>
                      <a:pt x="42" y="16"/>
                    </a:lnTo>
                    <a:lnTo>
                      <a:pt x="42" y="14"/>
                    </a:lnTo>
                    <a:lnTo>
                      <a:pt x="40" y="9"/>
                    </a:lnTo>
                    <a:lnTo>
                      <a:pt x="35" y="7"/>
                    </a:lnTo>
                    <a:lnTo>
                      <a:pt x="33" y="4"/>
                    </a:lnTo>
                    <a:lnTo>
                      <a:pt x="28" y="4"/>
                    </a:lnTo>
                    <a:lnTo>
                      <a:pt x="21" y="7"/>
                    </a:lnTo>
                    <a:lnTo>
                      <a:pt x="16" y="9"/>
                    </a:lnTo>
                    <a:lnTo>
                      <a:pt x="14" y="16"/>
                    </a:lnTo>
                    <a:lnTo>
                      <a:pt x="12" y="23"/>
                    </a:lnTo>
                    <a:close/>
                  </a:path>
                </a:pathLst>
              </a:custGeom>
              <a:solidFill>
                <a:srgbClr val="000000"/>
              </a:solidFill>
              <a:ln w="0">
                <a:solidFill>
                  <a:srgbClr val="000000"/>
                </a:solidFill>
                <a:round/>
                <a:headEnd/>
                <a:tailEnd/>
              </a:ln>
            </p:spPr>
            <p:txBody>
              <a:bodyPr/>
              <a:lstStyle/>
              <a:p>
                <a:endParaRPr lang="en-US"/>
              </a:p>
            </p:txBody>
          </p:sp>
          <p:sp>
            <p:nvSpPr>
              <p:cNvPr id="534969" name="Freeform 441"/>
              <p:cNvSpPr>
                <a:spLocks/>
              </p:cNvSpPr>
              <p:nvPr/>
            </p:nvSpPr>
            <p:spPr bwMode="auto">
              <a:xfrm>
                <a:off x="5162" y="3256"/>
                <a:ext cx="77" cy="72"/>
              </a:xfrm>
              <a:custGeom>
                <a:avLst/>
                <a:gdLst/>
                <a:ahLst/>
                <a:cxnLst>
                  <a:cxn ang="0">
                    <a:pos x="33" y="7"/>
                  </a:cxn>
                  <a:cxn ang="0">
                    <a:pos x="49" y="0"/>
                  </a:cxn>
                  <a:cxn ang="0">
                    <a:pos x="58" y="2"/>
                  </a:cxn>
                  <a:cxn ang="0">
                    <a:pos x="65" y="11"/>
                  </a:cxn>
                  <a:cxn ang="0">
                    <a:pos x="68" y="25"/>
                  </a:cxn>
                  <a:cxn ang="0">
                    <a:pos x="68" y="63"/>
                  </a:cxn>
                  <a:cxn ang="0">
                    <a:pos x="70" y="67"/>
                  </a:cxn>
                  <a:cxn ang="0">
                    <a:pos x="72" y="70"/>
                  </a:cxn>
                  <a:cxn ang="0">
                    <a:pos x="77" y="72"/>
                  </a:cxn>
                  <a:cxn ang="0">
                    <a:pos x="44" y="72"/>
                  </a:cxn>
                  <a:cxn ang="0">
                    <a:pos x="49" y="70"/>
                  </a:cxn>
                  <a:cxn ang="0">
                    <a:pos x="51" y="67"/>
                  </a:cxn>
                  <a:cxn ang="0">
                    <a:pos x="54" y="63"/>
                  </a:cxn>
                  <a:cxn ang="0">
                    <a:pos x="54" y="28"/>
                  </a:cxn>
                  <a:cxn ang="0">
                    <a:pos x="51" y="14"/>
                  </a:cxn>
                  <a:cxn ang="0">
                    <a:pos x="42" y="9"/>
                  </a:cxn>
                  <a:cxn ang="0">
                    <a:pos x="30" y="14"/>
                  </a:cxn>
                  <a:cxn ang="0">
                    <a:pos x="23" y="56"/>
                  </a:cxn>
                  <a:cxn ang="0">
                    <a:pos x="23" y="65"/>
                  </a:cxn>
                  <a:cxn ang="0">
                    <a:pos x="28" y="70"/>
                  </a:cxn>
                  <a:cxn ang="0">
                    <a:pos x="33" y="72"/>
                  </a:cxn>
                  <a:cxn ang="0">
                    <a:pos x="0" y="72"/>
                  </a:cxn>
                  <a:cxn ang="0">
                    <a:pos x="2" y="72"/>
                  </a:cxn>
                  <a:cxn ang="0">
                    <a:pos x="9" y="67"/>
                  </a:cxn>
                  <a:cxn ang="0">
                    <a:pos x="9" y="56"/>
                  </a:cxn>
                  <a:cxn ang="0">
                    <a:pos x="9" y="21"/>
                  </a:cxn>
                  <a:cxn ang="0">
                    <a:pos x="9" y="14"/>
                  </a:cxn>
                  <a:cxn ang="0">
                    <a:pos x="9" y="9"/>
                  </a:cxn>
                  <a:cxn ang="0">
                    <a:pos x="4" y="9"/>
                  </a:cxn>
                  <a:cxn ang="0">
                    <a:pos x="2" y="9"/>
                  </a:cxn>
                  <a:cxn ang="0">
                    <a:pos x="21" y="0"/>
                  </a:cxn>
                  <a:cxn ang="0">
                    <a:pos x="23" y="16"/>
                  </a:cxn>
                </a:cxnLst>
                <a:rect l="0" t="0" r="r" b="b"/>
                <a:pathLst>
                  <a:path w="77" h="72">
                    <a:moveTo>
                      <a:pt x="23" y="16"/>
                    </a:moveTo>
                    <a:lnTo>
                      <a:pt x="33" y="7"/>
                    </a:lnTo>
                    <a:lnTo>
                      <a:pt x="40" y="2"/>
                    </a:lnTo>
                    <a:lnTo>
                      <a:pt x="49" y="0"/>
                    </a:lnTo>
                    <a:lnTo>
                      <a:pt x="54" y="0"/>
                    </a:lnTo>
                    <a:lnTo>
                      <a:pt x="58" y="2"/>
                    </a:lnTo>
                    <a:lnTo>
                      <a:pt x="63" y="7"/>
                    </a:lnTo>
                    <a:lnTo>
                      <a:pt x="65" y="11"/>
                    </a:lnTo>
                    <a:lnTo>
                      <a:pt x="65" y="18"/>
                    </a:lnTo>
                    <a:lnTo>
                      <a:pt x="68" y="25"/>
                    </a:lnTo>
                    <a:lnTo>
                      <a:pt x="68" y="56"/>
                    </a:lnTo>
                    <a:lnTo>
                      <a:pt x="68" y="63"/>
                    </a:lnTo>
                    <a:lnTo>
                      <a:pt x="68" y="67"/>
                    </a:lnTo>
                    <a:lnTo>
                      <a:pt x="70" y="67"/>
                    </a:lnTo>
                    <a:lnTo>
                      <a:pt x="70" y="70"/>
                    </a:lnTo>
                    <a:lnTo>
                      <a:pt x="72" y="70"/>
                    </a:lnTo>
                    <a:lnTo>
                      <a:pt x="77" y="72"/>
                    </a:lnTo>
                    <a:lnTo>
                      <a:pt x="44" y="72"/>
                    </a:lnTo>
                    <a:lnTo>
                      <a:pt x="49" y="70"/>
                    </a:lnTo>
                    <a:lnTo>
                      <a:pt x="51" y="70"/>
                    </a:lnTo>
                    <a:lnTo>
                      <a:pt x="51" y="67"/>
                    </a:lnTo>
                    <a:lnTo>
                      <a:pt x="54" y="65"/>
                    </a:lnTo>
                    <a:lnTo>
                      <a:pt x="54" y="63"/>
                    </a:lnTo>
                    <a:lnTo>
                      <a:pt x="54" y="56"/>
                    </a:lnTo>
                    <a:lnTo>
                      <a:pt x="54" y="28"/>
                    </a:lnTo>
                    <a:lnTo>
                      <a:pt x="54" y="18"/>
                    </a:lnTo>
                    <a:lnTo>
                      <a:pt x="51" y="14"/>
                    </a:lnTo>
                    <a:lnTo>
                      <a:pt x="47" y="11"/>
                    </a:lnTo>
                    <a:lnTo>
                      <a:pt x="42" y="9"/>
                    </a:lnTo>
                    <a:lnTo>
                      <a:pt x="35" y="11"/>
                    </a:lnTo>
                    <a:lnTo>
                      <a:pt x="30" y="14"/>
                    </a:lnTo>
                    <a:lnTo>
                      <a:pt x="23" y="18"/>
                    </a:lnTo>
                    <a:lnTo>
                      <a:pt x="23" y="56"/>
                    </a:lnTo>
                    <a:lnTo>
                      <a:pt x="23" y="63"/>
                    </a:lnTo>
                    <a:lnTo>
                      <a:pt x="23" y="65"/>
                    </a:lnTo>
                    <a:lnTo>
                      <a:pt x="26" y="67"/>
                    </a:lnTo>
                    <a:lnTo>
                      <a:pt x="28" y="70"/>
                    </a:lnTo>
                    <a:lnTo>
                      <a:pt x="30" y="70"/>
                    </a:lnTo>
                    <a:lnTo>
                      <a:pt x="33" y="72"/>
                    </a:lnTo>
                    <a:lnTo>
                      <a:pt x="0" y="72"/>
                    </a:lnTo>
                    <a:lnTo>
                      <a:pt x="2" y="72"/>
                    </a:lnTo>
                    <a:lnTo>
                      <a:pt x="7" y="70"/>
                    </a:lnTo>
                    <a:lnTo>
                      <a:pt x="9" y="67"/>
                    </a:lnTo>
                    <a:lnTo>
                      <a:pt x="9" y="63"/>
                    </a:lnTo>
                    <a:lnTo>
                      <a:pt x="9" y="56"/>
                    </a:lnTo>
                    <a:lnTo>
                      <a:pt x="9" y="30"/>
                    </a:lnTo>
                    <a:lnTo>
                      <a:pt x="9" y="21"/>
                    </a:lnTo>
                    <a:lnTo>
                      <a:pt x="9" y="16"/>
                    </a:lnTo>
                    <a:lnTo>
                      <a:pt x="9" y="14"/>
                    </a:lnTo>
                    <a:lnTo>
                      <a:pt x="9" y="11"/>
                    </a:lnTo>
                    <a:lnTo>
                      <a:pt x="9" y="9"/>
                    </a:lnTo>
                    <a:lnTo>
                      <a:pt x="7" y="9"/>
                    </a:lnTo>
                    <a:lnTo>
                      <a:pt x="4" y="9"/>
                    </a:lnTo>
                    <a:lnTo>
                      <a:pt x="2" y="9"/>
                    </a:lnTo>
                    <a:lnTo>
                      <a:pt x="0" y="7"/>
                    </a:lnTo>
                    <a:lnTo>
                      <a:pt x="21" y="0"/>
                    </a:lnTo>
                    <a:lnTo>
                      <a:pt x="23" y="0"/>
                    </a:lnTo>
                    <a:lnTo>
                      <a:pt x="23" y="16"/>
                    </a:lnTo>
                    <a:close/>
                  </a:path>
                </a:pathLst>
              </a:custGeom>
              <a:solidFill>
                <a:srgbClr val="000000"/>
              </a:solidFill>
              <a:ln w="0">
                <a:solidFill>
                  <a:srgbClr val="000000"/>
                </a:solidFill>
                <a:round/>
                <a:headEnd/>
                <a:tailEnd/>
              </a:ln>
            </p:spPr>
            <p:txBody>
              <a:bodyPr/>
              <a:lstStyle/>
              <a:p>
                <a:endParaRPr lang="en-US"/>
              </a:p>
            </p:txBody>
          </p:sp>
          <p:sp>
            <p:nvSpPr>
              <p:cNvPr id="534968" name="Freeform 440"/>
              <p:cNvSpPr>
                <a:spLocks noEditPoints="1"/>
              </p:cNvSpPr>
              <p:nvPr/>
            </p:nvSpPr>
            <p:spPr bwMode="auto">
              <a:xfrm>
                <a:off x="5246" y="3256"/>
                <a:ext cx="59" cy="74"/>
              </a:xfrm>
              <a:custGeom>
                <a:avLst/>
                <a:gdLst/>
                <a:ahLst/>
                <a:cxnLst>
                  <a:cxn ang="0">
                    <a:pos x="12" y="28"/>
                  </a:cxn>
                  <a:cxn ang="0">
                    <a:pos x="12" y="37"/>
                  </a:cxn>
                  <a:cxn ang="0">
                    <a:pos x="14" y="46"/>
                  </a:cxn>
                  <a:cxn ang="0">
                    <a:pos x="19" y="51"/>
                  </a:cxn>
                  <a:cxn ang="0">
                    <a:pos x="23" y="58"/>
                  </a:cxn>
                  <a:cxn ang="0">
                    <a:pos x="31" y="60"/>
                  </a:cxn>
                  <a:cxn ang="0">
                    <a:pos x="38" y="60"/>
                  </a:cxn>
                  <a:cxn ang="0">
                    <a:pos x="45" y="60"/>
                  </a:cxn>
                  <a:cxn ang="0">
                    <a:pos x="49" y="58"/>
                  </a:cxn>
                  <a:cxn ang="0">
                    <a:pos x="54" y="53"/>
                  </a:cxn>
                  <a:cxn ang="0">
                    <a:pos x="59" y="44"/>
                  </a:cxn>
                  <a:cxn ang="0">
                    <a:pos x="59" y="46"/>
                  </a:cxn>
                  <a:cxn ang="0">
                    <a:pos x="59" y="53"/>
                  </a:cxn>
                  <a:cxn ang="0">
                    <a:pos x="54" y="60"/>
                  </a:cxn>
                  <a:cxn ang="0">
                    <a:pos x="49" y="65"/>
                  </a:cxn>
                  <a:cxn ang="0">
                    <a:pos x="45" y="70"/>
                  </a:cxn>
                  <a:cxn ang="0">
                    <a:pos x="38" y="74"/>
                  </a:cxn>
                  <a:cxn ang="0">
                    <a:pos x="31" y="74"/>
                  </a:cxn>
                  <a:cxn ang="0">
                    <a:pos x="23" y="74"/>
                  </a:cxn>
                  <a:cxn ang="0">
                    <a:pos x="14" y="70"/>
                  </a:cxn>
                  <a:cxn ang="0">
                    <a:pos x="9" y="65"/>
                  </a:cxn>
                  <a:cxn ang="0">
                    <a:pos x="5" y="58"/>
                  </a:cxn>
                  <a:cxn ang="0">
                    <a:pos x="0" y="49"/>
                  </a:cxn>
                  <a:cxn ang="0">
                    <a:pos x="0" y="37"/>
                  </a:cxn>
                  <a:cxn ang="0">
                    <a:pos x="0" y="28"/>
                  </a:cxn>
                  <a:cxn ang="0">
                    <a:pos x="5" y="18"/>
                  </a:cxn>
                  <a:cxn ang="0">
                    <a:pos x="9" y="9"/>
                  </a:cxn>
                  <a:cxn ang="0">
                    <a:pos x="16" y="4"/>
                  </a:cxn>
                  <a:cxn ang="0">
                    <a:pos x="23" y="0"/>
                  </a:cxn>
                  <a:cxn ang="0">
                    <a:pos x="33" y="0"/>
                  </a:cxn>
                  <a:cxn ang="0">
                    <a:pos x="40" y="0"/>
                  </a:cxn>
                  <a:cxn ang="0">
                    <a:pos x="47" y="2"/>
                  </a:cxn>
                  <a:cxn ang="0">
                    <a:pos x="52" y="7"/>
                  </a:cxn>
                  <a:cxn ang="0">
                    <a:pos x="56" y="14"/>
                  </a:cxn>
                  <a:cxn ang="0">
                    <a:pos x="59" y="21"/>
                  </a:cxn>
                  <a:cxn ang="0">
                    <a:pos x="59" y="28"/>
                  </a:cxn>
                  <a:cxn ang="0">
                    <a:pos x="12" y="28"/>
                  </a:cxn>
                  <a:cxn ang="0">
                    <a:pos x="12" y="23"/>
                  </a:cxn>
                  <a:cxn ang="0">
                    <a:pos x="42" y="23"/>
                  </a:cxn>
                  <a:cxn ang="0">
                    <a:pos x="42" y="16"/>
                  </a:cxn>
                  <a:cxn ang="0">
                    <a:pos x="42" y="14"/>
                  </a:cxn>
                  <a:cxn ang="0">
                    <a:pos x="40" y="9"/>
                  </a:cxn>
                  <a:cxn ang="0">
                    <a:pos x="35" y="7"/>
                  </a:cxn>
                  <a:cxn ang="0">
                    <a:pos x="33" y="4"/>
                  </a:cxn>
                  <a:cxn ang="0">
                    <a:pos x="28" y="4"/>
                  </a:cxn>
                  <a:cxn ang="0">
                    <a:pos x="21" y="7"/>
                  </a:cxn>
                  <a:cxn ang="0">
                    <a:pos x="16" y="9"/>
                  </a:cxn>
                  <a:cxn ang="0">
                    <a:pos x="14" y="16"/>
                  </a:cxn>
                  <a:cxn ang="0">
                    <a:pos x="12" y="23"/>
                  </a:cxn>
                </a:cxnLst>
                <a:rect l="0" t="0" r="r" b="b"/>
                <a:pathLst>
                  <a:path w="59" h="74">
                    <a:moveTo>
                      <a:pt x="12" y="28"/>
                    </a:moveTo>
                    <a:lnTo>
                      <a:pt x="12" y="37"/>
                    </a:lnTo>
                    <a:lnTo>
                      <a:pt x="14" y="46"/>
                    </a:lnTo>
                    <a:lnTo>
                      <a:pt x="19" y="51"/>
                    </a:lnTo>
                    <a:lnTo>
                      <a:pt x="23" y="58"/>
                    </a:lnTo>
                    <a:lnTo>
                      <a:pt x="31" y="60"/>
                    </a:lnTo>
                    <a:lnTo>
                      <a:pt x="38" y="60"/>
                    </a:lnTo>
                    <a:lnTo>
                      <a:pt x="45" y="60"/>
                    </a:lnTo>
                    <a:lnTo>
                      <a:pt x="49" y="58"/>
                    </a:lnTo>
                    <a:lnTo>
                      <a:pt x="54" y="53"/>
                    </a:lnTo>
                    <a:lnTo>
                      <a:pt x="59" y="44"/>
                    </a:lnTo>
                    <a:lnTo>
                      <a:pt x="59" y="46"/>
                    </a:lnTo>
                    <a:lnTo>
                      <a:pt x="59" y="53"/>
                    </a:lnTo>
                    <a:lnTo>
                      <a:pt x="54" y="60"/>
                    </a:lnTo>
                    <a:lnTo>
                      <a:pt x="49" y="65"/>
                    </a:lnTo>
                    <a:lnTo>
                      <a:pt x="45" y="70"/>
                    </a:lnTo>
                    <a:lnTo>
                      <a:pt x="38" y="74"/>
                    </a:lnTo>
                    <a:lnTo>
                      <a:pt x="31" y="74"/>
                    </a:lnTo>
                    <a:lnTo>
                      <a:pt x="23" y="74"/>
                    </a:lnTo>
                    <a:lnTo>
                      <a:pt x="14" y="70"/>
                    </a:lnTo>
                    <a:lnTo>
                      <a:pt x="9" y="65"/>
                    </a:lnTo>
                    <a:lnTo>
                      <a:pt x="5" y="58"/>
                    </a:lnTo>
                    <a:lnTo>
                      <a:pt x="0" y="49"/>
                    </a:lnTo>
                    <a:lnTo>
                      <a:pt x="0" y="37"/>
                    </a:lnTo>
                    <a:lnTo>
                      <a:pt x="0" y="28"/>
                    </a:lnTo>
                    <a:lnTo>
                      <a:pt x="5" y="18"/>
                    </a:lnTo>
                    <a:lnTo>
                      <a:pt x="9" y="9"/>
                    </a:lnTo>
                    <a:lnTo>
                      <a:pt x="16" y="4"/>
                    </a:lnTo>
                    <a:lnTo>
                      <a:pt x="23" y="0"/>
                    </a:lnTo>
                    <a:lnTo>
                      <a:pt x="33" y="0"/>
                    </a:lnTo>
                    <a:lnTo>
                      <a:pt x="40" y="0"/>
                    </a:lnTo>
                    <a:lnTo>
                      <a:pt x="47" y="2"/>
                    </a:lnTo>
                    <a:lnTo>
                      <a:pt x="52" y="7"/>
                    </a:lnTo>
                    <a:lnTo>
                      <a:pt x="56" y="14"/>
                    </a:lnTo>
                    <a:lnTo>
                      <a:pt x="59" y="21"/>
                    </a:lnTo>
                    <a:lnTo>
                      <a:pt x="59" y="28"/>
                    </a:lnTo>
                    <a:lnTo>
                      <a:pt x="12" y="28"/>
                    </a:lnTo>
                    <a:close/>
                    <a:moveTo>
                      <a:pt x="12" y="23"/>
                    </a:moveTo>
                    <a:lnTo>
                      <a:pt x="42" y="23"/>
                    </a:lnTo>
                    <a:lnTo>
                      <a:pt x="42" y="16"/>
                    </a:lnTo>
                    <a:lnTo>
                      <a:pt x="42" y="14"/>
                    </a:lnTo>
                    <a:lnTo>
                      <a:pt x="40" y="9"/>
                    </a:lnTo>
                    <a:lnTo>
                      <a:pt x="35" y="7"/>
                    </a:lnTo>
                    <a:lnTo>
                      <a:pt x="33" y="4"/>
                    </a:lnTo>
                    <a:lnTo>
                      <a:pt x="28" y="4"/>
                    </a:lnTo>
                    <a:lnTo>
                      <a:pt x="21" y="7"/>
                    </a:lnTo>
                    <a:lnTo>
                      <a:pt x="16" y="9"/>
                    </a:lnTo>
                    <a:lnTo>
                      <a:pt x="14" y="16"/>
                    </a:lnTo>
                    <a:lnTo>
                      <a:pt x="12" y="23"/>
                    </a:lnTo>
                    <a:close/>
                  </a:path>
                </a:pathLst>
              </a:custGeom>
              <a:solidFill>
                <a:srgbClr val="000000"/>
              </a:solidFill>
              <a:ln w="0">
                <a:solidFill>
                  <a:srgbClr val="000000"/>
                </a:solidFill>
                <a:round/>
                <a:headEnd/>
                <a:tailEnd/>
              </a:ln>
            </p:spPr>
            <p:txBody>
              <a:bodyPr/>
              <a:lstStyle/>
              <a:p>
                <a:endParaRPr lang="en-US"/>
              </a:p>
            </p:txBody>
          </p:sp>
          <p:sp>
            <p:nvSpPr>
              <p:cNvPr id="534967" name="Freeform 439"/>
              <p:cNvSpPr>
                <a:spLocks/>
              </p:cNvSpPr>
              <p:nvPr/>
            </p:nvSpPr>
            <p:spPr bwMode="auto">
              <a:xfrm>
                <a:off x="5312" y="3216"/>
                <a:ext cx="46" cy="114"/>
              </a:xfrm>
              <a:custGeom>
                <a:avLst/>
                <a:gdLst/>
                <a:ahLst/>
                <a:cxnLst>
                  <a:cxn ang="0">
                    <a:pos x="46" y="0"/>
                  </a:cxn>
                  <a:cxn ang="0">
                    <a:pos x="7" y="114"/>
                  </a:cxn>
                  <a:cxn ang="0">
                    <a:pos x="0" y="114"/>
                  </a:cxn>
                  <a:cxn ang="0">
                    <a:pos x="39" y="0"/>
                  </a:cxn>
                  <a:cxn ang="0">
                    <a:pos x="46" y="0"/>
                  </a:cxn>
                </a:cxnLst>
                <a:rect l="0" t="0" r="r" b="b"/>
                <a:pathLst>
                  <a:path w="46" h="114">
                    <a:moveTo>
                      <a:pt x="46" y="0"/>
                    </a:moveTo>
                    <a:lnTo>
                      <a:pt x="7" y="114"/>
                    </a:lnTo>
                    <a:lnTo>
                      <a:pt x="0" y="114"/>
                    </a:lnTo>
                    <a:lnTo>
                      <a:pt x="39" y="0"/>
                    </a:lnTo>
                    <a:lnTo>
                      <a:pt x="46" y="0"/>
                    </a:lnTo>
                    <a:close/>
                  </a:path>
                </a:pathLst>
              </a:custGeom>
              <a:solidFill>
                <a:srgbClr val="000000"/>
              </a:solidFill>
              <a:ln w="0">
                <a:solidFill>
                  <a:srgbClr val="000000"/>
                </a:solidFill>
                <a:round/>
                <a:headEnd/>
                <a:tailEnd/>
              </a:ln>
            </p:spPr>
            <p:txBody>
              <a:bodyPr/>
              <a:lstStyle/>
              <a:p>
                <a:endParaRPr lang="en-US"/>
              </a:p>
            </p:txBody>
          </p:sp>
          <p:sp>
            <p:nvSpPr>
              <p:cNvPr id="534966" name="Freeform 438"/>
              <p:cNvSpPr>
                <a:spLocks/>
              </p:cNvSpPr>
              <p:nvPr/>
            </p:nvSpPr>
            <p:spPr bwMode="auto">
              <a:xfrm>
                <a:off x="5358" y="3223"/>
                <a:ext cx="92" cy="105"/>
              </a:xfrm>
              <a:custGeom>
                <a:avLst/>
                <a:gdLst/>
                <a:ahLst/>
                <a:cxnLst>
                  <a:cxn ang="0">
                    <a:pos x="87" y="77"/>
                  </a:cxn>
                  <a:cxn ang="0">
                    <a:pos x="92" y="77"/>
                  </a:cxn>
                  <a:cxn ang="0">
                    <a:pos x="82" y="105"/>
                  </a:cxn>
                  <a:cxn ang="0">
                    <a:pos x="0" y="105"/>
                  </a:cxn>
                  <a:cxn ang="0">
                    <a:pos x="0" y="105"/>
                  </a:cxn>
                  <a:cxn ang="0">
                    <a:pos x="5" y="105"/>
                  </a:cxn>
                  <a:cxn ang="0">
                    <a:pos x="10" y="103"/>
                  </a:cxn>
                  <a:cxn ang="0">
                    <a:pos x="15" y="100"/>
                  </a:cxn>
                  <a:cxn ang="0">
                    <a:pos x="17" y="96"/>
                  </a:cxn>
                  <a:cxn ang="0">
                    <a:pos x="17" y="86"/>
                  </a:cxn>
                  <a:cxn ang="0">
                    <a:pos x="17" y="16"/>
                  </a:cxn>
                  <a:cxn ang="0">
                    <a:pos x="17" y="12"/>
                  </a:cxn>
                  <a:cxn ang="0">
                    <a:pos x="15" y="7"/>
                  </a:cxn>
                  <a:cxn ang="0">
                    <a:pos x="15" y="5"/>
                  </a:cxn>
                  <a:cxn ang="0">
                    <a:pos x="10" y="2"/>
                  </a:cxn>
                  <a:cxn ang="0">
                    <a:pos x="5" y="0"/>
                  </a:cxn>
                  <a:cxn ang="0">
                    <a:pos x="0" y="0"/>
                  </a:cxn>
                  <a:cxn ang="0">
                    <a:pos x="0" y="0"/>
                  </a:cxn>
                  <a:cxn ang="0">
                    <a:pos x="50" y="0"/>
                  </a:cxn>
                  <a:cxn ang="0">
                    <a:pos x="50" y="0"/>
                  </a:cxn>
                  <a:cxn ang="0">
                    <a:pos x="43" y="0"/>
                  </a:cxn>
                  <a:cxn ang="0">
                    <a:pos x="38" y="2"/>
                  </a:cxn>
                  <a:cxn ang="0">
                    <a:pos x="36" y="5"/>
                  </a:cxn>
                  <a:cxn ang="0">
                    <a:pos x="33" y="7"/>
                  </a:cxn>
                  <a:cxn ang="0">
                    <a:pos x="31" y="9"/>
                  </a:cxn>
                  <a:cxn ang="0">
                    <a:pos x="31" y="16"/>
                  </a:cxn>
                  <a:cxn ang="0">
                    <a:pos x="31" y="89"/>
                  </a:cxn>
                  <a:cxn ang="0">
                    <a:pos x="31" y="93"/>
                  </a:cxn>
                  <a:cxn ang="0">
                    <a:pos x="33" y="98"/>
                  </a:cxn>
                  <a:cxn ang="0">
                    <a:pos x="33" y="98"/>
                  </a:cxn>
                  <a:cxn ang="0">
                    <a:pos x="36" y="100"/>
                  </a:cxn>
                  <a:cxn ang="0">
                    <a:pos x="40" y="100"/>
                  </a:cxn>
                  <a:cxn ang="0">
                    <a:pos x="47" y="100"/>
                  </a:cxn>
                  <a:cxn ang="0">
                    <a:pos x="54" y="100"/>
                  </a:cxn>
                  <a:cxn ang="0">
                    <a:pos x="66" y="100"/>
                  </a:cxn>
                  <a:cxn ang="0">
                    <a:pos x="71" y="98"/>
                  </a:cxn>
                  <a:cxn ang="0">
                    <a:pos x="75" y="96"/>
                  </a:cxn>
                  <a:cxn ang="0">
                    <a:pos x="80" y="93"/>
                  </a:cxn>
                  <a:cxn ang="0">
                    <a:pos x="85" y="86"/>
                  </a:cxn>
                  <a:cxn ang="0">
                    <a:pos x="87" y="77"/>
                  </a:cxn>
                </a:cxnLst>
                <a:rect l="0" t="0" r="r" b="b"/>
                <a:pathLst>
                  <a:path w="92" h="105">
                    <a:moveTo>
                      <a:pt x="87" y="77"/>
                    </a:moveTo>
                    <a:lnTo>
                      <a:pt x="92" y="77"/>
                    </a:lnTo>
                    <a:lnTo>
                      <a:pt x="82" y="105"/>
                    </a:lnTo>
                    <a:lnTo>
                      <a:pt x="0" y="105"/>
                    </a:lnTo>
                    <a:lnTo>
                      <a:pt x="5" y="105"/>
                    </a:lnTo>
                    <a:lnTo>
                      <a:pt x="10" y="103"/>
                    </a:lnTo>
                    <a:lnTo>
                      <a:pt x="15" y="100"/>
                    </a:lnTo>
                    <a:lnTo>
                      <a:pt x="17" y="96"/>
                    </a:lnTo>
                    <a:lnTo>
                      <a:pt x="17" y="86"/>
                    </a:lnTo>
                    <a:lnTo>
                      <a:pt x="17" y="16"/>
                    </a:lnTo>
                    <a:lnTo>
                      <a:pt x="17" y="12"/>
                    </a:lnTo>
                    <a:lnTo>
                      <a:pt x="15" y="7"/>
                    </a:lnTo>
                    <a:lnTo>
                      <a:pt x="15" y="5"/>
                    </a:lnTo>
                    <a:lnTo>
                      <a:pt x="10" y="2"/>
                    </a:lnTo>
                    <a:lnTo>
                      <a:pt x="5" y="0"/>
                    </a:lnTo>
                    <a:lnTo>
                      <a:pt x="0" y="0"/>
                    </a:lnTo>
                    <a:lnTo>
                      <a:pt x="50" y="0"/>
                    </a:lnTo>
                    <a:lnTo>
                      <a:pt x="43" y="0"/>
                    </a:lnTo>
                    <a:lnTo>
                      <a:pt x="38" y="2"/>
                    </a:lnTo>
                    <a:lnTo>
                      <a:pt x="36" y="5"/>
                    </a:lnTo>
                    <a:lnTo>
                      <a:pt x="33" y="7"/>
                    </a:lnTo>
                    <a:lnTo>
                      <a:pt x="31" y="9"/>
                    </a:lnTo>
                    <a:lnTo>
                      <a:pt x="31" y="16"/>
                    </a:lnTo>
                    <a:lnTo>
                      <a:pt x="31" y="89"/>
                    </a:lnTo>
                    <a:lnTo>
                      <a:pt x="31" y="93"/>
                    </a:lnTo>
                    <a:lnTo>
                      <a:pt x="33" y="98"/>
                    </a:lnTo>
                    <a:lnTo>
                      <a:pt x="36" y="100"/>
                    </a:lnTo>
                    <a:lnTo>
                      <a:pt x="40" y="100"/>
                    </a:lnTo>
                    <a:lnTo>
                      <a:pt x="47" y="100"/>
                    </a:lnTo>
                    <a:lnTo>
                      <a:pt x="54" y="100"/>
                    </a:lnTo>
                    <a:lnTo>
                      <a:pt x="66" y="100"/>
                    </a:lnTo>
                    <a:lnTo>
                      <a:pt x="71" y="98"/>
                    </a:lnTo>
                    <a:lnTo>
                      <a:pt x="75" y="96"/>
                    </a:lnTo>
                    <a:lnTo>
                      <a:pt x="80" y="93"/>
                    </a:lnTo>
                    <a:lnTo>
                      <a:pt x="85" y="86"/>
                    </a:lnTo>
                    <a:lnTo>
                      <a:pt x="87" y="77"/>
                    </a:lnTo>
                    <a:close/>
                  </a:path>
                </a:pathLst>
              </a:custGeom>
              <a:solidFill>
                <a:srgbClr val="000000"/>
              </a:solidFill>
              <a:ln w="0">
                <a:solidFill>
                  <a:srgbClr val="000000"/>
                </a:solidFill>
                <a:round/>
                <a:headEnd/>
                <a:tailEnd/>
              </a:ln>
            </p:spPr>
            <p:txBody>
              <a:bodyPr/>
              <a:lstStyle/>
              <a:p>
                <a:endParaRPr lang="en-US"/>
              </a:p>
            </p:txBody>
          </p:sp>
        </p:grpSp>
        <p:grpSp>
          <p:nvGrpSpPr>
            <p:cNvPr id="5" name="Group 236"/>
            <p:cNvGrpSpPr>
              <a:grpSpLocks/>
            </p:cNvGrpSpPr>
            <p:nvPr/>
          </p:nvGrpSpPr>
          <p:grpSpPr bwMode="auto">
            <a:xfrm>
              <a:off x="977" y="7"/>
              <a:ext cx="5105" cy="4338"/>
              <a:chOff x="977" y="7"/>
              <a:chExt cx="5105" cy="4338"/>
            </a:xfrm>
          </p:grpSpPr>
          <p:sp>
            <p:nvSpPr>
              <p:cNvPr id="534964" name="Freeform 436"/>
              <p:cNvSpPr>
                <a:spLocks/>
              </p:cNvSpPr>
              <p:nvPr/>
            </p:nvSpPr>
            <p:spPr bwMode="auto">
              <a:xfrm>
                <a:off x="5499" y="3218"/>
                <a:ext cx="44" cy="145"/>
              </a:xfrm>
              <a:custGeom>
                <a:avLst/>
                <a:gdLst/>
                <a:ahLst/>
                <a:cxnLst>
                  <a:cxn ang="0">
                    <a:pos x="44" y="140"/>
                  </a:cxn>
                  <a:cxn ang="0">
                    <a:pos x="44" y="145"/>
                  </a:cxn>
                  <a:cxn ang="0">
                    <a:pos x="33" y="138"/>
                  </a:cxn>
                  <a:cxn ang="0">
                    <a:pos x="23" y="131"/>
                  </a:cxn>
                  <a:cxn ang="0">
                    <a:pos x="14" y="117"/>
                  </a:cxn>
                  <a:cxn ang="0">
                    <a:pos x="7" y="103"/>
                  </a:cxn>
                  <a:cxn ang="0">
                    <a:pos x="2" y="89"/>
                  </a:cxn>
                  <a:cxn ang="0">
                    <a:pos x="0" y="73"/>
                  </a:cxn>
                  <a:cxn ang="0">
                    <a:pos x="5" y="49"/>
                  </a:cxn>
                  <a:cxn ang="0">
                    <a:pos x="12" y="28"/>
                  </a:cxn>
                  <a:cxn ang="0">
                    <a:pos x="21" y="17"/>
                  </a:cxn>
                  <a:cxn ang="0">
                    <a:pos x="33" y="7"/>
                  </a:cxn>
                  <a:cxn ang="0">
                    <a:pos x="44" y="0"/>
                  </a:cxn>
                  <a:cxn ang="0">
                    <a:pos x="44" y="5"/>
                  </a:cxn>
                  <a:cxn ang="0">
                    <a:pos x="35" y="10"/>
                  </a:cxn>
                  <a:cxn ang="0">
                    <a:pos x="28" y="19"/>
                  </a:cxn>
                  <a:cxn ang="0">
                    <a:pos x="23" y="28"/>
                  </a:cxn>
                  <a:cxn ang="0">
                    <a:pos x="19" y="42"/>
                  </a:cxn>
                  <a:cxn ang="0">
                    <a:pos x="16" y="56"/>
                  </a:cxn>
                  <a:cxn ang="0">
                    <a:pos x="16" y="70"/>
                  </a:cxn>
                  <a:cxn ang="0">
                    <a:pos x="16" y="87"/>
                  </a:cxn>
                  <a:cxn ang="0">
                    <a:pos x="19" y="101"/>
                  </a:cxn>
                  <a:cxn ang="0">
                    <a:pos x="21" y="110"/>
                  </a:cxn>
                  <a:cxn ang="0">
                    <a:pos x="23" y="117"/>
                  </a:cxn>
                  <a:cxn ang="0">
                    <a:pos x="26" y="124"/>
                  </a:cxn>
                  <a:cxn ang="0">
                    <a:pos x="30" y="129"/>
                  </a:cxn>
                  <a:cxn ang="0">
                    <a:pos x="37" y="136"/>
                  </a:cxn>
                  <a:cxn ang="0">
                    <a:pos x="44" y="140"/>
                  </a:cxn>
                </a:cxnLst>
                <a:rect l="0" t="0" r="r" b="b"/>
                <a:pathLst>
                  <a:path w="44" h="145">
                    <a:moveTo>
                      <a:pt x="44" y="140"/>
                    </a:moveTo>
                    <a:lnTo>
                      <a:pt x="44" y="145"/>
                    </a:lnTo>
                    <a:lnTo>
                      <a:pt x="33" y="138"/>
                    </a:lnTo>
                    <a:lnTo>
                      <a:pt x="23" y="131"/>
                    </a:lnTo>
                    <a:lnTo>
                      <a:pt x="14" y="117"/>
                    </a:lnTo>
                    <a:lnTo>
                      <a:pt x="7" y="103"/>
                    </a:lnTo>
                    <a:lnTo>
                      <a:pt x="2" y="89"/>
                    </a:lnTo>
                    <a:lnTo>
                      <a:pt x="0" y="73"/>
                    </a:lnTo>
                    <a:lnTo>
                      <a:pt x="5" y="49"/>
                    </a:lnTo>
                    <a:lnTo>
                      <a:pt x="12" y="28"/>
                    </a:lnTo>
                    <a:lnTo>
                      <a:pt x="21" y="17"/>
                    </a:lnTo>
                    <a:lnTo>
                      <a:pt x="33" y="7"/>
                    </a:lnTo>
                    <a:lnTo>
                      <a:pt x="44" y="0"/>
                    </a:lnTo>
                    <a:lnTo>
                      <a:pt x="44" y="5"/>
                    </a:lnTo>
                    <a:lnTo>
                      <a:pt x="35" y="10"/>
                    </a:lnTo>
                    <a:lnTo>
                      <a:pt x="28" y="19"/>
                    </a:lnTo>
                    <a:lnTo>
                      <a:pt x="23" y="28"/>
                    </a:lnTo>
                    <a:lnTo>
                      <a:pt x="19" y="42"/>
                    </a:lnTo>
                    <a:lnTo>
                      <a:pt x="16" y="56"/>
                    </a:lnTo>
                    <a:lnTo>
                      <a:pt x="16" y="70"/>
                    </a:lnTo>
                    <a:lnTo>
                      <a:pt x="16" y="87"/>
                    </a:lnTo>
                    <a:lnTo>
                      <a:pt x="19" y="101"/>
                    </a:lnTo>
                    <a:lnTo>
                      <a:pt x="21" y="110"/>
                    </a:lnTo>
                    <a:lnTo>
                      <a:pt x="23" y="117"/>
                    </a:lnTo>
                    <a:lnTo>
                      <a:pt x="26" y="124"/>
                    </a:lnTo>
                    <a:lnTo>
                      <a:pt x="30" y="129"/>
                    </a:lnTo>
                    <a:lnTo>
                      <a:pt x="37" y="136"/>
                    </a:lnTo>
                    <a:lnTo>
                      <a:pt x="44" y="140"/>
                    </a:lnTo>
                    <a:close/>
                  </a:path>
                </a:pathLst>
              </a:custGeom>
              <a:solidFill>
                <a:srgbClr val="000000"/>
              </a:solidFill>
              <a:ln w="0">
                <a:solidFill>
                  <a:srgbClr val="000000"/>
                </a:solidFill>
                <a:round/>
                <a:headEnd/>
                <a:tailEnd/>
              </a:ln>
            </p:spPr>
            <p:txBody>
              <a:bodyPr/>
              <a:lstStyle/>
              <a:p>
                <a:endParaRPr lang="en-US"/>
              </a:p>
            </p:txBody>
          </p:sp>
          <p:sp>
            <p:nvSpPr>
              <p:cNvPr id="534963" name="Freeform 435"/>
              <p:cNvSpPr>
                <a:spLocks/>
              </p:cNvSpPr>
              <p:nvPr/>
            </p:nvSpPr>
            <p:spPr bwMode="auto">
              <a:xfrm>
                <a:off x="5551" y="3223"/>
                <a:ext cx="145" cy="107"/>
              </a:xfrm>
              <a:custGeom>
                <a:avLst/>
                <a:gdLst/>
                <a:ahLst/>
                <a:cxnLst>
                  <a:cxn ang="0">
                    <a:pos x="145" y="0"/>
                  </a:cxn>
                  <a:cxn ang="0">
                    <a:pos x="138" y="2"/>
                  </a:cxn>
                  <a:cxn ang="0">
                    <a:pos x="133" y="7"/>
                  </a:cxn>
                  <a:cxn ang="0">
                    <a:pos x="131" y="14"/>
                  </a:cxn>
                  <a:cxn ang="0">
                    <a:pos x="100" y="107"/>
                  </a:cxn>
                  <a:cxn ang="0">
                    <a:pos x="72" y="42"/>
                  </a:cxn>
                  <a:cxn ang="0">
                    <a:pos x="46" y="107"/>
                  </a:cxn>
                  <a:cxn ang="0">
                    <a:pos x="14" y="14"/>
                  </a:cxn>
                  <a:cxn ang="0">
                    <a:pos x="11" y="7"/>
                  </a:cxn>
                  <a:cxn ang="0">
                    <a:pos x="7" y="2"/>
                  </a:cxn>
                  <a:cxn ang="0">
                    <a:pos x="0" y="0"/>
                  </a:cxn>
                  <a:cxn ang="0">
                    <a:pos x="39" y="0"/>
                  </a:cxn>
                  <a:cxn ang="0">
                    <a:pos x="37" y="0"/>
                  </a:cxn>
                  <a:cxn ang="0">
                    <a:pos x="30" y="2"/>
                  </a:cxn>
                  <a:cxn ang="0">
                    <a:pos x="30" y="7"/>
                  </a:cxn>
                  <a:cxn ang="0">
                    <a:pos x="30" y="14"/>
                  </a:cxn>
                  <a:cxn ang="0">
                    <a:pos x="53" y="82"/>
                  </a:cxn>
                  <a:cxn ang="0">
                    <a:pos x="65" y="21"/>
                  </a:cxn>
                  <a:cxn ang="0">
                    <a:pos x="60" y="9"/>
                  </a:cxn>
                  <a:cxn ang="0">
                    <a:pos x="58" y="5"/>
                  </a:cxn>
                  <a:cxn ang="0">
                    <a:pos x="56" y="2"/>
                  </a:cxn>
                  <a:cxn ang="0">
                    <a:pos x="51" y="0"/>
                  </a:cxn>
                  <a:cxn ang="0">
                    <a:pos x="49" y="0"/>
                  </a:cxn>
                  <a:cxn ang="0">
                    <a:pos x="89" y="0"/>
                  </a:cxn>
                  <a:cxn ang="0">
                    <a:pos x="84" y="2"/>
                  </a:cxn>
                  <a:cxn ang="0">
                    <a:pos x="79" y="5"/>
                  </a:cxn>
                  <a:cxn ang="0">
                    <a:pos x="79" y="12"/>
                  </a:cxn>
                  <a:cxn ang="0">
                    <a:pos x="81" y="23"/>
                  </a:cxn>
                  <a:cxn ang="0">
                    <a:pos x="121" y="23"/>
                  </a:cxn>
                  <a:cxn ang="0">
                    <a:pos x="124" y="12"/>
                  </a:cxn>
                  <a:cxn ang="0">
                    <a:pos x="124" y="7"/>
                  </a:cxn>
                  <a:cxn ang="0">
                    <a:pos x="121" y="2"/>
                  </a:cxn>
                  <a:cxn ang="0">
                    <a:pos x="117" y="0"/>
                  </a:cxn>
                  <a:cxn ang="0">
                    <a:pos x="114" y="0"/>
                  </a:cxn>
                </a:cxnLst>
                <a:rect l="0" t="0" r="r" b="b"/>
                <a:pathLst>
                  <a:path w="145" h="107">
                    <a:moveTo>
                      <a:pt x="145" y="0"/>
                    </a:moveTo>
                    <a:lnTo>
                      <a:pt x="145" y="0"/>
                    </a:lnTo>
                    <a:lnTo>
                      <a:pt x="140" y="0"/>
                    </a:lnTo>
                    <a:lnTo>
                      <a:pt x="138" y="2"/>
                    </a:lnTo>
                    <a:lnTo>
                      <a:pt x="135" y="5"/>
                    </a:lnTo>
                    <a:lnTo>
                      <a:pt x="133" y="7"/>
                    </a:lnTo>
                    <a:lnTo>
                      <a:pt x="131" y="12"/>
                    </a:lnTo>
                    <a:lnTo>
                      <a:pt x="131" y="14"/>
                    </a:lnTo>
                    <a:lnTo>
                      <a:pt x="128" y="21"/>
                    </a:lnTo>
                    <a:lnTo>
                      <a:pt x="100" y="107"/>
                    </a:lnTo>
                    <a:lnTo>
                      <a:pt x="96" y="107"/>
                    </a:lnTo>
                    <a:lnTo>
                      <a:pt x="72" y="42"/>
                    </a:lnTo>
                    <a:lnTo>
                      <a:pt x="51" y="107"/>
                    </a:lnTo>
                    <a:lnTo>
                      <a:pt x="46" y="107"/>
                    </a:lnTo>
                    <a:lnTo>
                      <a:pt x="16" y="19"/>
                    </a:lnTo>
                    <a:lnTo>
                      <a:pt x="14" y="14"/>
                    </a:lnTo>
                    <a:lnTo>
                      <a:pt x="11" y="9"/>
                    </a:lnTo>
                    <a:lnTo>
                      <a:pt x="11" y="7"/>
                    </a:lnTo>
                    <a:lnTo>
                      <a:pt x="9" y="5"/>
                    </a:lnTo>
                    <a:lnTo>
                      <a:pt x="7" y="2"/>
                    </a:lnTo>
                    <a:lnTo>
                      <a:pt x="4" y="0"/>
                    </a:lnTo>
                    <a:lnTo>
                      <a:pt x="0" y="0"/>
                    </a:lnTo>
                    <a:lnTo>
                      <a:pt x="39" y="0"/>
                    </a:lnTo>
                    <a:lnTo>
                      <a:pt x="37" y="0"/>
                    </a:lnTo>
                    <a:lnTo>
                      <a:pt x="35" y="2"/>
                    </a:lnTo>
                    <a:lnTo>
                      <a:pt x="30" y="2"/>
                    </a:lnTo>
                    <a:lnTo>
                      <a:pt x="30" y="5"/>
                    </a:lnTo>
                    <a:lnTo>
                      <a:pt x="30" y="7"/>
                    </a:lnTo>
                    <a:lnTo>
                      <a:pt x="30" y="9"/>
                    </a:lnTo>
                    <a:lnTo>
                      <a:pt x="30" y="14"/>
                    </a:lnTo>
                    <a:lnTo>
                      <a:pt x="32" y="21"/>
                    </a:lnTo>
                    <a:lnTo>
                      <a:pt x="53" y="82"/>
                    </a:lnTo>
                    <a:lnTo>
                      <a:pt x="67" y="30"/>
                    </a:lnTo>
                    <a:lnTo>
                      <a:pt x="65" y="21"/>
                    </a:lnTo>
                    <a:lnTo>
                      <a:pt x="63" y="14"/>
                    </a:lnTo>
                    <a:lnTo>
                      <a:pt x="60" y="9"/>
                    </a:lnTo>
                    <a:lnTo>
                      <a:pt x="60" y="7"/>
                    </a:lnTo>
                    <a:lnTo>
                      <a:pt x="58" y="5"/>
                    </a:lnTo>
                    <a:lnTo>
                      <a:pt x="56" y="2"/>
                    </a:lnTo>
                    <a:lnTo>
                      <a:pt x="53" y="2"/>
                    </a:lnTo>
                    <a:lnTo>
                      <a:pt x="51" y="0"/>
                    </a:lnTo>
                    <a:lnTo>
                      <a:pt x="49" y="0"/>
                    </a:lnTo>
                    <a:lnTo>
                      <a:pt x="89" y="0"/>
                    </a:lnTo>
                    <a:lnTo>
                      <a:pt x="86" y="0"/>
                    </a:lnTo>
                    <a:lnTo>
                      <a:pt x="84" y="2"/>
                    </a:lnTo>
                    <a:lnTo>
                      <a:pt x="81" y="2"/>
                    </a:lnTo>
                    <a:lnTo>
                      <a:pt x="79" y="5"/>
                    </a:lnTo>
                    <a:lnTo>
                      <a:pt x="79" y="9"/>
                    </a:lnTo>
                    <a:lnTo>
                      <a:pt x="79" y="12"/>
                    </a:lnTo>
                    <a:lnTo>
                      <a:pt x="79" y="16"/>
                    </a:lnTo>
                    <a:lnTo>
                      <a:pt x="81" y="23"/>
                    </a:lnTo>
                    <a:lnTo>
                      <a:pt x="103" y="82"/>
                    </a:lnTo>
                    <a:lnTo>
                      <a:pt x="121" y="23"/>
                    </a:lnTo>
                    <a:lnTo>
                      <a:pt x="124" y="16"/>
                    </a:lnTo>
                    <a:lnTo>
                      <a:pt x="124" y="12"/>
                    </a:lnTo>
                    <a:lnTo>
                      <a:pt x="126" y="7"/>
                    </a:lnTo>
                    <a:lnTo>
                      <a:pt x="124" y="7"/>
                    </a:lnTo>
                    <a:lnTo>
                      <a:pt x="124" y="5"/>
                    </a:lnTo>
                    <a:lnTo>
                      <a:pt x="121" y="2"/>
                    </a:lnTo>
                    <a:lnTo>
                      <a:pt x="117" y="0"/>
                    </a:lnTo>
                    <a:lnTo>
                      <a:pt x="114" y="0"/>
                    </a:lnTo>
                    <a:lnTo>
                      <a:pt x="145" y="0"/>
                    </a:lnTo>
                    <a:close/>
                  </a:path>
                </a:pathLst>
              </a:custGeom>
              <a:solidFill>
                <a:srgbClr val="000000"/>
              </a:solidFill>
              <a:ln w="0">
                <a:solidFill>
                  <a:srgbClr val="000000"/>
                </a:solidFill>
                <a:round/>
                <a:headEnd/>
                <a:tailEnd/>
              </a:ln>
            </p:spPr>
            <p:txBody>
              <a:bodyPr/>
              <a:lstStyle/>
              <a:p>
                <a:endParaRPr lang="en-US"/>
              </a:p>
            </p:txBody>
          </p:sp>
          <p:sp>
            <p:nvSpPr>
              <p:cNvPr id="534962" name="Freeform 434"/>
              <p:cNvSpPr>
                <a:spLocks noEditPoints="1"/>
              </p:cNvSpPr>
              <p:nvPr/>
            </p:nvSpPr>
            <p:spPr bwMode="auto">
              <a:xfrm>
                <a:off x="5700" y="3256"/>
                <a:ext cx="66" cy="74"/>
              </a:xfrm>
              <a:custGeom>
                <a:avLst/>
                <a:gdLst/>
                <a:ahLst/>
                <a:cxnLst>
                  <a:cxn ang="0">
                    <a:pos x="33" y="67"/>
                  </a:cxn>
                  <a:cxn ang="0">
                    <a:pos x="26" y="72"/>
                  </a:cxn>
                  <a:cxn ang="0">
                    <a:pos x="17" y="74"/>
                  </a:cxn>
                  <a:cxn ang="0">
                    <a:pos x="5" y="70"/>
                  </a:cxn>
                  <a:cxn ang="0">
                    <a:pos x="0" y="56"/>
                  </a:cxn>
                  <a:cxn ang="0">
                    <a:pos x="3" y="46"/>
                  </a:cxn>
                  <a:cxn ang="0">
                    <a:pos x="14" y="37"/>
                  </a:cxn>
                  <a:cxn ang="0">
                    <a:pos x="29" y="30"/>
                  </a:cxn>
                  <a:cxn ang="0">
                    <a:pos x="40" y="23"/>
                  </a:cxn>
                  <a:cxn ang="0">
                    <a:pos x="40" y="11"/>
                  </a:cxn>
                  <a:cxn ang="0">
                    <a:pos x="33" y="4"/>
                  </a:cxn>
                  <a:cxn ang="0">
                    <a:pos x="24" y="4"/>
                  </a:cxn>
                  <a:cxn ang="0">
                    <a:pos x="17" y="9"/>
                  </a:cxn>
                  <a:cxn ang="0">
                    <a:pos x="17" y="18"/>
                  </a:cxn>
                  <a:cxn ang="0">
                    <a:pos x="14" y="23"/>
                  </a:cxn>
                  <a:cxn ang="0">
                    <a:pos x="10" y="25"/>
                  </a:cxn>
                  <a:cxn ang="0">
                    <a:pos x="5" y="23"/>
                  </a:cxn>
                  <a:cxn ang="0">
                    <a:pos x="3" y="18"/>
                  </a:cxn>
                  <a:cxn ang="0">
                    <a:pos x="10" y="4"/>
                  </a:cxn>
                  <a:cxn ang="0">
                    <a:pos x="21" y="0"/>
                  </a:cxn>
                  <a:cxn ang="0">
                    <a:pos x="38" y="0"/>
                  </a:cxn>
                  <a:cxn ang="0">
                    <a:pos x="50" y="7"/>
                  </a:cxn>
                  <a:cxn ang="0">
                    <a:pos x="54" y="16"/>
                  </a:cxn>
                  <a:cxn ang="0">
                    <a:pos x="54" y="49"/>
                  </a:cxn>
                  <a:cxn ang="0">
                    <a:pos x="54" y="60"/>
                  </a:cxn>
                  <a:cxn ang="0">
                    <a:pos x="57" y="63"/>
                  </a:cxn>
                  <a:cxn ang="0">
                    <a:pos x="57" y="65"/>
                  </a:cxn>
                  <a:cxn ang="0">
                    <a:pos x="59" y="65"/>
                  </a:cxn>
                  <a:cxn ang="0">
                    <a:pos x="66" y="60"/>
                  </a:cxn>
                  <a:cxn ang="0">
                    <a:pos x="59" y="70"/>
                  </a:cxn>
                  <a:cxn ang="0">
                    <a:pos x="50" y="74"/>
                  </a:cxn>
                  <a:cxn ang="0">
                    <a:pos x="43" y="72"/>
                  </a:cxn>
                  <a:cxn ang="0">
                    <a:pos x="40" y="63"/>
                  </a:cxn>
                  <a:cxn ang="0">
                    <a:pos x="40" y="30"/>
                  </a:cxn>
                  <a:cxn ang="0">
                    <a:pos x="29" y="35"/>
                  </a:cxn>
                  <a:cxn ang="0">
                    <a:pos x="19" y="42"/>
                  </a:cxn>
                  <a:cxn ang="0">
                    <a:pos x="14" y="49"/>
                  </a:cxn>
                  <a:cxn ang="0">
                    <a:pos x="14" y="58"/>
                  </a:cxn>
                  <a:cxn ang="0">
                    <a:pos x="21" y="63"/>
                  </a:cxn>
                  <a:cxn ang="0">
                    <a:pos x="29" y="63"/>
                  </a:cxn>
                  <a:cxn ang="0">
                    <a:pos x="40" y="58"/>
                  </a:cxn>
                </a:cxnLst>
                <a:rect l="0" t="0" r="r" b="b"/>
                <a:pathLst>
                  <a:path w="66" h="74">
                    <a:moveTo>
                      <a:pt x="40" y="63"/>
                    </a:moveTo>
                    <a:lnTo>
                      <a:pt x="33" y="67"/>
                    </a:lnTo>
                    <a:lnTo>
                      <a:pt x="29" y="70"/>
                    </a:lnTo>
                    <a:lnTo>
                      <a:pt x="26" y="72"/>
                    </a:lnTo>
                    <a:lnTo>
                      <a:pt x="21" y="74"/>
                    </a:lnTo>
                    <a:lnTo>
                      <a:pt x="17" y="74"/>
                    </a:lnTo>
                    <a:lnTo>
                      <a:pt x="10" y="72"/>
                    </a:lnTo>
                    <a:lnTo>
                      <a:pt x="5" y="70"/>
                    </a:lnTo>
                    <a:lnTo>
                      <a:pt x="3" y="63"/>
                    </a:lnTo>
                    <a:lnTo>
                      <a:pt x="0" y="56"/>
                    </a:lnTo>
                    <a:lnTo>
                      <a:pt x="0" y="51"/>
                    </a:lnTo>
                    <a:lnTo>
                      <a:pt x="3" y="46"/>
                    </a:lnTo>
                    <a:lnTo>
                      <a:pt x="7" y="42"/>
                    </a:lnTo>
                    <a:lnTo>
                      <a:pt x="14" y="37"/>
                    </a:lnTo>
                    <a:lnTo>
                      <a:pt x="21" y="35"/>
                    </a:lnTo>
                    <a:lnTo>
                      <a:pt x="29" y="30"/>
                    </a:lnTo>
                    <a:lnTo>
                      <a:pt x="40" y="25"/>
                    </a:lnTo>
                    <a:lnTo>
                      <a:pt x="40" y="23"/>
                    </a:lnTo>
                    <a:lnTo>
                      <a:pt x="40" y="16"/>
                    </a:lnTo>
                    <a:lnTo>
                      <a:pt x="40" y="11"/>
                    </a:lnTo>
                    <a:lnTo>
                      <a:pt x="38" y="9"/>
                    </a:lnTo>
                    <a:lnTo>
                      <a:pt x="33" y="4"/>
                    </a:lnTo>
                    <a:lnTo>
                      <a:pt x="29" y="4"/>
                    </a:lnTo>
                    <a:lnTo>
                      <a:pt x="24" y="4"/>
                    </a:lnTo>
                    <a:lnTo>
                      <a:pt x="19" y="7"/>
                    </a:lnTo>
                    <a:lnTo>
                      <a:pt x="17" y="9"/>
                    </a:lnTo>
                    <a:lnTo>
                      <a:pt x="17" y="14"/>
                    </a:lnTo>
                    <a:lnTo>
                      <a:pt x="17" y="18"/>
                    </a:lnTo>
                    <a:lnTo>
                      <a:pt x="17" y="21"/>
                    </a:lnTo>
                    <a:lnTo>
                      <a:pt x="14" y="23"/>
                    </a:lnTo>
                    <a:lnTo>
                      <a:pt x="12" y="25"/>
                    </a:lnTo>
                    <a:lnTo>
                      <a:pt x="10" y="25"/>
                    </a:lnTo>
                    <a:lnTo>
                      <a:pt x="7" y="25"/>
                    </a:lnTo>
                    <a:lnTo>
                      <a:pt x="5" y="23"/>
                    </a:lnTo>
                    <a:lnTo>
                      <a:pt x="5" y="21"/>
                    </a:lnTo>
                    <a:lnTo>
                      <a:pt x="3" y="18"/>
                    </a:lnTo>
                    <a:lnTo>
                      <a:pt x="5" y="11"/>
                    </a:lnTo>
                    <a:lnTo>
                      <a:pt x="10" y="4"/>
                    </a:lnTo>
                    <a:lnTo>
                      <a:pt x="17" y="2"/>
                    </a:lnTo>
                    <a:lnTo>
                      <a:pt x="21" y="0"/>
                    </a:lnTo>
                    <a:lnTo>
                      <a:pt x="31" y="0"/>
                    </a:lnTo>
                    <a:lnTo>
                      <a:pt x="38" y="0"/>
                    </a:lnTo>
                    <a:lnTo>
                      <a:pt x="45" y="2"/>
                    </a:lnTo>
                    <a:lnTo>
                      <a:pt x="50" y="7"/>
                    </a:lnTo>
                    <a:lnTo>
                      <a:pt x="52" y="9"/>
                    </a:lnTo>
                    <a:lnTo>
                      <a:pt x="54" y="16"/>
                    </a:lnTo>
                    <a:lnTo>
                      <a:pt x="54" y="23"/>
                    </a:lnTo>
                    <a:lnTo>
                      <a:pt x="54" y="49"/>
                    </a:lnTo>
                    <a:lnTo>
                      <a:pt x="54" y="56"/>
                    </a:lnTo>
                    <a:lnTo>
                      <a:pt x="54" y="60"/>
                    </a:lnTo>
                    <a:lnTo>
                      <a:pt x="54" y="63"/>
                    </a:lnTo>
                    <a:lnTo>
                      <a:pt x="57" y="63"/>
                    </a:lnTo>
                    <a:lnTo>
                      <a:pt x="57" y="65"/>
                    </a:lnTo>
                    <a:lnTo>
                      <a:pt x="59" y="65"/>
                    </a:lnTo>
                    <a:lnTo>
                      <a:pt x="61" y="63"/>
                    </a:lnTo>
                    <a:lnTo>
                      <a:pt x="66" y="60"/>
                    </a:lnTo>
                    <a:lnTo>
                      <a:pt x="66" y="63"/>
                    </a:lnTo>
                    <a:lnTo>
                      <a:pt x="59" y="70"/>
                    </a:lnTo>
                    <a:lnTo>
                      <a:pt x="54" y="72"/>
                    </a:lnTo>
                    <a:lnTo>
                      <a:pt x="50" y="74"/>
                    </a:lnTo>
                    <a:lnTo>
                      <a:pt x="45" y="74"/>
                    </a:lnTo>
                    <a:lnTo>
                      <a:pt x="43" y="72"/>
                    </a:lnTo>
                    <a:lnTo>
                      <a:pt x="40" y="67"/>
                    </a:lnTo>
                    <a:lnTo>
                      <a:pt x="40" y="63"/>
                    </a:lnTo>
                    <a:close/>
                    <a:moveTo>
                      <a:pt x="40" y="58"/>
                    </a:moveTo>
                    <a:lnTo>
                      <a:pt x="40" y="30"/>
                    </a:lnTo>
                    <a:lnTo>
                      <a:pt x="33" y="35"/>
                    </a:lnTo>
                    <a:lnTo>
                      <a:pt x="29" y="35"/>
                    </a:lnTo>
                    <a:lnTo>
                      <a:pt x="26" y="37"/>
                    </a:lnTo>
                    <a:lnTo>
                      <a:pt x="19" y="42"/>
                    </a:lnTo>
                    <a:lnTo>
                      <a:pt x="17" y="44"/>
                    </a:lnTo>
                    <a:lnTo>
                      <a:pt x="14" y="49"/>
                    </a:lnTo>
                    <a:lnTo>
                      <a:pt x="14" y="51"/>
                    </a:lnTo>
                    <a:lnTo>
                      <a:pt x="14" y="58"/>
                    </a:lnTo>
                    <a:lnTo>
                      <a:pt x="17" y="60"/>
                    </a:lnTo>
                    <a:lnTo>
                      <a:pt x="21" y="63"/>
                    </a:lnTo>
                    <a:lnTo>
                      <a:pt x="24" y="65"/>
                    </a:lnTo>
                    <a:lnTo>
                      <a:pt x="29" y="63"/>
                    </a:lnTo>
                    <a:lnTo>
                      <a:pt x="36" y="60"/>
                    </a:lnTo>
                    <a:lnTo>
                      <a:pt x="40" y="58"/>
                    </a:lnTo>
                    <a:close/>
                  </a:path>
                </a:pathLst>
              </a:custGeom>
              <a:solidFill>
                <a:srgbClr val="000000"/>
              </a:solidFill>
              <a:ln w="0">
                <a:solidFill>
                  <a:srgbClr val="000000"/>
                </a:solidFill>
                <a:round/>
                <a:headEnd/>
                <a:tailEnd/>
              </a:ln>
            </p:spPr>
            <p:txBody>
              <a:bodyPr/>
              <a:lstStyle/>
              <a:p>
                <a:endParaRPr lang="en-US"/>
              </a:p>
            </p:txBody>
          </p:sp>
          <p:sp>
            <p:nvSpPr>
              <p:cNvPr id="534961" name="Freeform 433"/>
              <p:cNvSpPr>
                <a:spLocks/>
              </p:cNvSpPr>
              <p:nvPr/>
            </p:nvSpPr>
            <p:spPr bwMode="auto">
              <a:xfrm>
                <a:off x="5768" y="3235"/>
                <a:ext cx="45" cy="95"/>
              </a:xfrm>
              <a:custGeom>
                <a:avLst/>
                <a:gdLst/>
                <a:ahLst/>
                <a:cxnLst>
                  <a:cxn ang="0">
                    <a:pos x="24" y="0"/>
                  </a:cxn>
                  <a:cxn ang="0">
                    <a:pos x="24" y="23"/>
                  </a:cxn>
                  <a:cxn ang="0">
                    <a:pos x="40" y="23"/>
                  </a:cxn>
                  <a:cxn ang="0">
                    <a:pos x="40" y="28"/>
                  </a:cxn>
                  <a:cxn ang="0">
                    <a:pos x="24" y="28"/>
                  </a:cxn>
                  <a:cxn ang="0">
                    <a:pos x="24" y="74"/>
                  </a:cxn>
                  <a:cxn ang="0">
                    <a:pos x="24" y="79"/>
                  </a:cxn>
                  <a:cxn ang="0">
                    <a:pos x="26" y="84"/>
                  </a:cxn>
                  <a:cxn ang="0">
                    <a:pos x="28" y="84"/>
                  </a:cxn>
                  <a:cxn ang="0">
                    <a:pos x="31" y="86"/>
                  </a:cxn>
                  <a:cxn ang="0">
                    <a:pos x="35" y="86"/>
                  </a:cxn>
                  <a:cxn ang="0">
                    <a:pos x="38" y="84"/>
                  </a:cxn>
                  <a:cxn ang="0">
                    <a:pos x="40" y="84"/>
                  </a:cxn>
                  <a:cxn ang="0">
                    <a:pos x="40" y="81"/>
                  </a:cxn>
                  <a:cxn ang="0">
                    <a:pos x="45" y="81"/>
                  </a:cxn>
                  <a:cxn ang="0">
                    <a:pos x="40" y="86"/>
                  </a:cxn>
                  <a:cxn ang="0">
                    <a:pos x="35" y="91"/>
                  </a:cxn>
                  <a:cxn ang="0">
                    <a:pos x="31" y="95"/>
                  </a:cxn>
                  <a:cxn ang="0">
                    <a:pos x="26" y="95"/>
                  </a:cxn>
                  <a:cxn ang="0">
                    <a:pos x="21" y="95"/>
                  </a:cxn>
                  <a:cxn ang="0">
                    <a:pos x="19" y="93"/>
                  </a:cxn>
                  <a:cxn ang="0">
                    <a:pos x="14" y="91"/>
                  </a:cxn>
                  <a:cxn ang="0">
                    <a:pos x="12" y="88"/>
                  </a:cxn>
                  <a:cxn ang="0">
                    <a:pos x="12" y="84"/>
                  </a:cxn>
                  <a:cxn ang="0">
                    <a:pos x="12" y="77"/>
                  </a:cxn>
                  <a:cxn ang="0">
                    <a:pos x="12" y="28"/>
                  </a:cxn>
                  <a:cxn ang="0">
                    <a:pos x="0" y="28"/>
                  </a:cxn>
                  <a:cxn ang="0">
                    <a:pos x="0" y="25"/>
                  </a:cxn>
                  <a:cxn ang="0">
                    <a:pos x="5" y="23"/>
                  </a:cxn>
                  <a:cxn ang="0">
                    <a:pos x="7" y="18"/>
                  </a:cxn>
                  <a:cxn ang="0">
                    <a:pos x="12" y="14"/>
                  </a:cxn>
                  <a:cxn ang="0">
                    <a:pos x="17" y="9"/>
                  </a:cxn>
                  <a:cxn ang="0">
                    <a:pos x="19" y="4"/>
                  </a:cxn>
                  <a:cxn ang="0">
                    <a:pos x="24" y="0"/>
                  </a:cxn>
                  <a:cxn ang="0">
                    <a:pos x="24" y="0"/>
                  </a:cxn>
                </a:cxnLst>
                <a:rect l="0" t="0" r="r" b="b"/>
                <a:pathLst>
                  <a:path w="45" h="95">
                    <a:moveTo>
                      <a:pt x="24" y="0"/>
                    </a:moveTo>
                    <a:lnTo>
                      <a:pt x="24" y="23"/>
                    </a:lnTo>
                    <a:lnTo>
                      <a:pt x="40" y="23"/>
                    </a:lnTo>
                    <a:lnTo>
                      <a:pt x="40" y="28"/>
                    </a:lnTo>
                    <a:lnTo>
                      <a:pt x="24" y="28"/>
                    </a:lnTo>
                    <a:lnTo>
                      <a:pt x="24" y="74"/>
                    </a:lnTo>
                    <a:lnTo>
                      <a:pt x="24" y="79"/>
                    </a:lnTo>
                    <a:lnTo>
                      <a:pt x="26" y="84"/>
                    </a:lnTo>
                    <a:lnTo>
                      <a:pt x="28" y="84"/>
                    </a:lnTo>
                    <a:lnTo>
                      <a:pt x="31" y="86"/>
                    </a:lnTo>
                    <a:lnTo>
                      <a:pt x="35" y="86"/>
                    </a:lnTo>
                    <a:lnTo>
                      <a:pt x="38" y="84"/>
                    </a:lnTo>
                    <a:lnTo>
                      <a:pt x="40" y="84"/>
                    </a:lnTo>
                    <a:lnTo>
                      <a:pt x="40" y="81"/>
                    </a:lnTo>
                    <a:lnTo>
                      <a:pt x="45" y="81"/>
                    </a:lnTo>
                    <a:lnTo>
                      <a:pt x="40" y="86"/>
                    </a:lnTo>
                    <a:lnTo>
                      <a:pt x="35" y="91"/>
                    </a:lnTo>
                    <a:lnTo>
                      <a:pt x="31" y="95"/>
                    </a:lnTo>
                    <a:lnTo>
                      <a:pt x="26" y="95"/>
                    </a:lnTo>
                    <a:lnTo>
                      <a:pt x="21" y="95"/>
                    </a:lnTo>
                    <a:lnTo>
                      <a:pt x="19" y="93"/>
                    </a:lnTo>
                    <a:lnTo>
                      <a:pt x="14" y="91"/>
                    </a:lnTo>
                    <a:lnTo>
                      <a:pt x="12" y="88"/>
                    </a:lnTo>
                    <a:lnTo>
                      <a:pt x="12" y="84"/>
                    </a:lnTo>
                    <a:lnTo>
                      <a:pt x="12" y="77"/>
                    </a:lnTo>
                    <a:lnTo>
                      <a:pt x="12" y="28"/>
                    </a:lnTo>
                    <a:lnTo>
                      <a:pt x="0" y="28"/>
                    </a:lnTo>
                    <a:lnTo>
                      <a:pt x="0" y="25"/>
                    </a:lnTo>
                    <a:lnTo>
                      <a:pt x="5" y="23"/>
                    </a:lnTo>
                    <a:lnTo>
                      <a:pt x="7" y="18"/>
                    </a:lnTo>
                    <a:lnTo>
                      <a:pt x="12" y="14"/>
                    </a:lnTo>
                    <a:lnTo>
                      <a:pt x="17" y="9"/>
                    </a:lnTo>
                    <a:lnTo>
                      <a:pt x="19" y="4"/>
                    </a:lnTo>
                    <a:lnTo>
                      <a:pt x="24" y="0"/>
                    </a:lnTo>
                    <a:close/>
                  </a:path>
                </a:pathLst>
              </a:custGeom>
              <a:solidFill>
                <a:srgbClr val="000000"/>
              </a:solidFill>
              <a:ln w="0">
                <a:solidFill>
                  <a:srgbClr val="000000"/>
                </a:solidFill>
                <a:round/>
                <a:headEnd/>
                <a:tailEnd/>
              </a:ln>
            </p:spPr>
            <p:txBody>
              <a:bodyPr/>
              <a:lstStyle/>
              <a:p>
                <a:endParaRPr lang="en-US"/>
              </a:p>
            </p:txBody>
          </p:sp>
          <p:sp>
            <p:nvSpPr>
              <p:cNvPr id="534960" name="Freeform 432"/>
              <p:cNvSpPr>
                <a:spLocks/>
              </p:cNvSpPr>
              <p:nvPr/>
            </p:nvSpPr>
            <p:spPr bwMode="auto">
              <a:xfrm>
                <a:off x="5820" y="3256"/>
                <a:ext cx="49" cy="74"/>
              </a:xfrm>
              <a:custGeom>
                <a:avLst/>
                <a:gdLst/>
                <a:ahLst/>
                <a:cxnLst>
                  <a:cxn ang="0">
                    <a:pos x="44" y="25"/>
                  </a:cxn>
                  <a:cxn ang="0">
                    <a:pos x="40" y="14"/>
                  </a:cxn>
                  <a:cxn ang="0">
                    <a:pos x="30" y="4"/>
                  </a:cxn>
                  <a:cxn ang="0">
                    <a:pos x="19" y="4"/>
                  </a:cxn>
                  <a:cxn ang="0">
                    <a:pos x="12" y="11"/>
                  </a:cxn>
                  <a:cxn ang="0">
                    <a:pos x="12" y="18"/>
                  </a:cxn>
                  <a:cxn ang="0">
                    <a:pos x="16" y="23"/>
                  </a:cxn>
                  <a:cxn ang="0">
                    <a:pos x="33" y="32"/>
                  </a:cxn>
                  <a:cxn ang="0">
                    <a:pos x="47" y="44"/>
                  </a:cxn>
                  <a:cxn ang="0">
                    <a:pos x="49" y="58"/>
                  </a:cxn>
                  <a:cxn ang="0">
                    <a:pos x="42" y="67"/>
                  </a:cxn>
                  <a:cxn ang="0">
                    <a:pos x="26" y="74"/>
                  </a:cxn>
                  <a:cxn ang="0">
                    <a:pos x="9" y="72"/>
                  </a:cxn>
                  <a:cxn ang="0">
                    <a:pos x="5" y="72"/>
                  </a:cxn>
                  <a:cxn ang="0">
                    <a:pos x="2" y="74"/>
                  </a:cxn>
                  <a:cxn ang="0">
                    <a:pos x="0" y="49"/>
                  </a:cxn>
                  <a:cxn ang="0">
                    <a:pos x="7" y="58"/>
                  </a:cxn>
                  <a:cxn ang="0">
                    <a:pos x="19" y="67"/>
                  </a:cxn>
                  <a:cxn ang="0">
                    <a:pos x="30" y="70"/>
                  </a:cxn>
                  <a:cxn ang="0">
                    <a:pos x="37" y="63"/>
                  </a:cxn>
                  <a:cxn ang="0">
                    <a:pos x="37" y="53"/>
                  </a:cxn>
                  <a:cxn ang="0">
                    <a:pos x="30" y="46"/>
                  </a:cxn>
                  <a:cxn ang="0">
                    <a:pos x="19" y="42"/>
                  </a:cxn>
                  <a:cxn ang="0">
                    <a:pos x="5" y="30"/>
                  </a:cxn>
                  <a:cxn ang="0">
                    <a:pos x="0" y="21"/>
                  </a:cxn>
                  <a:cxn ang="0">
                    <a:pos x="7" y="4"/>
                  </a:cxn>
                  <a:cxn ang="0">
                    <a:pos x="16" y="0"/>
                  </a:cxn>
                  <a:cxn ang="0">
                    <a:pos x="28" y="0"/>
                  </a:cxn>
                  <a:cxn ang="0">
                    <a:pos x="37" y="2"/>
                  </a:cxn>
                  <a:cxn ang="0">
                    <a:pos x="40" y="2"/>
                  </a:cxn>
                  <a:cxn ang="0">
                    <a:pos x="42" y="2"/>
                  </a:cxn>
                  <a:cxn ang="0">
                    <a:pos x="44" y="0"/>
                  </a:cxn>
                </a:cxnLst>
                <a:rect l="0" t="0" r="r" b="b"/>
                <a:pathLst>
                  <a:path w="49" h="74">
                    <a:moveTo>
                      <a:pt x="44" y="0"/>
                    </a:moveTo>
                    <a:lnTo>
                      <a:pt x="44" y="25"/>
                    </a:lnTo>
                    <a:lnTo>
                      <a:pt x="42" y="25"/>
                    </a:lnTo>
                    <a:lnTo>
                      <a:pt x="40" y="14"/>
                    </a:lnTo>
                    <a:lnTo>
                      <a:pt x="35" y="9"/>
                    </a:lnTo>
                    <a:lnTo>
                      <a:pt x="30" y="4"/>
                    </a:lnTo>
                    <a:lnTo>
                      <a:pt x="23" y="4"/>
                    </a:lnTo>
                    <a:lnTo>
                      <a:pt x="19" y="4"/>
                    </a:lnTo>
                    <a:lnTo>
                      <a:pt x="14" y="7"/>
                    </a:lnTo>
                    <a:lnTo>
                      <a:pt x="12" y="11"/>
                    </a:lnTo>
                    <a:lnTo>
                      <a:pt x="12" y="14"/>
                    </a:lnTo>
                    <a:lnTo>
                      <a:pt x="12" y="18"/>
                    </a:lnTo>
                    <a:lnTo>
                      <a:pt x="14" y="21"/>
                    </a:lnTo>
                    <a:lnTo>
                      <a:pt x="16" y="23"/>
                    </a:lnTo>
                    <a:lnTo>
                      <a:pt x="23" y="28"/>
                    </a:lnTo>
                    <a:lnTo>
                      <a:pt x="33" y="32"/>
                    </a:lnTo>
                    <a:lnTo>
                      <a:pt x="42" y="39"/>
                    </a:lnTo>
                    <a:lnTo>
                      <a:pt x="47" y="44"/>
                    </a:lnTo>
                    <a:lnTo>
                      <a:pt x="49" y="53"/>
                    </a:lnTo>
                    <a:lnTo>
                      <a:pt x="49" y="58"/>
                    </a:lnTo>
                    <a:lnTo>
                      <a:pt x="47" y="65"/>
                    </a:lnTo>
                    <a:lnTo>
                      <a:pt x="42" y="67"/>
                    </a:lnTo>
                    <a:lnTo>
                      <a:pt x="33" y="72"/>
                    </a:lnTo>
                    <a:lnTo>
                      <a:pt x="26" y="74"/>
                    </a:lnTo>
                    <a:lnTo>
                      <a:pt x="19" y="74"/>
                    </a:lnTo>
                    <a:lnTo>
                      <a:pt x="9" y="72"/>
                    </a:lnTo>
                    <a:lnTo>
                      <a:pt x="7" y="72"/>
                    </a:lnTo>
                    <a:lnTo>
                      <a:pt x="5" y="72"/>
                    </a:lnTo>
                    <a:lnTo>
                      <a:pt x="2" y="74"/>
                    </a:lnTo>
                    <a:lnTo>
                      <a:pt x="0" y="74"/>
                    </a:lnTo>
                    <a:lnTo>
                      <a:pt x="0" y="49"/>
                    </a:lnTo>
                    <a:lnTo>
                      <a:pt x="2" y="49"/>
                    </a:lnTo>
                    <a:lnTo>
                      <a:pt x="7" y="58"/>
                    </a:lnTo>
                    <a:lnTo>
                      <a:pt x="12" y="65"/>
                    </a:lnTo>
                    <a:lnTo>
                      <a:pt x="19" y="67"/>
                    </a:lnTo>
                    <a:lnTo>
                      <a:pt x="26" y="70"/>
                    </a:lnTo>
                    <a:lnTo>
                      <a:pt x="30" y="70"/>
                    </a:lnTo>
                    <a:lnTo>
                      <a:pt x="35" y="67"/>
                    </a:lnTo>
                    <a:lnTo>
                      <a:pt x="37" y="63"/>
                    </a:lnTo>
                    <a:lnTo>
                      <a:pt x="37" y="58"/>
                    </a:lnTo>
                    <a:lnTo>
                      <a:pt x="37" y="53"/>
                    </a:lnTo>
                    <a:lnTo>
                      <a:pt x="35" y="49"/>
                    </a:lnTo>
                    <a:lnTo>
                      <a:pt x="30" y="46"/>
                    </a:lnTo>
                    <a:lnTo>
                      <a:pt x="26" y="44"/>
                    </a:lnTo>
                    <a:lnTo>
                      <a:pt x="19" y="42"/>
                    </a:lnTo>
                    <a:lnTo>
                      <a:pt x="9" y="35"/>
                    </a:lnTo>
                    <a:lnTo>
                      <a:pt x="5" y="30"/>
                    </a:lnTo>
                    <a:lnTo>
                      <a:pt x="2" y="25"/>
                    </a:lnTo>
                    <a:lnTo>
                      <a:pt x="0" y="21"/>
                    </a:lnTo>
                    <a:lnTo>
                      <a:pt x="2" y="11"/>
                    </a:lnTo>
                    <a:lnTo>
                      <a:pt x="7" y="4"/>
                    </a:lnTo>
                    <a:lnTo>
                      <a:pt x="12" y="2"/>
                    </a:lnTo>
                    <a:lnTo>
                      <a:pt x="16" y="0"/>
                    </a:lnTo>
                    <a:lnTo>
                      <a:pt x="23" y="0"/>
                    </a:lnTo>
                    <a:lnTo>
                      <a:pt x="28" y="0"/>
                    </a:lnTo>
                    <a:lnTo>
                      <a:pt x="33" y="2"/>
                    </a:lnTo>
                    <a:lnTo>
                      <a:pt x="37" y="2"/>
                    </a:lnTo>
                    <a:lnTo>
                      <a:pt x="40" y="2"/>
                    </a:lnTo>
                    <a:lnTo>
                      <a:pt x="42" y="2"/>
                    </a:lnTo>
                    <a:lnTo>
                      <a:pt x="42" y="0"/>
                    </a:lnTo>
                    <a:lnTo>
                      <a:pt x="44" y="0"/>
                    </a:lnTo>
                    <a:close/>
                  </a:path>
                </a:pathLst>
              </a:custGeom>
              <a:solidFill>
                <a:srgbClr val="000000"/>
              </a:solidFill>
              <a:ln w="0">
                <a:solidFill>
                  <a:srgbClr val="000000"/>
                </a:solidFill>
                <a:round/>
                <a:headEnd/>
                <a:tailEnd/>
              </a:ln>
            </p:spPr>
            <p:txBody>
              <a:bodyPr/>
              <a:lstStyle/>
              <a:p>
                <a:endParaRPr lang="en-US"/>
              </a:p>
            </p:txBody>
          </p:sp>
          <p:sp>
            <p:nvSpPr>
              <p:cNvPr id="534959" name="Freeform 431"/>
              <p:cNvSpPr>
                <a:spLocks noEditPoints="1"/>
              </p:cNvSpPr>
              <p:nvPr/>
            </p:nvSpPr>
            <p:spPr bwMode="auto">
              <a:xfrm>
                <a:off x="5878" y="3256"/>
                <a:ext cx="71" cy="74"/>
              </a:xfrm>
              <a:custGeom>
                <a:avLst/>
                <a:gdLst/>
                <a:ahLst/>
                <a:cxnLst>
                  <a:cxn ang="0">
                    <a:pos x="36" y="0"/>
                  </a:cxn>
                  <a:cxn ang="0">
                    <a:pos x="45" y="0"/>
                  </a:cxn>
                  <a:cxn ang="0">
                    <a:pos x="54" y="4"/>
                  </a:cxn>
                  <a:cxn ang="0">
                    <a:pos x="61" y="11"/>
                  </a:cxn>
                  <a:cxn ang="0">
                    <a:pos x="66" y="18"/>
                  </a:cxn>
                  <a:cxn ang="0">
                    <a:pos x="68" y="28"/>
                  </a:cxn>
                  <a:cxn ang="0">
                    <a:pos x="71" y="35"/>
                  </a:cxn>
                  <a:cxn ang="0">
                    <a:pos x="68" y="44"/>
                  </a:cxn>
                  <a:cxn ang="0">
                    <a:pos x="66" y="56"/>
                  </a:cxn>
                  <a:cxn ang="0">
                    <a:pos x="59" y="63"/>
                  </a:cxn>
                  <a:cxn ang="0">
                    <a:pos x="52" y="70"/>
                  </a:cxn>
                  <a:cxn ang="0">
                    <a:pos x="45" y="72"/>
                  </a:cxn>
                  <a:cxn ang="0">
                    <a:pos x="36" y="74"/>
                  </a:cxn>
                  <a:cxn ang="0">
                    <a:pos x="24" y="72"/>
                  </a:cxn>
                  <a:cxn ang="0">
                    <a:pos x="17" y="70"/>
                  </a:cxn>
                  <a:cxn ang="0">
                    <a:pos x="10" y="63"/>
                  </a:cxn>
                  <a:cxn ang="0">
                    <a:pos x="5" y="53"/>
                  </a:cxn>
                  <a:cxn ang="0">
                    <a:pos x="3" y="46"/>
                  </a:cxn>
                  <a:cxn ang="0">
                    <a:pos x="0" y="37"/>
                  </a:cxn>
                  <a:cxn ang="0">
                    <a:pos x="3" y="28"/>
                  </a:cxn>
                  <a:cxn ang="0">
                    <a:pos x="5" y="18"/>
                  </a:cxn>
                  <a:cxn ang="0">
                    <a:pos x="12" y="9"/>
                  </a:cxn>
                  <a:cxn ang="0">
                    <a:pos x="19" y="4"/>
                  </a:cxn>
                  <a:cxn ang="0">
                    <a:pos x="26" y="0"/>
                  </a:cxn>
                  <a:cxn ang="0">
                    <a:pos x="36" y="0"/>
                  </a:cxn>
                  <a:cxn ang="0">
                    <a:pos x="33" y="4"/>
                  </a:cxn>
                  <a:cxn ang="0">
                    <a:pos x="29" y="4"/>
                  </a:cxn>
                  <a:cxn ang="0">
                    <a:pos x="24" y="7"/>
                  </a:cxn>
                  <a:cxn ang="0">
                    <a:pos x="21" y="11"/>
                  </a:cxn>
                  <a:cxn ang="0">
                    <a:pos x="17" y="16"/>
                  </a:cxn>
                  <a:cxn ang="0">
                    <a:pos x="14" y="23"/>
                  </a:cxn>
                  <a:cxn ang="0">
                    <a:pos x="14" y="32"/>
                  </a:cxn>
                  <a:cxn ang="0">
                    <a:pos x="14" y="42"/>
                  </a:cxn>
                  <a:cxn ang="0">
                    <a:pos x="17" y="51"/>
                  </a:cxn>
                  <a:cxn ang="0">
                    <a:pos x="21" y="58"/>
                  </a:cxn>
                  <a:cxn ang="0">
                    <a:pos x="26" y="65"/>
                  </a:cxn>
                  <a:cxn ang="0">
                    <a:pos x="31" y="67"/>
                  </a:cxn>
                  <a:cxn ang="0">
                    <a:pos x="38" y="70"/>
                  </a:cxn>
                  <a:cxn ang="0">
                    <a:pos x="45" y="67"/>
                  </a:cxn>
                  <a:cxn ang="0">
                    <a:pos x="52" y="63"/>
                  </a:cxn>
                  <a:cxn ang="0">
                    <a:pos x="54" y="58"/>
                  </a:cxn>
                  <a:cxn ang="0">
                    <a:pos x="57" y="51"/>
                  </a:cxn>
                  <a:cxn ang="0">
                    <a:pos x="57" y="42"/>
                  </a:cxn>
                  <a:cxn ang="0">
                    <a:pos x="57" y="30"/>
                  </a:cxn>
                  <a:cxn ang="0">
                    <a:pos x="52" y="21"/>
                  </a:cxn>
                  <a:cxn ang="0">
                    <a:pos x="47" y="11"/>
                  </a:cxn>
                  <a:cxn ang="0">
                    <a:pos x="43" y="7"/>
                  </a:cxn>
                  <a:cxn ang="0">
                    <a:pos x="38" y="4"/>
                  </a:cxn>
                  <a:cxn ang="0">
                    <a:pos x="33" y="4"/>
                  </a:cxn>
                </a:cxnLst>
                <a:rect l="0" t="0" r="r" b="b"/>
                <a:pathLst>
                  <a:path w="71" h="74">
                    <a:moveTo>
                      <a:pt x="36" y="0"/>
                    </a:moveTo>
                    <a:lnTo>
                      <a:pt x="45" y="0"/>
                    </a:lnTo>
                    <a:lnTo>
                      <a:pt x="54" y="4"/>
                    </a:lnTo>
                    <a:lnTo>
                      <a:pt x="61" y="11"/>
                    </a:lnTo>
                    <a:lnTo>
                      <a:pt x="66" y="18"/>
                    </a:lnTo>
                    <a:lnTo>
                      <a:pt x="68" y="28"/>
                    </a:lnTo>
                    <a:lnTo>
                      <a:pt x="71" y="35"/>
                    </a:lnTo>
                    <a:lnTo>
                      <a:pt x="68" y="44"/>
                    </a:lnTo>
                    <a:lnTo>
                      <a:pt x="66" y="56"/>
                    </a:lnTo>
                    <a:lnTo>
                      <a:pt x="59" y="63"/>
                    </a:lnTo>
                    <a:lnTo>
                      <a:pt x="52" y="70"/>
                    </a:lnTo>
                    <a:lnTo>
                      <a:pt x="45" y="72"/>
                    </a:lnTo>
                    <a:lnTo>
                      <a:pt x="36" y="74"/>
                    </a:lnTo>
                    <a:lnTo>
                      <a:pt x="24" y="72"/>
                    </a:lnTo>
                    <a:lnTo>
                      <a:pt x="17" y="70"/>
                    </a:lnTo>
                    <a:lnTo>
                      <a:pt x="10" y="63"/>
                    </a:lnTo>
                    <a:lnTo>
                      <a:pt x="5" y="53"/>
                    </a:lnTo>
                    <a:lnTo>
                      <a:pt x="3" y="46"/>
                    </a:lnTo>
                    <a:lnTo>
                      <a:pt x="0" y="37"/>
                    </a:lnTo>
                    <a:lnTo>
                      <a:pt x="3" y="28"/>
                    </a:lnTo>
                    <a:lnTo>
                      <a:pt x="5" y="18"/>
                    </a:lnTo>
                    <a:lnTo>
                      <a:pt x="12" y="9"/>
                    </a:lnTo>
                    <a:lnTo>
                      <a:pt x="19" y="4"/>
                    </a:lnTo>
                    <a:lnTo>
                      <a:pt x="26" y="0"/>
                    </a:lnTo>
                    <a:lnTo>
                      <a:pt x="36" y="0"/>
                    </a:lnTo>
                    <a:close/>
                    <a:moveTo>
                      <a:pt x="33" y="4"/>
                    </a:moveTo>
                    <a:lnTo>
                      <a:pt x="29" y="4"/>
                    </a:lnTo>
                    <a:lnTo>
                      <a:pt x="24" y="7"/>
                    </a:lnTo>
                    <a:lnTo>
                      <a:pt x="21" y="11"/>
                    </a:lnTo>
                    <a:lnTo>
                      <a:pt x="17" y="16"/>
                    </a:lnTo>
                    <a:lnTo>
                      <a:pt x="14" y="23"/>
                    </a:lnTo>
                    <a:lnTo>
                      <a:pt x="14" y="32"/>
                    </a:lnTo>
                    <a:lnTo>
                      <a:pt x="14" y="42"/>
                    </a:lnTo>
                    <a:lnTo>
                      <a:pt x="17" y="51"/>
                    </a:lnTo>
                    <a:lnTo>
                      <a:pt x="21" y="58"/>
                    </a:lnTo>
                    <a:lnTo>
                      <a:pt x="26" y="65"/>
                    </a:lnTo>
                    <a:lnTo>
                      <a:pt x="31" y="67"/>
                    </a:lnTo>
                    <a:lnTo>
                      <a:pt x="38" y="70"/>
                    </a:lnTo>
                    <a:lnTo>
                      <a:pt x="45" y="67"/>
                    </a:lnTo>
                    <a:lnTo>
                      <a:pt x="52" y="63"/>
                    </a:lnTo>
                    <a:lnTo>
                      <a:pt x="54" y="58"/>
                    </a:lnTo>
                    <a:lnTo>
                      <a:pt x="57" y="51"/>
                    </a:lnTo>
                    <a:lnTo>
                      <a:pt x="57" y="42"/>
                    </a:lnTo>
                    <a:lnTo>
                      <a:pt x="57" y="30"/>
                    </a:lnTo>
                    <a:lnTo>
                      <a:pt x="52" y="21"/>
                    </a:lnTo>
                    <a:lnTo>
                      <a:pt x="47" y="11"/>
                    </a:lnTo>
                    <a:lnTo>
                      <a:pt x="43" y="7"/>
                    </a:lnTo>
                    <a:lnTo>
                      <a:pt x="38" y="4"/>
                    </a:lnTo>
                    <a:lnTo>
                      <a:pt x="33" y="4"/>
                    </a:lnTo>
                    <a:close/>
                  </a:path>
                </a:pathLst>
              </a:custGeom>
              <a:solidFill>
                <a:srgbClr val="000000"/>
              </a:solidFill>
              <a:ln w="0">
                <a:solidFill>
                  <a:srgbClr val="000000"/>
                </a:solidFill>
                <a:round/>
                <a:headEnd/>
                <a:tailEnd/>
              </a:ln>
            </p:spPr>
            <p:txBody>
              <a:bodyPr/>
              <a:lstStyle/>
              <a:p>
                <a:endParaRPr lang="en-US"/>
              </a:p>
            </p:txBody>
          </p:sp>
          <p:sp>
            <p:nvSpPr>
              <p:cNvPr id="534958" name="Freeform 430"/>
              <p:cNvSpPr>
                <a:spLocks/>
              </p:cNvSpPr>
              <p:nvPr/>
            </p:nvSpPr>
            <p:spPr bwMode="auto">
              <a:xfrm>
                <a:off x="5956" y="3256"/>
                <a:ext cx="77" cy="72"/>
              </a:xfrm>
              <a:custGeom>
                <a:avLst/>
                <a:gdLst/>
                <a:ahLst/>
                <a:cxnLst>
                  <a:cxn ang="0">
                    <a:pos x="32" y="7"/>
                  </a:cxn>
                  <a:cxn ang="0">
                    <a:pos x="49" y="0"/>
                  </a:cxn>
                  <a:cxn ang="0">
                    <a:pos x="58" y="2"/>
                  </a:cxn>
                  <a:cxn ang="0">
                    <a:pos x="65" y="11"/>
                  </a:cxn>
                  <a:cxn ang="0">
                    <a:pos x="68" y="25"/>
                  </a:cxn>
                  <a:cxn ang="0">
                    <a:pos x="68" y="63"/>
                  </a:cxn>
                  <a:cxn ang="0">
                    <a:pos x="70" y="67"/>
                  </a:cxn>
                  <a:cxn ang="0">
                    <a:pos x="72" y="70"/>
                  </a:cxn>
                  <a:cxn ang="0">
                    <a:pos x="77" y="72"/>
                  </a:cxn>
                  <a:cxn ang="0">
                    <a:pos x="44" y="72"/>
                  </a:cxn>
                  <a:cxn ang="0">
                    <a:pos x="49" y="70"/>
                  </a:cxn>
                  <a:cxn ang="0">
                    <a:pos x="54" y="67"/>
                  </a:cxn>
                  <a:cxn ang="0">
                    <a:pos x="54" y="63"/>
                  </a:cxn>
                  <a:cxn ang="0">
                    <a:pos x="54" y="28"/>
                  </a:cxn>
                  <a:cxn ang="0">
                    <a:pos x="51" y="14"/>
                  </a:cxn>
                  <a:cxn ang="0">
                    <a:pos x="42" y="9"/>
                  </a:cxn>
                  <a:cxn ang="0">
                    <a:pos x="30" y="14"/>
                  </a:cxn>
                  <a:cxn ang="0">
                    <a:pos x="23" y="56"/>
                  </a:cxn>
                  <a:cxn ang="0">
                    <a:pos x="25" y="65"/>
                  </a:cxn>
                  <a:cxn ang="0">
                    <a:pos x="28" y="70"/>
                  </a:cxn>
                  <a:cxn ang="0">
                    <a:pos x="35" y="72"/>
                  </a:cxn>
                  <a:cxn ang="0">
                    <a:pos x="0" y="72"/>
                  </a:cxn>
                  <a:cxn ang="0">
                    <a:pos x="2" y="72"/>
                  </a:cxn>
                  <a:cxn ang="0">
                    <a:pos x="9" y="67"/>
                  </a:cxn>
                  <a:cxn ang="0">
                    <a:pos x="11" y="56"/>
                  </a:cxn>
                  <a:cxn ang="0">
                    <a:pos x="11" y="21"/>
                  </a:cxn>
                  <a:cxn ang="0">
                    <a:pos x="9" y="14"/>
                  </a:cxn>
                  <a:cxn ang="0">
                    <a:pos x="9" y="9"/>
                  </a:cxn>
                  <a:cxn ang="0">
                    <a:pos x="7" y="9"/>
                  </a:cxn>
                  <a:cxn ang="0">
                    <a:pos x="2" y="9"/>
                  </a:cxn>
                  <a:cxn ang="0">
                    <a:pos x="21" y="0"/>
                  </a:cxn>
                  <a:cxn ang="0">
                    <a:pos x="23" y="16"/>
                  </a:cxn>
                </a:cxnLst>
                <a:rect l="0" t="0" r="r" b="b"/>
                <a:pathLst>
                  <a:path w="77" h="72">
                    <a:moveTo>
                      <a:pt x="23" y="16"/>
                    </a:moveTo>
                    <a:lnTo>
                      <a:pt x="32" y="7"/>
                    </a:lnTo>
                    <a:lnTo>
                      <a:pt x="39" y="2"/>
                    </a:lnTo>
                    <a:lnTo>
                      <a:pt x="49" y="0"/>
                    </a:lnTo>
                    <a:lnTo>
                      <a:pt x="54" y="0"/>
                    </a:lnTo>
                    <a:lnTo>
                      <a:pt x="58" y="2"/>
                    </a:lnTo>
                    <a:lnTo>
                      <a:pt x="63" y="7"/>
                    </a:lnTo>
                    <a:lnTo>
                      <a:pt x="65" y="11"/>
                    </a:lnTo>
                    <a:lnTo>
                      <a:pt x="68" y="18"/>
                    </a:lnTo>
                    <a:lnTo>
                      <a:pt x="68" y="25"/>
                    </a:lnTo>
                    <a:lnTo>
                      <a:pt x="68" y="56"/>
                    </a:lnTo>
                    <a:lnTo>
                      <a:pt x="68" y="63"/>
                    </a:lnTo>
                    <a:lnTo>
                      <a:pt x="68" y="67"/>
                    </a:lnTo>
                    <a:lnTo>
                      <a:pt x="70" y="67"/>
                    </a:lnTo>
                    <a:lnTo>
                      <a:pt x="70" y="70"/>
                    </a:lnTo>
                    <a:lnTo>
                      <a:pt x="72" y="70"/>
                    </a:lnTo>
                    <a:lnTo>
                      <a:pt x="77" y="72"/>
                    </a:lnTo>
                    <a:lnTo>
                      <a:pt x="44" y="72"/>
                    </a:lnTo>
                    <a:lnTo>
                      <a:pt x="49" y="70"/>
                    </a:lnTo>
                    <a:lnTo>
                      <a:pt x="51" y="70"/>
                    </a:lnTo>
                    <a:lnTo>
                      <a:pt x="54" y="67"/>
                    </a:lnTo>
                    <a:lnTo>
                      <a:pt x="54" y="65"/>
                    </a:lnTo>
                    <a:lnTo>
                      <a:pt x="54" y="63"/>
                    </a:lnTo>
                    <a:lnTo>
                      <a:pt x="54" y="56"/>
                    </a:lnTo>
                    <a:lnTo>
                      <a:pt x="54" y="28"/>
                    </a:lnTo>
                    <a:lnTo>
                      <a:pt x="54" y="18"/>
                    </a:lnTo>
                    <a:lnTo>
                      <a:pt x="51" y="14"/>
                    </a:lnTo>
                    <a:lnTo>
                      <a:pt x="49" y="11"/>
                    </a:lnTo>
                    <a:lnTo>
                      <a:pt x="42" y="9"/>
                    </a:lnTo>
                    <a:lnTo>
                      <a:pt x="37" y="11"/>
                    </a:lnTo>
                    <a:lnTo>
                      <a:pt x="30" y="14"/>
                    </a:lnTo>
                    <a:lnTo>
                      <a:pt x="23" y="18"/>
                    </a:lnTo>
                    <a:lnTo>
                      <a:pt x="23" y="56"/>
                    </a:lnTo>
                    <a:lnTo>
                      <a:pt x="23" y="63"/>
                    </a:lnTo>
                    <a:lnTo>
                      <a:pt x="25" y="65"/>
                    </a:lnTo>
                    <a:lnTo>
                      <a:pt x="25" y="67"/>
                    </a:lnTo>
                    <a:lnTo>
                      <a:pt x="28" y="70"/>
                    </a:lnTo>
                    <a:lnTo>
                      <a:pt x="30" y="70"/>
                    </a:lnTo>
                    <a:lnTo>
                      <a:pt x="35" y="72"/>
                    </a:lnTo>
                    <a:lnTo>
                      <a:pt x="0" y="72"/>
                    </a:lnTo>
                    <a:lnTo>
                      <a:pt x="2" y="72"/>
                    </a:lnTo>
                    <a:lnTo>
                      <a:pt x="7" y="70"/>
                    </a:lnTo>
                    <a:lnTo>
                      <a:pt x="9" y="67"/>
                    </a:lnTo>
                    <a:lnTo>
                      <a:pt x="9" y="63"/>
                    </a:lnTo>
                    <a:lnTo>
                      <a:pt x="11" y="56"/>
                    </a:lnTo>
                    <a:lnTo>
                      <a:pt x="11" y="30"/>
                    </a:lnTo>
                    <a:lnTo>
                      <a:pt x="11" y="21"/>
                    </a:lnTo>
                    <a:lnTo>
                      <a:pt x="9" y="16"/>
                    </a:lnTo>
                    <a:lnTo>
                      <a:pt x="9" y="14"/>
                    </a:lnTo>
                    <a:lnTo>
                      <a:pt x="9" y="11"/>
                    </a:lnTo>
                    <a:lnTo>
                      <a:pt x="9" y="9"/>
                    </a:lnTo>
                    <a:lnTo>
                      <a:pt x="7" y="9"/>
                    </a:lnTo>
                    <a:lnTo>
                      <a:pt x="4" y="9"/>
                    </a:lnTo>
                    <a:lnTo>
                      <a:pt x="2" y="9"/>
                    </a:lnTo>
                    <a:lnTo>
                      <a:pt x="0" y="7"/>
                    </a:lnTo>
                    <a:lnTo>
                      <a:pt x="21" y="0"/>
                    </a:lnTo>
                    <a:lnTo>
                      <a:pt x="23" y="0"/>
                    </a:lnTo>
                    <a:lnTo>
                      <a:pt x="23" y="16"/>
                    </a:lnTo>
                    <a:close/>
                  </a:path>
                </a:pathLst>
              </a:custGeom>
              <a:solidFill>
                <a:srgbClr val="000000"/>
              </a:solidFill>
              <a:ln w="0">
                <a:solidFill>
                  <a:srgbClr val="000000"/>
                </a:solidFill>
                <a:round/>
                <a:headEnd/>
                <a:tailEnd/>
              </a:ln>
            </p:spPr>
            <p:txBody>
              <a:bodyPr/>
              <a:lstStyle/>
              <a:p>
                <a:endParaRPr lang="en-US"/>
              </a:p>
            </p:txBody>
          </p:sp>
          <p:sp>
            <p:nvSpPr>
              <p:cNvPr id="534957" name="Freeform 429"/>
              <p:cNvSpPr>
                <a:spLocks/>
              </p:cNvSpPr>
              <p:nvPr/>
            </p:nvSpPr>
            <p:spPr bwMode="auto">
              <a:xfrm>
                <a:off x="6038" y="3218"/>
                <a:ext cx="44" cy="145"/>
              </a:xfrm>
              <a:custGeom>
                <a:avLst/>
                <a:gdLst/>
                <a:ahLst/>
                <a:cxnLst>
                  <a:cxn ang="0">
                    <a:pos x="0" y="5"/>
                  </a:cxn>
                  <a:cxn ang="0">
                    <a:pos x="0" y="0"/>
                  </a:cxn>
                  <a:cxn ang="0">
                    <a:pos x="11" y="7"/>
                  </a:cxn>
                  <a:cxn ang="0">
                    <a:pos x="21" y="14"/>
                  </a:cxn>
                  <a:cxn ang="0">
                    <a:pos x="30" y="26"/>
                  </a:cxn>
                  <a:cxn ang="0">
                    <a:pos x="37" y="40"/>
                  </a:cxn>
                  <a:cxn ang="0">
                    <a:pos x="42" y="56"/>
                  </a:cxn>
                  <a:cxn ang="0">
                    <a:pos x="44" y="73"/>
                  </a:cxn>
                  <a:cxn ang="0">
                    <a:pos x="42" y="96"/>
                  </a:cxn>
                  <a:cxn ang="0">
                    <a:pos x="32" y="117"/>
                  </a:cxn>
                  <a:cxn ang="0">
                    <a:pos x="23" y="129"/>
                  </a:cxn>
                  <a:cxn ang="0">
                    <a:pos x="11" y="138"/>
                  </a:cxn>
                  <a:cxn ang="0">
                    <a:pos x="0" y="145"/>
                  </a:cxn>
                  <a:cxn ang="0">
                    <a:pos x="0" y="140"/>
                  </a:cxn>
                  <a:cxn ang="0">
                    <a:pos x="9" y="133"/>
                  </a:cxn>
                  <a:cxn ang="0">
                    <a:pos x="16" y="126"/>
                  </a:cxn>
                  <a:cxn ang="0">
                    <a:pos x="21" y="117"/>
                  </a:cxn>
                  <a:cxn ang="0">
                    <a:pos x="25" y="103"/>
                  </a:cxn>
                  <a:cxn ang="0">
                    <a:pos x="28" y="89"/>
                  </a:cxn>
                  <a:cxn ang="0">
                    <a:pos x="28" y="75"/>
                  </a:cxn>
                  <a:cxn ang="0">
                    <a:pos x="28" y="59"/>
                  </a:cxn>
                  <a:cxn ang="0">
                    <a:pos x="25" y="45"/>
                  </a:cxn>
                  <a:cxn ang="0">
                    <a:pos x="23" y="35"/>
                  </a:cxn>
                  <a:cxn ang="0">
                    <a:pos x="21" y="28"/>
                  </a:cxn>
                  <a:cxn ang="0">
                    <a:pos x="18" y="21"/>
                  </a:cxn>
                  <a:cxn ang="0">
                    <a:pos x="14" y="14"/>
                  </a:cxn>
                  <a:cxn ang="0">
                    <a:pos x="7" y="10"/>
                  </a:cxn>
                  <a:cxn ang="0">
                    <a:pos x="0" y="5"/>
                  </a:cxn>
                </a:cxnLst>
                <a:rect l="0" t="0" r="r" b="b"/>
                <a:pathLst>
                  <a:path w="44" h="145">
                    <a:moveTo>
                      <a:pt x="0" y="5"/>
                    </a:moveTo>
                    <a:lnTo>
                      <a:pt x="0" y="0"/>
                    </a:lnTo>
                    <a:lnTo>
                      <a:pt x="11" y="7"/>
                    </a:lnTo>
                    <a:lnTo>
                      <a:pt x="21" y="14"/>
                    </a:lnTo>
                    <a:lnTo>
                      <a:pt x="30" y="26"/>
                    </a:lnTo>
                    <a:lnTo>
                      <a:pt x="37" y="40"/>
                    </a:lnTo>
                    <a:lnTo>
                      <a:pt x="42" y="56"/>
                    </a:lnTo>
                    <a:lnTo>
                      <a:pt x="44" y="73"/>
                    </a:lnTo>
                    <a:lnTo>
                      <a:pt x="42" y="96"/>
                    </a:lnTo>
                    <a:lnTo>
                      <a:pt x="32" y="117"/>
                    </a:lnTo>
                    <a:lnTo>
                      <a:pt x="23" y="129"/>
                    </a:lnTo>
                    <a:lnTo>
                      <a:pt x="11" y="138"/>
                    </a:lnTo>
                    <a:lnTo>
                      <a:pt x="0" y="145"/>
                    </a:lnTo>
                    <a:lnTo>
                      <a:pt x="0" y="140"/>
                    </a:lnTo>
                    <a:lnTo>
                      <a:pt x="9" y="133"/>
                    </a:lnTo>
                    <a:lnTo>
                      <a:pt x="16" y="126"/>
                    </a:lnTo>
                    <a:lnTo>
                      <a:pt x="21" y="117"/>
                    </a:lnTo>
                    <a:lnTo>
                      <a:pt x="25" y="103"/>
                    </a:lnTo>
                    <a:lnTo>
                      <a:pt x="28" y="89"/>
                    </a:lnTo>
                    <a:lnTo>
                      <a:pt x="28" y="75"/>
                    </a:lnTo>
                    <a:lnTo>
                      <a:pt x="28" y="59"/>
                    </a:lnTo>
                    <a:lnTo>
                      <a:pt x="25" y="45"/>
                    </a:lnTo>
                    <a:lnTo>
                      <a:pt x="23" y="35"/>
                    </a:lnTo>
                    <a:lnTo>
                      <a:pt x="21" y="28"/>
                    </a:lnTo>
                    <a:lnTo>
                      <a:pt x="18" y="21"/>
                    </a:lnTo>
                    <a:lnTo>
                      <a:pt x="14" y="14"/>
                    </a:lnTo>
                    <a:lnTo>
                      <a:pt x="7" y="10"/>
                    </a:lnTo>
                    <a:lnTo>
                      <a:pt x="0" y="5"/>
                    </a:lnTo>
                    <a:close/>
                  </a:path>
                </a:pathLst>
              </a:custGeom>
              <a:solidFill>
                <a:srgbClr val="000000"/>
              </a:solidFill>
              <a:ln w="0">
                <a:solidFill>
                  <a:srgbClr val="000000"/>
                </a:solidFill>
                <a:round/>
                <a:headEnd/>
                <a:tailEnd/>
              </a:ln>
            </p:spPr>
            <p:txBody>
              <a:bodyPr/>
              <a:lstStyle/>
              <a:p>
                <a:endParaRPr lang="en-US"/>
              </a:p>
            </p:txBody>
          </p:sp>
          <p:sp>
            <p:nvSpPr>
              <p:cNvPr id="534956" name="Line 428"/>
              <p:cNvSpPr>
                <a:spLocks noChangeShapeType="1"/>
              </p:cNvSpPr>
              <p:nvPr/>
            </p:nvSpPr>
            <p:spPr bwMode="auto">
              <a:xfrm>
                <a:off x="4295" y="3288"/>
                <a:ext cx="230" cy="0"/>
              </a:xfrm>
              <a:prstGeom prst="line">
                <a:avLst/>
              </a:prstGeom>
              <a:noFill/>
              <a:ln w="13335">
                <a:solidFill>
                  <a:srgbClr val="000000"/>
                </a:solidFill>
                <a:round/>
                <a:headEnd/>
                <a:tailEnd/>
              </a:ln>
            </p:spPr>
            <p:txBody>
              <a:bodyPr/>
              <a:lstStyle/>
              <a:p>
                <a:endParaRPr lang="en-US"/>
              </a:p>
            </p:txBody>
          </p:sp>
          <p:sp>
            <p:nvSpPr>
              <p:cNvPr id="534955" name="Freeform 427"/>
              <p:cNvSpPr>
                <a:spLocks/>
              </p:cNvSpPr>
              <p:nvPr/>
            </p:nvSpPr>
            <p:spPr bwMode="auto">
              <a:xfrm>
                <a:off x="4255" y="3249"/>
                <a:ext cx="80" cy="79"/>
              </a:xfrm>
              <a:custGeom>
                <a:avLst/>
                <a:gdLst/>
                <a:ahLst/>
                <a:cxnLst>
                  <a:cxn ang="0">
                    <a:pos x="80" y="39"/>
                  </a:cxn>
                  <a:cxn ang="0">
                    <a:pos x="75" y="21"/>
                  </a:cxn>
                  <a:cxn ang="0">
                    <a:pos x="61" y="4"/>
                  </a:cxn>
                  <a:cxn ang="0">
                    <a:pos x="40" y="0"/>
                  </a:cxn>
                  <a:cxn ang="0">
                    <a:pos x="21" y="4"/>
                  </a:cxn>
                  <a:cxn ang="0">
                    <a:pos x="7" y="21"/>
                  </a:cxn>
                  <a:cxn ang="0">
                    <a:pos x="0" y="39"/>
                  </a:cxn>
                  <a:cxn ang="0">
                    <a:pos x="7" y="60"/>
                  </a:cxn>
                  <a:cxn ang="0">
                    <a:pos x="21" y="74"/>
                  </a:cxn>
                  <a:cxn ang="0">
                    <a:pos x="40" y="79"/>
                  </a:cxn>
                  <a:cxn ang="0">
                    <a:pos x="61" y="74"/>
                  </a:cxn>
                  <a:cxn ang="0">
                    <a:pos x="75" y="60"/>
                  </a:cxn>
                  <a:cxn ang="0">
                    <a:pos x="80" y="39"/>
                  </a:cxn>
                </a:cxnLst>
                <a:rect l="0" t="0" r="r" b="b"/>
                <a:pathLst>
                  <a:path w="80" h="79">
                    <a:moveTo>
                      <a:pt x="80" y="39"/>
                    </a:moveTo>
                    <a:lnTo>
                      <a:pt x="75" y="21"/>
                    </a:lnTo>
                    <a:lnTo>
                      <a:pt x="61" y="4"/>
                    </a:lnTo>
                    <a:lnTo>
                      <a:pt x="40" y="0"/>
                    </a:lnTo>
                    <a:lnTo>
                      <a:pt x="21" y="4"/>
                    </a:lnTo>
                    <a:lnTo>
                      <a:pt x="7" y="21"/>
                    </a:lnTo>
                    <a:lnTo>
                      <a:pt x="0" y="39"/>
                    </a:lnTo>
                    <a:lnTo>
                      <a:pt x="7" y="60"/>
                    </a:lnTo>
                    <a:lnTo>
                      <a:pt x="21" y="74"/>
                    </a:lnTo>
                    <a:lnTo>
                      <a:pt x="40" y="79"/>
                    </a:lnTo>
                    <a:lnTo>
                      <a:pt x="61" y="74"/>
                    </a:lnTo>
                    <a:lnTo>
                      <a:pt x="75" y="60"/>
                    </a:lnTo>
                    <a:lnTo>
                      <a:pt x="80" y="39"/>
                    </a:lnTo>
                    <a:close/>
                  </a:path>
                </a:pathLst>
              </a:custGeom>
              <a:solidFill>
                <a:srgbClr val="000000"/>
              </a:solidFill>
              <a:ln w="0">
                <a:solidFill>
                  <a:srgbClr val="000000"/>
                </a:solidFill>
                <a:round/>
                <a:headEnd/>
                <a:tailEnd/>
              </a:ln>
            </p:spPr>
            <p:txBody>
              <a:bodyPr/>
              <a:lstStyle/>
              <a:p>
                <a:endParaRPr lang="en-US"/>
              </a:p>
            </p:txBody>
          </p:sp>
          <p:sp>
            <p:nvSpPr>
              <p:cNvPr id="534954" name="Freeform 426"/>
              <p:cNvSpPr>
                <a:spLocks/>
              </p:cNvSpPr>
              <p:nvPr/>
            </p:nvSpPr>
            <p:spPr bwMode="auto">
              <a:xfrm>
                <a:off x="4255" y="3249"/>
                <a:ext cx="80" cy="79"/>
              </a:xfrm>
              <a:custGeom>
                <a:avLst/>
                <a:gdLst/>
                <a:ahLst/>
                <a:cxnLst>
                  <a:cxn ang="0">
                    <a:pos x="80" y="39"/>
                  </a:cxn>
                  <a:cxn ang="0">
                    <a:pos x="75" y="21"/>
                  </a:cxn>
                  <a:cxn ang="0">
                    <a:pos x="61" y="4"/>
                  </a:cxn>
                  <a:cxn ang="0">
                    <a:pos x="40" y="0"/>
                  </a:cxn>
                  <a:cxn ang="0">
                    <a:pos x="21" y="4"/>
                  </a:cxn>
                  <a:cxn ang="0">
                    <a:pos x="7" y="21"/>
                  </a:cxn>
                  <a:cxn ang="0">
                    <a:pos x="0" y="39"/>
                  </a:cxn>
                  <a:cxn ang="0">
                    <a:pos x="7" y="60"/>
                  </a:cxn>
                  <a:cxn ang="0">
                    <a:pos x="21" y="74"/>
                  </a:cxn>
                  <a:cxn ang="0">
                    <a:pos x="40" y="79"/>
                  </a:cxn>
                  <a:cxn ang="0">
                    <a:pos x="61" y="74"/>
                  </a:cxn>
                  <a:cxn ang="0">
                    <a:pos x="75" y="60"/>
                  </a:cxn>
                  <a:cxn ang="0">
                    <a:pos x="80" y="39"/>
                  </a:cxn>
                </a:cxnLst>
                <a:rect l="0" t="0" r="r" b="b"/>
                <a:pathLst>
                  <a:path w="80" h="79">
                    <a:moveTo>
                      <a:pt x="80" y="39"/>
                    </a:moveTo>
                    <a:lnTo>
                      <a:pt x="75" y="21"/>
                    </a:lnTo>
                    <a:lnTo>
                      <a:pt x="61" y="4"/>
                    </a:lnTo>
                    <a:lnTo>
                      <a:pt x="40" y="0"/>
                    </a:lnTo>
                    <a:lnTo>
                      <a:pt x="21" y="4"/>
                    </a:lnTo>
                    <a:lnTo>
                      <a:pt x="7" y="21"/>
                    </a:lnTo>
                    <a:lnTo>
                      <a:pt x="0" y="39"/>
                    </a:lnTo>
                    <a:lnTo>
                      <a:pt x="7" y="60"/>
                    </a:lnTo>
                    <a:lnTo>
                      <a:pt x="21" y="74"/>
                    </a:lnTo>
                    <a:lnTo>
                      <a:pt x="40" y="79"/>
                    </a:lnTo>
                    <a:lnTo>
                      <a:pt x="61" y="74"/>
                    </a:lnTo>
                    <a:lnTo>
                      <a:pt x="75" y="60"/>
                    </a:lnTo>
                    <a:lnTo>
                      <a:pt x="80" y="39"/>
                    </a:lnTo>
                  </a:path>
                </a:pathLst>
              </a:custGeom>
              <a:noFill/>
              <a:ln w="5715">
                <a:solidFill>
                  <a:srgbClr val="000000"/>
                </a:solidFill>
                <a:round/>
                <a:headEnd/>
                <a:tailEnd/>
              </a:ln>
            </p:spPr>
            <p:txBody>
              <a:bodyPr/>
              <a:lstStyle/>
              <a:p>
                <a:endParaRPr lang="en-US"/>
              </a:p>
            </p:txBody>
          </p:sp>
          <p:sp>
            <p:nvSpPr>
              <p:cNvPr id="534953" name="Freeform 425"/>
              <p:cNvSpPr>
                <a:spLocks/>
              </p:cNvSpPr>
              <p:nvPr/>
            </p:nvSpPr>
            <p:spPr bwMode="auto">
              <a:xfrm>
                <a:off x="4485" y="3249"/>
                <a:ext cx="80" cy="79"/>
              </a:xfrm>
              <a:custGeom>
                <a:avLst/>
                <a:gdLst/>
                <a:ahLst/>
                <a:cxnLst>
                  <a:cxn ang="0">
                    <a:pos x="80" y="39"/>
                  </a:cxn>
                  <a:cxn ang="0">
                    <a:pos x="75" y="21"/>
                  </a:cxn>
                  <a:cxn ang="0">
                    <a:pos x="61" y="4"/>
                  </a:cxn>
                  <a:cxn ang="0">
                    <a:pos x="40" y="0"/>
                  </a:cxn>
                  <a:cxn ang="0">
                    <a:pos x="21" y="4"/>
                  </a:cxn>
                  <a:cxn ang="0">
                    <a:pos x="5" y="21"/>
                  </a:cxn>
                  <a:cxn ang="0">
                    <a:pos x="0" y="39"/>
                  </a:cxn>
                  <a:cxn ang="0">
                    <a:pos x="5" y="60"/>
                  </a:cxn>
                  <a:cxn ang="0">
                    <a:pos x="21" y="74"/>
                  </a:cxn>
                  <a:cxn ang="0">
                    <a:pos x="40" y="79"/>
                  </a:cxn>
                  <a:cxn ang="0">
                    <a:pos x="61" y="74"/>
                  </a:cxn>
                  <a:cxn ang="0">
                    <a:pos x="75" y="60"/>
                  </a:cxn>
                  <a:cxn ang="0">
                    <a:pos x="80" y="39"/>
                  </a:cxn>
                </a:cxnLst>
                <a:rect l="0" t="0" r="r" b="b"/>
                <a:pathLst>
                  <a:path w="80" h="79">
                    <a:moveTo>
                      <a:pt x="80" y="39"/>
                    </a:moveTo>
                    <a:lnTo>
                      <a:pt x="75" y="21"/>
                    </a:lnTo>
                    <a:lnTo>
                      <a:pt x="61" y="4"/>
                    </a:lnTo>
                    <a:lnTo>
                      <a:pt x="40" y="0"/>
                    </a:lnTo>
                    <a:lnTo>
                      <a:pt x="21" y="4"/>
                    </a:lnTo>
                    <a:lnTo>
                      <a:pt x="5" y="21"/>
                    </a:lnTo>
                    <a:lnTo>
                      <a:pt x="0" y="39"/>
                    </a:lnTo>
                    <a:lnTo>
                      <a:pt x="5" y="60"/>
                    </a:lnTo>
                    <a:lnTo>
                      <a:pt x="21" y="74"/>
                    </a:lnTo>
                    <a:lnTo>
                      <a:pt x="40" y="79"/>
                    </a:lnTo>
                    <a:lnTo>
                      <a:pt x="61" y="74"/>
                    </a:lnTo>
                    <a:lnTo>
                      <a:pt x="75" y="60"/>
                    </a:lnTo>
                    <a:lnTo>
                      <a:pt x="80" y="39"/>
                    </a:lnTo>
                    <a:close/>
                  </a:path>
                </a:pathLst>
              </a:custGeom>
              <a:solidFill>
                <a:srgbClr val="000000"/>
              </a:solidFill>
              <a:ln w="0">
                <a:solidFill>
                  <a:srgbClr val="000000"/>
                </a:solidFill>
                <a:round/>
                <a:headEnd/>
                <a:tailEnd/>
              </a:ln>
            </p:spPr>
            <p:txBody>
              <a:bodyPr/>
              <a:lstStyle/>
              <a:p>
                <a:endParaRPr lang="en-US"/>
              </a:p>
            </p:txBody>
          </p:sp>
          <p:sp>
            <p:nvSpPr>
              <p:cNvPr id="534952" name="Freeform 424"/>
              <p:cNvSpPr>
                <a:spLocks/>
              </p:cNvSpPr>
              <p:nvPr/>
            </p:nvSpPr>
            <p:spPr bwMode="auto">
              <a:xfrm>
                <a:off x="4485" y="3249"/>
                <a:ext cx="80" cy="79"/>
              </a:xfrm>
              <a:custGeom>
                <a:avLst/>
                <a:gdLst/>
                <a:ahLst/>
                <a:cxnLst>
                  <a:cxn ang="0">
                    <a:pos x="80" y="39"/>
                  </a:cxn>
                  <a:cxn ang="0">
                    <a:pos x="75" y="21"/>
                  </a:cxn>
                  <a:cxn ang="0">
                    <a:pos x="61" y="4"/>
                  </a:cxn>
                  <a:cxn ang="0">
                    <a:pos x="40" y="0"/>
                  </a:cxn>
                  <a:cxn ang="0">
                    <a:pos x="21" y="4"/>
                  </a:cxn>
                  <a:cxn ang="0">
                    <a:pos x="5" y="21"/>
                  </a:cxn>
                  <a:cxn ang="0">
                    <a:pos x="0" y="39"/>
                  </a:cxn>
                  <a:cxn ang="0">
                    <a:pos x="5" y="60"/>
                  </a:cxn>
                  <a:cxn ang="0">
                    <a:pos x="21" y="74"/>
                  </a:cxn>
                  <a:cxn ang="0">
                    <a:pos x="40" y="79"/>
                  </a:cxn>
                  <a:cxn ang="0">
                    <a:pos x="61" y="74"/>
                  </a:cxn>
                  <a:cxn ang="0">
                    <a:pos x="75" y="60"/>
                  </a:cxn>
                  <a:cxn ang="0">
                    <a:pos x="80" y="39"/>
                  </a:cxn>
                </a:cxnLst>
                <a:rect l="0" t="0" r="r" b="b"/>
                <a:pathLst>
                  <a:path w="80" h="79">
                    <a:moveTo>
                      <a:pt x="80" y="39"/>
                    </a:moveTo>
                    <a:lnTo>
                      <a:pt x="75" y="21"/>
                    </a:lnTo>
                    <a:lnTo>
                      <a:pt x="61" y="4"/>
                    </a:lnTo>
                    <a:lnTo>
                      <a:pt x="40" y="0"/>
                    </a:lnTo>
                    <a:lnTo>
                      <a:pt x="21" y="4"/>
                    </a:lnTo>
                    <a:lnTo>
                      <a:pt x="5" y="21"/>
                    </a:lnTo>
                    <a:lnTo>
                      <a:pt x="0" y="39"/>
                    </a:lnTo>
                    <a:lnTo>
                      <a:pt x="5" y="60"/>
                    </a:lnTo>
                    <a:lnTo>
                      <a:pt x="21" y="74"/>
                    </a:lnTo>
                    <a:lnTo>
                      <a:pt x="40" y="79"/>
                    </a:lnTo>
                    <a:lnTo>
                      <a:pt x="61" y="74"/>
                    </a:lnTo>
                    <a:lnTo>
                      <a:pt x="75" y="60"/>
                    </a:lnTo>
                    <a:lnTo>
                      <a:pt x="80" y="39"/>
                    </a:lnTo>
                  </a:path>
                </a:pathLst>
              </a:custGeom>
              <a:noFill/>
              <a:ln w="5715">
                <a:solidFill>
                  <a:srgbClr val="000000"/>
                </a:solidFill>
                <a:round/>
                <a:headEnd/>
                <a:tailEnd/>
              </a:ln>
            </p:spPr>
            <p:txBody>
              <a:bodyPr/>
              <a:lstStyle/>
              <a:p>
                <a:endParaRPr lang="en-US"/>
              </a:p>
            </p:txBody>
          </p:sp>
          <p:sp>
            <p:nvSpPr>
              <p:cNvPr id="534951" name="Freeform 423"/>
              <p:cNvSpPr>
                <a:spLocks noEditPoints="1"/>
              </p:cNvSpPr>
              <p:nvPr/>
            </p:nvSpPr>
            <p:spPr bwMode="auto">
              <a:xfrm>
                <a:off x="4630" y="3419"/>
                <a:ext cx="82" cy="105"/>
              </a:xfrm>
              <a:custGeom>
                <a:avLst/>
                <a:gdLst/>
                <a:ahLst/>
                <a:cxnLst>
                  <a:cxn ang="0">
                    <a:pos x="31" y="56"/>
                  </a:cxn>
                  <a:cxn ang="0">
                    <a:pos x="31" y="86"/>
                  </a:cxn>
                  <a:cxn ang="0">
                    <a:pos x="31" y="93"/>
                  </a:cxn>
                  <a:cxn ang="0">
                    <a:pos x="31" y="98"/>
                  </a:cxn>
                  <a:cxn ang="0">
                    <a:pos x="33" y="100"/>
                  </a:cxn>
                  <a:cxn ang="0">
                    <a:pos x="35" y="103"/>
                  </a:cxn>
                  <a:cxn ang="0">
                    <a:pos x="42" y="105"/>
                  </a:cxn>
                  <a:cxn ang="0">
                    <a:pos x="45" y="105"/>
                  </a:cxn>
                  <a:cxn ang="0">
                    <a:pos x="45" y="105"/>
                  </a:cxn>
                  <a:cxn ang="0">
                    <a:pos x="0" y="105"/>
                  </a:cxn>
                  <a:cxn ang="0">
                    <a:pos x="0" y="105"/>
                  </a:cxn>
                  <a:cxn ang="0">
                    <a:pos x="5" y="105"/>
                  </a:cxn>
                  <a:cxn ang="0">
                    <a:pos x="9" y="103"/>
                  </a:cxn>
                  <a:cxn ang="0">
                    <a:pos x="14" y="100"/>
                  </a:cxn>
                  <a:cxn ang="0">
                    <a:pos x="14" y="96"/>
                  </a:cxn>
                  <a:cxn ang="0">
                    <a:pos x="14" y="86"/>
                  </a:cxn>
                  <a:cxn ang="0">
                    <a:pos x="14" y="16"/>
                  </a:cxn>
                  <a:cxn ang="0">
                    <a:pos x="14" y="12"/>
                  </a:cxn>
                  <a:cxn ang="0">
                    <a:pos x="14" y="7"/>
                  </a:cxn>
                  <a:cxn ang="0">
                    <a:pos x="14" y="5"/>
                  </a:cxn>
                  <a:cxn ang="0">
                    <a:pos x="9" y="2"/>
                  </a:cxn>
                  <a:cxn ang="0">
                    <a:pos x="5" y="0"/>
                  </a:cxn>
                  <a:cxn ang="0">
                    <a:pos x="0" y="0"/>
                  </a:cxn>
                  <a:cxn ang="0">
                    <a:pos x="0" y="0"/>
                  </a:cxn>
                  <a:cxn ang="0">
                    <a:pos x="40" y="0"/>
                  </a:cxn>
                  <a:cxn ang="0">
                    <a:pos x="52" y="0"/>
                  </a:cxn>
                  <a:cxn ang="0">
                    <a:pos x="63" y="2"/>
                  </a:cxn>
                  <a:cxn ang="0">
                    <a:pos x="70" y="5"/>
                  </a:cxn>
                  <a:cxn ang="0">
                    <a:pos x="77" y="12"/>
                  </a:cxn>
                  <a:cxn ang="0">
                    <a:pos x="80" y="19"/>
                  </a:cxn>
                  <a:cxn ang="0">
                    <a:pos x="82" y="28"/>
                  </a:cxn>
                  <a:cxn ang="0">
                    <a:pos x="82" y="37"/>
                  </a:cxn>
                  <a:cxn ang="0">
                    <a:pos x="77" y="44"/>
                  </a:cxn>
                  <a:cxn ang="0">
                    <a:pos x="73" y="49"/>
                  </a:cxn>
                  <a:cxn ang="0">
                    <a:pos x="66" y="54"/>
                  </a:cxn>
                  <a:cxn ang="0">
                    <a:pos x="59" y="56"/>
                  </a:cxn>
                  <a:cxn ang="0">
                    <a:pos x="49" y="58"/>
                  </a:cxn>
                  <a:cxn ang="0">
                    <a:pos x="45" y="56"/>
                  </a:cxn>
                  <a:cxn ang="0">
                    <a:pos x="40" y="56"/>
                  </a:cxn>
                  <a:cxn ang="0">
                    <a:pos x="35" y="56"/>
                  </a:cxn>
                  <a:cxn ang="0">
                    <a:pos x="31" y="56"/>
                  </a:cxn>
                  <a:cxn ang="0">
                    <a:pos x="31" y="51"/>
                  </a:cxn>
                  <a:cxn ang="0">
                    <a:pos x="35" y="51"/>
                  </a:cxn>
                  <a:cxn ang="0">
                    <a:pos x="38" y="51"/>
                  </a:cxn>
                  <a:cxn ang="0">
                    <a:pos x="40" y="51"/>
                  </a:cxn>
                  <a:cxn ang="0">
                    <a:pos x="42" y="51"/>
                  </a:cxn>
                  <a:cxn ang="0">
                    <a:pos x="52" y="51"/>
                  </a:cxn>
                  <a:cxn ang="0">
                    <a:pos x="59" y="47"/>
                  </a:cxn>
                  <a:cxn ang="0">
                    <a:pos x="61" y="42"/>
                  </a:cxn>
                  <a:cxn ang="0">
                    <a:pos x="63" y="35"/>
                  </a:cxn>
                  <a:cxn ang="0">
                    <a:pos x="63" y="28"/>
                  </a:cxn>
                  <a:cxn ang="0">
                    <a:pos x="63" y="23"/>
                  </a:cxn>
                  <a:cxn ang="0">
                    <a:pos x="61" y="16"/>
                  </a:cxn>
                  <a:cxn ang="0">
                    <a:pos x="56" y="12"/>
                  </a:cxn>
                  <a:cxn ang="0">
                    <a:pos x="52" y="7"/>
                  </a:cxn>
                  <a:cxn ang="0">
                    <a:pos x="47" y="5"/>
                  </a:cxn>
                  <a:cxn ang="0">
                    <a:pos x="40" y="5"/>
                  </a:cxn>
                  <a:cxn ang="0">
                    <a:pos x="35" y="5"/>
                  </a:cxn>
                  <a:cxn ang="0">
                    <a:pos x="31" y="5"/>
                  </a:cxn>
                  <a:cxn ang="0">
                    <a:pos x="31" y="51"/>
                  </a:cxn>
                </a:cxnLst>
                <a:rect l="0" t="0" r="r" b="b"/>
                <a:pathLst>
                  <a:path w="82" h="105">
                    <a:moveTo>
                      <a:pt x="31" y="56"/>
                    </a:moveTo>
                    <a:lnTo>
                      <a:pt x="31" y="86"/>
                    </a:lnTo>
                    <a:lnTo>
                      <a:pt x="31" y="93"/>
                    </a:lnTo>
                    <a:lnTo>
                      <a:pt x="31" y="98"/>
                    </a:lnTo>
                    <a:lnTo>
                      <a:pt x="33" y="100"/>
                    </a:lnTo>
                    <a:lnTo>
                      <a:pt x="35" y="103"/>
                    </a:lnTo>
                    <a:lnTo>
                      <a:pt x="42" y="105"/>
                    </a:lnTo>
                    <a:lnTo>
                      <a:pt x="45" y="105"/>
                    </a:lnTo>
                    <a:lnTo>
                      <a:pt x="0" y="105"/>
                    </a:lnTo>
                    <a:lnTo>
                      <a:pt x="5" y="105"/>
                    </a:lnTo>
                    <a:lnTo>
                      <a:pt x="9" y="103"/>
                    </a:lnTo>
                    <a:lnTo>
                      <a:pt x="14" y="100"/>
                    </a:lnTo>
                    <a:lnTo>
                      <a:pt x="14" y="96"/>
                    </a:lnTo>
                    <a:lnTo>
                      <a:pt x="14" y="86"/>
                    </a:lnTo>
                    <a:lnTo>
                      <a:pt x="14" y="16"/>
                    </a:lnTo>
                    <a:lnTo>
                      <a:pt x="14" y="12"/>
                    </a:lnTo>
                    <a:lnTo>
                      <a:pt x="14" y="7"/>
                    </a:lnTo>
                    <a:lnTo>
                      <a:pt x="14" y="5"/>
                    </a:lnTo>
                    <a:lnTo>
                      <a:pt x="9" y="2"/>
                    </a:lnTo>
                    <a:lnTo>
                      <a:pt x="5" y="0"/>
                    </a:lnTo>
                    <a:lnTo>
                      <a:pt x="0" y="0"/>
                    </a:lnTo>
                    <a:lnTo>
                      <a:pt x="40" y="0"/>
                    </a:lnTo>
                    <a:lnTo>
                      <a:pt x="52" y="0"/>
                    </a:lnTo>
                    <a:lnTo>
                      <a:pt x="63" y="2"/>
                    </a:lnTo>
                    <a:lnTo>
                      <a:pt x="70" y="5"/>
                    </a:lnTo>
                    <a:lnTo>
                      <a:pt x="77" y="12"/>
                    </a:lnTo>
                    <a:lnTo>
                      <a:pt x="80" y="19"/>
                    </a:lnTo>
                    <a:lnTo>
                      <a:pt x="82" y="28"/>
                    </a:lnTo>
                    <a:lnTo>
                      <a:pt x="82" y="37"/>
                    </a:lnTo>
                    <a:lnTo>
                      <a:pt x="77" y="44"/>
                    </a:lnTo>
                    <a:lnTo>
                      <a:pt x="73" y="49"/>
                    </a:lnTo>
                    <a:lnTo>
                      <a:pt x="66" y="54"/>
                    </a:lnTo>
                    <a:lnTo>
                      <a:pt x="59" y="56"/>
                    </a:lnTo>
                    <a:lnTo>
                      <a:pt x="49" y="58"/>
                    </a:lnTo>
                    <a:lnTo>
                      <a:pt x="45" y="56"/>
                    </a:lnTo>
                    <a:lnTo>
                      <a:pt x="40" y="56"/>
                    </a:lnTo>
                    <a:lnTo>
                      <a:pt x="35" y="56"/>
                    </a:lnTo>
                    <a:lnTo>
                      <a:pt x="31" y="56"/>
                    </a:lnTo>
                    <a:close/>
                    <a:moveTo>
                      <a:pt x="31" y="51"/>
                    </a:moveTo>
                    <a:lnTo>
                      <a:pt x="35" y="51"/>
                    </a:lnTo>
                    <a:lnTo>
                      <a:pt x="38" y="51"/>
                    </a:lnTo>
                    <a:lnTo>
                      <a:pt x="40" y="51"/>
                    </a:lnTo>
                    <a:lnTo>
                      <a:pt x="42" y="51"/>
                    </a:lnTo>
                    <a:lnTo>
                      <a:pt x="52" y="51"/>
                    </a:lnTo>
                    <a:lnTo>
                      <a:pt x="59" y="47"/>
                    </a:lnTo>
                    <a:lnTo>
                      <a:pt x="61" y="42"/>
                    </a:lnTo>
                    <a:lnTo>
                      <a:pt x="63" y="35"/>
                    </a:lnTo>
                    <a:lnTo>
                      <a:pt x="63" y="28"/>
                    </a:lnTo>
                    <a:lnTo>
                      <a:pt x="63" y="23"/>
                    </a:lnTo>
                    <a:lnTo>
                      <a:pt x="61" y="16"/>
                    </a:lnTo>
                    <a:lnTo>
                      <a:pt x="56" y="12"/>
                    </a:lnTo>
                    <a:lnTo>
                      <a:pt x="52" y="7"/>
                    </a:lnTo>
                    <a:lnTo>
                      <a:pt x="47" y="5"/>
                    </a:lnTo>
                    <a:lnTo>
                      <a:pt x="40" y="5"/>
                    </a:lnTo>
                    <a:lnTo>
                      <a:pt x="35" y="5"/>
                    </a:lnTo>
                    <a:lnTo>
                      <a:pt x="31" y="5"/>
                    </a:lnTo>
                    <a:lnTo>
                      <a:pt x="31" y="51"/>
                    </a:lnTo>
                    <a:close/>
                  </a:path>
                </a:pathLst>
              </a:custGeom>
              <a:solidFill>
                <a:srgbClr val="000000"/>
              </a:solidFill>
              <a:ln w="0">
                <a:solidFill>
                  <a:srgbClr val="000000"/>
                </a:solidFill>
                <a:round/>
                <a:headEnd/>
                <a:tailEnd/>
              </a:ln>
            </p:spPr>
            <p:txBody>
              <a:bodyPr/>
              <a:lstStyle/>
              <a:p>
                <a:endParaRPr lang="en-US"/>
              </a:p>
            </p:txBody>
          </p:sp>
          <p:sp>
            <p:nvSpPr>
              <p:cNvPr id="534950" name="Freeform 422"/>
              <p:cNvSpPr>
                <a:spLocks/>
              </p:cNvSpPr>
              <p:nvPr/>
            </p:nvSpPr>
            <p:spPr bwMode="auto">
              <a:xfrm>
                <a:off x="4719" y="3412"/>
                <a:ext cx="77" cy="112"/>
              </a:xfrm>
              <a:custGeom>
                <a:avLst/>
                <a:gdLst/>
                <a:ahLst/>
                <a:cxnLst>
                  <a:cxn ang="0">
                    <a:pos x="24" y="54"/>
                  </a:cxn>
                  <a:cxn ang="0">
                    <a:pos x="33" y="44"/>
                  </a:cxn>
                  <a:cxn ang="0">
                    <a:pos x="42" y="40"/>
                  </a:cxn>
                  <a:cxn ang="0">
                    <a:pos x="54" y="40"/>
                  </a:cxn>
                  <a:cxn ang="0">
                    <a:pos x="63" y="47"/>
                  </a:cxn>
                  <a:cxn ang="0">
                    <a:pos x="66" y="58"/>
                  </a:cxn>
                  <a:cxn ang="0">
                    <a:pos x="66" y="70"/>
                  </a:cxn>
                  <a:cxn ang="0">
                    <a:pos x="68" y="103"/>
                  </a:cxn>
                  <a:cxn ang="0">
                    <a:pos x="68" y="107"/>
                  </a:cxn>
                  <a:cxn ang="0">
                    <a:pos x="73" y="110"/>
                  </a:cxn>
                  <a:cxn ang="0">
                    <a:pos x="77" y="112"/>
                  </a:cxn>
                  <a:cxn ang="0">
                    <a:pos x="42" y="112"/>
                  </a:cxn>
                  <a:cxn ang="0">
                    <a:pos x="49" y="110"/>
                  </a:cxn>
                  <a:cxn ang="0">
                    <a:pos x="52" y="107"/>
                  </a:cxn>
                  <a:cxn ang="0">
                    <a:pos x="54" y="100"/>
                  </a:cxn>
                  <a:cxn ang="0">
                    <a:pos x="54" y="72"/>
                  </a:cxn>
                  <a:cxn ang="0">
                    <a:pos x="52" y="56"/>
                  </a:cxn>
                  <a:cxn ang="0">
                    <a:pos x="49" y="51"/>
                  </a:cxn>
                  <a:cxn ang="0">
                    <a:pos x="42" y="49"/>
                  </a:cxn>
                  <a:cxn ang="0">
                    <a:pos x="33" y="51"/>
                  </a:cxn>
                  <a:cxn ang="0">
                    <a:pos x="24" y="58"/>
                  </a:cxn>
                  <a:cxn ang="0">
                    <a:pos x="24" y="103"/>
                  </a:cxn>
                  <a:cxn ang="0">
                    <a:pos x="26" y="107"/>
                  </a:cxn>
                  <a:cxn ang="0">
                    <a:pos x="28" y="110"/>
                  </a:cxn>
                  <a:cxn ang="0">
                    <a:pos x="33" y="112"/>
                  </a:cxn>
                  <a:cxn ang="0">
                    <a:pos x="0" y="112"/>
                  </a:cxn>
                  <a:cxn ang="0">
                    <a:pos x="7" y="110"/>
                  </a:cxn>
                  <a:cxn ang="0">
                    <a:pos x="9" y="105"/>
                  </a:cxn>
                  <a:cxn ang="0">
                    <a:pos x="9" y="96"/>
                  </a:cxn>
                  <a:cxn ang="0">
                    <a:pos x="9" y="23"/>
                  </a:cxn>
                  <a:cxn ang="0">
                    <a:pos x="9" y="14"/>
                  </a:cxn>
                  <a:cxn ang="0">
                    <a:pos x="7" y="12"/>
                  </a:cxn>
                  <a:cxn ang="0">
                    <a:pos x="5" y="9"/>
                  </a:cxn>
                  <a:cxn ang="0">
                    <a:pos x="0" y="12"/>
                  </a:cxn>
                  <a:cxn ang="0">
                    <a:pos x="19" y="0"/>
                  </a:cxn>
                </a:cxnLst>
                <a:rect l="0" t="0" r="r" b="b"/>
                <a:pathLst>
                  <a:path w="77" h="112">
                    <a:moveTo>
                      <a:pt x="24" y="0"/>
                    </a:moveTo>
                    <a:lnTo>
                      <a:pt x="24" y="54"/>
                    </a:lnTo>
                    <a:lnTo>
                      <a:pt x="28" y="49"/>
                    </a:lnTo>
                    <a:lnTo>
                      <a:pt x="33" y="44"/>
                    </a:lnTo>
                    <a:lnTo>
                      <a:pt x="38" y="42"/>
                    </a:lnTo>
                    <a:lnTo>
                      <a:pt x="42" y="40"/>
                    </a:lnTo>
                    <a:lnTo>
                      <a:pt x="47" y="40"/>
                    </a:lnTo>
                    <a:lnTo>
                      <a:pt x="54" y="40"/>
                    </a:lnTo>
                    <a:lnTo>
                      <a:pt x="59" y="42"/>
                    </a:lnTo>
                    <a:lnTo>
                      <a:pt x="63" y="47"/>
                    </a:lnTo>
                    <a:lnTo>
                      <a:pt x="66" y="54"/>
                    </a:lnTo>
                    <a:lnTo>
                      <a:pt x="66" y="58"/>
                    </a:lnTo>
                    <a:lnTo>
                      <a:pt x="66" y="63"/>
                    </a:lnTo>
                    <a:lnTo>
                      <a:pt x="66" y="70"/>
                    </a:lnTo>
                    <a:lnTo>
                      <a:pt x="66" y="96"/>
                    </a:lnTo>
                    <a:lnTo>
                      <a:pt x="68" y="103"/>
                    </a:lnTo>
                    <a:lnTo>
                      <a:pt x="68" y="107"/>
                    </a:lnTo>
                    <a:lnTo>
                      <a:pt x="70" y="110"/>
                    </a:lnTo>
                    <a:lnTo>
                      <a:pt x="73" y="110"/>
                    </a:lnTo>
                    <a:lnTo>
                      <a:pt x="77" y="112"/>
                    </a:lnTo>
                    <a:lnTo>
                      <a:pt x="42" y="112"/>
                    </a:lnTo>
                    <a:lnTo>
                      <a:pt x="45" y="112"/>
                    </a:lnTo>
                    <a:lnTo>
                      <a:pt x="49" y="110"/>
                    </a:lnTo>
                    <a:lnTo>
                      <a:pt x="52" y="110"/>
                    </a:lnTo>
                    <a:lnTo>
                      <a:pt x="52" y="107"/>
                    </a:lnTo>
                    <a:lnTo>
                      <a:pt x="54" y="105"/>
                    </a:lnTo>
                    <a:lnTo>
                      <a:pt x="54" y="100"/>
                    </a:lnTo>
                    <a:lnTo>
                      <a:pt x="54" y="96"/>
                    </a:lnTo>
                    <a:lnTo>
                      <a:pt x="54" y="72"/>
                    </a:lnTo>
                    <a:lnTo>
                      <a:pt x="54" y="63"/>
                    </a:lnTo>
                    <a:lnTo>
                      <a:pt x="52" y="56"/>
                    </a:lnTo>
                    <a:lnTo>
                      <a:pt x="52" y="54"/>
                    </a:lnTo>
                    <a:lnTo>
                      <a:pt x="49" y="51"/>
                    </a:lnTo>
                    <a:lnTo>
                      <a:pt x="45" y="49"/>
                    </a:lnTo>
                    <a:lnTo>
                      <a:pt x="42" y="49"/>
                    </a:lnTo>
                    <a:lnTo>
                      <a:pt x="38" y="49"/>
                    </a:lnTo>
                    <a:lnTo>
                      <a:pt x="33" y="51"/>
                    </a:lnTo>
                    <a:lnTo>
                      <a:pt x="28" y="54"/>
                    </a:lnTo>
                    <a:lnTo>
                      <a:pt x="24" y="58"/>
                    </a:lnTo>
                    <a:lnTo>
                      <a:pt x="24" y="96"/>
                    </a:lnTo>
                    <a:lnTo>
                      <a:pt x="24" y="103"/>
                    </a:lnTo>
                    <a:lnTo>
                      <a:pt x="24" y="107"/>
                    </a:lnTo>
                    <a:lnTo>
                      <a:pt x="26" y="107"/>
                    </a:lnTo>
                    <a:lnTo>
                      <a:pt x="26" y="110"/>
                    </a:lnTo>
                    <a:lnTo>
                      <a:pt x="28" y="110"/>
                    </a:lnTo>
                    <a:lnTo>
                      <a:pt x="33" y="112"/>
                    </a:lnTo>
                    <a:lnTo>
                      <a:pt x="0" y="112"/>
                    </a:lnTo>
                    <a:lnTo>
                      <a:pt x="5" y="110"/>
                    </a:lnTo>
                    <a:lnTo>
                      <a:pt x="7" y="110"/>
                    </a:lnTo>
                    <a:lnTo>
                      <a:pt x="7" y="107"/>
                    </a:lnTo>
                    <a:lnTo>
                      <a:pt x="9" y="105"/>
                    </a:lnTo>
                    <a:lnTo>
                      <a:pt x="9" y="103"/>
                    </a:lnTo>
                    <a:lnTo>
                      <a:pt x="9" y="96"/>
                    </a:lnTo>
                    <a:lnTo>
                      <a:pt x="9" y="30"/>
                    </a:lnTo>
                    <a:lnTo>
                      <a:pt x="9" y="23"/>
                    </a:lnTo>
                    <a:lnTo>
                      <a:pt x="9" y="19"/>
                    </a:lnTo>
                    <a:lnTo>
                      <a:pt x="9" y="14"/>
                    </a:lnTo>
                    <a:lnTo>
                      <a:pt x="9" y="12"/>
                    </a:lnTo>
                    <a:lnTo>
                      <a:pt x="7" y="12"/>
                    </a:lnTo>
                    <a:lnTo>
                      <a:pt x="7" y="9"/>
                    </a:lnTo>
                    <a:lnTo>
                      <a:pt x="5" y="9"/>
                    </a:lnTo>
                    <a:lnTo>
                      <a:pt x="2" y="9"/>
                    </a:lnTo>
                    <a:lnTo>
                      <a:pt x="0" y="12"/>
                    </a:lnTo>
                    <a:lnTo>
                      <a:pt x="0" y="9"/>
                    </a:lnTo>
                    <a:lnTo>
                      <a:pt x="19" y="0"/>
                    </a:lnTo>
                    <a:lnTo>
                      <a:pt x="24" y="0"/>
                    </a:lnTo>
                    <a:close/>
                  </a:path>
                </a:pathLst>
              </a:custGeom>
              <a:solidFill>
                <a:srgbClr val="000000"/>
              </a:solidFill>
              <a:ln w="0">
                <a:solidFill>
                  <a:srgbClr val="000000"/>
                </a:solidFill>
                <a:round/>
                <a:headEnd/>
                <a:tailEnd/>
              </a:ln>
            </p:spPr>
            <p:txBody>
              <a:bodyPr/>
              <a:lstStyle/>
              <a:p>
                <a:endParaRPr lang="en-US"/>
              </a:p>
            </p:txBody>
          </p:sp>
          <p:sp>
            <p:nvSpPr>
              <p:cNvPr id="534949" name="Freeform 421"/>
              <p:cNvSpPr>
                <a:spLocks noEditPoints="1"/>
              </p:cNvSpPr>
              <p:nvPr/>
            </p:nvSpPr>
            <p:spPr bwMode="auto">
              <a:xfrm>
                <a:off x="4803" y="3452"/>
                <a:ext cx="68" cy="74"/>
              </a:xfrm>
              <a:custGeom>
                <a:avLst/>
                <a:gdLst/>
                <a:ahLst/>
                <a:cxnLst>
                  <a:cxn ang="0">
                    <a:pos x="33" y="0"/>
                  </a:cxn>
                  <a:cxn ang="0">
                    <a:pos x="45" y="0"/>
                  </a:cxn>
                  <a:cxn ang="0">
                    <a:pos x="52" y="4"/>
                  </a:cxn>
                  <a:cxn ang="0">
                    <a:pos x="59" y="11"/>
                  </a:cxn>
                  <a:cxn ang="0">
                    <a:pos x="64" y="18"/>
                  </a:cxn>
                  <a:cxn ang="0">
                    <a:pos x="66" y="28"/>
                  </a:cxn>
                  <a:cxn ang="0">
                    <a:pos x="68" y="35"/>
                  </a:cxn>
                  <a:cxn ang="0">
                    <a:pos x="66" y="44"/>
                  </a:cxn>
                  <a:cxn ang="0">
                    <a:pos x="64" y="56"/>
                  </a:cxn>
                  <a:cxn ang="0">
                    <a:pos x="59" y="63"/>
                  </a:cxn>
                  <a:cxn ang="0">
                    <a:pos x="52" y="70"/>
                  </a:cxn>
                  <a:cxn ang="0">
                    <a:pos x="43" y="72"/>
                  </a:cxn>
                  <a:cxn ang="0">
                    <a:pos x="33" y="74"/>
                  </a:cxn>
                  <a:cxn ang="0">
                    <a:pos x="24" y="72"/>
                  </a:cxn>
                  <a:cxn ang="0">
                    <a:pos x="14" y="70"/>
                  </a:cxn>
                  <a:cxn ang="0">
                    <a:pos x="7" y="63"/>
                  </a:cxn>
                  <a:cxn ang="0">
                    <a:pos x="3" y="53"/>
                  </a:cxn>
                  <a:cxn ang="0">
                    <a:pos x="0" y="46"/>
                  </a:cxn>
                  <a:cxn ang="0">
                    <a:pos x="0" y="37"/>
                  </a:cxn>
                  <a:cxn ang="0">
                    <a:pos x="0" y="28"/>
                  </a:cxn>
                  <a:cxn ang="0">
                    <a:pos x="5" y="18"/>
                  </a:cxn>
                  <a:cxn ang="0">
                    <a:pos x="10" y="9"/>
                  </a:cxn>
                  <a:cxn ang="0">
                    <a:pos x="17" y="4"/>
                  </a:cxn>
                  <a:cxn ang="0">
                    <a:pos x="26" y="0"/>
                  </a:cxn>
                  <a:cxn ang="0">
                    <a:pos x="33" y="0"/>
                  </a:cxn>
                  <a:cxn ang="0">
                    <a:pos x="31" y="4"/>
                  </a:cxn>
                  <a:cxn ang="0">
                    <a:pos x="26" y="4"/>
                  </a:cxn>
                  <a:cxn ang="0">
                    <a:pos x="22" y="7"/>
                  </a:cxn>
                  <a:cxn ang="0">
                    <a:pos x="19" y="9"/>
                  </a:cxn>
                  <a:cxn ang="0">
                    <a:pos x="14" y="16"/>
                  </a:cxn>
                  <a:cxn ang="0">
                    <a:pos x="14" y="23"/>
                  </a:cxn>
                  <a:cxn ang="0">
                    <a:pos x="12" y="30"/>
                  </a:cxn>
                  <a:cxn ang="0">
                    <a:pos x="14" y="42"/>
                  </a:cxn>
                  <a:cxn ang="0">
                    <a:pos x="17" y="51"/>
                  </a:cxn>
                  <a:cxn ang="0">
                    <a:pos x="19" y="58"/>
                  </a:cxn>
                  <a:cxn ang="0">
                    <a:pos x="24" y="65"/>
                  </a:cxn>
                  <a:cxn ang="0">
                    <a:pos x="31" y="67"/>
                  </a:cxn>
                  <a:cxn ang="0">
                    <a:pos x="36" y="70"/>
                  </a:cxn>
                  <a:cxn ang="0">
                    <a:pos x="43" y="67"/>
                  </a:cxn>
                  <a:cxn ang="0">
                    <a:pos x="50" y="63"/>
                  </a:cxn>
                  <a:cxn ang="0">
                    <a:pos x="52" y="58"/>
                  </a:cxn>
                  <a:cxn ang="0">
                    <a:pos x="54" y="51"/>
                  </a:cxn>
                  <a:cxn ang="0">
                    <a:pos x="54" y="42"/>
                  </a:cxn>
                  <a:cxn ang="0">
                    <a:pos x="54" y="30"/>
                  </a:cxn>
                  <a:cxn ang="0">
                    <a:pos x="52" y="21"/>
                  </a:cxn>
                  <a:cxn ang="0">
                    <a:pos x="45" y="11"/>
                  </a:cxn>
                  <a:cxn ang="0">
                    <a:pos x="43" y="7"/>
                  </a:cxn>
                  <a:cxn ang="0">
                    <a:pos x="38" y="4"/>
                  </a:cxn>
                  <a:cxn ang="0">
                    <a:pos x="31" y="4"/>
                  </a:cxn>
                </a:cxnLst>
                <a:rect l="0" t="0" r="r" b="b"/>
                <a:pathLst>
                  <a:path w="68" h="74">
                    <a:moveTo>
                      <a:pt x="33" y="0"/>
                    </a:moveTo>
                    <a:lnTo>
                      <a:pt x="45" y="0"/>
                    </a:lnTo>
                    <a:lnTo>
                      <a:pt x="52" y="4"/>
                    </a:lnTo>
                    <a:lnTo>
                      <a:pt x="59" y="11"/>
                    </a:lnTo>
                    <a:lnTo>
                      <a:pt x="64" y="18"/>
                    </a:lnTo>
                    <a:lnTo>
                      <a:pt x="66" y="28"/>
                    </a:lnTo>
                    <a:lnTo>
                      <a:pt x="68" y="35"/>
                    </a:lnTo>
                    <a:lnTo>
                      <a:pt x="66" y="44"/>
                    </a:lnTo>
                    <a:lnTo>
                      <a:pt x="64" y="56"/>
                    </a:lnTo>
                    <a:lnTo>
                      <a:pt x="59" y="63"/>
                    </a:lnTo>
                    <a:lnTo>
                      <a:pt x="52" y="70"/>
                    </a:lnTo>
                    <a:lnTo>
                      <a:pt x="43" y="72"/>
                    </a:lnTo>
                    <a:lnTo>
                      <a:pt x="33" y="74"/>
                    </a:lnTo>
                    <a:lnTo>
                      <a:pt x="24" y="72"/>
                    </a:lnTo>
                    <a:lnTo>
                      <a:pt x="14" y="70"/>
                    </a:lnTo>
                    <a:lnTo>
                      <a:pt x="7" y="63"/>
                    </a:lnTo>
                    <a:lnTo>
                      <a:pt x="3" y="53"/>
                    </a:lnTo>
                    <a:lnTo>
                      <a:pt x="0" y="46"/>
                    </a:lnTo>
                    <a:lnTo>
                      <a:pt x="0" y="37"/>
                    </a:lnTo>
                    <a:lnTo>
                      <a:pt x="0" y="28"/>
                    </a:lnTo>
                    <a:lnTo>
                      <a:pt x="5" y="18"/>
                    </a:lnTo>
                    <a:lnTo>
                      <a:pt x="10" y="9"/>
                    </a:lnTo>
                    <a:lnTo>
                      <a:pt x="17" y="4"/>
                    </a:lnTo>
                    <a:lnTo>
                      <a:pt x="26" y="0"/>
                    </a:lnTo>
                    <a:lnTo>
                      <a:pt x="33" y="0"/>
                    </a:lnTo>
                    <a:close/>
                    <a:moveTo>
                      <a:pt x="31" y="4"/>
                    </a:moveTo>
                    <a:lnTo>
                      <a:pt x="26" y="4"/>
                    </a:lnTo>
                    <a:lnTo>
                      <a:pt x="22" y="7"/>
                    </a:lnTo>
                    <a:lnTo>
                      <a:pt x="19" y="9"/>
                    </a:lnTo>
                    <a:lnTo>
                      <a:pt x="14" y="16"/>
                    </a:lnTo>
                    <a:lnTo>
                      <a:pt x="14" y="23"/>
                    </a:lnTo>
                    <a:lnTo>
                      <a:pt x="12" y="30"/>
                    </a:lnTo>
                    <a:lnTo>
                      <a:pt x="14" y="42"/>
                    </a:lnTo>
                    <a:lnTo>
                      <a:pt x="17" y="51"/>
                    </a:lnTo>
                    <a:lnTo>
                      <a:pt x="19" y="58"/>
                    </a:lnTo>
                    <a:lnTo>
                      <a:pt x="24" y="65"/>
                    </a:lnTo>
                    <a:lnTo>
                      <a:pt x="31" y="67"/>
                    </a:lnTo>
                    <a:lnTo>
                      <a:pt x="36" y="70"/>
                    </a:lnTo>
                    <a:lnTo>
                      <a:pt x="43" y="67"/>
                    </a:lnTo>
                    <a:lnTo>
                      <a:pt x="50" y="63"/>
                    </a:lnTo>
                    <a:lnTo>
                      <a:pt x="52" y="58"/>
                    </a:lnTo>
                    <a:lnTo>
                      <a:pt x="54" y="51"/>
                    </a:lnTo>
                    <a:lnTo>
                      <a:pt x="54" y="42"/>
                    </a:lnTo>
                    <a:lnTo>
                      <a:pt x="54" y="30"/>
                    </a:lnTo>
                    <a:lnTo>
                      <a:pt x="52" y="21"/>
                    </a:lnTo>
                    <a:lnTo>
                      <a:pt x="45" y="11"/>
                    </a:lnTo>
                    <a:lnTo>
                      <a:pt x="43" y="7"/>
                    </a:lnTo>
                    <a:lnTo>
                      <a:pt x="38" y="4"/>
                    </a:lnTo>
                    <a:lnTo>
                      <a:pt x="31" y="4"/>
                    </a:lnTo>
                    <a:close/>
                  </a:path>
                </a:pathLst>
              </a:custGeom>
              <a:solidFill>
                <a:srgbClr val="000000"/>
              </a:solidFill>
              <a:ln w="0">
                <a:solidFill>
                  <a:srgbClr val="000000"/>
                </a:solidFill>
                <a:round/>
                <a:headEnd/>
                <a:tailEnd/>
              </a:ln>
            </p:spPr>
            <p:txBody>
              <a:bodyPr/>
              <a:lstStyle/>
              <a:p>
                <a:endParaRPr lang="en-US"/>
              </a:p>
            </p:txBody>
          </p:sp>
          <p:sp>
            <p:nvSpPr>
              <p:cNvPr id="534948" name="Freeform 420"/>
              <p:cNvSpPr>
                <a:spLocks noEditPoints="1"/>
              </p:cNvSpPr>
              <p:nvPr/>
            </p:nvSpPr>
            <p:spPr bwMode="auto">
              <a:xfrm>
                <a:off x="4883" y="3452"/>
                <a:ext cx="61" cy="74"/>
              </a:xfrm>
              <a:custGeom>
                <a:avLst/>
                <a:gdLst/>
                <a:ahLst/>
                <a:cxnLst>
                  <a:cxn ang="0">
                    <a:pos x="12" y="28"/>
                  </a:cxn>
                  <a:cxn ang="0">
                    <a:pos x="12" y="37"/>
                  </a:cxn>
                  <a:cxn ang="0">
                    <a:pos x="14" y="46"/>
                  </a:cxn>
                  <a:cxn ang="0">
                    <a:pos x="19" y="51"/>
                  </a:cxn>
                  <a:cxn ang="0">
                    <a:pos x="23" y="58"/>
                  </a:cxn>
                  <a:cxn ang="0">
                    <a:pos x="30" y="60"/>
                  </a:cxn>
                  <a:cxn ang="0">
                    <a:pos x="38" y="60"/>
                  </a:cxn>
                  <a:cxn ang="0">
                    <a:pos x="45" y="60"/>
                  </a:cxn>
                  <a:cxn ang="0">
                    <a:pos x="49" y="58"/>
                  </a:cxn>
                  <a:cxn ang="0">
                    <a:pos x="54" y="53"/>
                  </a:cxn>
                  <a:cxn ang="0">
                    <a:pos x="59" y="44"/>
                  </a:cxn>
                  <a:cxn ang="0">
                    <a:pos x="61" y="46"/>
                  </a:cxn>
                  <a:cxn ang="0">
                    <a:pos x="59" y="53"/>
                  </a:cxn>
                  <a:cxn ang="0">
                    <a:pos x="54" y="60"/>
                  </a:cxn>
                  <a:cxn ang="0">
                    <a:pos x="52" y="65"/>
                  </a:cxn>
                  <a:cxn ang="0">
                    <a:pos x="45" y="70"/>
                  </a:cxn>
                  <a:cxn ang="0">
                    <a:pos x="38" y="74"/>
                  </a:cxn>
                  <a:cxn ang="0">
                    <a:pos x="30" y="74"/>
                  </a:cxn>
                  <a:cxn ang="0">
                    <a:pos x="23" y="74"/>
                  </a:cxn>
                  <a:cxn ang="0">
                    <a:pos x="16" y="70"/>
                  </a:cxn>
                  <a:cxn ang="0">
                    <a:pos x="9" y="65"/>
                  </a:cxn>
                  <a:cxn ang="0">
                    <a:pos x="5" y="58"/>
                  </a:cxn>
                  <a:cxn ang="0">
                    <a:pos x="0" y="49"/>
                  </a:cxn>
                  <a:cxn ang="0">
                    <a:pos x="0" y="37"/>
                  </a:cxn>
                  <a:cxn ang="0">
                    <a:pos x="0" y="28"/>
                  </a:cxn>
                  <a:cxn ang="0">
                    <a:pos x="5" y="16"/>
                  </a:cxn>
                  <a:cxn ang="0">
                    <a:pos x="9" y="9"/>
                  </a:cxn>
                  <a:cxn ang="0">
                    <a:pos x="16" y="4"/>
                  </a:cxn>
                  <a:cxn ang="0">
                    <a:pos x="23" y="0"/>
                  </a:cxn>
                  <a:cxn ang="0">
                    <a:pos x="33" y="0"/>
                  </a:cxn>
                  <a:cxn ang="0">
                    <a:pos x="40" y="0"/>
                  </a:cxn>
                  <a:cxn ang="0">
                    <a:pos x="47" y="2"/>
                  </a:cxn>
                  <a:cxn ang="0">
                    <a:pos x="52" y="7"/>
                  </a:cxn>
                  <a:cxn ang="0">
                    <a:pos x="56" y="14"/>
                  </a:cxn>
                  <a:cxn ang="0">
                    <a:pos x="59" y="21"/>
                  </a:cxn>
                  <a:cxn ang="0">
                    <a:pos x="61" y="28"/>
                  </a:cxn>
                  <a:cxn ang="0">
                    <a:pos x="12" y="28"/>
                  </a:cxn>
                  <a:cxn ang="0">
                    <a:pos x="12" y="23"/>
                  </a:cxn>
                  <a:cxn ang="0">
                    <a:pos x="42" y="23"/>
                  </a:cxn>
                  <a:cxn ang="0">
                    <a:pos x="42" y="16"/>
                  </a:cxn>
                  <a:cxn ang="0">
                    <a:pos x="42" y="14"/>
                  </a:cxn>
                  <a:cxn ang="0">
                    <a:pos x="40" y="9"/>
                  </a:cxn>
                  <a:cxn ang="0">
                    <a:pos x="35" y="7"/>
                  </a:cxn>
                  <a:cxn ang="0">
                    <a:pos x="33" y="4"/>
                  </a:cxn>
                  <a:cxn ang="0">
                    <a:pos x="28" y="4"/>
                  </a:cxn>
                  <a:cxn ang="0">
                    <a:pos x="23" y="7"/>
                  </a:cxn>
                  <a:cxn ang="0">
                    <a:pos x="16" y="9"/>
                  </a:cxn>
                  <a:cxn ang="0">
                    <a:pos x="14" y="16"/>
                  </a:cxn>
                  <a:cxn ang="0">
                    <a:pos x="12" y="23"/>
                  </a:cxn>
                </a:cxnLst>
                <a:rect l="0" t="0" r="r" b="b"/>
                <a:pathLst>
                  <a:path w="61" h="74">
                    <a:moveTo>
                      <a:pt x="12" y="28"/>
                    </a:moveTo>
                    <a:lnTo>
                      <a:pt x="12" y="37"/>
                    </a:lnTo>
                    <a:lnTo>
                      <a:pt x="14" y="46"/>
                    </a:lnTo>
                    <a:lnTo>
                      <a:pt x="19" y="51"/>
                    </a:lnTo>
                    <a:lnTo>
                      <a:pt x="23" y="58"/>
                    </a:lnTo>
                    <a:lnTo>
                      <a:pt x="30" y="60"/>
                    </a:lnTo>
                    <a:lnTo>
                      <a:pt x="38" y="60"/>
                    </a:lnTo>
                    <a:lnTo>
                      <a:pt x="45" y="60"/>
                    </a:lnTo>
                    <a:lnTo>
                      <a:pt x="49" y="58"/>
                    </a:lnTo>
                    <a:lnTo>
                      <a:pt x="54" y="53"/>
                    </a:lnTo>
                    <a:lnTo>
                      <a:pt x="59" y="44"/>
                    </a:lnTo>
                    <a:lnTo>
                      <a:pt x="61" y="46"/>
                    </a:lnTo>
                    <a:lnTo>
                      <a:pt x="59" y="53"/>
                    </a:lnTo>
                    <a:lnTo>
                      <a:pt x="54" y="60"/>
                    </a:lnTo>
                    <a:lnTo>
                      <a:pt x="52" y="65"/>
                    </a:lnTo>
                    <a:lnTo>
                      <a:pt x="45" y="70"/>
                    </a:lnTo>
                    <a:lnTo>
                      <a:pt x="38" y="74"/>
                    </a:lnTo>
                    <a:lnTo>
                      <a:pt x="30" y="74"/>
                    </a:lnTo>
                    <a:lnTo>
                      <a:pt x="23" y="74"/>
                    </a:lnTo>
                    <a:lnTo>
                      <a:pt x="16" y="70"/>
                    </a:lnTo>
                    <a:lnTo>
                      <a:pt x="9" y="65"/>
                    </a:lnTo>
                    <a:lnTo>
                      <a:pt x="5" y="58"/>
                    </a:lnTo>
                    <a:lnTo>
                      <a:pt x="0" y="49"/>
                    </a:lnTo>
                    <a:lnTo>
                      <a:pt x="0" y="37"/>
                    </a:lnTo>
                    <a:lnTo>
                      <a:pt x="0" y="28"/>
                    </a:lnTo>
                    <a:lnTo>
                      <a:pt x="5" y="16"/>
                    </a:lnTo>
                    <a:lnTo>
                      <a:pt x="9" y="9"/>
                    </a:lnTo>
                    <a:lnTo>
                      <a:pt x="16" y="4"/>
                    </a:lnTo>
                    <a:lnTo>
                      <a:pt x="23" y="0"/>
                    </a:lnTo>
                    <a:lnTo>
                      <a:pt x="33" y="0"/>
                    </a:lnTo>
                    <a:lnTo>
                      <a:pt x="40" y="0"/>
                    </a:lnTo>
                    <a:lnTo>
                      <a:pt x="47" y="2"/>
                    </a:lnTo>
                    <a:lnTo>
                      <a:pt x="52" y="7"/>
                    </a:lnTo>
                    <a:lnTo>
                      <a:pt x="56" y="14"/>
                    </a:lnTo>
                    <a:lnTo>
                      <a:pt x="59" y="21"/>
                    </a:lnTo>
                    <a:lnTo>
                      <a:pt x="61" y="28"/>
                    </a:lnTo>
                    <a:lnTo>
                      <a:pt x="12" y="28"/>
                    </a:lnTo>
                    <a:close/>
                    <a:moveTo>
                      <a:pt x="12" y="23"/>
                    </a:moveTo>
                    <a:lnTo>
                      <a:pt x="42" y="23"/>
                    </a:lnTo>
                    <a:lnTo>
                      <a:pt x="42" y="16"/>
                    </a:lnTo>
                    <a:lnTo>
                      <a:pt x="42" y="14"/>
                    </a:lnTo>
                    <a:lnTo>
                      <a:pt x="40" y="9"/>
                    </a:lnTo>
                    <a:lnTo>
                      <a:pt x="35" y="7"/>
                    </a:lnTo>
                    <a:lnTo>
                      <a:pt x="33" y="4"/>
                    </a:lnTo>
                    <a:lnTo>
                      <a:pt x="28" y="4"/>
                    </a:lnTo>
                    <a:lnTo>
                      <a:pt x="23" y="7"/>
                    </a:lnTo>
                    <a:lnTo>
                      <a:pt x="16" y="9"/>
                    </a:lnTo>
                    <a:lnTo>
                      <a:pt x="14" y="16"/>
                    </a:lnTo>
                    <a:lnTo>
                      <a:pt x="12" y="23"/>
                    </a:lnTo>
                    <a:close/>
                  </a:path>
                </a:pathLst>
              </a:custGeom>
              <a:solidFill>
                <a:srgbClr val="000000"/>
              </a:solidFill>
              <a:ln w="0">
                <a:solidFill>
                  <a:srgbClr val="000000"/>
                </a:solidFill>
                <a:round/>
                <a:headEnd/>
                <a:tailEnd/>
              </a:ln>
            </p:spPr>
            <p:txBody>
              <a:bodyPr/>
              <a:lstStyle/>
              <a:p>
                <a:endParaRPr lang="en-US"/>
              </a:p>
            </p:txBody>
          </p:sp>
          <p:sp>
            <p:nvSpPr>
              <p:cNvPr id="534947" name="Freeform 419"/>
              <p:cNvSpPr>
                <a:spLocks/>
              </p:cNvSpPr>
              <p:nvPr/>
            </p:nvSpPr>
            <p:spPr bwMode="auto">
              <a:xfrm>
                <a:off x="4951" y="3452"/>
                <a:ext cx="77" cy="72"/>
              </a:xfrm>
              <a:custGeom>
                <a:avLst/>
                <a:gdLst/>
                <a:ahLst/>
                <a:cxnLst>
                  <a:cxn ang="0">
                    <a:pos x="33" y="7"/>
                  </a:cxn>
                  <a:cxn ang="0">
                    <a:pos x="49" y="0"/>
                  </a:cxn>
                  <a:cxn ang="0">
                    <a:pos x="59" y="2"/>
                  </a:cxn>
                  <a:cxn ang="0">
                    <a:pos x="66" y="11"/>
                  </a:cxn>
                  <a:cxn ang="0">
                    <a:pos x="68" y="25"/>
                  </a:cxn>
                  <a:cxn ang="0">
                    <a:pos x="68" y="63"/>
                  </a:cxn>
                  <a:cxn ang="0">
                    <a:pos x="70" y="67"/>
                  </a:cxn>
                  <a:cxn ang="0">
                    <a:pos x="73" y="70"/>
                  </a:cxn>
                  <a:cxn ang="0">
                    <a:pos x="77" y="72"/>
                  </a:cxn>
                  <a:cxn ang="0">
                    <a:pos x="44" y="72"/>
                  </a:cxn>
                  <a:cxn ang="0">
                    <a:pos x="49" y="70"/>
                  </a:cxn>
                  <a:cxn ang="0">
                    <a:pos x="51" y="67"/>
                  </a:cxn>
                  <a:cxn ang="0">
                    <a:pos x="54" y="60"/>
                  </a:cxn>
                  <a:cxn ang="0">
                    <a:pos x="54" y="28"/>
                  </a:cxn>
                  <a:cxn ang="0">
                    <a:pos x="51" y="14"/>
                  </a:cxn>
                  <a:cxn ang="0">
                    <a:pos x="42" y="9"/>
                  </a:cxn>
                  <a:cxn ang="0">
                    <a:pos x="30" y="14"/>
                  </a:cxn>
                  <a:cxn ang="0">
                    <a:pos x="23" y="56"/>
                  </a:cxn>
                  <a:cxn ang="0">
                    <a:pos x="23" y="65"/>
                  </a:cxn>
                  <a:cxn ang="0">
                    <a:pos x="28" y="70"/>
                  </a:cxn>
                  <a:cxn ang="0">
                    <a:pos x="33" y="72"/>
                  </a:cxn>
                  <a:cxn ang="0">
                    <a:pos x="0" y="72"/>
                  </a:cxn>
                  <a:cxn ang="0">
                    <a:pos x="2" y="72"/>
                  </a:cxn>
                  <a:cxn ang="0">
                    <a:pos x="9" y="67"/>
                  </a:cxn>
                  <a:cxn ang="0">
                    <a:pos x="9" y="56"/>
                  </a:cxn>
                  <a:cxn ang="0">
                    <a:pos x="9" y="21"/>
                  </a:cxn>
                  <a:cxn ang="0">
                    <a:pos x="9" y="14"/>
                  </a:cxn>
                  <a:cxn ang="0">
                    <a:pos x="9" y="9"/>
                  </a:cxn>
                  <a:cxn ang="0">
                    <a:pos x="5" y="9"/>
                  </a:cxn>
                  <a:cxn ang="0">
                    <a:pos x="2" y="9"/>
                  </a:cxn>
                  <a:cxn ang="0">
                    <a:pos x="21" y="0"/>
                  </a:cxn>
                  <a:cxn ang="0">
                    <a:pos x="23" y="14"/>
                  </a:cxn>
                </a:cxnLst>
                <a:rect l="0" t="0" r="r" b="b"/>
                <a:pathLst>
                  <a:path w="77" h="72">
                    <a:moveTo>
                      <a:pt x="23" y="14"/>
                    </a:moveTo>
                    <a:lnTo>
                      <a:pt x="33" y="7"/>
                    </a:lnTo>
                    <a:lnTo>
                      <a:pt x="40" y="2"/>
                    </a:lnTo>
                    <a:lnTo>
                      <a:pt x="49" y="0"/>
                    </a:lnTo>
                    <a:lnTo>
                      <a:pt x="54" y="0"/>
                    </a:lnTo>
                    <a:lnTo>
                      <a:pt x="59" y="2"/>
                    </a:lnTo>
                    <a:lnTo>
                      <a:pt x="63" y="7"/>
                    </a:lnTo>
                    <a:lnTo>
                      <a:pt x="66" y="11"/>
                    </a:lnTo>
                    <a:lnTo>
                      <a:pt x="68" y="18"/>
                    </a:lnTo>
                    <a:lnTo>
                      <a:pt x="68" y="25"/>
                    </a:lnTo>
                    <a:lnTo>
                      <a:pt x="68" y="56"/>
                    </a:lnTo>
                    <a:lnTo>
                      <a:pt x="68" y="63"/>
                    </a:lnTo>
                    <a:lnTo>
                      <a:pt x="68" y="67"/>
                    </a:lnTo>
                    <a:lnTo>
                      <a:pt x="70" y="67"/>
                    </a:lnTo>
                    <a:lnTo>
                      <a:pt x="70" y="70"/>
                    </a:lnTo>
                    <a:lnTo>
                      <a:pt x="73" y="70"/>
                    </a:lnTo>
                    <a:lnTo>
                      <a:pt x="77" y="72"/>
                    </a:lnTo>
                    <a:lnTo>
                      <a:pt x="44" y="72"/>
                    </a:lnTo>
                    <a:lnTo>
                      <a:pt x="49" y="70"/>
                    </a:lnTo>
                    <a:lnTo>
                      <a:pt x="51" y="70"/>
                    </a:lnTo>
                    <a:lnTo>
                      <a:pt x="51" y="67"/>
                    </a:lnTo>
                    <a:lnTo>
                      <a:pt x="54" y="65"/>
                    </a:lnTo>
                    <a:lnTo>
                      <a:pt x="54" y="60"/>
                    </a:lnTo>
                    <a:lnTo>
                      <a:pt x="54" y="56"/>
                    </a:lnTo>
                    <a:lnTo>
                      <a:pt x="54" y="28"/>
                    </a:lnTo>
                    <a:lnTo>
                      <a:pt x="54" y="18"/>
                    </a:lnTo>
                    <a:lnTo>
                      <a:pt x="51" y="14"/>
                    </a:lnTo>
                    <a:lnTo>
                      <a:pt x="47" y="11"/>
                    </a:lnTo>
                    <a:lnTo>
                      <a:pt x="42" y="9"/>
                    </a:lnTo>
                    <a:lnTo>
                      <a:pt x="35" y="11"/>
                    </a:lnTo>
                    <a:lnTo>
                      <a:pt x="30" y="14"/>
                    </a:lnTo>
                    <a:lnTo>
                      <a:pt x="23" y="18"/>
                    </a:lnTo>
                    <a:lnTo>
                      <a:pt x="23" y="56"/>
                    </a:lnTo>
                    <a:lnTo>
                      <a:pt x="23" y="63"/>
                    </a:lnTo>
                    <a:lnTo>
                      <a:pt x="23" y="65"/>
                    </a:lnTo>
                    <a:lnTo>
                      <a:pt x="26" y="67"/>
                    </a:lnTo>
                    <a:lnTo>
                      <a:pt x="28" y="70"/>
                    </a:lnTo>
                    <a:lnTo>
                      <a:pt x="30" y="70"/>
                    </a:lnTo>
                    <a:lnTo>
                      <a:pt x="33" y="72"/>
                    </a:lnTo>
                    <a:lnTo>
                      <a:pt x="0" y="72"/>
                    </a:lnTo>
                    <a:lnTo>
                      <a:pt x="2" y="72"/>
                    </a:lnTo>
                    <a:lnTo>
                      <a:pt x="7" y="70"/>
                    </a:lnTo>
                    <a:lnTo>
                      <a:pt x="9" y="67"/>
                    </a:lnTo>
                    <a:lnTo>
                      <a:pt x="9" y="63"/>
                    </a:lnTo>
                    <a:lnTo>
                      <a:pt x="9" y="56"/>
                    </a:lnTo>
                    <a:lnTo>
                      <a:pt x="9" y="30"/>
                    </a:lnTo>
                    <a:lnTo>
                      <a:pt x="9" y="21"/>
                    </a:lnTo>
                    <a:lnTo>
                      <a:pt x="9" y="16"/>
                    </a:lnTo>
                    <a:lnTo>
                      <a:pt x="9" y="14"/>
                    </a:lnTo>
                    <a:lnTo>
                      <a:pt x="9" y="11"/>
                    </a:lnTo>
                    <a:lnTo>
                      <a:pt x="9" y="9"/>
                    </a:lnTo>
                    <a:lnTo>
                      <a:pt x="7" y="9"/>
                    </a:lnTo>
                    <a:lnTo>
                      <a:pt x="5" y="9"/>
                    </a:lnTo>
                    <a:lnTo>
                      <a:pt x="2" y="9"/>
                    </a:lnTo>
                    <a:lnTo>
                      <a:pt x="0" y="7"/>
                    </a:lnTo>
                    <a:lnTo>
                      <a:pt x="21" y="0"/>
                    </a:lnTo>
                    <a:lnTo>
                      <a:pt x="23" y="0"/>
                    </a:lnTo>
                    <a:lnTo>
                      <a:pt x="23" y="14"/>
                    </a:lnTo>
                    <a:close/>
                  </a:path>
                </a:pathLst>
              </a:custGeom>
              <a:solidFill>
                <a:srgbClr val="000000"/>
              </a:solidFill>
              <a:ln w="0">
                <a:solidFill>
                  <a:srgbClr val="000000"/>
                </a:solidFill>
                <a:round/>
                <a:headEnd/>
                <a:tailEnd/>
              </a:ln>
            </p:spPr>
            <p:txBody>
              <a:bodyPr/>
              <a:lstStyle/>
              <a:p>
                <a:endParaRPr lang="en-US"/>
              </a:p>
            </p:txBody>
          </p:sp>
          <p:sp>
            <p:nvSpPr>
              <p:cNvPr id="534946" name="Freeform 418"/>
              <p:cNvSpPr>
                <a:spLocks noEditPoints="1"/>
              </p:cNvSpPr>
              <p:nvPr/>
            </p:nvSpPr>
            <p:spPr bwMode="auto">
              <a:xfrm>
                <a:off x="5038" y="3412"/>
                <a:ext cx="32" cy="112"/>
              </a:xfrm>
              <a:custGeom>
                <a:avLst/>
                <a:gdLst/>
                <a:ahLst/>
                <a:cxnLst>
                  <a:cxn ang="0">
                    <a:pos x="14" y="0"/>
                  </a:cxn>
                  <a:cxn ang="0">
                    <a:pos x="18" y="2"/>
                  </a:cxn>
                  <a:cxn ang="0">
                    <a:pos x="21" y="5"/>
                  </a:cxn>
                  <a:cxn ang="0">
                    <a:pos x="23" y="7"/>
                  </a:cxn>
                  <a:cxn ang="0">
                    <a:pos x="23" y="9"/>
                  </a:cxn>
                  <a:cxn ang="0">
                    <a:pos x="23" y="14"/>
                  </a:cxn>
                  <a:cxn ang="0">
                    <a:pos x="21" y="16"/>
                  </a:cxn>
                  <a:cxn ang="0">
                    <a:pos x="18" y="19"/>
                  </a:cxn>
                  <a:cxn ang="0">
                    <a:pos x="14" y="19"/>
                  </a:cxn>
                  <a:cxn ang="0">
                    <a:pos x="11" y="19"/>
                  </a:cxn>
                  <a:cxn ang="0">
                    <a:pos x="9" y="16"/>
                  </a:cxn>
                  <a:cxn ang="0">
                    <a:pos x="7" y="14"/>
                  </a:cxn>
                  <a:cxn ang="0">
                    <a:pos x="4" y="9"/>
                  </a:cxn>
                  <a:cxn ang="0">
                    <a:pos x="7" y="7"/>
                  </a:cxn>
                  <a:cxn ang="0">
                    <a:pos x="9" y="5"/>
                  </a:cxn>
                  <a:cxn ang="0">
                    <a:pos x="11" y="2"/>
                  </a:cxn>
                  <a:cxn ang="0">
                    <a:pos x="14" y="0"/>
                  </a:cxn>
                  <a:cxn ang="0">
                    <a:pos x="23" y="40"/>
                  </a:cxn>
                  <a:cxn ang="0">
                    <a:pos x="23" y="96"/>
                  </a:cxn>
                  <a:cxn ang="0">
                    <a:pos x="23" y="103"/>
                  </a:cxn>
                  <a:cxn ang="0">
                    <a:pos x="23" y="105"/>
                  </a:cxn>
                  <a:cxn ang="0">
                    <a:pos x="23" y="107"/>
                  </a:cxn>
                  <a:cxn ang="0">
                    <a:pos x="25" y="110"/>
                  </a:cxn>
                  <a:cxn ang="0">
                    <a:pos x="28" y="110"/>
                  </a:cxn>
                  <a:cxn ang="0">
                    <a:pos x="32" y="112"/>
                  </a:cxn>
                  <a:cxn ang="0">
                    <a:pos x="32" y="112"/>
                  </a:cxn>
                  <a:cxn ang="0">
                    <a:pos x="0" y="112"/>
                  </a:cxn>
                  <a:cxn ang="0">
                    <a:pos x="0" y="112"/>
                  </a:cxn>
                  <a:cxn ang="0">
                    <a:pos x="2" y="110"/>
                  </a:cxn>
                  <a:cxn ang="0">
                    <a:pos x="4" y="110"/>
                  </a:cxn>
                  <a:cxn ang="0">
                    <a:pos x="7" y="107"/>
                  </a:cxn>
                  <a:cxn ang="0">
                    <a:pos x="7" y="105"/>
                  </a:cxn>
                  <a:cxn ang="0">
                    <a:pos x="9" y="103"/>
                  </a:cxn>
                  <a:cxn ang="0">
                    <a:pos x="9" y="96"/>
                  </a:cxn>
                  <a:cxn ang="0">
                    <a:pos x="9" y="70"/>
                  </a:cxn>
                  <a:cxn ang="0">
                    <a:pos x="9" y="63"/>
                  </a:cxn>
                  <a:cxn ang="0">
                    <a:pos x="9" y="56"/>
                  </a:cxn>
                  <a:cxn ang="0">
                    <a:pos x="9" y="54"/>
                  </a:cxn>
                  <a:cxn ang="0">
                    <a:pos x="7" y="51"/>
                  </a:cxn>
                  <a:cxn ang="0">
                    <a:pos x="7" y="49"/>
                  </a:cxn>
                  <a:cxn ang="0">
                    <a:pos x="4" y="49"/>
                  </a:cxn>
                  <a:cxn ang="0">
                    <a:pos x="4" y="49"/>
                  </a:cxn>
                  <a:cxn ang="0">
                    <a:pos x="2" y="49"/>
                  </a:cxn>
                  <a:cxn ang="0">
                    <a:pos x="0" y="49"/>
                  </a:cxn>
                  <a:cxn ang="0">
                    <a:pos x="0" y="47"/>
                  </a:cxn>
                  <a:cxn ang="0">
                    <a:pos x="18" y="40"/>
                  </a:cxn>
                  <a:cxn ang="0">
                    <a:pos x="23" y="40"/>
                  </a:cxn>
                </a:cxnLst>
                <a:rect l="0" t="0" r="r" b="b"/>
                <a:pathLst>
                  <a:path w="32" h="112">
                    <a:moveTo>
                      <a:pt x="14" y="0"/>
                    </a:moveTo>
                    <a:lnTo>
                      <a:pt x="18" y="2"/>
                    </a:lnTo>
                    <a:lnTo>
                      <a:pt x="21" y="5"/>
                    </a:lnTo>
                    <a:lnTo>
                      <a:pt x="23" y="7"/>
                    </a:lnTo>
                    <a:lnTo>
                      <a:pt x="23" y="9"/>
                    </a:lnTo>
                    <a:lnTo>
                      <a:pt x="23" y="14"/>
                    </a:lnTo>
                    <a:lnTo>
                      <a:pt x="21" y="16"/>
                    </a:lnTo>
                    <a:lnTo>
                      <a:pt x="18" y="19"/>
                    </a:lnTo>
                    <a:lnTo>
                      <a:pt x="14" y="19"/>
                    </a:lnTo>
                    <a:lnTo>
                      <a:pt x="11" y="19"/>
                    </a:lnTo>
                    <a:lnTo>
                      <a:pt x="9" y="16"/>
                    </a:lnTo>
                    <a:lnTo>
                      <a:pt x="7" y="14"/>
                    </a:lnTo>
                    <a:lnTo>
                      <a:pt x="4" y="9"/>
                    </a:lnTo>
                    <a:lnTo>
                      <a:pt x="7" y="7"/>
                    </a:lnTo>
                    <a:lnTo>
                      <a:pt x="9" y="5"/>
                    </a:lnTo>
                    <a:lnTo>
                      <a:pt x="11" y="2"/>
                    </a:lnTo>
                    <a:lnTo>
                      <a:pt x="14" y="0"/>
                    </a:lnTo>
                    <a:close/>
                    <a:moveTo>
                      <a:pt x="23" y="40"/>
                    </a:moveTo>
                    <a:lnTo>
                      <a:pt x="23" y="96"/>
                    </a:lnTo>
                    <a:lnTo>
                      <a:pt x="23" y="103"/>
                    </a:lnTo>
                    <a:lnTo>
                      <a:pt x="23" y="105"/>
                    </a:lnTo>
                    <a:lnTo>
                      <a:pt x="23" y="107"/>
                    </a:lnTo>
                    <a:lnTo>
                      <a:pt x="25" y="110"/>
                    </a:lnTo>
                    <a:lnTo>
                      <a:pt x="28" y="110"/>
                    </a:lnTo>
                    <a:lnTo>
                      <a:pt x="32" y="112"/>
                    </a:lnTo>
                    <a:lnTo>
                      <a:pt x="0" y="112"/>
                    </a:lnTo>
                    <a:lnTo>
                      <a:pt x="2" y="110"/>
                    </a:lnTo>
                    <a:lnTo>
                      <a:pt x="4" y="110"/>
                    </a:lnTo>
                    <a:lnTo>
                      <a:pt x="7" y="107"/>
                    </a:lnTo>
                    <a:lnTo>
                      <a:pt x="7" y="105"/>
                    </a:lnTo>
                    <a:lnTo>
                      <a:pt x="9" y="103"/>
                    </a:lnTo>
                    <a:lnTo>
                      <a:pt x="9" y="96"/>
                    </a:lnTo>
                    <a:lnTo>
                      <a:pt x="9" y="70"/>
                    </a:lnTo>
                    <a:lnTo>
                      <a:pt x="9" y="63"/>
                    </a:lnTo>
                    <a:lnTo>
                      <a:pt x="9" y="56"/>
                    </a:lnTo>
                    <a:lnTo>
                      <a:pt x="9" y="54"/>
                    </a:lnTo>
                    <a:lnTo>
                      <a:pt x="7" y="51"/>
                    </a:lnTo>
                    <a:lnTo>
                      <a:pt x="7" y="49"/>
                    </a:lnTo>
                    <a:lnTo>
                      <a:pt x="4" y="49"/>
                    </a:lnTo>
                    <a:lnTo>
                      <a:pt x="2" y="49"/>
                    </a:lnTo>
                    <a:lnTo>
                      <a:pt x="0" y="49"/>
                    </a:lnTo>
                    <a:lnTo>
                      <a:pt x="0" y="47"/>
                    </a:lnTo>
                    <a:lnTo>
                      <a:pt x="18" y="40"/>
                    </a:lnTo>
                    <a:lnTo>
                      <a:pt x="23" y="40"/>
                    </a:lnTo>
                    <a:close/>
                  </a:path>
                </a:pathLst>
              </a:custGeom>
              <a:solidFill>
                <a:srgbClr val="000000"/>
              </a:solidFill>
              <a:ln w="0">
                <a:solidFill>
                  <a:srgbClr val="000000"/>
                </a:solidFill>
                <a:round/>
                <a:headEnd/>
                <a:tailEnd/>
              </a:ln>
            </p:spPr>
            <p:txBody>
              <a:bodyPr/>
              <a:lstStyle/>
              <a:p>
                <a:endParaRPr lang="en-US"/>
              </a:p>
            </p:txBody>
          </p:sp>
          <p:sp>
            <p:nvSpPr>
              <p:cNvPr id="534945" name="Freeform 417"/>
              <p:cNvSpPr>
                <a:spLocks/>
              </p:cNvSpPr>
              <p:nvPr/>
            </p:nvSpPr>
            <p:spPr bwMode="auto">
              <a:xfrm>
                <a:off x="5075" y="3454"/>
                <a:ext cx="80" cy="70"/>
              </a:xfrm>
              <a:custGeom>
                <a:avLst/>
                <a:gdLst/>
                <a:ahLst/>
                <a:cxnLst>
                  <a:cxn ang="0">
                    <a:pos x="33" y="0"/>
                  </a:cxn>
                  <a:cxn ang="0">
                    <a:pos x="31" y="0"/>
                  </a:cxn>
                  <a:cxn ang="0">
                    <a:pos x="28" y="2"/>
                  </a:cxn>
                  <a:cxn ang="0">
                    <a:pos x="28" y="7"/>
                  </a:cxn>
                  <a:cxn ang="0">
                    <a:pos x="33" y="12"/>
                  </a:cxn>
                  <a:cxn ang="0">
                    <a:pos x="42" y="23"/>
                  </a:cxn>
                  <a:cxn ang="0">
                    <a:pos x="52" y="12"/>
                  </a:cxn>
                  <a:cxn ang="0">
                    <a:pos x="54" y="7"/>
                  </a:cxn>
                  <a:cxn ang="0">
                    <a:pos x="52" y="2"/>
                  </a:cxn>
                  <a:cxn ang="0">
                    <a:pos x="47" y="0"/>
                  </a:cxn>
                  <a:cxn ang="0">
                    <a:pos x="73" y="0"/>
                  </a:cxn>
                  <a:cxn ang="0">
                    <a:pos x="70" y="2"/>
                  </a:cxn>
                  <a:cxn ang="0">
                    <a:pos x="63" y="5"/>
                  </a:cxn>
                  <a:cxn ang="0">
                    <a:pos x="54" y="16"/>
                  </a:cxn>
                  <a:cxn ang="0">
                    <a:pos x="61" y="54"/>
                  </a:cxn>
                  <a:cxn ang="0">
                    <a:pos x="68" y="63"/>
                  </a:cxn>
                  <a:cxn ang="0">
                    <a:pos x="75" y="68"/>
                  </a:cxn>
                  <a:cxn ang="0">
                    <a:pos x="80" y="70"/>
                  </a:cxn>
                  <a:cxn ang="0">
                    <a:pos x="42" y="68"/>
                  </a:cxn>
                  <a:cxn ang="0">
                    <a:pos x="49" y="65"/>
                  </a:cxn>
                  <a:cxn ang="0">
                    <a:pos x="52" y="63"/>
                  </a:cxn>
                  <a:cxn ang="0">
                    <a:pos x="49" y="58"/>
                  </a:cxn>
                  <a:cxn ang="0">
                    <a:pos x="35" y="40"/>
                  </a:cxn>
                  <a:cxn ang="0">
                    <a:pos x="21" y="58"/>
                  </a:cxn>
                  <a:cxn ang="0">
                    <a:pos x="19" y="63"/>
                  </a:cxn>
                  <a:cxn ang="0">
                    <a:pos x="21" y="65"/>
                  </a:cxn>
                  <a:cxn ang="0">
                    <a:pos x="26" y="68"/>
                  </a:cxn>
                  <a:cxn ang="0">
                    <a:pos x="2" y="70"/>
                  </a:cxn>
                  <a:cxn ang="0">
                    <a:pos x="5" y="68"/>
                  </a:cxn>
                  <a:cxn ang="0">
                    <a:pos x="9" y="63"/>
                  </a:cxn>
                  <a:cxn ang="0">
                    <a:pos x="16" y="54"/>
                  </a:cxn>
                  <a:cxn ang="0">
                    <a:pos x="16" y="14"/>
                  </a:cxn>
                  <a:cxn ang="0">
                    <a:pos x="7" y="2"/>
                  </a:cxn>
                  <a:cxn ang="0">
                    <a:pos x="0" y="0"/>
                  </a:cxn>
                </a:cxnLst>
                <a:rect l="0" t="0" r="r" b="b"/>
                <a:pathLst>
                  <a:path w="80" h="70">
                    <a:moveTo>
                      <a:pt x="0" y="0"/>
                    </a:moveTo>
                    <a:lnTo>
                      <a:pt x="33" y="0"/>
                    </a:lnTo>
                    <a:lnTo>
                      <a:pt x="31" y="0"/>
                    </a:lnTo>
                    <a:lnTo>
                      <a:pt x="28" y="2"/>
                    </a:lnTo>
                    <a:lnTo>
                      <a:pt x="26" y="5"/>
                    </a:lnTo>
                    <a:lnTo>
                      <a:pt x="28" y="7"/>
                    </a:lnTo>
                    <a:lnTo>
                      <a:pt x="31" y="12"/>
                    </a:lnTo>
                    <a:lnTo>
                      <a:pt x="33" y="12"/>
                    </a:lnTo>
                    <a:lnTo>
                      <a:pt x="35" y="16"/>
                    </a:lnTo>
                    <a:lnTo>
                      <a:pt x="42" y="23"/>
                    </a:lnTo>
                    <a:lnTo>
                      <a:pt x="47" y="16"/>
                    </a:lnTo>
                    <a:lnTo>
                      <a:pt x="52" y="12"/>
                    </a:lnTo>
                    <a:lnTo>
                      <a:pt x="54" y="9"/>
                    </a:lnTo>
                    <a:lnTo>
                      <a:pt x="54" y="7"/>
                    </a:lnTo>
                    <a:lnTo>
                      <a:pt x="54" y="5"/>
                    </a:lnTo>
                    <a:lnTo>
                      <a:pt x="52" y="2"/>
                    </a:lnTo>
                    <a:lnTo>
                      <a:pt x="49" y="0"/>
                    </a:lnTo>
                    <a:lnTo>
                      <a:pt x="47" y="0"/>
                    </a:lnTo>
                    <a:lnTo>
                      <a:pt x="73" y="0"/>
                    </a:lnTo>
                    <a:lnTo>
                      <a:pt x="70" y="2"/>
                    </a:lnTo>
                    <a:lnTo>
                      <a:pt x="66" y="2"/>
                    </a:lnTo>
                    <a:lnTo>
                      <a:pt x="63" y="5"/>
                    </a:lnTo>
                    <a:lnTo>
                      <a:pt x="59" y="9"/>
                    </a:lnTo>
                    <a:lnTo>
                      <a:pt x="54" y="16"/>
                    </a:lnTo>
                    <a:lnTo>
                      <a:pt x="45" y="28"/>
                    </a:lnTo>
                    <a:lnTo>
                      <a:pt x="61" y="54"/>
                    </a:lnTo>
                    <a:lnTo>
                      <a:pt x="66" y="58"/>
                    </a:lnTo>
                    <a:lnTo>
                      <a:pt x="68" y="63"/>
                    </a:lnTo>
                    <a:lnTo>
                      <a:pt x="70" y="65"/>
                    </a:lnTo>
                    <a:lnTo>
                      <a:pt x="75" y="68"/>
                    </a:lnTo>
                    <a:lnTo>
                      <a:pt x="80" y="68"/>
                    </a:lnTo>
                    <a:lnTo>
                      <a:pt x="80" y="70"/>
                    </a:lnTo>
                    <a:lnTo>
                      <a:pt x="42" y="70"/>
                    </a:lnTo>
                    <a:lnTo>
                      <a:pt x="42" y="68"/>
                    </a:lnTo>
                    <a:lnTo>
                      <a:pt x="47" y="68"/>
                    </a:lnTo>
                    <a:lnTo>
                      <a:pt x="49" y="65"/>
                    </a:lnTo>
                    <a:lnTo>
                      <a:pt x="52" y="65"/>
                    </a:lnTo>
                    <a:lnTo>
                      <a:pt x="52" y="63"/>
                    </a:lnTo>
                    <a:lnTo>
                      <a:pt x="52" y="61"/>
                    </a:lnTo>
                    <a:lnTo>
                      <a:pt x="49" y="58"/>
                    </a:lnTo>
                    <a:lnTo>
                      <a:pt x="47" y="54"/>
                    </a:lnTo>
                    <a:lnTo>
                      <a:pt x="35" y="40"/>
                    </a:lnTo>
                    <a:lnTo>
                      <a:pt x="21" y="54"/>
                    </a:lnTo>
                    <a:lnTo>
                      <a:pt x="21" y="58"/>
                    </a:lnTo>
                    <a:lnTo>
                      <a:pt x="19" y="61"/>
                    </a:lnTo>
                    <a:lnTo>
                      <a:pt x="19" y="63"/>
                    </a:lnTo>
                    <a:lnTo>
                      <a:pt x="21" y="65"/>
                    </a:lnTo>
                    <a:lnTo>
                      <a:pt x="24" y="68"/>
                    </a:lnTo>
                    <a:lnTo>
                      <a:pt x="26" y="68"/>
                    </a:lnTo>
                    <a:lnTo>
                      <a:pt x="26" y="70"/>
                    </a:lnTo>
                    <a:lnTo>
                      <a:pt x="2" y="70"/>
                    </a:lnTo>
                    <a:lnTo>
                      <a:pt x="2" y="68"/>
                    </a:lnTo>
                    <a:lnTo>
                      <a:pt x="5" y="68"/>
                    </a:lnTo>
                    <a:lnTo>
                      <a:pt x="7" y="65"/>
                    </a:lnTo>
                    <a:lnTo>
                      <a:pt x="9" y="63"/>
                    </a:lnTo>
                    <a:lnTo>
                      <a:pt x="12" y="58"/>
                    </a:lnTo>
                    <a:lnTo>
                      <a:pt x="16" y="54"/>
                    </a:lnTo>
                    <a:lnTo>
                      <a:pt x="33" y="35"/>
                    </a:lnTo>
                    <a:lnTo>
                      <a:pt x="16" y="14"/>
                    </a:lnTo>
                    <a:lnTo>
                      <a:pt x="12" y="7"/>
                    </a:lnTo>
                    <a:lnTo>
                      <a:pt x="7" y="2"/>
                    </a:lnTo>
                    <a:lnTo>
                      <a:pt x="5" y="2"/>
                    </a:lnTo>
                    <a:lnTo>
                      <a:pt x="0" y="0"/>
                    </a:lnTo>
                    <a:close/>
                  </a:path>
                </a:pathLst>
              </a:custGeom>
              <a:solidFill>
                <a:srgbClr val="000000"/>
              </a:solidFill>
              <a:ln w="0">
                <a:solidFill>
                  <a:srgbClr val="000000"/>
                </a:solidFill>
                <a:round/>
                <a:headEnd/>
                <a:tailEnd/>
              </a:ln>
            </p:spPr>
            <p:txBody>
              <a:bodyPr/>
              <a:lstStyle/>
              <a:p>
                <a:endParaRPr lang="en-US"/>
              </a:p>
            </p:txBody>
          </p:sp>
          <p:sp>
            <p:nvSpPr>
              <p:cNvPr id="534944" name="Freeform 416"/>
              <p:cNvSpPr>
                <a:spLocks/>
              </p:cNvSpPr>
              <p:nvPr/>
            </p:nvSpPr>
            <p:spPr bwMode="auto">
              <a:xfrm>
                <a:off x="5202" y="3414"/>
                <a:ext cx="44" cy="145"/>
              </a:xfrm>
              <a:custGeom>
                <a:avLst/>
                <a:gdLst/>
                <a:ahLst/>
                <a:cxnLst>
                  <a:cxn ang="0">
                    <a:pos x="44" y="140"/>
                  </a:cxn>
                  <a:cxn ang="0">
                    <a:pos x="44" y="145"/>
                  </a:cxn>
                  <a:cxn ang="0">
                    <a:pos x="32" y="138"/>
                  </a:cxn>
                  <a:cxn ang="0">
                    <a:pos x="23" y="131"/>
                  </a:cxn>
                  <a:cxn ang="0">
                    <a:pos x="14" y="117"/>
                  </a:cxn>
                  <a:cxn ang="0">
                    <a:pos x="7" y="103"/>
                  </a:cxn>
                  <a:cxn ang="0">
                    <a:pos x="2" y="89"/>
                  </a:cxn>
                  <a:cxn ang="0">
                    <a:pos x="0" y="73"/>
                  </a:cxn>
                  <a:cxn ang="0">
                    <a:pos x="4" y="49"/>
                  </a:cxn>
                  <a:cxn ang="0">
                    <a:pos x="11" y="28"/>
                  </a:cxn>
                  <a:cxn ang="0">
                    <a:pos x="21" y="17"/>
                  </a:cxn>
                  <a:cxn ang="0">
                    <a:pos x="32" y="7"/>
                  </a:cxn>
                  <a:cxn ang="0">
                    <a:pos x="44" y="0"/>
                  </a:cxn>
                  <a:cxn ang="0">
                    <a:pos x="44" y="5"/>
                  </a:cxn>
                  <a:cxn ang="0">
                    <a:pos x="35" y="10"/>
                  </a:cxn>
                  <a:cxn ang="0">
                    <a:pos x="28" y="19"/>
                  </a:cxn>
                  <a:cxn ang="0">
                    <a:pos x="23" y="28"/>
                  </a:cxn>
                  <a:cxn ang="0">
                    <a:pos x="18" y="42"/>
                  </a:cxn>
                  <a:cxn ang="0">
                    <a:pos x="16" y="56"/>
                  </a:cxn>
                  <a:cxn ang="0">
                    <a:pos x="16" y="70"/>
                  </a:cxn>
                  <a:cxn ang="0">
                    <a:pos x="16" y="87"/>
                  </a:cxn>
                  <a:cxn ang="0">
                    <a:pos x="18" y="101"/>
                  </a:cxn>
                  <a:cxn ang="0">
                    <a:pos x="21" y="110"/>
                  </a:cxn>
                  <a:cxn ang="0">
                    <a:pos x="23" y="117"/>
                  </a:cxn>
                  <a:cxn ang="0">
                    <a:pos x="25" y="124"/>
                  </a:cxn>
                  <a:cxn ang="0">
                    <a:pos x="30" y="129"/>
                  </a:cxn>
                  <a:cxn ang="0">
                    <a:pos x="37" y="136"/>
                  </a:cxn>
                  <a:cxn ang="0">
                    <a:pos x="44" y="140"/>
                  </a:cxn>
                </a:cxnLst>
                <a:rect l="0" t="0" r="r" b="b"/>
                <a:pathLst>
                  <a:path w="44" h="145">
                    <a:moveTo>
                      <a:pt x="44" y="140"/>
                    </a:moveTo>
                    <a:lnTo>
                      <a:pt x="44" y="145"/>
                    </a:lnTo>
                    <a:lnTo>
                      <a:pt x="32" y="138"/>
                    </a:lnTo>
                    <a:lnTo>
                      <a:pt x="23" y="131"/>
                    </a:lnTo>
                    <a:lnTo>
                      <a:pt x="14" y="117"/>
                    </a:lnTo>
                    <a:lnTo>
                      <a:pt x="7" y="103"/>
                    </a:lnTo>
                    <a:lnTo>
                      <a:pt x="2" y="89"/>
                    </a:lnTo>
                    <a:lnTo>
                      <a:pt x="0" y="73"/>
                    </a:lnTo>
                    <a:lnTo>
                      <a:pt x="4" y="49"/>
                    </a:lnTo>
                    <a:lnTo>
                      <a:pt x="11" y="28"/>
                    </a:lnTo>
                    <a:lnTo>
                      <a:pt x="21" y="17"/>
                    </a:lnTo>
                    <a:lnTo>
                      <a:pt x="32" y="7"/>
                    </a:lnTo>
                    <a:lnTo>
                      <a:pt x="44" y="0"/>
                    </a:lnTo>
                    <a:lnTo>
                      <a:pt x="44" y="5"/>
                    </a:lnTo>
                    <a:lnTo>
                      <a:pt x="35" y="10"/>
                    </a:lnTo>
                    <a:lnTo>
                      <a:pt x="28" y="19"/>
                    </a:lnTo>
                    <a:lnTo>
                      <a:pt x="23" y="28"/>
                    </a:lnTo>
                    <a:lnTo>
                      <a:pt x="18" y="42"/>
                    </a:lnTo>
                    <a:lnTo>
                      <a:pt x="16" y="56"/>
                    </a:lnTo>
                    <a:lnTo>
                      <a:pt x="16" y="70"/>
                    </a:lnTo>
                    <a:lnTo>
                      <a:pt x="16" y="87"/>
                    </a:lnTo>
                    <a:lnTo>
                      <a:pt x="18" y="101"/>
                    </a:lnTo>
                    <a:lnTo>
                      <a:pt x="21" y="110"/>
                    </a:lnTo>
                    <a:lnTo>
                      <a:pt x="23" y="117"/>
                    </a:lnTo>
                    <a:lnTo>
                      <a:pt x="25" y="124"/>
                    </a:lnTo>
                    <a:lnTo>
                      <a:pt x="30" y="129"/>
                    </a:lnTo>
                    <a:lnTo>
                      <a:pt x="37" y="136"/>
                    </a:lnTo>
                    <a:lnTo>
                      <a:pt x="44" y="140"/>
                    </a:lnTo>
                    <a:close/>
                  </a:path>
                </a:pathLst>
              </a:custGeom>
              <a:solidFill>
                <a:srgbClr val="000000"/>
              </a:solidFill>
              <a:ln w="0">
                <a:solidFill>
                  <a:srgbClr val="000000"/>
                </a:solidFill>
                <a:round/>
                <a:headEnd/>
                <a:tailEnd/>
              </a:ln>
            </p:spPr>
            <p:txBody>
              <a:bodyPr/>
              <a:lstStyle/>
              <a:p>
                <a:endParaRPr lang="en-US"/>
              </a:p>
            </p:txBody>
          </p:sp>
          <p:sp>
            <p:nvSpPr>
              <p:cNvPr id="534943" name="Freeform 415"/>
              <p:cNvSpPr>
                <a:spLocks/>
              </p:cNvSpPr>
              <p:nvPr/>
            </p:nvSpPr>
            <p:spPr bwMode="auto">
              <a:xfrm>
                <a:off x="5255" y="3417"/>
                <a:ext cx="94" cy="109"/>
              </a:xfrm>
              <a:custGeom>
                <a:avLst/>
                <a:gdLst/>
                <a:ahLst/>
                <a:cxnLst>
                  <a:cxn ang="0">
                    <a:pos x="89" y="0"/>
                  </a:cxn>
                  <a:cxn ang="0">
                    <a:pos x="92" y="37"/>
                  </a:cxn>
                  <a:cxn ang="0">
                    <a:pos x="89" y="37"/>
                  </a:cxn>
                  <a:cxn ang="0">
                    <a:pos x="85" y="25"/>
                  </a:cxn>
                  <a:cxn ang="0">
                    <a:pos x="80" y="18"/>
                  </a:cxn>
                  <a:cxn ang="0">
                    <a:pos x="75" y="11"/>
                  </a:cxn>
                  <a:cxn ang="0">
                    <a:pos x="71" y="7"/>
                  </a:cxn>
                  <a:cxn ang="0">
                    <a:pos x="64" y="4"/>
                  </a:cxn>
                  <a:cxn ang="0">
                    <a:pos x="54" y="4"/>
                  </a:cxn>
                  <a:cxn ang="0">
                    <a:pos x="45" y="7"/>
                  </a:cxn>
                  <a:cxn ang="0">
                    <a:pos x="36" y="9"/>
                  </a:cxn>
                  <a:cxn ang="0">
                    <a:pos x="31" y="14"/>
                  </a:cxn>
                  <a:cxn ang="0">
                    <a:pos x="26" y="21"/>
                  </a:cxn>
                  <a:cxn ang="0">
                    <a:pos x="24" y="28"/>
                  </a:cxn>
                  <a:cxn ang="0">
                    <a:pos x="22" y="35"/>
                  </a:cxn>
                  <a:cxn ang="0">
                    <a:pos x="19" y="44"/>
                  </a:cxn>
                  <a:cxn ang="0">
                    <a:pos x="19" y="56"/>
                  </a:cxn>
                  <a:cxn ang="0">
                    <a:pos x="19" y="70"/>
                  </a:cxn>
                  <a:cxn ang="0">
                    <a:pos x="24" y="81"/>
                  </a:cxn>
                  <a:cxn ang="0">
                    <a:pos x="26" y="88"/>
                  </a:cxn>
                  <a:cxn ang="0">
                    <a:pos x="31" y="93"/>
                  </a:cxn>
                  <a:cxn ang="0">
                    <a:pos x="38" y="98"/>
                  </a:cxn>
                  <a:cxn ang="0">
                    <a:pos x="47" y="102"/>
                  </a:cxn>
                  <a:cxn ang="0">
                    <a:pos x="57" y="102"/>
                  </a:cxn>
                  <a:cxn ang="0">
                    <a:pos x="66" y="102"/>
                  </a:cxn>
                  <a:cxn ang="0">
                    <a:pos x="75" y="98"/>
                  </a:cxn>
                  <a:cxn ang="0">
                    <a:pos x="80" y="95"/>
                  </a:cxn>
                  <a:cxn ang="0">
                    <a:pos x="85" y="88"/>
                  </a:cxn>
                  <a:cxn ang="0">
                    <a:pos x="92" y="81"/>
                  </a:cxn>
                  <a:cxn ang="0">
                    <a:pos x="94" y="84"/>
                  </a:cxn>
                  <a:cxn ang="0">
                    <a:pos x="89" y="91"/>
                  </a:cxn>
                  <a:cxn ang="0">
                    <a:pos x="82" y="98"/>
                  </a:cxn>
                  <a:cxn ang="0">
                    <a:pos x="75" y="102"/>
                  </a:cxn>
                  <a:cxn ang="0">
                    <a:pos x="68" y="107"/>
                  </a:cxn>
                  <a:cxn ang="0">
                    <a:pos x="61" y="109"/>
                  </a:cxn>
                  <a:cxn ang="0">
                    <a:pos x="52" y="109"/>
                  </a:cxn>
                  <a:cxn ang="0">
                    <a:pos x="29" y="105"/>
                  </a:cxn>
                  <a:cxn ang="0">
                    <a:pos x="12" y="91"/>
                  </a:cxn>
                  <a:cxn ang="0">
                    <a:pos x="5" y="79"/>
                  </a:cxn>
                  <a:cxn ang="0">
                    <a:pos x="3" y="67"/>
                  </a:cxn>
                  <a:cxn ang="0">
                    <a:pos x="0" y="56"/>
                  </a:cxn>
                  <a:cxn ang="0">
                    <a:pos x="0" y="46"/>
                  </a:cxn>
                  <a:cxn ang="0">
                    <a:pos x="3" y="37"/>
                  </a:cxn>
                  <a:cxn ang="0">
                    <a:pos x="7" y="28"/>
                  </a:cxn>
                  <a:cxn ang="0">
                    <a:pos x="12" y="18"/>
                  </a:cxn>
                  <a:cxn ang="0">
                    <a:pos x="19" y="11"/>
                  </a:cxn>
                  <a:cxn ang="0">
                    <a:pos x="26" y="7"/>
                  </a:cxn>
                  <a:cxn ang="0">
                    <a:pos x="36" y="2"/>
                  </a:cxn>
                  <a:cxn ang="0">
                    <a:pos x="45" y="0"/>
                  </a:cxn>
                  <a:cxn ang="0">
                    <a:pos x="54" y="0"/>
                  </a:cxn>
                  <a:cxn ang="0">
                    <a:pos x="66" y="0"/>
                  </a:cxn>
                  <a:cxn ang="0">
                    <a:pos x="75" y="4"/>
                  </a:cxn>
                  <a:cxn ang="0">
                    <a:pos x="80" y="7"/>
                  </a:cxn>
                  <a:cxn ang="0">
                    <a:pos x="80" y="7"/>
                  </a:cxn>
                  <a:cxn ang="0">
                    <a:pos x="82" y="7"/>
                  </a:cxn>
                  <a:cxn ang="0">
                    <a:pos x="85" y="4"/>
                  </a:cxn>
                  <a:cxn ang="0">
                    <a:pos x="87" y="2"/>
                  </a:cxn>
                  <a:cxn ang="0">
                    <a:pos x="87" y="0"/>
                  </a:cxn>
                  <a:cxn ang="0">
                    <a:pos x="89" y="0"/>
                  </a:cxn>
                </a:cxnLst>
                <a:rect l="0" t="0" r="r" b="b"/>
                <a:pathLst>
                  <a:path w="94" h="109">
                    <a:moveTo>
                      <a:pt x="89" y="0"/>
                    </a:moveTo>
                    <a:lnTo>
                      <a:pt x="92" y="37"/>
                    </a:lnTo>
                    <a:lnTo>
                      <a:pt x="89" y="37"/>
                    </a:lnTo>
                    <a:lnTo>
                      <a:pt x="85" y="25"/>
                    </a:lnTo>
                    <a:lnTo>
                      <a:pt x="80" y="18"/>
                    </a:lnTo>
                    <a:lnTo>
                      <a:pt x="75" y="11"/>
                    </a:lnTo>
                    <a:lnTo>
                      <a:pt x="71" y="7"/>
                    </a:lnTo>
                    <a:lnTo>
                      <a:pt x="64" y="4"/>
                    </a:lnTo>
                    <a:lnTo>
                      <a:pt x="54" y="4"/>
                    </a:lnTo>
                    <a:lnTo>
                      <a:pt x="45" y="7"/>
                    </a:lnTo>
                    <a:lnTo>
                      <a:pt x="36" y="9"/>
                    </a:lnTo>
                    <a:lnTo>
                      <a:pt x="31" y="14"/>
                    </a:lnTo>
                    <a:lnTo>
                      <a:pt x="26" y="21"/>
                    </a:lnTo>
                    <a:lnTo>
                      <a:pt x="24" y="28"/>
                    </a:lnTo>
                    <a:lnTo>
                      <a:pt x="22" y="35"/>
                    </a:lnTo>
                    <a:lnTo>
                      <a:pt x="19" y="44"/>
                    </a:lnTo>
                    <a:lnTo>
                      <a:pt x="19" y="56"/>
                    </a:lnTo>
                    <a:lnTo>
                      <a:pt x="19" y="70"/>
                    </a:lnTo>
                    <a:lnTo>
                      <a:pt x="24" y="81"/>
                    </a:lnTo>
                    <a:lnTo>
                      <a:pt x="26" y="88"/>
                    </a:lnTo>
                    <a:lnTo>
                      <a:pt x="31" y="93"/>
                    </a:lnTo>
                    <a:lnTo>
                      <a:pt x="38" y="98"/>
                    </a:lnTo>
                    <a:lnTo>
                      <a:pt x="47" y="102"/>
                    </a:lnTo>
                    <a:lnTo>
                      <a:pt x="57" y="102"/>
                    </a:lnTo>
                    <a:lnTo>
                      <a:pt x="66" y="102"/>
                    </a:lnTo>
                    <a:lnTo>
                      <a:pt x="75" y="98"/>
                    </a:lnTo>
                    <a:lnTo>
                      <a:pt x="80" y="95"/>
                    </a:lnTo>
                    <a:lnTo>
                      <a:pt x="85" y="88"/>
                    </a:lnTo>
                    <a:lnTo>
                      <a:pt x="92" y="81"/>
                    </a:lnTo>
                    <a:lnTo>
                      <a:pt x="94" y="84"/>
                    </a:lnTo>
                    <a:lnTo>
                      <a:pt x="89" y="91"/>
                    </a:lnTo>
                    <a:lnTo>
                      <a:pt x="82" y="98"/>
                    </a:lnTo>
                    <a:lnTo>
                      <a:pt x="75" y="102"/>
                    </a:lnTo>
                    <a:lnTo>
                      <a:pt x="68" y="107"/>
                    </a:lnTo>
                    <a:lnTo>
                      <a:pt x="61" y="109"/>
                    </a:lnTo>
                    <a:lnTo>
                      <a:pt x="52" y="109"/>
                    </a:lnTo>
                    <a:lnTo>
                      <a:pt x="29" y="105"/>
                    </a:lnTo>
                    <a:lnTo>
                      <a:pt x="12" y="91"/>
                    </a:lnTo>
                    <a:lnTo>
                      <a:pt x="5" y="79"/>
                    </a:lnTo>
                    <a:lnTo>
                      <a:pt x="3" y="67"/>
                    </a:lnTo>
                    <a:lnTo>
                      <a:pt x="0" y="56"/>
                    </a:lnTo>
                    <a:lnTo>
                      <a:pt x="0" y="46"/>
                    </a:lnTo>
                    <a:lnTo>
                      <a:pt x="3" y="37"/>
                    </a:lnTo>
                    <a:lnTo>
                      <a:pt x="7" y="28"/>
                    </a:lnTo>
                    <a:lnTo>
                      <a:pt x="12" y="18"/>
                    </a:lnTo>
                    <a:lnTo>
                      <a:pt x="19" y="11"/>
                    </a:lnTo>
                    <a:lnTo>
                      <a:pt x="26" y="7"/>
                    </a:lnTo>
                    <a:lnTo>
                      <a:pt x="36" y="2"/>
                    </a:lnTo>
                    <a:lnTo>
                      <a:pt x="45" y="0"/>
                    </a:lnTo>
                    <a:lnTo>
                      <a:pt x="54" y="0"/>
                    </a:lnTo>
                    <a:lnTo>
                      <a:pt x="66" y="0"/>
                    </a:lnTo>
                    <a:lnTo>
                      <a:pt x="75" y="4"/>
                    </a:lnTo>
                    <a:lnTo>
                      <a:pt x="80" y="7"/>
                    </a:lnTo>
                    <a:lnTo>
                      <a:pt x="82" y="7"/>
                    </a:lnTo>
                    <a:lnTo>
                      <a:pt x="85" y="4"/>
                    </a:lnTo>
                    <a:lnTo>
                      <a:pt x="87" y="2"/>
                    </a:lnTo>
                    <a:lnTo>
                      <a:pt x="87" y="0"/>
                    </a:lnTo>
                    <a:lnTo>
                      <a:pt x="89" y="0"/>
                    </a:lnTo>
                    <a:close/>
                  </a:path>
                </a:pathLst>
              </a:custGeom>
              <a:solidFill>
                <a:srgbClr val="000000"/>
              </a:solidFill>
              <a:ln w="0">
                <a:solidFill>
                  <a:srgbClr val="000000"/>
                </a:solidFill>
                <a:round/>
                <a:headEnd/>
                <a:tailEnd/>
              </a:ln>
            </p:spPr>
            <p:txBody>
              <a:bodyPr/>
              <a:lstStyle/>
              <a:p>
                <a:endParaRPr lang="en-US"/>
              </a:p>
            </p:txBody>
          </p:sp>
          <p:sp>
            <p:nvSpPr>
              <p:cNvPr id="534942" name="Freeform 414"/>
              <p:cNvSpPr>
                <a:spLocks/>
              </p:cNvSpPr>
              <p:nvPr/>
            </p:nvSpPr>
            <p:spPr bwMode="auto">
              <a:xfrm>
                <a:off x="5358" y="3452"/>
                <a:ext cx="52" cy="72"/>
              </a:xfrm>
              <a:custGeom>
                <a:avLst/>
                <a:gdLst/>
                <a:ahLst/>
                <a:cxnLst>
                  <a:cxn ang="0">
                    <a:pos x="24" y="0"/>
                  </a:cxn>
                  <a:cxn ang="0">
                    <a:pos x="24" y="18"/>
                  </a:cxn>
                  <a:cxn ang="0">
                    <a:pos x="29" y="7"/>
                  </a:cxn>
                  <a:cxn ang="0">
                    <a:pos x="36" y="2"/>
                  </a:cxn>
                  <a:cxn ang="0">
                    <a:pos x="43" y="0"/>
                  </a:cxn>
                  <a:cxn ang="0">
                    <a:pos x="45" y="0"/>
                  </a:cxn>
                  <a:cxn ang="0">
                    <a:pos x="50" y="2"/>
                  </a:cxn>
                  <a:cxn ang="0">
                    <a:pos x="50" y="7"/>
                  </a:cxn>
                  <a:cxn ang="0">
                    <a:pos x="52" y="9"/>
                  </a:cxn>
                  <a:cxn ang="0">
                    <a:pos x="52" y="14"/>
                  </a:cxn>
                  <a:cxn ang="0">
                    <a:pos x="50" y="16"/>
                  </a:cxn>
                  <a:cxn ang="0">
                    <a:pos x="47" y="16"/>
                  </a:cxn>
                  <a:cxn ang="0">
                    <a:pos x="45" y="18"/>
                  </a:cxn>
                  <a:cxn ang="0">
                    <a:pos x="43" y="16"/>
                  </a:cxn>
                  <a:cxn ang="0">
                    <a:pos x="38" y="14"/>
                  </a:cxn>
                  <a:cxn ang="0">
                    <a:pos x="36" y="11"/>
                  </a:cxn>
                  <a:cxn ang="0">
                    <a:pos x="33" y="11"/>
                  </a:cxn>
                  <a:cxn ang="0">
                    <a:pos x="33" y="11"/>
                  </a:cxn>
                  <a:cxn ang="0">
                    <a:pos x="31" y="14"/>
                  </a:cxn>
                  <a:cxn ang="0">
                    <a:pos x="26" y="18"/>
                  </a:cxn>
                  <a:cxn ang="0">
                    <a:pos x="24" y="23"/>
                  </a:cxn>
                  <a:cxn ang="0">
                    <a:pos x="24" y="56"/>
                  </a:cxn>
                  <a:cxn ang="0">
                    <a:pos x="24" y="60"/>
                  </a:cxn>
                  <a:cxn ang="0">
                    <a:pos x="24" y="65"/>
                  </a:cxn>
                  <a:cxn ang="0">
                    <a:pos x="26" y="67"/>
                  </a:cxn>
                  <a:cxn ang="0">
                    <a:pos x="29" y="70"/>
                  </a:cxn>
                  <a:cxn ang="0">
                    <a:pos x="31" y="70"/>
                  </a:cxn>
                  <a:cxn ang="0">
                    <a:pos x="36" y="72"/>
                  </a:cxn>
                  <a:cxn ang="0">
                    <a:pos x="36" y="72"/>
                  </a:cxn>
                  <a:cxn ang="0">
                    <a:pos x="0" y="72"/>
                  </a:cxn>
                  <a:cxn ang="0">
                    <a:pos x="0" y="72"/>
                  </a:cxn>
                  <a:cxn ang="0">
                    <a:pos x="3" y="70"/>
                  </a:cxn>
                  <a:cxn ang="0">
                    <a:pos x="8" y="70"/>
                  </a:cxn>
                  <a:cxn ang="0">
                    <a:pos x="8" y="67"/>
                  </a:cxn>
                  <a:cxn ang="0">
                    <a:pos x="10" y="65"/>
                  </a:cxn>
                  <a:cxn ang="0">
                    <a:pos x="10" y="63"/>
                  </a:cxn>
                  <a:cxn ang="0">
                    <a:pos x="10" y="56"/>
                  </a:cxn>
                  <a:cxn ang="0">
                    <a:pos x="10" y="30"/>
                  </a:cxn>
                  <a:cxn ang="0">
                    <a:pos x="10" y="21"/>
                  </a:cxn>
                  <a:cxn ang="0">
                    <a:pos x="10" y="16"/>
                  </a:cxn>
                  <a:cxn ang="0">
                    <a:pos x="10" y="14"/>
                  </a:cxn>
                  <a:cxn ang="0">
                    <a:pos x="8" y="11"/>
                  </a:cxn>
                  <a:cxn ang="0">
                    <a:pos x="8" y="9"/>
                  </a:cxn>
                  <a:cxn ang="0">
                    <a:pos x="8" y="9"/>
                  </a:cxn>
                  <a:cxn ang="0">
                    <a:pos x="5" y="9"/>
                  </a:cxn>
                  <a:cxn ang="0">
                    <a:pos x="3" y="9"/>
                  </a:cxn>
                  <a:cxn ang="0">
                    <a:pos x="0" y="9"/>
                  </a:cxn>
                  <a:cxn ang="0">
                    <a:pos x="0" y="7"/>
                  </a:cxn>
                  <a:cxn ang="0">
                    <a:pos x="19" y="0"/>
                  </a:cxn>
                  <a:cxn ang="0">
                    <a:pos x="24" y="0"/>
                  </a:cxn>
                </a:cxnLst>
                <a:rect l="0" t="0" r="r" b="b"/>
                <a:pathLst>
                  <a:path w="52" h="72">
                    <a:moveTo>
                      <a:pt x="24" y="0"/>
                    </a:moveTo>
                    <a:lnTo>
                      <a:pt x="24" y="18"/>
                    </a:lnTo>
                    <a:lnTo>
                      <a:pt x="29" y="7"/>
                    </a:lnTo>
                    <a:lnTo>
                      <a:pt x="36" y="2"/>
                    </a:lnTo>
                    <a:lnTo>
                      <a:pt x="43" y="0"/>
                    </a:lnTo>
                    <a:lnTo>
                      <a:pt x="45" y="0"/>
                    </a:lnTo>
                    <a:lnTo>
                      <a:pt x="50" y="2"/>
                    </a:lnTo>
                    <a:lnTo>
                      <a:pt x="50" y="7"/>
                    </a:lnTo>
                    <a:lnTo>
                      <a:pt x="52" y="9"/>
                    </a:lnTo>
                    <a:lnTo>
                      <a:pt x="52" y="14"/>
                    </a:lnTo>
                    <a:lnTo>
                      <a:pt x="50" y="16"/>
                    </a:lnTo>
                    <a:lnTo>
                      <a:pt x="47" y="16"/>
                    </a:lnTo>
                    <a:lnTo>
                      <a:pt x="45" y="18"/>
                    </a:lnTo>
                    <a:lnTo>
                      <a:pt x="43" y="16"/>
                    </a:lnTo>
                    <a:lnTo>
                      <a:pt x="38" y="14"/>
                    </a:lnTo>
                    <a:lnTo>
                      <a:pt x="36" y="11"/>
                    </a:lnTo>
                    <a:lnTo>
                      <a:pt x="33" y="11"/>
                    </a:lnTo>
                    <a:lnTo>
                      <a:pt x="31" y="14"/>
                    </a:lnTo>
                    <a:lnTo>
                      <a:pt x="26" y="18"/>
                    </a:lnTo>
                    <a:lnTo>
                      <a:pt x="24" y="23"/>
                    </a:lnTo>
                    <a:lnTo>
                      <a:pt x="24" y="56"/>
                    </a:lnTo>
                    <a:lnTo>
                      <a:pt x="24" y="60"/>
                    </a:lnTo>
                    <a:lnTo>
                      <a:pt x="24" y="65"/>
                    </a:lnTo>
                    <a:lnTo>
                      <a:pt x="26" y="67"/>
                    </a:lnTo>
                    <a:lnTo>
                      <a:pt x="29" y="70"/>
                    </a:lnTo>
                    <a:lnTo>
                      <a:pt x="31" y="70"/>
                    </a:lnTo>
                    <a:lnTo>
                      <a:pt x="36" y="72"/>
                    </a:lnTo>
                    <a:lnTo>
                      <a:pt x="0" y="72"/>
                    </a:lnTo>
                    <a:lnTo>
                      <a:pt x="3" y="70"/>
                    </a:lnTo>
                    <a:lnTo>
                      <a:pt x="8" y="70"/>
                    </a:lnTo>
                    <a:lnTo>
                      <a:pt x="8" y="67"/>
                    </a:lnTo>
                    <a:lnTo>
                      <a:pt x="10" y="65"/>
                    </a:lnTo>
                    <a:lnTo>
                      <a:pt x="10" y="63"/>
                    </a:lnTo>
                    <a:lnTo>
                      <a:pt x="10" y="56"/>
                    </a:lnTo>
                    <a:lnTo>
                      <a:pt x="10" y="30"/>
                    </a:lnTo>
                    <a:lnTo>
                      <a:pt x="10" y="21"/>
                    </a:lnTo>
                    <a:lnTo>
                      <a:pt x="10" y="16"/>
                    </a:lnTo>
                    <a:lnTo>
                      <a:pt x="10" y="14"/>
                    </a:lnTo>
                    <a:lnTo>
                      <a:pt x="8" y="11"/>
                    </a:lnTo>
                    <a:lnTo>
                      <a:pt x="8" y="9"/>
                    </a:lnTo>
                    <a:lnTo>
                      <a:pt x="5" y="9"/>
                    </a:lnTo>
                    <a:lnTo>
                      <a:pt x="3" y="9"/>
                    </a:lnTo>
                    <a:lnTo>
                      <a:pt x="0" y="9"/>
                    </a:lnTo>
                    <a:lnTo>
                      <a:pt x="0" y="7"/>
                    </a:lnTo>
                    <a:lnTo>
                      <a:pt x="19" y="0"/>
                    </a:lnTo>
                    <a:lnTo>
                      <a:pt x="24" y="0"/>
                    </a:lnTo>
                    <a:close/>
                  </a:path>
                </a:pathLst>
              </a:custGeom>
              <a:solidFill>
                <a:srgbClr val="000000"/>
              </a:solidFill>
              <a:ln w="0">
                <a:solidFill>
                  <a:srgbClr val="000000"/>
                </a:solidFill>
                <a:round/>
                <a:headEnd/>
                <a:tailEnd/>
              </a:ln>
            </p:spPr>
            <p:txBody>
              <a:bodyPr/>
              <a:lstStyle/>
              <a:p>
                <a:endParaRPr lang="en-US"/>
              </a:p>
            </p:txBody>
          </p:sp>
          <p:sp>
            <p:nvSpPr>
              <p:cNvPr id="534941" name="Freeform 413"/>
              <p:cNvSpPr>
                <a:spLocks noEditPoints="1"/>
              </p:cNvSpPr>
              <p:nvPr/>
            </p:nvSpPr>
            <p:spPr bwMode="auto">
              <a:xfrm>
                <a:off x="5415" y="3452"/>
                <a:ext cx="65" cy="74"/>
              </a:xfrm>
              <a:custGeom>
                <a:avLst/>
                <a:gdLst/>
                <a:ahLst/>
                <a:cxnLst>
                  <a:cxn ang="0">
                    <a:pos x="32" y="67"/>
                  </a:cxn>
                  <a:cxn ang="0">
                    <a:pos x="25" y="72"/>
                  </a:cxn>
                  <a:cxn ang="0">
                    <a:pos x="16" y="74"/>
                  </a:cxn>
                  <a:cxn ang="0">
                    <a:pos x="4" y="70"/>
                  </a:cxn>
                  <a:cxn ang="0">
                    <a:pos x="0" y="56"/>
                  </a:cxn>
                  <a:cxn ang="0">
                    <a:pos x="2" y="46"/>
                  </a:cxn>
                  <a:cxn ang="0">
                    <a:pos x="14" y="37"/>
                  </a:cxn>
                  <a:cxn ang="0">
                    <a:pos x="28" y="30"/>
                  </a:cxn>
                  <a:cxn ang="0">
                    <a:pos x="39" y="23"/>
                  </a:cxn>
                  <a:cxn ang="0">
                    <a:pos x="37" y="11"/>
                  </a:cxn>
                  <a:cxn ang="0">
                    <a:pos x="32" y="4"/>
                  </a:cxn>
                  <a:cxn ang="0">
                    <a:pos x="23" y="4"/>
                  </a:cxn>
                  <a:cxn ang="0">
                    <a:pos x="16" y="9"/>
                  </a:cxn>
                  <a:cxn ang="0">
                    <a:pos x="16" y="18"/>
                  </a:cxn>
                  <a:cxn ang="0">
                    <a:pos x="14" y="23"/>
                  </a:cxn>
                  <a:cxn ang="0">
                    <a:pos x="9" y="25"/>
                  </a:cxn>
                  <a:cxn ang="0">
                    <a:pos x="4" y="23"/>
                  </a:cxn>
                  <a:cxn ang="0">
                    <a:pos x="2" y="18"/>
                  </a:cxn>
                  <a:cxn ang="0">
                    <a:pos x="9" y="4"/>
                  </a:cxn>
                  <a:cxn ang="0">
                    <a:pos x="21" y="0"/>
                  </a:cxn>
                  <a:cxn ang="0">
                    <a:pos x="37" y="0"/>
                  </a:cxn>
                  <a:cxn ang="0">
                    <a:pos x="49" y="7"/>
                  </a:cxn>
                  <a:cxn ang="0">
                    <a:pos x="54" y="16"/>
                  </a:cxn>
                  <a:cxn ang="0">
                    <a:pos x="54" y="49"/>
                  </a:cxn>
                  <a:cxn ang="0">
                    <a:pos x="54" y="60"/>
                  </a:cxn>
                  <a:cxn ang="0">
                    <a:pos x="54" y="63"/>
                  </a:cxn>
                  <a:cxn ang="0">
                    <a:pos x="56" y="65"/>
                  </a:cxn>
                  <a:cxn ang="0">
                    <a:pos x="58" y="65"/>
                  </a:cxn>
                  <a:cxn ang="0">
                    <a:pos x="65" y="60"/>
                  </a:cxn>
                  <a:cxn ang="0">
                    <a:pos x="58" y="70"/>
                  </a:cxn>
                  <a:cxn ang="0">
                    <a:pos x="49" y="74"/>
                  </a:cxn>
                  <a:cxn ang="0">
                    <a:pos x="42" y="72"/>
                  </a:cxn>
                  <a:cxn ang="0">
                    <a:pos x="39" y="63"/>
                  </a:cxn>
                  <a:cxn ang="0">
                    <a:pos x="39" y="30"/>
                  </a:cxn>
                  <a:cxn ang="0">
                    <a:pos x="28" y="35"/>
                  </a:cxn>
                  <a:cxn ang="0">
                    <a:pos x="18" y="42"/>
                  </a:cxn>
                  <a:cxn ang="0">
                    <a:pos x="14" y="49"/>
                  </a:cxn>
                  <a:cxn ang="0">
                    <a:pos x="14" y="56"/>
                  </a:cxn>
                  <a:cxn ang="0">
                    <a:pos x="21" y="63"/>
                  </a:cxn>
                  <a:cxn ang="0">
                    <a:pos x="28" y="63"/>
                  </a:cxn>
                  <a:cxn ang="0">
                    <a:pos x="39" y="58"/>
                  </a:cxn>
                </a:cxnLst>
                <a:rect l="0" t="0" r="r" b="b"/>
                <a:pathLst>
                  <a:path w="65" h="74">
                    <a:moveTo>
                      <a:pt x="39" y="63"/>
                    </a:moveTo>
                    <a:lnTo>
                      <a:pt x="32" y="67"/>
                    </a:lnTo>
                    <a:lnTo>
                      <a:pt x="28" y="70"/>
                    </a:lnTo>
                    <a:lnTo>
                      <a:pt x="25" y="72"/>
                    </a:lnTo>
                    <a:lnTo>
                      <a:pt x="21" y="74"/>
                    </a:lnTo>
                    <a:lnTo>
                      <a:pt x="16" y="74"/>
                    </a:lnTo>
                    <a:lnTo>
                      <a:pt x="9" y="72"/>
                    </a:lnTo>
                    <a:lnTo>
                      <a:pt x="4" y="70"/>
                    </a:lnTo>
                    <a:lnTo>
                      <a:pt x="0" y="63"/>
                    </a:lnTo>
                    <a:lnTo>
                      <a:pt x="0" y="56"/>
                    </a:lnTo>
                    <a:lnTo>
                      <a:pt x="0" y="51"/>
                    </a:lnTo>
                    <a:lnTo>
                      <a:pt x="2" y="46"/>
                    </a:lnTo>
                    <a:lnTo>
                      <a:pt x="7" y="42"/>
                    </a:lnTo>
                    <a:lnTo>
                      <a:pt x="14" y="37"/>
                    </a:lnTo>
                    <a:lnTo>
                      <a:pt x="18" y="35"/>
                    </a:lnTo>
                    <a:lnTo>
                      <a:pt x="28" y="30"/>
                    </a:lnTo>
                    <a:lnTo>
                      <a:pt x="39" y="25"/>
                    </a:lnTo>
                    <a:lnTo>
                      <a:pt x="39" y="23"/>
                    </a:lnTo>
                    <a:lnTo>
                      <a:pt x="39" y="16"/>
                    </a:lnTo>
                    <a:lnTo>
                      <a:pt x="37" y="11"/>
                    </a:lnTo>
                    <a:lnTo>
                      <a:pt x="37" y="9"/>
                    </a:lnTo>
                    <a:lnTo>
                      <a:pt x="32" y="4"/>
                    </a:lnTo>
                    <a:lnTo>
                      <a:pt x="25" y="4"/>
                    </a:lnTo>
                    <a:lnTo>
                      <a:pt x="23" y="4"/>
                    </a:lnTo>
                    <a:lnTo>
                      <a:pt x="18" y="7"/>
                    </a:lnTo>
                    <a:lnTo>
                      <a:pt x="16" y="9"/>
                    </a:lnTo>
                    <a:lnTo>
                      <a:pt x="16" y="14"/>
                    </a:lnTo>
                    <a:lnTo>
                      <a:pt x="16" y="18"/>
                    </a:lnTo>
                    <a:lnTo>
                      <a:pt x="16" y="21"/>
                    </a:lnTo>
                    <a:lnTo>
                      <a:pt x="14" y="23"/>
                    </a:lnTo>
                    <a:lnTo>
                      <a:pt x="11" y="25"/>
                    </a:lnTo>
                    <a:lnTo>
                      <a:pt x="9" y="25"/>
                    </a:lnTo>
                    <a:lnTo>
                      <a:pt x="7" y="25"/>
                    </a:lnTo>
                    <a:lnTo>
                      <a:pt x="4" y="23"/>
                    </a:lnTo>
                    <a:lnTo>
                      <a:pt x="4" y="21"/>
                    </a:lnTo>
                    <a:lnTo>
                      <a:pt x="2" y="18"/>
                    </a:lnTo>
                    <a:lnTo>
                      <a:pt x="4" y="11"/>
                    </a:lnTo>
                    <a:lnTo>
                      <a:pt x="9" y="4"/>
                    </a:lnTo>
                    <a:lnTo>
                      <a:pt x="16" y="2"/>
                    </a:lnTo>
                    <a:lnTo>
                      <a:pt x="21" y="0"/>
                    </a:lnTo>
                    <a:lnTo>
                      <a:pt x="30" y="0"/>
                    </a:lnTo>
                    <a:lnTo>
                      <a:pt x="37" y="0"/>
                    </a:lnTo>
                    <a:lnTo>
                      <a:pt x="44" y="2"/>
                    </a:lnTo>
                    <a:lnTo>
                      <a:pt x="49" y="7"/>
                    </a:lnTo>
                    <a:lnTo>
                      <a:pt x="51" y="9"/>
                    </a:lnTo>
                    <a:lnTo>
                      <a:pt x="54" y="16"/>
                    </a:lnTo>
                    <a:lnTo>
                      <a:pt x="54" y="23"/>
                    </a:lnTo>
                    <a:lnTo>
                      <a:pt x="54" y="49"/>
                    </a:lnTo>
                    <a:lnTo>
                      <a:pt x="54" y="56"/>
                    </a:lnTo>
                    <a:lnTo>
                      <a:pt x="54" y="60"/>
                    </a:lnTo>
                    <a:lnTo>
                      <a:pt x="54" y="63"/>
                    </a:lnTo>
                    <a:lnTo>
                      <a:pt x="56" y="65"/>
                    </a:lnTo>
                    <a:lnTo>
                      <a:pt x="58" y="65"/>
                    </a:lnTo>
                    <a:lnTo>
                      <a:pt x="61" y="63"/>
                    </a:lnTo>
                    <a:lnTo>
                      <a:pt x="65" y="60"/>
                    </a:lnTo>
                    <a:lnTo>
                      <a:pt x="65" y="63"/>
                    </a:lnTo>
                    <a:lnTo>
                      <a:pt x="58" y="70"/>
                    </a:lnTo>
                    <a:lnTo>
                      <a:pt x="54" y="72"/>
                    </a:lnTo>
                    <a:lnTo>
                      <a:pt x="49" y="74"/>
                    </a:lnTo>
                    <a:lnTo>
                      <a:pt x="44" y="74"/>
                    </a:lnTo>
                    <a:lnTo>
                      <a:pt x="42" y="72"/>
                    </a:lnTo>
                    <a:lnTo>
                      <a:pt x="39" y="67"/>
                    </a:lnTo>
                    <a:lnTo>
                      <a:pt x="39" y="63"/>
                    </a:lnTo>
                    <a:close/>
                    <a:moveTo>
                      <a:pt x="39" y="58"/>
                    </a:moveTo>
                    <a:lnTo>
                      <a:pt x="39" y="30"/>
                    </a:lnTo>
                    <a:lnTo>
                      <a:pt x="32" y="35"/>
                    </a:lnTo>
                    <a:lnTo>
                      <a:pt x="28" y="35"/>
                    </a:lnTo>
                    <a:lnTo>
                      <a:pt x="25" y="37"/>
                    </a:lnTo>
                    <a:lnTo>
                      <a:pt x="18" y="42"/>
                    </a:lnTo>
                    <a:lnTo>
                      <a:pt x="16" y="44"/>
                    </a:lnTo>
                    <a:lnTo>
                      <a:pt x="14" y="49"/>
                    </a:lnTo>
                    <a:lnTo>
                      <a:pt x="14" y="51"/>
                    </a:lnTo>
                    <a:lnTo>
                      <a:pt x="14" y="56"/>
                    </a:lnTo>
                    <a:lnTo>
                      <a:pt x="16" y="60"/>
                    </a:lnTo>
                    <a:lnTo>
                      <a:pt x="21" y="63"/>
                    </a:lnTo>
                    <a:lnTo>
                      <a:pt x="23" y="65"/>
                    </a:lnTo>
                    <a:lnTo>
                      <a:pt x="28" y="63"/>
                    </a:lnTo>
                    <a:lnTo>
                      <a:pt x="32" y="60"/>
                    </a:lnTo>
                    <a:lnTo>
                      <a:pt x="39" y="58"/>
                    </a:lnTo>
                    <a:close/>
                  </a:path>
                </a:pathLst>
              </a:custGeom>
              <a:solidFill>
                <a:srgbClr val="000000"/>
              </a:solidFill>
              <a:ln w="0">
                <a:solidFill>
                  <a:srgbClr val="000000"/>
                </a:solidFill>
                <a:round/>
                <a:headEnd/>
                <a:tailEnd/>
              </a:ln>
            </p:spPr>
            <p:txBody>
              <a:bodyPr/>
              <a:lstStyle/>
              <a:p>
                <a:endParaRPr lang="en-US"/>
              </a:p>
            </p:txBody>
          </p:sp>
          <p:sp>
            <p:nvSpPr>
              <p:cNvPr id="534940" name="Freeform 412"/>
              <p:cNvSpPr>
                <a:spLocks/>
              </p:cNvSpPr>
              <p:nvPr/>
            </p:nvSpPr>
            <p:spPr bwMode="auto">
              <a:xfrm>
                <a:off x="5483" y="3454"/>
                <a:ext cx="77" cy="105"/>
              </a:xfrm>
              <a:custGeom>
                <a:avLst/>
                <a:gdLst/>
                <a:ahLst/>
                <a:cxnLst>
                  <a:cxn ang="0">
                    <a:pos x="0" y="0"/>
                  </a:cxn>
                  <a:cxn ang="0">
                    <a:pos x="32" y="0"/>
                  </a:cxn>
                  <a:cxn ang="0">
                    <a:pos x="32" y="0"/>
                  </a:cxn>
                  <a:cxn ang="0">
                    <a:pos x="32" y="0"/>
                  </a:cxn>
                  <a:cxn ang="0">
                    <a:pos x="28" y="0"/>
                  </a:cxn>
                  <a:cxn ang="0">
                    <a:pos x="25" y="2"/>
                  </a:cxn>
                  <a:cxn ang="0">
                    <a:pos x="25" y="5"/>
                  </a:cxn>
                  <a:cxn ang="0">
                    <a:pos x="23" y="7"/>
                  </a:cxn>
                  <a:cxn ang="0">
                    <a:pos x="25" y="9"/>
                  </a:cxn>
                  <a:cxn ang="0">
                    <a:pos x="28" y="16"/>
                  </a:cxn>
                  <a:cxn ang="0">
                    <a:pos x="44" y="51"/>
                  </a:cxn>
                  <a:cxn ang="0">
                    <a:pos x="60" y="12"/>
                  </a:cxn>
                  <a:cxn ang="0">
                    <a:pos x="60" y="9"/>
                  </a:cxn>
                  <a:cxn ang="0">
                    <a:pos x="60" y="5"/>
                  </a:cxn>
                  <a:cxn ang="0">
                    <a:pos x="60" y="5"/>
                  </a:cxn>
                  <a:cxn ang="0">
                    <a:pos x="60" y="2"/>
                  </a:cxn>
                  <a:cxn ang="0">
                    <a:pos x="60" y="2"/>
                  </a:cxn>
                  <a:cxn ang="0">
                    <a:pos x="58" y="2"/>
                  </a:cxn>
                  <a:cxn ang="0">
                    <a:pos x="58" y="0"/>
                  </a:cxn>
                  <a:cxn ang="0">
                    <a:pos x="53" y="0"/>
                  </a:cxn>
                  <a:cxn ang="0">
                    <a:pos x="53" y="0"/>
                  </a:cxn>
                  <a:cxn ang="0">
                    <a:pos x="77" y="0"/>
                  </a:cxn>
                  <a:cxn ang="0">
                    <a:pos x="77" y="0"/>
                  </a:cxn>
                  <a:cxn ang="0">
                    <a:pos x="72" y="0"/>
                  </a:cxn>
                  <a:cxn ang="0">
                    <a:pos x="72" y="2"/>
                  </a:cxn>
                  <a:cxn ang="0">
                    <a:pos x="70" y="2"/>
                  </a:cxn>
                  <a:cxn ang="0">
                    <a:pos x="68" y="7"/>
                  </a:cxn>
                  <a:cxn ang="0">
                    <a:pos x="68" y="7"/>
                  </a:cxn>
                  <a:cxn ang="0">
                    <a:pos x="65" y="12"/>
                  </a:cxn>
                  <a:cxn ang="0">
                    <a:pos x="37" y="82"/>
                  </a:cxn>
                  <a:cxn ang="0">
                    <a:pos x="32" y="93"/>
                  </a:cxn>
                  <a:cxn ang="0">
                    <a:pos x="25" y="100"/>
                  </a:cxn>
                  <a:cxn ang="0">
                    <a:pos x="18" y="105"/>
                  </a:cxn>
                  <a:cxn ang="0">
                    <a:pos x="11" y="105"/>
                  </a:cxn>
                  <a:cxn ang="0">
                    <a:pos x="9" y="105"/>
                  </a:cxn>
                  <a:cxn ang="0">
                    <a:pos x="4" y="103"/>
                  </a:cxn>
                  <a:cxn ang="0">
                    <a:pos x="2" y="100"/>
                  </a:cxn>
                  <a:cxn ang="0">
                    <a:pos x="2" y="96"/>
                  </a:cxn>
                  <a:cxn ang="0">
                    <a:pos x="2" y="93"/>
                  </a:cxn>
                  <a:cxn ang="0">
                    <a:pos x="4" y="89"/>
                  </a:cxn>
                  <a:cxn ang="0">
                    <a:pos x="7" y="89"/>
                  </a:cxn>
                  <a:cxn ang="0">
                    <a:pos x="11" y="86"/>
                  </a:cxn>
                  <a:cxn ang="0">
                    <a:pos x="14" y="89"/>
                  </a:cxn>
                  <a:cxn ang="0">
                    <a:pos x="18" y="89"/>
                  </a:cxn>
                  <a:cxn ang="0">
                    <a:pos x="21" y="91"/>
                  </a:cxn>
                  <a:cxn ang="0">
                    <a:pos x="23" y="91"/>
                  </a:cxn>
                  <a:cxn ang="0">
                    <a:pos x="25" y="91"/>
                  </a:cxn>
                  <a:cxn ang="0">
                    <a:pos x="28" y="89"/>
                  </a:cxn>
                  <a:cxn ang="0">
                    <a:pos x="30" y="84"/>
                  </a:cxn>
                  <a:cxn ang="0">
                    <a:pos x="32" y="79"/>
                  </a:cxn>
                  <a:cxn ang="0">
                    <a:pos x="37" y="68"/>
                  </a:cxn>
                  <a:cxn ang="0">
                    <a:pos x="11" y="14"/>
                  </a:cxn>
                  <a:cxn ang="0">
                    <a:pos x="9" y="12"/>
                  </a:cxn>
                  <a:cxn ang="0">
                    <a:pos x="7" y="7"/>
                  </a:cxn>
                  <a:cxn ang="0">
                    <a:pos x="7" y="5"/>
                  </a:cxn>
                  <a:cxn ang="0">
                    <a:pos x="4" y="2"/>
                  </a:cxn>
                  <a:cxn ang="0">
                    <a:pos x="2" y="2"/>
                  </a:cxn>
                  <a:cxn ang="0">
                    <a:pos x="0" y="0"/>
                  </a:cxn>
                  <a:cxn ang="0">
                    <a:pos x="0" y="0"/>
                  </a:cxn>
                </a:cxnLst>
                <a:rect l="0" t="0" r="r" b="b"/>
                <a:pathLst>
                  <a:path w="77" h="105">
                    <a:moveTo>
                      <a:pt x="0" y="0"/>
                    </a:moveTo>
                    <a:lnTo>
                      <a:pt x="32" y="0"/>
                    </a:lnTo>
                    <a:lnTo>
                      <a:pt x="28" y="0"/>
                    </a:lnTo>
                    <a:lnTo>
                      <a:pt x="25" y="2"/>
                    </a:lnTo>
                    <a:lnTo>
                      <a:pt x="25" y="5"/>
                    </a:lnTo>
                    <a:lnTo>
                      <a:pt x="23" y="7"/>
                    </a:lnTo>
                    <a:lnTo>
                      <a:pt x="25" y="9"/>
                    </a:lnTo>
                    <a:lnTo>
                      <a:pt x="28" y="16"/>
                    </a:lnTo>
                    <a:lnTo>
                      <a:pt x="44" y="51"/>
                    </a:lnTo>
                    <a:lnTo>
                      <a:pt x="60" y="12"/>
                    </a:lnTo>
                    <a:lnTo>
                      <a:pt x="60" y="9"/>
                    </a:lnTo>
                    <a:lnTo>
                      <a:pt x="60" y="5"/>
                    </a:lnTo>
                    <a:lnTo>
                      <a:pt x="60" y="2"/>
                    </a:lnTo>
                    <a:lnTo>
                      <a:pt x="58" y="2"/>
                    </a:lnTo>
                    <a:lnTo>
                      <a:pt x="58" y="0"/>
                    </a:lnTo>
                    <a:lnTo>
                      <a:pt x="53" y="0"/>
                    </a:lnTo>
                    <a:lnTo>
                      <a:pt x="77" y="0"/>
                    </a:lnTo>
                    <a:lnTo>
                      <a:pt x="72" y="0"/>
                    </a:lnTo>
                    <a:lnTo>
                      <a:pt x="72" y="2"/>
                    </a:lnTo>
                    <a:lnTo>
                      <a:pt x="70" y="2"/>
                    </a:lnTo>
                    <a:lnTo>
                      <a:pt x="68" y="7"/>
                    </a:lnTo>
                    <a:lnTo>
                      <a:pt x="65" y="12"/>
                    </a:lnTo>
                    <a:lnTo>
                      <a:pt x="37" y="82"/>
                    </a:lnTo>
                    <a:lnTo>
                      <a:pt x="32" y="93"/>
                    </a:lnTo>
                    <a:lnTo>
                      <a:pt x="25" y="100"/>
                    </a:lnTo>
                    <a:lnTo>
                      <a:pt x="18" y="105"/>
                    </a:lnTo>
                    <a:lnTo>
                      <a:pt x="11" y="105"/>
                    </a:lnTo>
                    <a:lnTo>
                      <a:pt x="9" y="105"/>
                    </a:lnTo>
                    <a:lnTo>
                      <a:pt x="4" y="103"/>
                    </a:lnTo>
                    <a:lnTo>
                      <a:pt x="2" y="100"/>
                    </a:lnTo>
                    <a:lnTo>
                      <a:pt x="2" y="96"/>
                    </a:lnTo>
                    <a:lnTo>
                      <a:pt x="2" y="93"/>
                    </a:lnTo>
                    <a:lnTo>
                      <a:pt x="4" y="89"/>
                    </a:lnTo>
                    <a:lnTo>
                      <a:pt x="7" y="89"/>
                    </a:lnTo>
                    <a:lnTo>
                      <a:pt x="11" y="86"/>
                    </a:lnTo>
                    <a:lnTo>
                      <a:pt x="14" y="89"/>
                    </a:lnTo>
                    <a:lnTo>
                      <a:pt x="18" y="89"/>
                    </a:lnTo>
                    <a:lnTo>
                      <a:pt x="21" y="91"/>
                    </a:lnTo>
                    <a:lnTo>
                      <a:pt x="23" y="91"/>
                    </a:lnTo>
                    <a:lnTo>
                      <a:pt x="25" y="91"/>
                    </a:lnTo>
                    <a:lnTo>
                      <a:pt x="28" y="89"/>
                    </a:lnTo>
                    <a:lnTo>
                      <a:pt x="30" y="84"/>
                    </a:lnTo>
                    <a:lnTo>
                      <a:pt x="32" y="79"/>
                    </a:lnTo>
                    <a:lnTo>
                      <a:pt x="37" y="68"/>
                    </a:lnTo>
                    <a:lnTo>
                      <a:pt x="11" y="14"/>
                    </a:lnTo>
                    <a:lnTo>
                      <a:pt x="9" y="12"/>
                    </a:lnTo>
                    <a:lnTo>
                      <a:pt x="7" y="7"/>
                    </a:lnTo>
                    <a:lnTo>
                      <a:pt x="7" y="5"/>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534939" name="Freeform 411"/>
              <p:cNvSpPr>
                <a:spLocks/>
              </p:cNvSpPr>
              <p:nvPr/>
            </p:nvSpPr>
            <p:spPr bwMode="auto">
              <a:xfrm>
                <a:off x="5600" y="3419"/>
                <a:ext cx="112" cy="105"/>
              </a:xfrm>
              <a:custGeom>
                <a:avLst/>
                <a:gdLst/>
                <a:ahLst/>
                <a:cxnLst>
                  <a:cxn ang="0">
                    <a:pos x="86" y="82"/>
                  </a:cxn>
                  <a:cxn ang="0">
                    <a:pos x="96" y="96"/>
                  </a:cxn>
                  <a:cxn ang="0">
                    <a:pos x="105" y="103"/>
                  </a:cxn>
                  <a:cxn ang="0">
                    <a:pos x="112" y="105"/>
                  </a:cxn>
                  <a:cxn ang="0">
                    <a:pos x="65" y="105"/>
                  </a:cxn>
                  <a:cxn ang="0">
                    <a:pos x="72" y="103"/>
                  </a:cxn>
                  <a:cxn ang="0">
                    <a:pos x="75" y="100"/>
                  </a:cxn>
                  <a:cxn ang="0">
                    <a:pos x="77" y="98"/>
                  </a:cxn>
                  <a:cxn ang="0">
                    <a:pos x="77" y="93"/>
                  </a:cxn>
                  <a:cxn ang="0">
                    <a:pos x="72" y="86"/>
                  </a:cxn>
                  <a:cxn ang="0">
                    <a:pos x="32" y="86"/>
                  </a:cxn>
                  <a:cxn ang="0">
                    <a:pos x="28" y="93"/>
                  </a:cxn>
                  <a:cxn ang="0">
                    <a:pos x="28" y="98"/>
                  </a:cxn>
                  <a:cxn ang="0">
                    <a:pos x="28" y="103"/>
                  </a:cxn>
                  <a:cxn ang="0">
                    <a:pos x="37" y="105"/>
                  </a:cxn>
                  <a:cxn ang="0">
                    <a:pos x="0" y="105"/>
                  </a:cxn>
                  <a:cxn ang="0">
                    <a:pos x="2" y="103"/>
                  </a:cxn>
                  <a:cxn ang="0">
                    <a:pos x="11" y="100"/>
                  </a:cxn>
                  <a:cxn ang="0">
                    <a:pos x="21" y="91"/>
                  </a:cxn>
                  <a:cxn ang="0">
                    <a:pos x="49" y="54"/>
                  </a:cxn>
                  <a:cxn ang="0">
                    <a:pos x="23" y="14"/>
                  </a:cxn>
                  <a:cxn ang="0">
                    <a:pos x="14" y="5"/>
                  </a:cxn>
                  <a:cxn ang="0">
                    <a:pos x="0" y="0"/>
                  </a:cxn>
                  <a:cxn ang="0">
                    <a:pos x="49" y="0"/>
                  </a:cxn>
                  <a:cxn ang="0">
                    <a:pos x="44" y="2"/>
                  </a:cxn>
                  <a:cxn ang="0">
                    <a:pos x="40" y="5"/>
                  </a:cxn>
                  <a:cxn ang="0">
                    <a:pos x="40" y="12"/>
                  </a:cxn>
                  <a:cxn ang="0">
                    <a:pos x="58" y="42"/>
                  </a:cxn>
                  <a:cxn ang="0">
                    <a:pos x="82" y="14"/>
                  </a:cxn>
                  <a:cxn ang="0">
                    <a:pos x="82" y="9"/>
                  </a:cxn>
                  <a:cxn ang="0">
                    <a:pos x="82" y="5"/>
                  </a:cxn>
                  <a:cxn ang="0">
                    <a:pos x="82" y="2"/>
                  </a:cxn>
                  <a:cxn ang="0">
                    <a:pos x="77" y="0"/>
                  </a:cxn>
                  <a:cxn ang="0">
                    <a:pos x="72" y="0"/>
                  </a:cxn>
                  <a:cxn ang="0">
                    <a:pos x="110" y="0"/>
                  </a:cxn>
                  <a:cxn ang="0">
                    <a:pos x="100" y="2"/>
                  </a:cxn>
                  <a:cxn ang="0">
                    <a:pos x="93" y="7"/>
                  </a:cxn>
                  <a:cxn ang="0">
                    <a:pos x="84" y="19"/>
                  </a:cxn>
                </a:cxnLst>
                <a:rect l="0" t="0" r="r" b="b"/>
                <a:pathLst>
                  <a:path w="112" h="105">
                    <a:moveTo>
                      <a:pt x="63" y="47"/>
                    </a:moveTo>
                    <a:lnTo>
                      <a:pt x="86" y="82"/>
                    </a:lnTo>
                    <a:lnTo>
                      <a:pt x="91" y="89"/>
                    </a:lnTo>
                    <a:lnTo>
                      <a:pt x="96" y="96"/>
                    </a:lnTo>
                    <a:lnTo>
                      <a:pt x="100" y="100"/>
                    </a:lnTo>
                    <a:lnTo>
                      <a:pt x="105" y="103"/>
                    </a:lnTo>
                    <a:lnTo>
                      <a:pt x="112" y="105"/>
                    </a:lnTo>
                    <a:lnTo>
                      <a:pt x="65" y="105"/>
                    </a:lnTo>
                    <a:lnTo>
                      <a:pt x="70" y="103"/>
                    </a:lnTo>
                    <a:lnTo>
                      <a:pt x="72" y="103"/>
                    </a:lnTo>
                    <a:lnTo>
                      <a:pt x="75" y="103"/>
                    </a:lnTo>
                    <a:lnTo>
                      <a:pt x="75" y="100"/>
                    </a:lnTo>
                    <a:lnTo>
                      <a:pt x="77" y="100"/>
                    </a:lnTo>
                    <a:lnTo>
                      <a:pt x="77" y="98"/>
                    </a:lnTo>
                    <a:lnTo>
                      <a:pt x="77" y="96"/>
                    </a:lnTo>
                    <a:lnTo>
                      <a:pt x="77" y="93"/>
                    </a:lnTo>
                    <a:lnTo>
                      <a:pt x="75" y="91"/>
                    </a:lnTo>
                    <a:lnTo>
                      <a:pt x="72" y="86"/>
                    </a:lnTo>
                    <a:lnTo>
                      <a:pt x="54" y="58"/>
                    </a:lnTo>
                    <a:lnTo>
                      <a:pt x="32" y="86"/>
                    </a:lnTo>
                    <a:lnTo>
                      <a:pt x="28" y="91"/>
                    </a:lnTo>
                    <a:lnTo>
                      <a:pt x="28" y="93"/>
                    </a:lnTo>
                    <a:lnTo>
                      <a:pt x="28" y="96"/>
                    </a:lnTo>
                    <a:lnTo>
                      <a:pt x="28" y="98"/>
                    </a:lnTo>
                    <a:lnTo>
                      <a:pt x="28" y="100"/>
                    </a:lnTo>
                    <a:lnTo>
                      <a:pt x="28" y="103"/>
                    </a:lnTo>
                    <a:lnTo>
                      <a:pt x="32" y="103"/>
                    </a:lnTo>
                    <a:lnTo>
                      <a:pt x="37" y="105"/>
                    </a:lnTo>
                    <a:lnTo>
                      <a:pt x="0" y="105"/>
                    </a:lnTo>
                    <a:lnTo>
                      <a:pt x="2" y="103"/>
                    </a:lnTo>
                    <a:lnTo>
                      <a:pt x="7" y="103"/>
                    </a:lnTo>
                    <a:lnTo>
                      <a:pt x="11" y="100"/>
                    </a:lnTo>
                    <a:lnTo>
                      <a:pt x="16" y="96"/>
                    </a:lnTo>
                    <a:lnTo>
                      <a:pt x="21" y="91"/>
                    </a:lnTo>
                    <a:lnTo>
                      <a:pt x="25" y="84"/>
                    </a:lnTo>
                    <a:lnTo>
                      <a:pt x="49" y="54"/>
                    </a:lnTo>
                    <a:lnTo>
                      <a:pt x="28" y="21"/>
                    </a:lnTo>
                    <a:lnTo>
                      <a:pt x="23" y="14"/>
                    </a:lnTo>
                    <a:lnTo>
                      <a:pt x="18" y="9"/>
                    </a:lnTo>
                    <a:lnTo>
                      <a:pt x="14" y="5"/>
                    </a:lnTo>
                    <a:lnTo>
                      <a:pt x="7" y="2"/>
                    </a:lnTo>
                    <a:lnTo>
                      <a:pt x="0" y="0"/>
                    </a:lnTo>
                    <a:lnTo>
                      <a:pt x="49" y="0"/>
                    </a:lnTo>
                    <a:lnTo>
                      <a:pt x="44" y="2"/>
                    </a:lnTo>
                    <a:lnTo>
                      <a:pt x="42" y="2"/>
                    </a:lnTo>
                    <a:lnTo>
                      <a:pt x="40" y="5"/>
                    </a:lnTo>
                    <a:lnTo>
                      <a:pt x="40" y="7"/>
                    </a:lnTo>
                    <a:lnTo>
                      <a:pt x="40" y="12"/>
                    </a:lnTo>
                    <a:lnTo>
                      <a:pt x="42" y="19"/>
                    </a:lnTo>
                    <a:lnTo>
                      <a:pt x="58" y="42"/>
                    </a:lnTo>
                    <a:lnTo>
                      <a:pt x="77" y="16"/>
                    </a:lnTo>
                    <a:lnTo>
                      <a:pt x="82" y="14"/>
                    </a:lnTo>
                    <a:lnTo>
                      <a:pt x="82" y="12"/>
                    </a:lnTo>
                    <a:lnTo>
                      <a:pt x="82" y="9"/>
                    </a:lnTo>
                    <a:lnTo>
                      <a:pt x="84" y="7"/>
                    </a:lnTo>
                    <a:lnTo>
                      <a:pt x="82" y="5"/>
                    </a:lnTo>
                    <a:lnTo>
                      <a:pt x="82" y="2"/>
                    </a:lnTo>
                    <a:lnTo>
                      <a:pt x="79" y="2"/>
                    </a:lnTo>
                    <a:lnTo>
                      <a:pt x="77" y="0"/>
                    </a:lnTo>
                    <a:lnTo>
                      <a:pt x="72" y="0"/>
                    </a:lnTo>
                    <a:lnTo>
                      <a:pt x="110" y="0"/>
                    </a:lnTo>
                    <a:lnTo>
                      <a:pt x="105" y="0"/>
                    </a:lnTo>
                    <a:lnTo>
                      <a:pt x="100" y="2"/>
                    </a:lnTo>
                    <a:lnTo>
                      <a:pt x="98" y="5"/>
                    </a:lnTo>
                    <a:lnTo>
                      <a:pt x="93" y="7"/>
                    </a:lnTo>
                    <a:lnTo>
                      <a:pt x="89" y="12"/>
                    </a:lnTo>
                    <a:lnTo>
                      <a:pt x="84" y="19"/>
                    </a:lnTo>
                    <a:lnTo>
                      <a:pt x="63" y="47"/>
                    </a:lnTo>
                    <a:close/>
                  </a:path>
                </a:pathLst>
              </a:custGeom>
              <a:solidFill>
                <a:srgbClr val="000000"/>
              </a:solidFill>
              <a:ln w="0">
                <a:solidFill>
                  <a:srgbClr val="000000"/>
                </a:solidFill>
                <a:round/>
                <a:headEnd/>
                <a:tailEnd/>
              </a:ln>
            </p:spPr>
            <p:txBody>
              <a:bodyPr/>
              <a:lstStyle/>
              <a:p>
                <a:endParaRPr lang="en-US"/>
              </a:p>
            </p:txBody>
          </p:sp>
          <p:sp>
            <p:nvSpPr>
              <p:cNvPr id="534938" name="Freeform 410"/>
              <p:cNvSpPr>
                <a:spLocks/>
              </p:cNvSpPr>
              <p:nvPr/>
            </p:nvSpPr>
            <p:spPr bwMode="auto">
              <a:xfrm>
                <a:off x="5733" y="3417"/>
                <a:ext cx="40" cy="107"/>
              </a:xfrm>
              <a:custGeom>
                <a:avLst/>
                <a:gdLst/>
                <a:ahLst/>
                <a:cxnLst>
                  <a:cxn ang="0">
                    <a:pos x="0" y="11"/>
                  </a:cxn>
                  <a:cxn ang="0">
                    <a:pos x="26" y="0"/>
                  </a:cxn>
                  <a:cxn ang="0">
                    <a:pos x="28" y="0"/>
                  </a:cxn>
                  <a:cxn ang="0">
                    <a:pos x="28" y="88"/>
                  </a:cxn>
                  <a:cxn ang="0">
                    <a:pos x="28" y="98"/>
                  </a:cxn>
                  <a:cxn ang="0">
                    <a:pos x="28" y="100"/>
                  </a:cxn>
                  <a:cxn ang="0">
                    <a:pos x="31" y="102"/>
                  </a:cxn>
                  <a:cxn ang="0">
                    <a:pos x="31" y="105"/>
                  </a:cxn>
                  <a:cxn ang="0">
                    <a:pos x="35" y="105"/>
                  </a:cxn>
                  <a:cxn ang="0">
                    <a:pos x="40" y="107"/>
                  </a:cxn>
                  <a:cxn ang="0">
                    <a:pos x="40" y="107"/>
                  </a:cxn>
                  <a:cxn ang="0">
                    <a:pos x="0" y="107"/>
                  </a:cxn>
                  <a:cxn ang="0">
                    <a:pos x="0" y="107"/>
                  </a:cxn>
                  <a:cxn ang="0">
                    <a:pos x="7" y="105"/>
                  </a:cxn>
                  <a:cxn ang="0">
                    <a:pos x="10" y="105"/>
                  </a:cxn>
                  <a:cxn ang="0">
                    <a:pos x="12" y="102"/>
                  </a:cxn>
                  <a:cxn ang="0">
                    <a:pos x="14" y="102"/>
                  </a:cxn>
                  <a:cxn ang="0">
                    <a:pos x="14" y="98"/>
                  </a:cxn>
                  <a:cxn ang="0">
                    <a:pos x="14" y="88"/>
                  </a:cxn>
                  <a:cxn ang="0">
                    <a:pos x="14" y="30"/>
                  </a:cxn>
                  <a:cxn ang="0">
                    <a:pos x="14" y="21"/>
                  </a:cxn>
                  <a:cxn ang="0">
                    <a:pos x="14" y="16"/>
                  </a:cxn>
                  <a:cxn ang="0">
                    <a:pos x="12" y="14"/>
                  </a:cxn>
                  <a:cxn ang="0">
                    <a:pos x="12" y="11"/>
                  </a:cxn>
                  <a:cxn ang="0">
                    <a:pos x="10" y="11"/>
                  </a:cxn>
                  <a:cxn ang="0">
                    <a:pos x="7" y="11"/>
                  </a:cxn>
                  <a:cxn ang="0">
                    <a:pos x="5" y="11"/>
                  </a:cxn>
                  <a:cxn ang="0">
                    <a:pos x="0" y="14"/>
                  </a:cxn>
                  <a:cxn ang="0">
                    <a:pos x="0" y="11"/>
                  </a:cxn>
                </a:cxnLst>
                <a:rect l="0" t="0" r="r" b="b"/>
                <a:pathLst>
                  <a:path w="40" h="107">
                    <a:moveTo>
                      <a:pt x="0" y="11"/>
                    </a:moveTo>
                    <a:lnTo>
                      <a:pt x="26" y="0"/>
                    </a:lnTo>
                    <a:lnTo>
                      <a:pt x="28" y="0"/>
                    </a:lnTo>
                    <a:lnTo>
                      <a:pt x="28" y="88"/>
                    </a:lnTo>
                    <a:lnTo>
                      <a:pt x="28" y="98"/>
                    </a:lnTo>
                    <a:lnTo>
                      <a:pt x="28" y="100"/>
                    </a:lnTo>
                    <a:lnTo>
                      <a:pt x="31" y="102"/>
                    </a:lnTo>
                    <a:lnTo>
                      <a:pt x="31" y="105"/>
                    </a:lnTo>
                    <a:lnTo>
                      <a:pt x="35" y="105"/>
                    </a:lnTo>
                    <a:lnTo>
                      <a:pt x="40" y="107"/>
                    </a:lnTo>
                    <a:lnTo>
                      <a:pt x="0" y="107"/>
                    </a:lnTo>
                    <a:lnTo>
                      <a:pt x="7" y="105"/>
                    </a:lnTo>
                    <a:lnTo>
                      <a:pt x="10" y="105"/>
                    </a:lnTo>
                    <a:lnTo>
                      <a:pt x="12" y="102"/>
                    </a:lnTo>
                    <a:lnTo>
                      <a:pt x="14" y="102"/>
                    </a:lnTo>
                    <a:lnTo>
                      <a:pt x="14" y="98"/>
                    </a:lnTo>
                    <a:lnTo>
                      <a:pt x="14" y="88"/>
                    </a:lnTo>
                    <a:lnTo>
                      <a:pt x="14" y="30"/>
                    </a:lnTo>
                    <a:lnTo>
                      <a:pt x="14" y="21"/>
                    </a:lnTo>
                    <a:lnTo>
                      <a:pt x="14" y="16"/>
                    </a:lnTo>
                    <a:lnTo>
                      <a:pt x="12" y="14"/>
                    </a:lnTo>
                    <a:lnTo>
                      <a:pt x="12" y="11"/>
                    </a:lnTo>
                    <a:lnTo>
                      <a:pt x="10" y="11"/>
                    </a:lnTo>
                    <a:lnTo>
                      <a:pt x="7" y="11"/>
                    </a:lnTo>
                    <a:lnTo>
                      <a:pt x="5" y="11"/>
                    </a:lnTo>
                    <a:lnTo>
                      <a:pt x="0" y="14"/>
                    </a:lnTo>
                    <a:lnTo>
                      <a:pt x="0" y="11"/>
                    </a:lnTo>
                    <a:close/>
                  </a:path>
                </a:pathLst>
              </a:custGeom>
              <a:solidFill>
                <a:srgbClr val="000000"/>
              </a:solidFill>
              <a:ln w="0">
                <a:solidFill>
                  <a:srgbClr val="000000"/>
                </a:solidFill>
                <a:round/>
                <a:headEnd/>
                <a:tailEnd/>
              </a:ln>
            </p:spPr>
            <p:txBody>
              <a:bodyPr/>
              <a:lstStyle/>
              <a:p>
                <a:endParaRPr lang="en-US"/>
              </a:p>
            </p:txBody>
          </p:sp>
          <p:sp>
            <p:nvSpPr>
              <p:cNvPr id="534937" name="Freeform 409"/>
              <p:cNvSpPr>
                <a:spLocks/>
              </p:cNvSpPr>
              <p:nvPr/>
            </p:nvSpPr>
            <p:spPr bwMode="auto">
              <a:xfrm>
                <a:off x="5796" y="3414"/>
                <a:ext cx="45" cy="145"/>
              </a:xfrm>
              <a:custGeom>
                <a:avLst/>
                <a:gdLst/>
                <a:ahLst/>
                <a:cxnLst>
                  <a:cxn ang="0">
                    <a:pos x="0" y="5"/>
                  </a:cxn>
                  <a:cxn ang="0">
                    <a:pos x="0" y="0"/>
                  </a:cxn>
                  <a:cxn ang="0">
                    <a:pos x="12" y="7"/>
                  </a:cxn>
                  <a:cxn ang="0">
                    <a:pos x="22" y="14"/>
                  </a:cxn>
                  <a:cxn ang="0">
                    <a:pos x="31" y="26"/>
                  </a:cxn>
                  <a:cxn ang="0">
                    <a:pos x="38" y="40"/>
                  </a:cxn>
                  <a:cxn ang="0">
                    <a:pos x="43" y="56"/>
                  </a:cxn>
                  <a:cxn ang="0">
                    <a:pos x="45" y="73"/>
                  </a:cxn>
                  <a:cxn ang="0">
                    <a:pos x="43" y="96"/>
                  </a:cxn>
                  <a:cxn ang="0">
                    <a:pos x="33" y="115"/>
                  </a:cxn>
                  <a:cxn ang="0">
                    <a:pos x="24" y="129"/>
                  </a:cxn>
                  <a:cxn ang="0">
                    <a:pos x="14" y="138"/>
                  </a:cxn>
                  <a:cxn ang="0">
                    <a:pos x="0" y="145"/>
                  </a:cxn>
                  <a:cxn ang="0">
                    <a:pos x="0" y="140"/>
                  </a:cxn>
                  <a:cxn ang="0">
                    <a:pos x="10" y="133"/>
                  </a:cxn>
                  <a:cxn ang="0">
                    <a:pos x="17" y="126"/>
                  </a:cxn>
                  <a:cxn ang="0">
                    <a:pos x="24" y="117"/>
                  </a:cxn>
                  <a:cxn ang="0">
                    <a:pos x="26" y="103"/>
                  </a:cxn>
                  <a:cxn ang="0">
                    <a:pos x="29" y="89"/>
                  </a:cxn>
                  <a:cxn ang="0">
                    <a:pos x="31" y="75"/>
                  </a:cxn>
                  <a:cxn ang="0">
                    <a:pos x="29" y="59"/>
                  </a:cxn>
                  <a:cxn ang="0">
                    <a:pos x="26" y="45"/>
                  </a:cxn>
                  <a:cxn ang="0">
                    <a:pos x="24" y="35"/>
                  </a:cxn>
                  <a:cxn ang="0">
                    <a:pos x="22" y="28"/>
                  </a:cxn>
                  <a:cxn ang="0">
                    <a:pos x="19" y="21"/>
                  </a:cxn>
                  <a:cxn ang="0">
                    <a:pos x="14" y="14"/>
                  </a:cxn>
                  <a:cxn ang="0">
                    <a:pos x="10" y="10"/>
                  </a:cxn>
                  <a:cxn ang="0">
                    <a:pos x="0" y="5"/>
                  </a:cxn>
                </a:cxnLst>
                <a:rect l="0" t="0" r="r" b="b"/>
                <a:pathLst>
                  <a:path w="45" h="145">
                    <a:moveTo>
                      <a:pt x="0" y="5"/>
                    </a:moveTo>
                    <a:lnTo>
                      <a:pt x="0" y="0"/>
                    </a:lnTo>
                    <a:lnTo>
                      <a:pt x="12" y="7"/>
                    </a:lnTo>
                    <a:lnTo>
                      <a:pt x="22" y="14"/>
                    </a:lnTo>
                    <a:lnTo>
                      <a:pt x="31" y="26"/>
                    </a:lnTo>
                    <a:lnTo>
                      <a:pt x="38" y="40"/>
                    </a:lnTo>
                    <a:lnTo>
                      <a:pt x="43" y="56"/>
                    </a:lnTo>
                    <a:lnTo>
                      <a:pt x="45" y="73"/>
                    </a:lnTo>
                    <a:lnTo>
                      <a:pt x="43" y="96"/>
                    </a:lnTo>
                    <a:lnTo>
                      <a:pt x="33" y="115"/>
                    </a:lnTo>
                    <a:lnTo>
                      <a:pt x="24" y="129"/>
                    </a:lnTo>
                    <a:lnTo>
                      <a:pt x="14" y="138"/>
                    </a:lnTo>
                    <a:lnTo>
                      <a:pt x="0" y="145"/>
                    </a:lnTo>
                    <a:lnTo>
                      <a:pt x="0" y="140"/>
                    </a:lnTo>
                    <a:lnTo>
                      <a:pt x="10" y="133"/>
                    </a:lnTo>
                    <a:lnTo>
                      <a:pt x="17" y="126"/>
                    </a:lnTo>
                    <a:lnTo>
                      <a:pt x="24" y="117"/>
                    </a:lnTo>
                    <a:lnTo>
                      <a:pt x="26" y="103"/>
                    </a:lnTo>
                    <a:lnTo>
                      <a:pt x="29" y="89"/>
                    </a:lnTo>
                    <a:lnTo>
                      <a:pt x="31" y="75"/>
                    </a:lnTo>
                    <a:lnTo>
                      <a:pt x="29" y="59"/>
                    </a:lnTo>
                    <a:lnTo>
                      <a:pt x="26" y="45"/>
                    </a:lnTo>
                    <a:lnTo>
                      <a:pt x="24" y="35"/>
                    </a:lnTo>
                    <a:lnTo>
                      <a:pt x="22" y="28"/>
                    </a:lnTo>
                    <a:lnTo>
                      <a:pt x="19" y="21"/>
                    </a:lnTo>
                    <a:lnTo>
                      <a:pt x="14" y="14"/>
                    </a:lnTo>
                    <a:lnTo>
                      <a:pt x="10" y="10"/>
                    </a:lnTo>
                    <a:lnTo>
                      <a:pt x="0" y="5"/>
                    </a:lnTo>
                    <a:close/>
                  </a:path>
                </a:pathLst>
              </a:custGeom>
              <a:solidFill>
                <a:srgbClr val="000000"/>
              </a:solidFill>
              <a:ln w="0">
                <a:solidFill>
                  <a:srgbClr val="000000"/>
                </a:solidFill>
                <a:round/>
                <a:headEnd/>
                <a:tailEnd/>
              </a:ln>
            </p:spPr>
            <p:txBody>
              <a:bodyPr/>
              <a:lstStyle/>
              <a:p>
                <a:endParaRPr lang="en-US"/>
              </a:p>
            </p:txBody>
          </p:sp>
          <p:sp>
            <p:nvSpPr>
              <p:cNvPr id="534936" name="Line 408"/>
              <p:cNvSpPr>
                <a:spLocks noChangeShapeType="1"/>
              </p:cNvSpPr>
              <p:nvPr/>
            </p:nvSpPr>
            <p:spPr bwMode="auto">
              <a:xfrm>
                <a:off x="4295" y="3487"/>
                <a:ext cx="230" cy="0"/>
              </a:xfrm>
              <a:prstGeom prst="line">
                <a:avLst/>
              </a:prstGeom>
              <a:noFill/>
              <a:ln w="13335">
                <a:solidFill>
                  <a:srgbClr val="00FF00"/>
                </a:solidFill>
                <a:round/>
                <a:headEnd/>
                <a:tailEnd/>
              </a:ln>
            </p:spPr>
            <p:txBody>
              <a:bodyPr/>
              <a:lstStyle/>
              <a:p>
                <a:endParaRPr lang="en-US"/>
              </a:p>
            </p:txBody>
          </p:sp>
          <p:sp>
            <p:nvSpPr>
              <p:cNvPr id="534935" name="Freeform 407"/>
              <p:cNvSpPr>
                <a:spLocks/>
              </p:cNvSpPr>
              <p:nvPr/>
            </p:nvSpPr>
            <p:spPr bwMode="auto">
              <a:xfrm>
                <a:off x="4255" y="3447"/>
                <a:ext cx="80" cy="79"/>
              </a:xfrm>
              <a:custGeom>
                <a:avLst/>
                <a:gdLst/>
                <a:ahLst/>
                <a:cxnLst>
                  <a:cxn ang="0">
                    <a:pos x="40" y="0"/>
                  </a:cxn>
                  <a:cxn ang="0">
                    <a:pos x="0" y="40"/>
                  </a:cxn>
                  <a:cxn ang="0">
                    <a:pos x="40" y="79"/>
                  </a:cxn>
                  <a:cxn ang="0">
                    <a:pos x="80" y="40"/>
                  </a:cxn>
                  <a:cxn ang="0">
                    <a:pos x="40" y="0"/>
                  </a:cxn>
                </a:cxnLst>
                <a:rect l="0" t="0" r="r" b="b"/>
                <a:pathLst>
                  <a:path w="80" h="79">
                    <a:moveTo>
                      <a:pt x="40" y="0"/>
                    </a:moveTo>
                    <a:lnTo>
                      <a:pt x="0" y="40"/>
                    </a:lnTo>
                    <a:lnTo>
                      <a:pt x="40" y="79"/>
                    </a:lnTo>
                    <a:lnTo>
                      <a:pt x="80" y="40"/>
                    </a:lnTo>
                    <a:lnTo>
                      <a:pt x="40" y="0"/>
                    </a:lnTo>
                    <a:close/>
                  </a:path>
                </a:pathLst>
              </a:custGeom>
              <a:solidFill>
                <a:srgbClr val="00FF00"/>
              </a:solidFill>
              <a:ln w="0">
                <a:solidFill>
                  <a:srgbClr val="00FF00"/>
                </a:solidFill>
                <a:round/>
                <a:headEnd/>
                <a:tailEnd/>
              </a:ln>
            </p:spPr>
            <p:txBody>
              <a:bodyPr/>
              <a:lstStyle/>
              <a:p>
                <a:endParaRPr lang="en-US"/>
              </a:p>
            </p:txBody>
          </p:sp>
          <p:sp>
            <p:nvSpPr>
              <p:cNvPr id="534934" name="Freeform 406"/>
              <p:cNvSpPr>
                <a:spLocks/>
              </p:cNvSpPr>
              <p:nvPr/>
            </p:nvSpPr>
            <p:spPr bwMode="auto">
              <a:xfrm>
                <a:off x="4255" y="3447"/>
                <a:ext cx="80" cy="79"/>
              </a:xfrm>
              <a:custGeom>
                <a:avLst/>
                <a:gdLst/>
                <a:ahLst/>
                <a:cxnLst>
                  <a:cxn ang="0">
                    <a:pos x="40" y="0"/>
                  </a:cxn>
                  <a:cxn ang="0">
                    <a:pos x="0" y="40"/>
                  </a:cxn>
                  <a:cxn ang="0">
                    <a:pos x="40" y="79"/>
                  </a:cxn>
                  <a:cxn ang="0">
                    <a:pos x="80" y="40"/>
                  </a:cxn>
                  <a:cxn ang="0">
                    <a:pos x="40" y="0"/>
                  </a:cxn>
                </a:cxnLst>
                <a:rect l="0" t="0" r="r" b="b"/>
                <a:pathLst>
                  <a:path w="80" h="79">
                    <a:moveTo>
                      <a:pt x="40" y="0"/>
                    </a:moveTo>
                    <a:lnTo>
                      <a:pt x="0" y="40"/>
                    </a:lnTo>
                    <a:lnTo>
                      <a:pt x="40" y="79"/>
                    </a:lnTo>
                    <a:lnTo>
                      <a:pt x="80" y="40"/>
                    </a:lnTo>
                    <a:lnTo>
                      <a:pt x="40" y="0"/>
                    </a:lnTo>
                  </a:path>
                </a:pathLst>
              </a:custGeom>
              <a:noFill/>
              <a:ln w="5715">
                <a:solidFill>
                  <a:srgbClr val="00FF00"/>
                </a:solidFill>
                <a:round/>
                <a:headEnd/>
                <a:tailEnd/>
              </a:ln>
            </p:spPr>
            <p:txBody>
              <a:bodyPr/>
              <a:lstStyle/>
              <a:p>
                <a:endParaRPr lang="en-US"/>
              </a:p>
            </p:txBody>
          </p:sp>
          <p:sp>
            <p:nvSpPr>
              <p:cNvPr id="534933" name="Freeform 405"/>
              <p:cNvSpPr>
                <a:spLocks/>
              </p:cNvSpPr>
              <p:nvPr/>
            </p:nvSpPr>
            <p:spPr bwMode="auto">
              <a:xfrm>
                <a:off x="4485" y="3447"/>
                <a:ext cx="80" cy="79"/>
              </a:xfrm>
              <a:custGeom>
                <a:avLst/>
                <a:gdLst/>
                <a:ahLst/>
                <a:cxnLst>
                  <a:cxn ang="0">
                    <a:pos x="40" y="0"/>
                  </a:cxn>
                  <a:cxn ang="0">
                    <a:pos x="0" y="40"/>
                  </a:cxn>
                  <a:cxn ang="0">
                    <a:pos x="40" y="79"/>
                  </a:cxn>
                  <a:cxn ang="0">
                    <a:pos x="80" y="40"/>
                  </a:cxn>
                  <a:cxn ang="0">
                    <a:pos x="40" y="0"/>
                  </a:cxn>
                </a:cxnLst>
                <a:rect l="0" t="0" r="r" b="b"/>
                <a:pathLst>
                  <a:path w="80" h="79">
                    <a:moveTo>
                      <a:pt x="40" y="0"/>
                    </a:moveTo>
                    <a:lnTo>
                      <a:pt x="0" y="40"/>
                    </a:lnTo>
                    <a:lnTo>
                      <a:pt x="40" y="79"/>
                    </a:lnTo>
                    <a:lnTo>
                      <a:pt x="80" y="40"/>
                    </a:lnTo>
                    <a:lnTo>
                      <a:pt x="40" y="0"/>
                    </a:lnTo>
                    <a:close/>
                  </a:path>
                </a:pathLst>
              </a:custGeom>
              <a:solidFill>
                <a:srgbClr val="00FF00"/>
              </a:solidFill>
              <a:ln w="0">
                <a:solidFill>
                  <a:srgbClr val="00FF00"/>
                </a:solidFill>
                <a:round/>
                <a:headEnd/>
                <a:tailEnd/>
              </a:ln>
            </p:spPr>
            <p:txBody>
              <a:bodyPr/>
              <a:lstStyle/>
              <a:p>
                <a:endParaRPr lang="en-US"/>
              </a:p>
            </p:txBody>
          </p:sp>
          <p:sp>
            <p:nvSpPr>
              <p:cNvPr id="534932" name="Freeform 404"/>
              <p:cNvSpPr>
                <a:spLocks/>
              </p:cNvSpPr>
              <p:nvPr/>
            </p:nvSpPr>
            <p:spPr bwMode="auto">
              <a:xfrm>
                <a:off x="4485" y="3447"/>
                <a:ext cx="80" cy="79"/>
              </a:xfrm>
              <a:custGeom>
                <a:avLst/>
                <a:gdLst/>
                <a:ahLst/>
                <a:cxnLst>
                  <a:cxn ang="0">
                    <a:pos x="40" y="0"/>
                  </a:cxn>
                  <a:cxn ang="0">
                    <a:pos x="0" y="40"/>
                  </a:cxn>
                  <a:cxn ang="0">
                    <a:pos x="40" y="79"/>
                  </a:cxn>
                  <a:cxn ang="0">
                    <a:pos x="80" y="40"/>
                  </a:cxn>
                  <a:cxn ang="0">
                    <a:pos x="40" y="0"/>
                  </a:cxn>
                </a:cxnLst>
                <a:rect l="0" t="0" r="r" b="b"/>
                <a:pathLst>
                  <a:path w="80" h="79">
                    <a:moveTo>
                      <a:pt x="40" y="0"/>
                    </a:moveTo>
                    <a:lnTo>
                      <a:pt x="0" y="40"/>
                    </a:lnTo>
                    <a:lnTo>
                      <a:pt x="40" y="79"/>
                    </a:lnTo>
                    <a:lnTo>
                      <a:pt x="80" y="40"/>
                    </a:lnTo>
                    <a:lnTo>
                      <a:pt x="40" y="0"/>
                    </a:lnTo>
                  </a:path>
                </a:pathLst>
              </a:custGeom>
              <a:noFill/>
              <a:ln w="5715">
                <a:solidFill>
                  <a:srgbClr val="00FF00"/>
                </a:solidFill>
                <a:round/>
                <a:headEnd/>
                <a:tailEnd/>
              </a:ln>
            </p:spPr>
            <p:txBody>
              <a:bodyPr/>
              <a:lstStyle/>
              <a:p>
                <a:endParaRPr lang="en-US"/>
              </a:p>
            </p:txBody>
          </p:sp>
          <p:sp>
            <p:nvSpPr>
              <p:cNvPr id="534931" name="Freeform 403"/>
              <p:cNvSpPr>
                <a:spLocks/>
              </p:cNvSpPr>
              <p:nvPr/>
            </p:nvSpPr>
            <p:spPr bwMode="auto">
              <a:xfrm>
                <a:off x="4632" y="3617"/>
                <a:ext cx="45" cy="107"/>
              </a:xfrm>
              <a:custGeom>
                <a:avLst/>
                <a:gdLst/>
                <a:ahLst/>
                <a:cxnLst>
                  <a:cxn ang="0">
                    <a:pos x="45" y="105"/>
                  </a:cxn>
                  <a:cxn ang="0">
                    <a:pos x="45" y="107"/>
                  </a:cxn>
                  <a:cxn ang="0">
                    <a:pos x="0" y="107"/>
                  </a:cxn>
                  <a:cxn ang="0">
                    <a:pos x="0" y="105"/>
                  </a:cxn>
                  <a:cxn ang="0">
                    <a:pos x="3" y="105"/>
                  </a:cxn>
                  <a:cxn ang="0">
                    <a:pos x="10" y="105"/>
                  </a:cxn>
                  <a:cxn ang="0">
                    <a:pos x="12" y="103"/>
                  </a:cxn>
                  <a:cxn ang="0">
                    <a:pos x="15" y="98"/>
                  </a:cxn>
                  <a:cxn ang="0">
                    <a:pos x="15" y="89"/>
                  </a:cxn>
                  <a:cxn ang="0">
                    <a:pos x="15" y="19"/>
                  </a:cxn>
                  <a:cxn ang="0">
                    <a:pos x="15" y="12"/>
                  </a:cxn>
                  <a:cxn ang="0">
                    <a:pos x="15" y="10"/>
                  </a:cxn>
                  <a:cxn ang="0">
                    <a:pos x="12" y="7"/>
                  </a:cxn>
                  <a:cxn ang="0">
                    <a:pos x="10" y="5"/>
                  </a:cxn>
                  <a:cxn ang="0">
                    <a:pos x="7" y="3"/>
                  </a:cxn>
                  <a:cxn ang="0">
                    <a:pos x="3" y="3"/>
                  </a:cxn>
                  <a:cxn ang="0">
                    <a:pos x="0" y="3"/>
                  </a:cxn>
                  <a:cxn ang="0">
                    <a:pos x="0" y="0"/>
                  </a:cxn>
                  <a:cxn ang="0">
                    <a:pos x="45" y="0"/>
                  </a:cxn>
                  <a:cxn ang="0">
                    <a:pos x="45" y="3"/>
                  </a:cxn>
                  <a:cxn ang="0">
                    <a:pos x="40" y="3"/>
                  </a:cxn>
                  <a:cxn ang="0">
                    <a:pos x="36" y="5"/>
                  </a:cxn>
                  <a:cxn ang="0">
                    <a:pos x="31" y="7"/>
                  </a:cxn>
                  <a:cxn ang="0">
                    <a:pos x="31" y="12"/>
                  </a:cxn>
                  <a:cxn ang="0">
                    <a:pos x="31" y="19"/>
                  </a:cxn>
                  <a:cxn ang="0">
                    <a:pos x="31" y="89"/>
                  </a:cxn>
                  <a:cxn ang="0">
                    <a:pos x="31" y="96"/>
                  </a:cxn>
                  <a:cxn ang="0">
                    <a:pos x="31" y="100"/>
                  </a:cxn>
                  <a:cxn ang="0">
                    <a:pos x="33" y="103"/>
                  </a:cxn>
                  <a:cxn ang="0">
                    <a:pos x="33" y="105"/>
                  </a:cxn>
                  <a:cxn ang="0">
                    <a:pos x="38" y="105"/>
                  </a:cxn>
                  <a:cxn ang="0">
                    <a:pos x="40" y="105"/>
                  </a:cxn>
                  <a:cxn ang="0">
                    <a:pos x="45" y="105"/>
                  </a:cxn>
                </a:cxnLst>
                <a:rect l="0" t="0" r="r" b="b"/>
                <a:pathLst>
                  <a:path w="45" h="107">
                    <a:moveTo>
                      <a:pt x="45" y="105"/>
                    </a:moveTo>
                    <a:lnTo>
                      <a:pt x="45" y="107"/>
                    </a:lnTo>
                    <a:lnTo>
                      <a:pt x="0" y="107"/>
                    </a:lnTo>
                    <a:lnTo>
                      <a:pt x="0" y="105"/>
                    </a:lnTo>
                    <a:lnTo>
                      <a:pt x="3" y="105"/>
                    </a:lnTo>
                    <a:lnTo>
                      <a:pt x="10" y="105"/>
                    </a:lnTo>
                    <a:lnTo>
                      <a:pt x="12" y="103"/>
                    </a:lnTo>
                    <a:lnTo>
                      <a:pt x="15" y="98"/>
                    </a:lnTo>
                    <a:lnTo>
                      <a:pt x="15" y="89"/>
                    </a:lnTo>
                    <a:lnTo>
                      <a:pt x="15" y="19"/>
                    </a:lnTo>
                    <a:lnTo>
                      <a:pt x="15" y="12"/>
                    </a:lnTo>
                    <a:lnTo>
                      <a:pt x="15" y="10"/>
                    </a:lnTo>
                    <a:lnTo>
                      <a:pt x="12" y="7"/>
                    </a:lnTo>
                    <a:lnTo>
                      <a:pt x="10" y="5"/>
                    </a:lnTo>
                    <a:lnTo>
                      <a:pt x="7" y="3"/>
                    </a:lnTo>
                    <a:lnTo>
                      <a:pt x="3" y="3"/>
                    </a:lnTo>
                    <a:lnTo>
                      <a:pt x="0" y="3"/>
                    </a:lnTo>
                    <a:lnTo>
                      <a:pt x="0" y="0"/>
                    </a:lnTo>
                    <a:lnTo>
                      <a:pt x="45" y="0"/>
                    </a:lnTo>
                    <a:lnTo>
                      <a:pt x="45" y="3"/>
                    </a:lnTo>
                    <a:lnTo>
                      <a:pt x="40" y="3"/>
                    </a:lnTo>
                    <a:lnTo>
                      <a:pt x="36" y="5"/>
                    </a:lnTo>
                    <a:lnTo>
                      <a:pt x="31" y="7"/>
                    </a:lnTo>
                    <a:lnTo>
                      <a:pt x="31" y="12"/>
                    </a:lnTo>
                    <a:lnTo>
                      <a:pt x="31" y="19"/>
                    </a:lnTo>
                    <a:lnTo>
                      <a:pt x="31" y="89"/>
                    </a:lnTo>
                    <a:lnTo>
                      <a:pt x="31" y="96"/>
                    </a:lnTo>
                    <a:lnTo>
                      <a:pt x="31" y="100"/>
                    </a:lnTo>
                    <a:lnTo>
                      <a:pt x="33" y="103"/>
                    </a:lnTo>
                    <a:lnTo>
                      <a:pt x="33" y="105"/>
                    </a:lnTo>
                    <a:lnTo>
                      <a:pt x="38" y="105"/>
                    </a:lnTo>
                    <a:lnTo>
                      <a:pt x="40" y="105"/>
                    </a:lnTo>
                    <a:lnTo>
                      <a:pt x="45" y="105"/>
                    </a:lnTo>
                    <a:close/>
                  </a:path>
                </a:pathLst>
              </a:custGeom>
              <a:solidFill>
                <a:srgbClr val="000000"/>
              </a:solidFill>
              <a:ln w="0">
                <a:solidFill>
                  <a:srgbClr val="000000"/>
                </a:solidFill>
                <a:round/>
                <a:headEnd/>
                <a:tailEnd/>
              </a:ln>
            </p:spPr>
            <p:txBody>
              <a:bodyPr/>
              <a:lstStyle/>
              <a:p>
                <a:endParaRPr lang="en-US"/>
              </a:p>
            </p:txBody>
          </p:sp>
          <p:sp>
            <p:nvSpPr>
              <p:cNvPr id="534930" name="Freeform 402"/>
              <p:cNvSpPr>
                <a:spLocks/>
              </p:cNvSpPr>
              <p:nvPr/>
            </p:nvSpPr>
            <p:spPr bwMode="auto">
              <a:xfrm>
                <a:off x="4686" y="3617"/>
                <a:ext cx="94" cy="110"/>
              </a:xfrm>
              <a:custGeom>
                <a:avLst/>
                <a:gdLst/>
                <a:ahLst/>
                <a:cxnLst>
                  <a:cxn ang="0">
                    <a:pos x="89" y="0"/>
                  </a:cxn>
                  <a:cxn ang="0">
                    <a:pos x="92" y="35"/>
                  </a:cxn>
                  <a:cxn ang="0">
                    <a:pos x="89" y="35"/>
                  </a:cxn>
                  <a:cxn ang="0">
                    <a:pos x="87" y="26"/>
                  </a:cxn>
                  <a:cxn ang="0">
                    <a:pos x="82" y="19"/>
                  </a:cxn>
                  <a:cxn ang="0">
                    <a:pos x="75" y="12"/>
                  </a:cxn>
                  <a:cxn ang="0">
                    <a:pos x="71" y="7"/>
                  </a:cxn>
                  <a:cxn ang="0">
                    <a:pos x="64" y="5"/>
                  </a:cxn>
                  <a:cxn ang="0">
                    <a:pos x="57" y="5"/>
                  </a:cxn>
                  <a:cxn ang="0">
                    <a:pos x="45" y="5"/>
                  </a:cxn>
                  <a:cxn ang="0">
                    <a:pos x="38" y="10"/>
                  </a:cxn>
                  <a:cxn ang="0">
                    <a:pos x="33" y="14"/>
                  </a:cxn>
                  <a:cxn ang="0">
                    <a:pos x="28" y="19"/>
                  </a:cxn>
                  <a:cxn ang="0">
                    <a:pos x="24" y="28"/>
                  </a:cxn>
                  <a:cxn ang="0">
                    <a:pos x="21" y="35"/>
                  </a:cxn>
                  <a:cxn ang="0">
                    <a:pos x="19" y="44"/>
                  </a:cxn>
                  <a:cxn ang="0">
                    <a:pos x="19" y="56"/>
                  </a:cxn>
                  <a:cxn ang="0">
                    <a:pos x="21" y="70"/>
                  </a:cxn>
                  <a:cxn ang="0">
                    <a:pos x="24" y="82"/>
                  </a:cxn>
                  <a:cxn ang="0">
                    <a:pos x="28" y="86"/>
                  </a:cxn>
                  <a:cxn ang="0">
                    <a:pos x="31" y="93"/>
                  </a:cxn>
                  <a:cxn ang="0">
                    <a:pos x="38" y="98"/>
                  </a:cxn>
                  <a:cxn ang="0">
                    <a:pos x="47" y="100"/>
                  </a:cxn>
                  <a:cxn ang="0">
                    <a:pos x="59" y="103"/>
                  </a:cxn>
                  <a:cxn ang="0">
                    <a:pos x="68" y="103"/>
                  </a:cxn>
                  <a:cxn ang="0">
                    <a:pos x="75" y="98"/>
                  </a:cxn>
                  <a:cxn ang="0">
                    <a:pos x="80" y="96"/>
                  </a:cxn>
                  <a:cxn ang="0">
                    <a:pos x="87" y="89"/>
                  </a:cxn>
                  <a:cxn ang="0">
                    <a:pos x="92" y="82"/>
                  </a:cxn>
                  <a:cxn ang="0">
                    <a:pos x="94" y="82"/>
                  </a:cxn>
                  <a:cxn ang="0">
                    <a:pos x="89" y="91"/>
                  </a:cxn>
                  <a:cxn ang="0">
                    <a:pos x="82" y="98"/>
                  </a:cxn>
                  <a:cxn ang="0">
                    <a:pos x="78" y="103"/>
                  </a:cxn>
                  <a:cxn ang="0">
                    <a:pos x="68" y="107"/>
                  </a:cxn>
                  <a:cxn ang="0">
                    <a:pos x="61" y="110"/>
                  </a:cxn>
                  <a:cxn ang="0">
                    <a:pos x="52" y="110"/>
                  </a:cxn>
                  <a:cxn ang="0">
                    <a:pos x="28" y="105"/>
                  </a:cxn>
                  <a:cxn ang="0">
                    <a:pos x="12" y="91"/>
                  </a:cxn>
                  <a:cxn ang="0">
                    <a:pos x="5" y="79"/>
                  </a:cxn>
                  <a:cxn ang="0">
                    <a:pos x="3" y="68"/>
                  </a:cxn>
                  <a:cxn ang="0">
                    <a:pos x="0" y="56"/>
                  </a:cxn>
                  <a:cxn ang="0">
                    <a:pos x="3" y="47"/>
                  </a:cxn>
                  <a:cxn ang="0">
                    <a:pos x="5" y="37"/>
                  </a:cxn>
                  <a:cxn ang="0">
                    <a:pos x="7" y="28"/>
                  </a:cxn>
                  <a:cxn ang="0">
                    <a:pos x="14" y="19"/>
                  </a:cxn>
                  <a:cxn ang="0">
                    <a:pos x="19" y="12"/>
                  </a:cxn>
                  <a:cxn ang="0">
                    <a:pos x="28" y="7"/>
                  </a:cxn>
                  <a:cxn ang="0">
                    <a:pos x="35" y="3"/>
                  </a:cxn>
                  <a:cxn ang="0">
                    <a:pos x="45" y="0"/>
                  </a:cxn>
                  <a:cxn ang="0">
                    <a:pos x="54" y="0"/>
                  </a:cxn>
                  <a:cxn ang="0">
                    <a:pos x="66" y="0"/>
                  </a:cxn>
                  <a:cxn ang="0">
                    <a:pos x="78" y="5"/>
                  </a:cxn>
                  <a:cxn ang="0">
                    <a:pos x="80" y="5"/>
                  </a:cxn>
                  <a:cxn ang="0">
                    <a:pos x="82" y="7"/>
                  </a:cxn>
                  <a:cxn ang="0">
                    <a:pos x="85" y="5"/>
                  </a:cxn>
                  <a:cxn ang="0">
                    <a:pos x="85" y="5"/>
                  </a:cxn>
                  <a:cxn ang="0">
                    <a:pos x="87" y="3"/>
                  </a:cxn>
                  <a:cxn ang="0">
                    <a:pos x="87" y="0"/>
                  </a:cxn>
                  <a:cxn ang="0">
                    <a:pos x="89" y="0"/>
                  </a:cxn>
                </a:cxnLst>
                <a:rect l="0" t="0" r="r" b="b"/>
                <a:pathLst>
                  <a:path w="94" h="110">
                    <a:moveTo>
                      <a:pt x="89" y="0"/>
                    </a:moveTo>
                    <a:lnTo>
                      <a:pt x="92" y="35"/>
                    </a:lnTo>
                    <a:lnTo>
                      <a:pt x="89" y="35"/>
                    </a:lnTo>
                    <a:lnTo>
                      <a:pt x="87" y="26"/>
                    </a:lnTo>
                    <a:lnTo>
                      <a:pt x="82" y="19"/>
                    </a:lnTo>
                    <a:lnTo>
                      <a:pt x="75" y="12"/>
                    </a:lnTo>
                    <a:lnTo>
                      <a:pt x="71" y="7"/>
                    </a:lnTo>
                    <a:lnTo>
                      <a:pt x="64" y="5"/>
                    </a:lnTo>
                    <a:lnTo>
                      <a:pt x="57" y="5"/>
                    </a:lnTo>
                    <a:lnTo>
                      <a:pt x="45" y="5"/>
                    </a:lnTo>
                    <a:lnTo>
                      <a:pt x="38" y="10"/>
                    </a:lnTo>
                    <a:lnTo>
                      <a:pt x="33" y="14"/>
                    </a:lnTo>
                    <a:lnTo>
                      <a:pt x="28" y="19"/>
                    </a:lnTo>
                    <a:lnTo>
                      <a:pt x="24" y="28"/>
                    </a:lnTo>
                    <a:lnTo>
                      <a:pt x="21" y="35"/>
                    </a:lnTo>
                    <a:lnTo>
                      <a:pt x="19" y="44"/>
                    </a:lnTo>
                    <a:lnTo>
                      <a:pt x="19" y="56"/>
                    </a:lnTo>
                    <a:lnTo>
                      <a:pt x="21" y="70"/>
                    </a:lnTo>
                    <a:lnTo>
                      <a:pt x="24" y="82"/>
                    </a:lnTo>
                    <a:lnTo>
                      <a:pt x="28" y="86"/>
                    </a:lnTo>
                    <a:lnTo>
                      <a:pt x="31" y="93"/>
                    </a:lnTo>
                    <a:lnTo>
                      <a:pt x="38" y="98"/>
                    </a:lnTo>
                    <a:lnTo>
                      <a:pt x="47" y="100"/>
                    </a:lnTo>
                    <a:lnTo>
                      <a:pt x="59" y="103"/>
                    </a:lnTo>
                    <a:lnTo>
                      <a:pt x="68" y="103"/>
                    </a:lnTo>
                    <a:lnTo>
                      <a:pt x="75" y="98"/>
                    </a:lnTo>
                    <a:lnTo>
                      <a:pt x="80" y="96"/>
                    </a:lnTo>
                    <a:lnTo>
                      <a:pt x="87" y="89"/>
                    </a:lnTo>
                    <a:lnTo>
                      <a:pt x="92" y="82"/>
                    </a:lnTo>
                    <a:lnTo>
                      <a:pt x="94" y="82"/>
                    </a:lnTo>
                    <a:lnTo>
                      <a:pt x="89" y="91"/>
                    </a:lnTo>
                    <a:lnTo>
                      <a:pt x="82" y="98"/>
                    </a:lnTo>
                    <a:lnTo>
                      <a:pt x="78" y="103"/>
                    </a:lnTo>
                    <a:lnTo>
                      <a:pt x="68" y="107"/>
                    </a:lnTo>
                    <a:lnTo>
                      <a:pt x="61" y="110"/>
                    </a:lnTo>
                    <a:lnTo>
                      <a:pt x="52" y="110"/>
                    </a:lnTo>
                    <a:lnTo>
                      <a:pt x="28" y="105"/>
                    </a:lnTo>
                    <a:lnTo>
                      <a:pt x="12" y="91"/>
                    </a:lnTo>
                    <a:lnTo>
                      <a:pt x="5" y="79"/>
                    </a:lnTo>
                    <a:lnTo>
                      <a:pt x="3" y="68"/>
                    </a:lnTo>
                    <a:lnTo>
                      <a:pt x="0" y="56"/>
                    </a:lnTo>
                    <a:lnTo>
                      <a:pt x="3" y="47"/>
                    </a:lnTo>
                    <a:lnTo>
                      <a:pt x="5" y="37"/>
                    </a:lnTo>
                    <a:lnTo>
                      <a:pt x="7" y="28"/>
                    </a:lnTo>
                    <a:lnTo>
                      <a:pt x="14" y="19"/>
                    </a:lnTo>
                    <a:lnTo>
                      <a:pt x="19" y="12"/>
                    </a:lnTo>
                    <a:lnTo>
                      <a:pt x="28" y="7"/>
                    </a:lnTo>
                    <a:lnTo>
                      <a:pt x="35" y="3"/>
                    </a:lnTo>
                    <a:lnTo>
                      <a:pt x="45" y="0"/>
                    </a:lnTo>
                    <a:lnTo>
                      <a:pt x="54" y="0"/>
                    </a:lnTo>
                    <a:lnTo>
                      <a:pt x="66" y="0"/>
                    </a:lnTo>
                    <a:lnTo>
                      <a:pt x="78" y="5"/>
                    </a:lnTo>
                    <a:lnTo>
                      <a:pt x="80" y="5"/>
                    </a:lnTo>
                    <a:lnTo>
                      <a:pt x="82" y="7"/>
                    </a:lnTo>
                    <a:lnTo>
                      <a:pt x="85" y="5"/>
                    </a:lnTo>
                    <a:lnTo>
                      <a:pt x="87" y="3"/>
                    </a:lnTo>
                    <a:lnTo>
                      <a:pt x="87" y="0"/>
                    </a:lnTo>
                    <a:lnTo>
                      <a:pt x="89" y="0"/>
                    </a:lnTo>
                    <a:close/>
                  </a:path>
                </a:pathLst>
              </a:custGeom>
              <a:solidFill>
                <a:srgbClr val="000000"/>
              </a:solidFill>
              <a:ln w="0">
                <a:solidFill>
                  <a:srgbClr val="000000"/>
                </a:solidFill>
                <a:round/>
                <a:headEnd/>
                <a:tailEnd/>
              </a:ln>
            </p:spPr>
            <p:txBody>
              <a:bodyPr/>
              <a:lstStyle/>
              <a:p>
                <a:endParaRPr lang="en-US"/>
              </a:p>
            </p:txBody>
          </p:sp>
          <p:sp>
            <p:nvSpPr>
              <p:cNvPr id="534929" name="Freeform 401"/>
              <p:cNvSpPr>
                <a:spLocks/>
              </p:cNvSpPr>
              <p:nvPr/>
            </p:nvSpPr>
            <p:spPr bwMode="auto">
              <a:xfrm>
                <a:off x="4834" y="3617"/>
                <a:ext cx="110" cy="110"/>
              </a:xfrm>
              <a:custGeom>
                <a:avLst/>
                <a:gdLst/>
                <a:ahLst/>
                <a:cxnLst>
                  <a:cxn ang="0">
                    <a:pos x="96" y="33"/>
                  </a:cxn>
                  <a:cxn ang="0">
                    <a:pos x="89" y="21"/>
                  </a:cxn>
                  <a:cxn ang="0">
                    <a:pos x="77" y="10"/>
                  </a:cxn>
                  <a:cxn ang="0">
                    <a:pos x="58" y="5"/>
                  </a:cxn>
                  <a:cxn ang="0">
                    <a:pos x="40" y="10"/>
                  </a:cxn>
                  <a:cxn ang="0">
                    <a:pos x="28" y="21"/>
                  </a:cxn>
                  <a:cxn ang="0">
                    <a:pos x="19" y="40"/>
                  </a:cxn>
                  <a:cxn ang="0">
                    <a:pos x="21" y="68"/>
                  </a:cxn>
                  <a:cxn ang="0">
                    <a:pos x="28" y="89"/>
                  </a:cxn>
                  <a:cxn ang="0">
                    <a:pos x="40" y="98"/>
                  </a:cxn>
                  <a:cxn ang="0">
                    <a:pos x="61" y="105"/>
                  </a:cxn>
                  <a:cxn ang="0">
                    <a:pos x="72" y="103"/>
                  </a:cxn>
                  <a:cxn ang="0">
                    <a:pos x="82" y="98"/>
                  </a:cxn>
                  <a:cxn ang="0">
                    <a:pos x="82" y="61"/>
                  </a:cxn>
                  <a:cxn ang="0">
                    <a:pos x="79" y="54"/>
                  </a:cxn>
                  <a:cxn ang="0">
                    <a:pos x="72" y="51"/>
                  </a:cxn>
                  <a:cxn ang="0">
                    <a:pos x="68" y="49"/>
                  </a:cxn>
                  <a:cxn ang="0">
                    <a:pos x="110" y="51"/>
                  </a:cxn>
                  <a:cxn ang="0">
                    <a:pos x="103" y="51"/>
                  </a:cxn>
                  <a:cxn ang="0">
                    <a:pos x="98" y="61"/>
                  </a:cxn>
                  <a:cxn ang="0">
                    <a:pos x="98" y="100"/>
                  </a:cxn>
                  <a:cxn ang="0">
                    <a:pos x="79" y="107"/>
                  </a:cxn>
                  <a:cxn ang="0">
                    <a:pos x="58" y="110"/>
                  </a:cxn>
                  <a:cxn ang="0">
                    <a:pos x="12" y="91"/>
                  </a:cxn>
                  <a:cxn ang="0">
                    <a:pos x="2" y="68"/>
                  </a:cxn>
                  <a:cxn ang="0">
                    <a:pos x="2" y="42"/>
                  </a:cxn>
                  <a:cxn ang="0">
                    <a:pos x="14" y="21"/>
                  </a:cxn>
                  <a:cxn ang="0">
                    <a:pos x="30" y="7"/>
                  </a:cxn>
                  <a:cxn ang="0">
                    <a:pos x="47" y="0"/>
                  </a:cxn>
                  <a:cxn ang="0">
                    <a:pos x="63" y="0"/>
                  </a:cxn>
                  <a:cxn ang="0">
                    <a:pos x="75" y="3"/>
                  </a:cxn>
                  <a:cxn ang="0">
                    <a:pos x="87" y="5"/>
                  </a:cxn>
                  <a:cxn ang="0">
                    <a:pos x="89" y="5"/>
                  </a:cxn>
                  <a:cxn ang="0">
                    <a:pos x="91" y="3"/>
                  </a:cxn>
                  <a:cxn ang="0">
                    <a:pos x="94" y="0"/>
                  </a:cxn>
                </a:cxnLst>
                <a:rect l="0" t="0" r="r" b="b"/>
                <a:pathLst>
                  <a:path w="110" h="110">
                    <a:moveTo>
                      <a:pt x="94" y="0"/>
                    </a:moveTo>
                    <a:lnTo>
                      <a:pt x="96" y="33"/>
                    </a:lnTo>
                    <a:lnTo>
                      <a:pt x="94" y="33"/>
                    </a:lnTo>
                    <a:lnTo>
                      <a:pt x="89" y="21"/>
                    </a:lnTo>
                    <a:lnTo>
                      <a:pt x="84" y="14"/>
                    </a:lnTo>
                    <a:lnTo>
                      <a:pt x="77" y="10"/>
                    </a:lnTo>
                    <a:lnTo>
                      <a:pt x="68" y="5"/>
                    </a:lnTo>
                    <a:lnTo>
                      <a:pt x="58" y="5"/>
                    </a:lnTo>
                    <a:lnTo>
                      <a:pt x="49" y="5"/>
                    </a:lnTo>
                    <a:lnTo>
                      <a:pt x="40" y="10"/>
                    </a:lnTo>
                    <a:lnTo>
                      <a:pt x="33" y="14"/>
                    </a:lnTo>
                    <a:lnTo>
                      <a:pt x="28" y="21"/>
                    </a:lnTo>
                    <a:lnTo>
                      <a:pt x="23" y="30"/>
                    </a:lnTo>
                    <a:lnTo>
                      <a:pt x="19" y="40"/>
                    </a:lnTo>
                    <a:lnTo>
                      <a:pt x="19" y="54"/>
                    </a:lnTo>
                    <a:lnTo>
                      <a:pt x="21" y="68"/>
                    </a:lnTo>
                    <a:lnTo>
                      <a:pt x="26" y="79"/>
                    </a:lnTo>
                    <a:lnTo>
                      <a:pt x="28" y="89"/>
                    </a:lnTo>
                    <a:lnTo>
                      <a:pt x="35" y="93"/>
                    </a:lnTo>
                    <a:lnTo>
                      <a:pt x="40" y="98"/>
                    </a:lnTo>
                    <a:lnTo>
                      <a:pt x="49" y="103"/>
                    </a:lnTo>
                    <a:lnTo>
                      <a:pt x="61" y="105"/>
                    </a:lnTo>
                    <a:lnTo>
                      <a:pt x="65" y="105"/>
                    </a:lnTo>
                    <a:lnTo>
                      <a:pt x="72" y="103"/>
                    </a:lnTo>
                    <a:lnTo>
                      <a:pt x="77" y="100"/>
                    </a:lnTo>
                    <a:lnTo>
                      <a:pt x="82" y="98"/>
                    </a:lnTo>
                    <a:lnTo>
                      <a:pt x="82" y="68"/>
                    </a:lnTo>
                    <a:lnTo>
                      <a:pt x="82" y="61"/>
                    </a:lnTo>
                    <a:lnTo>
                      <a:pt x="82" y="56"/>
                    </a:lnTo>
                    <a:lnTo>
                      <a:pt x="79" y="54"/>
                    </a:lnTo>
                    <a:lnTo>
                      <a:pt x="77" y="54"/>
                    </a:lnTo>
                    <a:lnTo>
                      <a:pt x="72" y="51"/>
                    </a:lnTo>
                    <a:lnTo>
                      <a:pt x="68" y="51"/>
                    </a:lnTo>
                    <a:lnTo>
                      <a:pt x="68" y="49"/>
                    </a:lnTo>
                    <a:lnTo>
                      <a:pt x="110" y="49"/>
                    </a:lnTo>
                    <a:lnTo>
                      <a:pt x="110" y="51"/>
                    </a:lnTo>
                    <a:lnTo>
                      <a:pt x="108" y="51"/>
                    </a:lnTo>
                    <a:lnTo>
                      <a:pt x="103" y="51"/>
                    </a:lnTo>
                    <a:lnTo>
                      <a:pt x="98" y="56"/>
                    </a:lnTo>
                    <a:lnTo>
                      <a:pt x="98" y="61"/>
                    </a:lnTo>
                    <a:lnTo>
                      <a:pt x="98" y="68"/>
                    </a:lnTo>
                    <a:lnTo>
                      <a:pt x="98" y="100"/>
                    </a:lnTo>
                    <a:lnTo>
                      <a:pt x="89" y="105"/>
                    </a:lnTo>
                    <a:lnTo>
                      <a:pt x="79" y="107"/>
                    </a:lnTo>
                    <a:lnTo>
                      <a:pt x="70" y="110"/>
                    </a:lnTo>
                    <a:lnTo>
                      <a:pt x="58" y="110"/>
                    </a:lnTo>
                    <a:lnTo>
                      <a:pt x="33" y="105"/>
                    </a:lnTo>
                    <a:lnTo>
                      <a:pt x="12" y="91"/>
                    </a:lnTo>
                    <a:lnTo>
                      <a:pt x="5" y="79"/>
                    </a:lnTo>
                    <a:lnTo>
                      <a:pt x="2" y="68"/>
                    </a:lnTo>
                    <a:lnTo>
                      <a:pt x="0" y="56"/>
                    </a:lnTo>
                    <a:lnTo>
                      <a:pt x="2" y="42"/>
                    </a:lnTo>
                    <a:lnTo>
                      <a:pt x="7" y="30"/>
                    </a:lnTo>
                    <a:lnTo>
                      <a:pt x="14" y="21"/>
                    </a:lnTo>
                    <a:lnTo>
                      <a:pt x="21" y="12"/>
                    </a:lnTo>
                    <a:lnTo>
                      <a:pt x="30" y="7"/>
                    </a:lnTo>
                    <a:lnTo>
                      <a:pt x="37" y="3"/>
                    </a:lnTo>
                    <a:lnTo>
                      <a:pt x="47" y="0"/>
                    </a:lnTo>
                    <a:lnTo>
                      <a:pt x="58" y="0"/>
                    </a:lnTo>
                    <a:lnTo>
                      <a:pt x="63" y="0"/>
                    </a:lnTo>
                    <a:lnTo>
                      <a:pt x="68" y="0"/>
                    </a:lnTo>
                    <a:lnTo>
                      <a:pt x="75" y="3"/>
                    </a:lnTo>
                    <a:lnTo>
                      <a:pt x="82" y="5"/>
                    </a:lnTo>
                    <a:lnTo>
                      <a:pt x="87" y="5"/>
                    </a:lnTo>
                    <a:lnTo>
                      <a:pt x="89" y="7"/>
                    </a:lnTo>
                    <a:lnTo>
                      <a:pt x="89" y="5"/>
                    </a:lnTo>
                    <a:lnTo>
                      <a:pt x="91" y="5"/>
                    </a:lnTo>
                    <a:lnTo>
                      <a:pt x="91" y="3"/>
                    </a:lnTo>
                    <a:lnTo>
                      <a:pt x="91" y="0"/>
                    </a:lnTo>
                    <a:lnTo>
                      <a:pt x="94" y="0"/>
                    </a:lnTo>
                    <a:close/>
                  </a:path>
                </a:pathLst>
              </a:custGeom>
              <a:solidFill>
                <a:srgbClr val="000000"/>
              </a:solidFill>
              <a:ln w="0">
                <a:solidFill>
                  <a:srgbClr val="000000"/>
                </a:solidFill>
                <a:round/>
                <a:headEnd/>
                <a:tailEnd/>
              </a:ln>
            </p:spPr>
            <p:txBody>
              <a:bodyPr/>
              <a:lstStyle/>
              <a:p>
                <a:endParaRPr lang="en-US"/>
              </a:p>
            </p:txBody>
          </p:sp>
          <p:sp>
            <p:nvSpPr>
              <p:cNvPr id="534928" name="Freeform 400"/>
              <p:cNvSpPr>
                <a:spLocks/>
              </p:cNvSpPr>
              <p:nvPr/>
            </p:nvSpPr>
            <p:spPr bwMode="auto">
              <a:xfrm>
                <a:off x="4944" y="3617"/>
                <a:ext cx="80" cy="107"/>
              </a:xfrm>
              <a:custGeom>
                <a:avLst/>
                <a:gdLst/>
                <a:ahLst/>
                <a:cxnLst>
                  <a:cxn ang="0">
                    <a:pos x="30" y="7"/>
                  </a:cxn>
                  <a:cxn ang="0">
                    <a:pos x="30" y="51"/>
                  </a:cxn>
                  <a:cxn ang="0">
                    <a:pos x="47" y="51"/>
                  </a:cxn>
                  <a:cxn ang="0">
                    <a:pos x="54" y="51"/>
                  </a:cxn>
                  <a:cxn ang="0">
                    <a:pos x="58" y="47"/>
                  </a:cxn>
                  <a:cxn ang="0">
                    <a:pos x="63" y="44"/>
                  </a:cxn>
                  <a:cxn ang="0">
                    <a:pos x="63" y="35"/>
                  </a:cxn>
                  <a:cxn ang="0">
                    <a:pos x="66" y="35"/>
                  </a:cxn>
                  <a:cxn ang="0">
                    <a:pos x="66" y="70"/>
                  </a:cxn>
                  <a:cxn ang="0">
                    <a:pos x="63" y="70"/>
                  </a:cxn>
                  <a:cxn ang="0">
                    <a:pos x="63" y="65"/>
                  </a:cxn>
                  <a:cxn ang="0">
                    <a:pos x="63" y="63"/>
                  </a:cxn>
                  <a:cxn ang="0">
                    <a:pos x="61" y="58"/>
                  </a:cxn>
                  <a:cxn ang="0">
                    <a:pos x="56" y="58"/>
                  </a:cxn>
                  <a:cxn ang="0">
                    <a:pos x="54" y="56"/>
                  </a:cxn>
                  <a:cxn ang="0">
                    <a:pos x="47" y="56"/>
                  </a:cxn>
                  <a:cxn ang="0">
                    <a:pos x="30" y="56"/>
                  </a:cxn>
                  <a:cxn ang="0">
                    <a:pos x="30" y="89"/>
                  </a:cxn>
                  <a:cxn ang="0">
                    <a:pos x="30" y="96"/>
                  </a:cxn>
                  <a:cxn ang="0">
                    <a:pos x="33" y="100"/>
                  </a:cxn>
                  <a:cxn ang="0">
                    <a:pos x="33" y="103"/>
                  </a:cxn>
                  <a:cxn ang="0">
                    <a:pos x="35" y="105"/>
                  </a:cxn>
                  <a:cxn ang="0">
                    <a:pos x="37" y="105"/>
                  </a:cxn>
                  <a:cxn ang="0">
                    <a:pos x="42" y="105"/>
                  </a:cxn>
                  <a:cxn ang="0">
                    <a:pos x="47" y="105"/>
                  </a:cxn>
                  <a:cxn ang="0">
                    <a:pos x="47" y="107"/>
                  </a:cxn>
                  <a:cxn ang="0">
                    <a:pos x="0" y="107"/>
                  </a:cxn>
                  <a:cxn ang="0">
                    <a:pos x="0" y="105"/>
                  </a:cxn>
                  <a:cxn ang="0">
                    <a:pos x="5" y="105"/>
                  </a:cxn>
                  <a:cxn ang="0">
                    <a:pos x="9" y="105"/>
                  </a:cxn>
                  <a:cxn ang="0">
                    <a:pos x="14" y="103"/>
                  </a:cxn>
                  <a:cxn ang="0">
                    <a:pos x="16" y="98"/>
                  </a:cxn>
                  <a:cxn ang="0">
                    <a:pos x="16" y="89"/>
                  </a:cxn>
                  <a:cxn ang="0">
                    <a:pos x="16" y="19"/>
                  </a:cxn>
                  <a:cxn ang="0">
                    <a:pos x="16" y="12"/>
                  </a:cxn>
                  <a:cxn ang="0">
                    <a:pos x="14" y="10"/>
                  </a:cxn>
                  <a:cxn ang="0">
                    <a:pos x="14" y="7"/>
                  </a:cxn>
                  <a:cxn ang="0">
                    <a:pos x="12" y="5"/>
                  </a:cxn>
                  <a:cxn ang="0">
                    <a:pos x="7" y="3"/>
                  </a:cxn>
                  <a:cxn ang="0">
                    <a:pos x="5" y="3"/>
                  </a:cxn>
                  <a:cxn ang="0">
                    <a:pos x="0" y="3"/>
                  </a:cxn>
                  <a:cxn ang="0">
                    <a:pos x="0" y="0"/>
                  </a:cxn>
                  <a:cxn ang="0">
                    <a:pos x="77" y="0"/>
                  </a:cxn>
                  <a:cxn ang="0">
                    <a:pos x="80" y="23"/>
                  </a:cxn>
                  <a:cxn ang="0">
                    <a:pos x="75" y="23"/>
                  </a:cxn>
                  <a:cxn ang="0">
                    <a:pos x="75" y="19"/>
                  </a:cxn>
                  <a:cxn ang="0">
                    <a:pos x="73" y="14"/>
                  </a:cxn>
                  <a:cxn ang="0">
                    <a:pos x="70" y="10"/>
                  </a:cxn>
                  <a:cxn ang="0">
                    <a:pos x="66" y="7"/>
                  </a:cxn>
                  <a:cxn ang="0">
                    <a:pos x="61" y="7"/>
                  </a:cxn>
                  <a:cxn ang="0">
                    <a:pos x="54" y="7"/>
                  </a:cxn>
                  <a:cxn ang="0">
                    <a:pos x="30" y="7"/>
                  </a:cxn>
                </a:cxnLst>
                <a:rect l="0" t="0" r="r" b="b"/>
                <a:pathLst>
                  <a:path w="80" h="107">
                    <a:moveTo>
                      <a:pt x="30" y="7"/>
                    </a:moveTo>
                    <a:lnTo>
                      <a:pt x="30" y="51"/>
                    </a:lnTo>
                    <a:lnTo>
                      <a:pt x="47" y="51"/>
                    </a:lnTo>
                    <a:lnTo>
                      <a:pt x="54" y="51"/>
                    </a:lnTo>
                    <a:lnTo>
                      <a:pt x="58" y="47"/>
                    </a:lnTo>
                    <a:lnTo>
                      <a:pt x="63" y="44"/>
                    </a:lnTo>
                    <a:lnTo>
                      <a:pt x="63" y="35"/>
                    </a:lnTo>
                    <a:lnTo>
                      <a:pt x="66" y="35"/>
                    </a:lnTo>
                    <a:lnTo>
                      <a:pt x="66" y="70"/>
                    </a:lnTo>
                    <a:lnTo>
                      <a:pt x="63" y="70"/>
                    </a:lnTo>
                    <a:lnTo>
                      <a:pt x="63" y="65"/>
                    </a:lnTo>
                    <a:lnTo>
                      <a:pt x="63" y="63"/>
                    </a:lnTo>
                    <a:lnTo>
                      <a:pt x="61" y="58"/>
                    </a:lnTo>
                    <a:lnTo>
                      <a:pt x="56" y="58"/>
                    </a:lnTo>
                    <a:lnTo>
                      <a:pt x="54" y="56"/>
                    </a:lnTo>
                    <a:lnTo>
                      <a:pt x="47" y="56"/>
                    </a:lnTo>
                    <a:lnTo>
                      <a:pt x="30" y="56"/>
                    </a:lnTo>
                    <a:lnTo>
                      <a:pt x="30" y="89"/>
                    </a:lnTo>
                    <a:lnTo>
                      <a:pt x="30" y="96"/>
                    </a:lnTo>
                    <a:lnTo>
                      <a:pt x="33" y="100"/>
                    </a:lnTo>
                    <a:lnTo>
                      <a:pt x="33" y="103"/>
                    </a:lnTo>
                    <a:lnTo>
                      <a:pt x="35" y="105"/>
                    </a:lnTo>
                    <a:lnTo>
                      <a:pt x="37" y="105"/>
                    </a:lnTo>
                    <a:lnTo>
                      <a:pt x="42" y="105"/>
                    </a:lnTo>
                    <a:lnTo>
                      <a:pt x="47" y="105"/>
                    </a:lnTo>
                    <a:lnTo>
                      <a:pt x="47" y="107"/>
                    </a:lnTo>
                    <a:lnTo>
                      <a:pt x="0" y="107"/>
                    </a:lnTo>
                    <a:lnTo>
                      <a:pt x="0" y="105"/>
                    </a:lnTo>
                    <a:lnTo>
                      <a:pt x="5" y="105"/>
                    </a:lnTo>
                    <a:lnTo>
                      <a:pt x="9" y="105"/>
                    </a:lnTo>
                    <a:lnTo>
                      <a:pt x="14" y="103"/>
                    </a:lnTo>
                    <a:lnTo>
                      <a:pt x="16" y="98"/>
                    </a:lnTo>
                    <a:lnTo>
                      <a:pt x="16" y="89"/>
                    </a:lnTo>
                    <a:lnTo>
                      <a:pt x="16" y="19"/>
                    </a:lnTo>
                    <a:lnTo>
                      <a:pt x="16" y="12"/>
                    </a:lnTo>
                    <a:lnTo>
                      <a:pt x="14" y="10"/>
                    </a:lnTo>
                    <a:lnTo>
                      <a:pt x="14" y="7"/>
                    </a:lnTo>
                    <a:lnTo>
                      <a:pt x="12" y="5"/>
                    </a:lnTo>
                    <a:lnTo>
                      <a:pt x="7" y="3"/>
                    </a:lnTo>
                    <a:lnTo>
                      <a:pt x="5" y="3"/>
                    </a:lnTo>
                    <a:lnTo>
                      <a:pt x="0" y="3"/>
                    </a:lnTo>
                    <a:lnTo>
                      <a:pt x="0" y="0"/>
                    </a:lnTo>
                    <a:lnTo>
                      <a:pt x="77" y="0"/>
                    </a:lnTo>
                    <a:lnTo>
                      <a:pt x="80" y="23"/>
                    </a:lnTo>
                    <a:lnTo>
                      <a:pt x="75" y="23"/>
                    </a:lnTo>
                    <a:lnTo>
                      <a:pt x="75" y="19"/>
                    </a:lnTo>
                    <a:lnTo>
                      <a:pt x="73" y="14"/>
                    </a:lnTo>
                    <a:lnTo>
                      <a:pt x="70" y="10"/>
                    </a:lnTo>
                    <a:lnTo>
                      <a:pt x="66" y="7"/>
                    </a:lnTo>
                    <a:lnTo>
                      <a:pt x="61" y="7"/>
                    </a:lnTo>
                    <a:lnTo>
                      <a:pt x="54" y="7"/>
                    </a:lnTo>
                    <a:lnTo>
                      <a:pt x="30" y="7"/>
                    </a:lnTo>
                    <a:close/>
                  </a:path>
                </a:pathLst>
              </a:custGeom>
              <a:solidFill>
                <a:srgbClr val="000000"/>
              </a:solidFill>
              <a:ln w="0">
                <a:solidFill>
                  <a:srgbClr val="000000"/>
                </a:solidFill>
                <a:round/>
                <a:headEnd/>
                <a:tailEnd/>
              </a:ln>
            </p:spPr>
            <p:txBody>
              <a:bodyPr/>
              <a:lstStyle/>
              <a:p>
                <a:endParaRPr lang="en-US"/>
              </a:p>
            </p:txBody>
          </p:sp>
          <p:sp>
            <p:nvSpPr>
              <p:cNvPr id="534927" name="Freeform 399"/>
              <p:cNvSpPr>
                <a:spLocks noEditPoints="1"/>
              </p:cNvSpPr>
              <p:nvPr/>
            </p:nvSpPr>
            <p:spPr bwMode="auto">
              <a:xfrm>
                <a:off x="5031" y="3617"/>
                <a:ext cx="107" cy="107"/>
              </a:xfrm>
              <a:custGeom>
                <a:avLst/>
                <a:gdLst/>
                <a:ahLst/>
                <a:cxnLst>
                  <a:cxn ang="0">
                    <a:pos x="0" y="107"/>
                  </a:cxn>
                  <a:cxn ang="0">
                    <a:pos x="0" y="105"/>
                  </a:cxn>
                  <a:cxn ang="0">
                    <a:pos x="4" y="105"/>
                  </a:cxn>
                  <a:cxn ang="0">
                    <a:pos x="11" y="105"/>
                  </a:cxn>
                  <a:cxn ang="0">
                    <a:pos x="14" y="103"/>
                  </a:cxn>
                  <a:cxn ang="0">
                    <a:pos x="16" y="98"/>
                  </a:cxn>
                  <a:cxn ang="0">
                    <a:pos x="16" y="89"/>
                  </a:cxn>
                  <a:cxn ang="0">
                    <a:pos x="16" y="19"/>
                  </a:cxn>
                  <a:cxn ang="0">
                    <a:pos x="16" y="14"/>
                  </a:cxn>
                  <a:cxn ang="0">
                    <a:pos x="14" y="10"/>
                  </a:cxn>
                  <a:cxn ang="0">
                    <a:pos x="14" y="7"/>
                  </a:cxn>
                  <a:cxn ang="0">
                    <a:pos x="9" y="5"/>
                  </a:cxn>
                  <a:cxn ang="0">
                    <a:pos x="4" y="3"/>
                  </a:cxn>
                  <a:cxn ang="0">
                    <a:pos x="0" y="3"/>
                  </a:cxn>
                  <a:cxn ang="0">
                    <a:pos x="0" y="0"/>
                  </a:cxn>
                  <a:cxn ang="0">
                    <a:pos x="44" y="0"/>
                  </a:cxn>
                  <a:cxn ang="0">
                    <a:pos x="58" y="3"/>
                  </a:cxn>
                  <a:cxn ang="0">
                    <a:pos x="70" y="5"/>
                  </a:cxn>
                  <a:cxn ang="0">
                    <a:pos x="79" y="7"/>
                  </a:cxn>
                  <a:cxn ang="0">
                    <a:pos x="89" y="12"/>
                  </a:cxn>
                  <a:cxn ang="0">
                    <a:pos x="93" y="16"/>
                  </a:cxn>
                  <a:cxn ang="0">
                    <a:pos x="100" y="26"/>
                  </a:cxn>
                  <a:cxn ang="0">
                    <a:pos x="105" y="33"/>
                  </a:cxn>
                  <a:cxn ang="0">
                    <a:pos x="107" y="44"/>
                  </a:cxn>
                  <a:cxn ang="0">
                    <a:pos x="107" y="54"/>
                  </a:cxn>
                  <a:cxn ang="0">
                    <a:pos x="105" y="68"/>
                  </a:cxn>
                  <a:cxn ang="0">
                    <a:pos x="103" y="79"/>
                  </a:cxn>
                  <a:cxn ang="0">
                    <a:pos x="93" y="91"/>
                  </a:cxn>
                  <a:cxn ang="0">
                    <a:pos x="75" y="103"/>
                  </a:cxn>
                  <a:cxn ang="0">
                    <a:pos x="49" y="107"/>
                  </a:cxn>
                  <a:cxn ang="0">
                    <a:pos x="0" y="107"/>
                  </a:cxn>
                  <a:cxn ang="0">
                    <a:pos x="30" y="100"/>
                  </a:cxn>
                  <a:cxn ang="0">
                    <a:pos x="39" y="103"/>
                  </a:cxn>
                  <a:cxn ang="0">
                    <a:pos x="46" y="103"/>
                  </a:cxn>
                  <a:cxn ang="0">
                    <a:pos x="58" y="100"/>
                  </a:cxn>
                  <a:cxn ang="0">
                    <a:pos x="68" y="98"/>
                  </a:cxn>
                  <a:cxn ang="0">
                    <a:pos x="77" y="89"/>
                  </a:cxn>
                  <a:cxn ang="0">
                    <a:pos x="82" y="82"/>
                  </a:cxn>
                  <a:cxn ang="0">
                    <a:pos x="86" y="75"/>
                  </a:cxn>
                  <a:cxn ang="0">
                    <a:pos x="89" y="65"/>
                  </a:cxn>
                  <a:cxn ang="0">
                    <a:pos x="89" y="54"/>
                  </a:cxn>
                  <a:cxn ang="0">
                    <a:pos x="89" y="44"/>
                  </a:cxn>
                  <a:cxn ang="0">
                    <a:pos x="86" y="35"/>
                  </a:cxn>
                  <a:cxn ang="0">
                    <a:pos x="82" y="26"/>
                  </a:cxn>
                  <a:cxn ang="0">
                    <a:pos x="77" y="19"/>
                  </a:cxn>
                  <a:cxn ang="0">
                    <a:pos x="68" y="12"/>
                  </a:cxn>
                  <a:cxn ang="0">
                    <a:pos x="58" y="7"/>
                  </a:cxn>
                  <a:cxn ang="0">
                    <a:pos x="46" y="7"/>
                  </a:cxn>
                  <a:cxn ang="0">
                    <a:pos x="39" y="7"/>
                  </a:cxn>
                  <a:cxn ang="0">
                    <a:pos x="30" y="10"/>
                  </a:cxn>
                  <a:cxn ang="0">
                    <a:pos x="30" y="100"/>
                  </a:cxn>
                </a:cxnLst>
                <a:rect l="0" t="0" r="r" b="b"/>
                <a:pathLst>
                  <a:path w="107" h="107">
                    <a:moveTo>
                      <a:pt x="0" y="107"/>
                    </a:moveTo>
                    <a:lnTo>
                      <a:pt x="0" y="105"/>
                    </a:lnTo>
                    <a:lnTo>
                      <a:pt x="4" y="105"/>
                    </a:lnTo>
                    <a:lnTo>
                      <a:pt x="11" y="105"/>
                    </a:lnTo>
                    <a:lnTo>
                      <a:pt x="14" y="103"/>
                    </a:lnTo>
                    <a:lnTo>
                      <a:pt x="16" y="98"/>
                    </a:lnTo>
                    <a:lnTo>
                      <a:pt x="16" y="89"/>
                    </a:lnTo>
                    <a:lnTo>
                      <a:pt x="16" y="19"/>
                    </a:lnTo>
                    <a:lnTo>
                      <a:pt x="16" y="14"/>
                    </a:lnTo>
                    <a:lnTo>
                      <a:pt x="14" y="10"/>
                    </a:lnTo>
                    <a:lnTo>
                      <a:pt x="14" y="7"/>
                    </a:lnTo>
                    <a:lnTo>
                      <a:pt x="9" y="5"/>
                    </a:lnTo>
                    <a:lnTo>
                      <a:pt x="4" y="3"/>
                    </a:lnTo>
                    <a:lnTo>
                      <a:pt x="0" y="3"/>
                    </a:lnTo>
                    <a:lnTo>
                      <a:pt x="0" y="0"/>
                    </a:lnTo>
                    <a:lnTo>
                      <a:pt x="44" y="0"/>
                    </a:lnTo>
                    <a:lnTo>
                      <a:pt x="58" y="3"/>
                    </a:lnTo>
                    <a:lnTo>
                      <a:pt x="70" y="5"/>
                    </a:lnTo>
                    <a:lnTo>
                      <a:pt x="79" y="7"/>
                    </a:lnTo>
                    <a:lnTo>
                      <a:pt x="89" y="12"/>
                    </a:lnTo>
                    <a:lnTo>
                      <a:pt x="93" y="16"/>
                    </a:lnTo>
                    <a:lnTo>
                      <a:pt x="100" y="26"/>
                    </a:lnTo>
                    <a:lnTo>
                      <a:pt x="105" y="33"/>
                    </a:lnTo>
                    <a:lnTo>
                      <a:pt x="107" y="44"/>
                    </a:lnTo>
                    <a:lnTo>
                      <a:pt x="107" y="54"/>
                    </a:lnTo>
                    <a:lnTo>
                      <a:pt x="105" y="68"/>
                    </a:lnTo>
                    <a:lnTo>
                      <a:pt x="103" y="79"/>
                    </a:lnTo>
                    <a:lnTo>
                      <a:pt x="93" y="91"/>
                    </a:lnTo>
                    <a:lnTo>
                      <a:pt x="75" y="103"/>
                    </a:lnTo>
                    <a:lnTo>
                      <a:pt x="49" y="107"/>
                    </a:lnTo>
                    <a:lnTo>
                      <a:pt x="0" y="107"/>
                    </a:lnTo>
                    <a:close/>
                    <a:moveTo>
                      <a:pt x="30" y="100"/>
                    </a:moveTo>
                    <a:lnTo>
                      <a:pt x="39" y="103"/>
                    </a:lnTo>
                    <a:lnTo>
                      <a:pt x="46" y="103"/>
                    </a:lnTo>
                    <a:lnTo>
                      <a:pt x="58" y="100"/>
                    </a:lnTo>
                    <a:lnTo>
                      <a:pt x="68" y="98"/>
                    </a:lnTo>
                    <a:lnTo>
                      <a:pt x="77" y="89"/>
                    </a:lnTo>
                    <a:lnTo>
                      <a:pt x="82" y="82"/>
                    </a:lnTo>
                    <a:lnTo>
                      <a:pt x="86" y="75"/>
                    </a:lnTo>
                    <a:lnTo>
                      <a:pt x="89" y="65"/>
                    </a:lnTo>
                    <a:lnTo>
                      <a:pt x="89" y="54"/>
                    </a:lnTo>
                    <a:lnTo>
                      <a:pt x="89" y="44"/>
                    </a:lnTo>
                    <a:lnTo>
                      <a:pt x="86" y="35"/>
                    </a:lnTo>
                    <a:lnTo>
                      <a:pt x="82" y="26"/>
                    </a:lnTo>
                    <a:lnTo>
                      <a:pt x="77" y="19"/>
                    </a:lnTo>
                    <a:lnTo>
                      <a:pt x="68" y="12"/>
                    </a:lnTo>
                    <a:lnTo>
                      <a:pt x="58" y="7"/>
                    </a:lnTo>
                    <a:lnTo>
                      <a:pt x="46" y="7"/>
                    </a:lnTo>
                    <a:lnTo>
                      <a:pt x="39" y="7"/>
                    </a:lnTo>
                    <a:lnTo>
                      <a:pt x="30" y="10"/>
                    </a:lnTo>
                    <a:lnTo>
                      <a:pt x="30" y="100"/>
                    </a:lnTo>
                    <a:close/>
                  </a:path>
                </a:pathLst>
              </a:custGeom>
              <a:solidFill>
                <a:srgbClr val="000000"/>
              </a:solidFill>
              <a:ln w="0">
                <a:solidFill>
                  <a:srgbClr val="000000"/>
                </a:solidFill>
                <a:round/>
                <a:headEnd/>
                <a:tailEnd/>
              </a:ln>
            </p:spPr>
            <p:txBody>
              <a:bodyPr/>
              <a:lstStyle/>
              <a:p>
                <a:endParaRPr lang="en-US"/>
              </a:p>
            </p:txBody>
          </p:sp>
          <p:sp>
            <p:nvSpPr>
              <p:cNvPr id="534926" name="Freeform 398"/>
              <p:cNvSpPr>
                <a:spLocks/>
              </p:cNvSpPr>
              <p:nvPr/>
            </p:nvSpPr>
            <p:spPr bwMode="auto">
              <a:xfrm>
                <a:off x="5148" y="3617"/>
                <a:ext cx="89" cy="107"/>
              </a:xfrm>
              <a:custGeom>
                <a:avLst/>
                <a:gdLst/>
                <a:ahLst/>
                <a:cxnLst>
                  <a:cxn ang="0">
                    <a:pos x="86" y="79"/>
                  </a:cxn>
                  <a:cxn ang="0">
                    <a:pos x="89" y="79"/>
                  </a:cxn>
                  <a:cxn ang="0">
                    <a:pos x="82" y="107"/>
                  </a:cxn>
                  <a:cxn ang="0">
                    <a:pos x="0" y="107"/>
                  </a:cxn>
                  <a:cxn ang="0">
                    <a:pos x="0" y="105"/>
                  </a:cxn>
                  <a:cxn ang="0">
                    <a:pos x="2" y="105"/>
                  </a:cxn>
                  <a:cxn ang="0">
                    <a:pos x="9" y="105"/>
                  </a:cxn>
                  <a:cxn ang="0">
                    <a:pos x="11" y="103"/>
                  </a:cxn>
                  <a:cxn ang="0">
                    <a:pos x="14" y="98"/>
                  </a:cxn>
                  <a:cxn ang="0">
                    <a:pos x="14" y="89"/>
                  </a:cxn>
                  <a:cxn ang="0">
                    <a:pos x="14" y="19"/>
                  </a:cxn>
                  <a:cxn ang="0">
                    <a:pos x="14" y="14"/>
                  </a:cxn>
                  <a:cxn ang="0">
                    <a:pos x="14" y="10"/>
                  </a:cxn>
                  <a:cxn ang="0">
                    <a:pos x="11" y="7"/>
                  </a:cxn>
                  <a:cxn ang="0">
                    <a:pos x="9" y="5"/>
                  </a:cxn>
                  <a:cxn ang="0">
                    <a:pos x="2" y="3"/>
                  </a:cxn>
                  <a:cxn ang="0">
                    <a:pos x="0" y="3"/>
                  </a:cxn>
                  <a:cxn ang="0">
                    <a:pos x="0" y="0"/>
                  </a:cxn>
                  <a:cxn ang="0">
                    <a:pos x="47" y="0"/>
                  </a:cxn>
                  <a:cxn ang="0">
                    <a:pos x="47" y="3"/>
                  </a:cxn>
                  <a:cxn ang="0">
                    <a:pos x="40" y="3"/>
                  </a:cxn>
                  <a:cxn ang="0">
                    <a:pos x="35" y="5"/>
                  </a:cxn>
                  <a:cxn ang="0">
                    <a:pos x="32" y="7"/>
                  </a:cxn>
                  <a:cxn ang="0">
                    <a:pos x="30" y="10"/>
                  </a:cxn>
                  <a:cxn ang="0">
                    <a:pos x="30" y="12"/>
                  </a:cxn>
                  <a:cxn ang="0">
                    <a:pos x="30" y="19"/>
                  </a:cxn>
                  <a:cxn ang="0">
                    <a:pos x="30" y="91"/>
                  </a:cxn>
                  <a:cxn ang="0">
                    <a:pos x="30" y="96"/>
                  </a:cxn>
                  <a:cxn ang="0">
                    <a:pos x="30" y="100"/>
                  </a:cxn>
                  <a:cxn ang="0">
                    <a:pos x="32" y="100"/>
                  </a:cxn>
                  <a:cxn ang="0">
                    <a:pos x="32" y="103"/>
                  </a:cxn>
                  <a:cxn ang="0">
                    <a:pos x="37" y="103"/>
                  </a:cxn>
                  <a:cxn ang="0">
                    <a:pos x="44" y="103"/>
                  </a:cxn>
                  <a:cxn ang="0">
                    <a:pos x="54" y="103"/>
                  </a:cxn>
                  <a:cxn ang="0">
                    <a:pos x="63" y="103"/>
                  </a:cxn>
                  <a:cxn ang="0">
                    <a:pos x="70" y="100"/>
                  </a:cxn>
                  <a:cxn ang="0">
                    <a:pos x="75" y="98"/>
                  </a:cxn>
                  <a:cxn ang="0">
                    <a:pos x="77" y="93"/>
                  </a:cxn>
                  <a:cxn ang="0">
                    <a:pos x="82" y="89"/>
                  </a:cxn>
                  <a:cxn ang="0">
                    <a:pos x="86" y="79"/>
                  </a:cxn>
                </a:cxnLst>
                <a:rect l="0" t="0" r="r" b="b"/>
                <a:pathLst>
                  <a:path w="89" h="107">
                    <a:moveTo>
                      <a:pt x="86" y="79"/>
                    </a:moveTo>
                    <a:lnTo>
                      <a:pt x="89" y="79"/>
                    </a:lnTo>
                    <a:lnTo>
                      <a:pt x="82" y="107"/>
                    </a:lnTo>
                    <a:lnTo>
                      <a:pt x="0" y="107"/>
                    </a:lnTo>
                    <a:lnTo>
                      <a:pt x="0" y="105"/>
                    </a:lnTo>
                    <a:lnTo>
                      <a:pt x="2" y="105"/>
                    </a:lnTo>
                    <a:lnTo>
                      <a:pt x="9" y="105"/>
                    </a:lnTo>
                    <a:lnTo>
                      <a:pt x="11" y="103"/>
                    </a:lnTo>
                    <a:lnTo>
                      <a:pt x="14" y="98"/>
                    </a:lnTo>
                    <a:lnTo>
                      <a:pt x="14" y="89"/>
                    </a:lnTo>
                    <a:lnTo>
                      <a:pt x="14" y="19"/>
                    </a:lnTo>
                    <a:lnTo>
                      <a:pt x="14" y="14"/>
                    </a:lnTo>
                    <a:lnTo>
                      <a:pt x="14" y="10"/>
                    </a:lnTo>
                    <a:lnTo>
                      <a:pt x="11" y="7"/>
                    </a:lnTo>
                    <a:lnTo>
                      <a:pt x="9" y="5"/>
                    </a:lnTo>
                    <a:lnTo>
                      <a:pt x="2" y="3"/>
                    </a:lnTo>
                    <a:lnTo>
                      <a:pt x="0" y="3"/>
                    </a:lnTo>
                    <a:lnTo>
                      <a:pt x="0" y="0"/>
                    </a:lnTo>
                    <a:lnTo>
                      <a:pt x="47" y="0"/>
                    </a:lnTo>
                    <a:lnTo>
                      <a:pt x="47" y="3"/>
                    </a:lnTo>
                    <a:lnTo>
                      <a:pt x="40" y="3"/>
                    </a:lnTo>
                    <a:lnTo>
                      <a:pt x="35" y="5"/>
                    </a:lnTo>
                    <a:lnTo>
                      <a:pt x="32" y="7"/>
                    </a:lnTo>
                    <a:lnTo>
                      <a:pt x="30" y="10"/>
                    </a:lnTo>
                    <a:lnTo>
                      <a:pt x="30" y="12"/>
                    </a:lnTo>
                    <a:lnTo>
                      <a:pt x="30" y="19"/>
                    </a:lnTo>
                    <a:lnTo>
                      <a:pt x="30" y="91"/>
                    </a:lnTo>
                    <a:lnTo>
                      <a:pt x="30" y="96"/>
                    </a:lnTo>
                    <a:lnTo>
                      <a:pt x="30" y="100"/>
                    </a:lnTo>
                    <a:lnTo>
                      <a:pt x="32" y="100"/>
                    </a:lnTo>
                    <a:lnTo>
                      <a:pt x="32" y="103"/>
                    </a:lnTo>
                    <a:lnTo>
                      <a:pt x="37" y="103"/>
                    </a:lnTo>
                    <a:lnTo>
                      <a:pt x="44" y="103"/>
                    </a:lnTo>
                    <a:lnTo>
                      <a:pt x="54" y="103"/>
                    </a:lnTo>
                    <a:lnTo>
                      <a:pt x="63" y="103"/>
                    </a:lnTo>
                    <a:lnTo>
                      <a:pt x="70" y="100"/>
                    </a:lnTo>
                    <a:lnTo>
                      <a:pt x="75" y="98"/>
                    </a:lnTo>
                    <a:lnTo>
                      <a:pt x="77" y="93"/>
                    </a:lnTo>
                    <a:lnTo>
                      <a:pt x="82" y="89"/>
                    </a:lnTo>
                    <a:lnTo>
                      <a:pt x="86" y="79"/>
                    </a:lnTo>
                    <a:close/>
                  </a:path>
                </a:pathLst>
              </a:custGeom>
              <a:solidFill>
                <a:srgbClr val="000000"/>
              </a:solidFill>
              <a:ln w="0">
                <a:solidFill>
                  <a:srgbClr val="000000"/>
                </a:solidFill>
                <a:round/>
                <a:headEnd/>
                <a:tailEnd/>
              </a:ln>
            </p:spPr>
            <p:txBody>
              <a:bodyPr/>
              <a:lstStyle/>
              <a:p>
                <a:endParaRPr lang="en-US"/>
              </a:p>
            </p:txBody>
          </p:sp>
          <p:sp>
            <p:nvSpPr>
              <p:cNvPr id="534925" name="Freeform 397"/>
              <p:cNvSpPr>
                <a:spLocks/>
              </p:cNvSpPr>
              <p:nvPr/>
            </p:nvSpPr>
            <p:spPr bwMode="auto">
              <a:xfrm>
                <a:off x="5288" y="3615"/>
                <a:ext cx="42" cy="142"/>
              </a:xfrm>
              <a:custGeom>
                <a:avLst/>
                <a:gdLst/>
                <a:ahLst/>
                <a:cxnLst>
                  <a:cxn ang="0">
                    <a:pos x="42" y="140"/>
                  </a:cxn>
                  <a:cxn ang="0">
                    <a:pos x="42" y="142"/>
                  </a:cxn>
                  <a:cxn ang="0">
                    <a:pos x="33" y="137"/>
                  </a:cxn>
                  <a:cxn ang="0">
                    <a:pos x="24" y="130"/>
                  </a:cxn>
                  <a:cxn ang="0">
                    <a:pos x="12" y="116"/>
                  </a:cxn>
                  <a:cxn ang="0">
                    <a:pos x="5" y="102"/>
                  </a:cxn>
                  <a:cxn ang="0">
                    <a:pos x="0" y="88"/>
                  </a:cxn>
                  <a:cxn ang="0">
                    <a:pos x="0" y="72"/>
                  </a:cxn>
                  <a:cxn ang="0">
                    <a:pos x="3" y="49"/>
                  </a:cxn>
                  <a:cxn ang="0">
                    <a:pos x="12" y="28"/>
                  </a:cxn>
                  <a:cxn ang="0">
                    <a:pos x="21" y="16"/>
                  </a:cxn>
                  <a:cxn ang="0">
                    <a:pos x="31" y="7"/>
                  </a:cxn>
                  <a:cxn ang="0">
                    <a:pos x="42" y="0"/>
                  </a:cxn>
                  <a:cxn ang="0">
                    <a:pos x="42" y="2"/>
                  </a:cxn>
                  <a:cxn ang="0">
                    <a:pos x="33" y="9"/>
                  </a:cxn>
                  <a:cxn ang="0">
                    <a:pos x="26" y="18"/>
                  </a:cxn>
                  <a:cxn ang="0">
                    <a:pos x="21" y="28"/>
                  </a:cxn>
                  <a:cxn ang="0">
                    <a:pos x="17" y="39"/>
                  </a:cxn>
                  <a:cxn ang="0">
                    <a:pos x="14" y="56"/>
                  </a:cxn>
                  <a:cxn ang="0">
                    <a:pos x="14" y="70"/>
                  </a:cxn>
                  <a:cxn ang="0">
                    <a:pos x="14" y="86"/>
                  </a:cxn>
                  <a:cxn ang="0">
                    <a:pos x="17" y="100"/>
                  </a:cxn>
                  <a:cxn ang="0">
                    <a:pos x="19" y="109"/>
                  </a:cxn>
                  <a:cxn ang="0">
                    <a:pos x="21" y="116"/>
                  </a:cxn>
                  <a:cxn ang="0">
                    <a:pos x="26" y="123"/>
                  </a:cxn>
                  <a:cxn ang="0">
                    <a:pos x="31" y="128"/>
                  </a:cxn>
                  <a:cxn ang="0">
                    <a:pos x="35" y="135"/>
                  </a:cxn>
                  <a:cxn ang="0">
                    <a:pos x="42" y="140"/>
                  </a:cxn>
                </a:cxnLst>
                <a:rect l="0" t="0" r="r" b="b"/>
                <a:pathLst>
                  <a:path w="42" h="142">
                    <a:moveTo>
                      <a:pt x="42" y="140"/>
                    </a:moveTo>
                    <a:lnTo>
                      <a:pt x="42" y="142"/>
                    </a:lnTo>
                    <a:lnTo>
                      <a:pt x="33" y="137"/>
                    </a:lnTo>
                    <a:lnTo>
                      <a:pt x="24" y="130"/>
                    </a:lnTo>
                    <a:lnTo>
                      <a:pt x="12" y="116"/>
                    </a:lnTo>
                    <a:lnTo>
                      <a:pt x="5" y="102"/>
                    </a:lnTo>
                    <a:lnTo>
                      <a:pt x="0" y="88"/>
                    </a:lnTo>
                    <a:lnTo>
                      <a:pt x="0" y="72"/>
                    </a:lnTo>
                    <a:lnTo>
                      <a:pt x="3" y="49"/>
                    </a:lnTo>
                    <a:lnTo>
                      <a:pt x="12" y="28"/>
                    </a:lnTo>
                    <a:lnTo>
                      <a:pt x="21" y="16"/>
                    </a:lnTo>
                    <a:lnTo>
                      <a:pt x="31" y="7"/>
                    </a:lnTo>
                    <a:lnTo>
                      <a:pt x="42" y="0"/>
                    </a:lnTo>
                    <a:lnTo>
                      <a:pt x="42" y="2"/>
                    </a:lnTo>
                    <a:lnTo>
                      <a:pt x="33" y="9"/>
                    </a:lnTo>
                    <a:lnTo>
                      <a:pt x="26" y="18"/>
                    </a:lnTo>
                    <a:lnTo>
                      <a:pt x="21" y="28"/>
                    </a:lnTo>
                    <a:lnTo>
                      <a:pt x="17" y="39"/>
                    </a:lnTo>
                    <a:lnTo>
                      <a:pt x="14" y="56"/>
                    </a:lnTo>
                    <a:lnTo>
                      <a:pt x="14" y="70"/>
                    </a:lnTo>
                    <a:lnTo>
                      <a:pt x="14" y="86"/>
                    </a:lnTo>
                    <a:lnTo>
                      <a:pt x="17" y="100"/>
                    </a:lnTo>
                    <a:lnTo>
                      <a:pt x="19" y="109"/>
                    </a:lnTo>
                    <a:lnTo>
                      <a:pt x="21" y="116"/>
                    </a:lnTo>
                    <a:lnTo>
                      <a:pt x="26" y="123"/>
                    </a:lnTo>
                    <a:lnTo>
                      <a:pt x="31" y="128"/>
                    </a:lnTo>
                    <a:lnTo>
                      <a:pt x="35" y="135"/>
                    </a:lnTo>
                    <a:lnTo>
                      <a:pt x="42" y="140"/>
                    </a:lnTo>
                    <a:close/>
                  </a:path>
                </a:pathLst>
              </a:custGeom>
              <a:solidFill>
                <a:srgbClr val="000000"/>
              </a:solidFill>
              <a:ln w="0">
                <a:solidFill>
                  <a:srgbClr val="000000"/>
                </a:solidFill>
                <a:round/>
                <a:headEnd/>
                <a:tailEnd/>
              </a:ln>
            </p:spPr>
            <p:txBody>
              <a:bodyPr/>
              <a:lstStyle/>
              <a:p>
                <a:endParaRPr lang="en-US"/>
              </a:p>
            </p:txBody>
          </p:sp>
          <p:sp>
            <p:nvSpPr>
              <p:cNvPr id="534924" name="Freeform 396"/>
              <p:cNvSpPr>
                <a:spLocks/>
              </p:cNvSpPr>
              <p:nvPr/>
            </p:nvSpPr>
            <p:spPr bwMode="auto">
              <a:xfrm>
                <a:off x="5344" y="3617"/>
                <a:ext cx="71" cy="110"/>
              </a:xfrm>
              <a:custGeom>
                <a:avLst/>
                <a:gdLst/>
                <a:ahLst/>
                <a:cxnLst>
                  <a:cxn ang="0">
                    <a:pos x="64" y="35"/>
                  </a:cxn>
                  <a:cxn ang="0">
                    <a:pos x="59" y="26"/>
                  </a:cxn>
                  <a:cxn ang="0">
                    <a:pos x="52" y="12"/>
                  </a:cxn>
                  <a:cxn ang="0">
                    <a:pos x="40" y="5"/>
                  </a:cxn>
                  <a:cxn ang="0">
                    <a:pos x="26" y="5"/>
                  </a:cxn>
                  <a:cxn ang="0">
                    <a:pos x="14" y="14"/>
                  </a:cxn>
                  <a:cxn ang="0">
                    <a:pos x="14" y="26"/>
                  </a:cxn>
                  <a:cxn ang="0">
                    <a:pos x="22" y="35"/>
                  </a:cxn>
                  <a:cxn ang="0">
                    <a:pos x="40" y="47"/>
                  </a:cxn>
                  <a:cxn ang="0">
                    <a:pos x="54" y="56"/>
                  </a:cxn>
                  <a:cxn ang="0">
                    <a:pos x="64" y="63"/>
                  </a:cxn>
                  <a:cxn ang="0">
                    <a:pos x="71" y="75"/>
                  </a:cxn>
                  <a:cxn ang="0">
                    <a:pos x="68" y="89"/>
                  </a:cxn>
                  <a:cxn ang="0">
                    <a:pos x="61" y="100"/>
                  </a:cxn>
                  <a:cxn ang="0">
                    <a:pos x="47" y="107"/>
                  </a:cxn>
                  <a:cxn ang="0">
                    <a:pos x="33" y="110"/>
                  </a:cxn>
                  <a:cxn ang="0">
                    <a:pos x="24" y="107"/>
                  </a:cxn>
                  <a:cxn ang="0">
                    <a:pos x="12" y="103"/>
                  </a:cxn>
                  <a:cxn ang="0">
                    <a:pos x="7" y="103"/>
                  </a:cxn>
                  <a:cxn ang="0">
                    <a:pos x="5" y="105"/>
                  </a:cxn>
                  <a:cxn ang="0">
                    <a:pos x="3" y="110"/>
                  </a:cxn>
                  <a:cxn ang="0">
                    <a:pos x="3" y="72"/>
                  </a:cxn>
                  <a:cxn ang="0">
                    <a:pos x="10" y="91"/>
                  </a:cxn>
                  <a:cxn ang="0">
                    <a:pos x="19" y="100"/>
                  </a:cxn>
                  <a:cxn ang="0">
                    <a:pos x="36" y="105"/>
                  </a:cxn>
                  <a:cxn ang="0">
                    <a:pos x="52" y="100"/>
                  </a:cxn>
                  <a:cxn ang="0">
                    <a:pos x="57" y="86"/>
                  </a:cxn>
                  <a:cxn ang="0">
                    <a:pos x="54" y="79"/>
                  </a:cxn>
                  <a:cxn ang="0">
                    <a:pos x="47" y="72"/>
                  </a:cxn>
                  <a:cxn ang="0">
                    <a:pos x="40" y="65"/>
                  </a:cxn>
                  <a:cxn ang="0">
                    <a:pos x="24" y="58"/>
                  </a:cxn>
                  <a:cxn ang="0">
                    <a:pos x="12" y="49"/>
                  </a:cxn>
                  <a:cxn ang="0">
                    <a:pos x="3" y="40"/>
                  </a:cxn>
                  <a:cxn ang="0">
                    <a:pos x="0" y="28"/>
                  </a:cxn>
                  <a:cxn ang="0">
                    <a:pos x="5" y="14"/>
                  </a:cxn>
                  <a:cxn ang="0">
                    <a:pos x="17" y="3"/>
                  </a:cxn>
                  <a:cxn ang="0">
                    <a:pos x="31" y="0"/>
                  </a:cxn>
                  <a:cxn ang="0">
                    <a:pos x="50" y="5"/>
                  </a:cxn>
                  <a:cxn ang="0">
                    <a:pos x="57" y="7"/>
                  </a:cxn>
                  <a:cxn ang="0">
                    <a:pos x="59" y="5"/>
                  </a:cxn>
                  <a:cxn ang="0">
                    <a:pos x="61" y="0"/>
                  </a:cxn>
                </a:cxnLst>
                <a:rect l="0" t="0" r="r" b="b"/>
                <a:pathLst>
                  <a:path w="71" h="110">
                    <a:moveTo>
                      <a:pt x="64" y="0"/>
                    </a:moveTo>
                    <a:lnTo>
                      <a:pt x="64" y="35"/>
                    </a:lnTo>
                    <a:lnTo>
                      <a:pt x="61" y="35"/>
                    </a:lnTo>
                    <a:lnTo>
                      <a:pt x="59" y="26"/>
                    </a:lnTo>
                    <a:lnTo>
                      <a:pt x="57" y="19"/>
                    </a:lnTo>
                    <a:lnTo>
                      <a:pt x="52" y="12"/>
                    </a:lnTo>
                    <a:lnTo>
                      <a:pt x="47" y="10"/>
                    </a:lnTo>
                    <a:lnTo>
                      <a:pt x="40" y="5"/>
                    </a:lnTo>
                    <a:lnTo>
                      <a:pt x="33" y="5"/>
                    </a:lnTo>
                    <a:lnTo>
                      <a:pt x="26" y="5"/>
                    </a:lnTo>
                    <a:lnTo>
                      <a:pt x="19" y="10"/>
                    </a:lnTo>
                    <a:lnTo>
                      <a:pt x="14" y="14"/>
                    </a:lnTo>
                    <a:lnTo>
                      <a:pt x="14" y="21"/>
                    </a:lnTo>
                    <a:lnTo>
                      <a:pt x="14" y="26"/>
                    </a:lnTo>
                    <a:lnTo>
                      <a:pt x="17" y="30"/>
                    </a:lnTo>
                    <a:lnTo>
                      <a:pt x="22" y="35"/>
                    </a:lnTo>
                    <a:lnTo>
                      <a:pt x="29" y="40"/>
                    </a:lnTo>
                    <a:lnTo>
                      <a:pt x="40" y="47"/>
                    </a:lnTo>
                    <a:lnTo>
                      <a:pt x="47" y="51"/>
                    </a:lnTo>
                    <a:lnTo>
                      <a:pt x="54" y="56"/>
                    </a:lnTo>
                    <a:lnTo>
                      <a:pt x="59" y="58"/>
                    </a:lnTo>
                    <a:lnTo>
                      <a:pt x="64" y="63"/>
                    </a:lnTo>
                    <a:lnTo>
                      <a:pt x="68" y="68"/>
                    </a:lnTo>
                    <a:lnTo>
                      <a:pt x="71" y="75"/>
                    </a:lnTo>
                    <a:lnTo>
                      <a:pt x="71" y="79"/>
                    </a:lnTo>
                    <a:lnTo>
                      <a:pt x="68" y="89"/>
                    </a:lnTo>
                    <a:lnTo>
                      <a:pt x="66" y="96"/>
                    </a:lnTo>
                    <a:lnTo>
                      <a:pt x="61" y="100"/>
                    </a:lnTo>
                    <a:lnTo>
                      <a:pt x="54" y="105"/>
                    </a:lnTo>
                    <a:lnTo>
                      <a:pt x="47" y="107"/>
                    </a:lnTo>
                    <a:lnTo>
                      <a:pt x="38" y="110"/>
                    </a:lnTo>
                    <a:lnTo>
                      <a:pt x="33" y="110"/>
                    </a:lnTo>
                    <a:lnTo>
                      <a:pt x="29" y="110"/>
                    </a:lnTo>
                    <a:lnTo>
                      <a:pt x="24" y="107"/>
                    </a:lnTo>
                    <a:lnTo>
                      <a:pt x="19" y="105"/>
                    </a:lnTo>
                    <a:lnTo>
                      <a:pt x="12" y="103"/>
                    </a:lnTo>
                    <a:lnTo>
                      <a:pt x="7" y="103"/>
                    </a:lnTo>
                    <a:lnTo>
                      <a:pt x="5" y="105"/>
                    </a:lnTo>
                    <a:lnTo>
                      <a:pt x="3" y="110"/>
                    </a:lnTo>
                    <a:lnTo>
                      <a:pt x="3" y="72"/>
                    </a:lnTo>
                    <a:lnTo>
                      <a:pt x="5" y="84"/>
                    </a:lnTo>
                    <a:lnTo>
                      <a:pt x="10" y="91"/>
                    </a:lnTo>
                    <a:lnTo>
                      <a:pt x="14" y="96"/>
                    </a:lnTo>
                    <a:lnTo>
                      <a:pt x="19" y="100"/>
                    </a:lnTo>
                    <a:lnTo>
                      <a:pt x="29" y="103"/>
                    </a:lnTo>
                    <a:lnTo>
                      <a:pt x="36" y="105"/>
                    </a:lnTo>
                    <a:lnTo>
                      <a:pt x="45" y="103"/>
                    </a:lnTo>
                    <a:lnTo>
                      <a:pt x="52" y="100"/>
                    </a:lnTo>
                    <a:lnTo>
                      <a:pt x="57" y="93"/>
                    </a:lnTo>
                    <a:lnTo>
                      <a:pt x="57" y="86"/>
                    </a:lnTo>
                    <a:lnTo>
                      <a:pt x="57" y="84"/>
                    </a:lnTo>
                    <a:lnTo>
                      <a:pt x="54" y="79"/>
                    </a:lnTo>
                    <a:lnTo>
                      <a:pt x="52" y="75"/>
                    </a:lnTo>
                    <a:lnTo>
                      <a:pt x="47" y="72"/>
                    </a:lnTo>
                    <a:lnTo>
                      <a:pt x="45" y="70"/>
                    </a:lnTo>
                    <a:lnTo>
                      <a:pt x="40" y="65"/>
                    </a:lnTo>
                    <a:lnTo>
                      <a:pt x="31" y="63"/>
                    </a:lnTo>
                    <a:lnTo>
                      <a:pt x="24" y="58"/>
                    </a:lnTo>
                    <a:lnTo>
                      <a:pt x="17" y="54"/>
                    </a:lnTo>
                    <a:lnTo>
                      <a:pt x="12" y="49"/>
                    </a:lnTo>
                    <a:lnTo>
                      <a:pt x="7" y="44"/>
                    </a:lnTo>
                    <a:lnTo>
                      <a:pt x="3" y="40"/>
                    </a:lnTo>
                    <a:lnTo>
                      <a:pt x="0" y="35"/>
                    </a:lnTo>
                    <a:lnTo>
                      <a:pt x="0" y="28"/>
                    </a:lnTo>
                    <a:lnTo>
                      <a:pt x="0" y="21"/>
                    </a:lnTo>
                    <a:lnTo>
                      <a:pt x="5" y="14"/>
                    </a:lnTo>
                    <a:lnTo>
                      <a:pt x="10" y="7"/>
                    </a:lnTo>
                    <a:lnTo>
                      <a:pt x="17" y="3"/>
                    </a:lnTo>
                    <a:lnTo>
                      <a:pt x="24" y="0"/>
                    </a:lnTo>
                    <a:lnTo>
                      <a:pt x="31" y="0"/>
                    </a:lnTo>
                    <a:lnTo>
                      <a:pt x="40" y="0"/>
                    </a:lnTo>
                    <a:lnTo>
                      <a:pt x="50" y="5"/>
                    </a:lnTo>
                    <a:lnTo>
                      <a:pt x="54" y="5"/>
                    </a:lnTo>
                    <a:lnTo>
                      <a:pt x="57" y="7"/>
                    </a:lnTo>
                    <a:lnTo>
                      <a:pt x="59" y="5"/>
                    </a:lnTo>
                    <a:lnTo>
                      <a:pt x="61" y="3"/>
                    </a:lnTo>
                    <a:lnTo>
                      <a:pt x="61" y="0"/>
                    </a:lnTo>
                    <a:lnTo>
                      <a:pt x="64" y="0"/>
                    </a:lnTo>
                    <a:close/>
                  </a:path>
                </a:pathLst>
              </a:custGeom>
              <a:solidFill>
                <a:srgbClr val="000000"/>
              </a:solidFill>
              <a:ln w="0">
                <a:solidFill>
                  <a:srgbClr val="000000"/>
                </a:solidFill>
                <a:round/>
                <a:headEnd/>
                <a:tailEnd/>
              </a:ln>
            </p:spPr>
            <p:txBody>
              <a:bodyPr/>
              <a:lstStyle/>
              <a:p>
                <a:endParaRPr lang="en-US"/>
              </a:p>
            </p:txBody>
          </p:sp>
          <p:sp>
            <p:nvSpPr>
              <p:cNvPr id="534923" name="Freeform 395"/>
              <p:cNvSpPr>
                <a:spLocks/>
              </p:cNvSpPr>
              <p:nvPr/>
            </p:nvSpPr>
            <p:spPr bwMode="auto">
              <a:xfrm>
                <a:off x="5429" y="3617"/>
                <a:ext cx="110" cy="110"/>
              </a:xfrm>
              <a:custGeom>
                <a:avLst/>
                <a:gdLst/>
                <a:ahLst/>
                <a:cxnLst>
                  <a:cxn ang="0">
                    <a:pos x="96" y="33"/>
                  </a:cxn>
                  <a:cxn ang="0">
                    <a:pos x="89" y="21"/>
                  </a:cxn>
                  <a:cxn ang="0">
                    <a:pos x="77" y="10"/>
                  </a:cxn>
                  <a:cxn ang="0">
                    <a:pos x="58" y="5"/>
                  </a:cxn>
                  <a:cxn ang="0">
                    <a:pos x="42" y="10"/>
                  </a:cxn>
                  <a:cxn ang="0">
                    <a:pos x="28" y="21"/>
                  </a:cxn>
                  <a:cxn ang="0">
                    <a:pos x="21" y="40"/>
                  </a:cxn>
                  <a:cxn ang="0">
                    <a:pos x="21" y="68"/>
                  </a:cxn>
                  <a:cxn ang="0">
                    <a:pos x="30" y="89"/>
                  </a:cxn>
                  <a:cxn ang="0">
                    <a:pos x="40" y="98"/>
                  </a:cxn>
                  <a:cxn ang="0">
                    <a:pos x="61" y="105"/>
                  </a:cxn>
                  <a:cxn ang="0">
                    <a:pos x="72" y="103"/>
                  </a:cxn>
                  <a:cxn ang="0">
                    <a:pos x="82" y="98"/>
                  </a:cxn>
                  <a:cxn ang="0">
                    <a:pos x="82" y="61"/>
                  </a:cxn>
                  <a:cxn ang="0">
                    <a:pos x="79" y="54"/>
                  </a:cxn>
                  <a:cxn ang="0">
                    <a:pos x="72" y="51"/>
                  </a:cxn>
                  <a:cxn ang="0">
                    <a:pos x="68" y="49"/>
                  </a:cxn>
                  <a:cxn ang="0">
                    <a:pos x="110" y="51"/>
                  </a:cxn>
                  <a:cxn ang="0">
                    <a:pos x="103" y="51"/>
                  </a:cxn>
                  <a:cxn ang="0">
                    <a:pos x="98" y="61"/>
                  </a:cxn>
                  <a:cxn ang="0">
                    <a:pos x="98" y="100"/>
                  </a:cxn>
                  <a:cxn ang="0">
                    <a:pos x="79" y="107"/>
                  </a:cxn>
                  <a:cxn ang="0">
                    <a:pos x="61" y="110"/>
                  </a:cxn>
                  <a:cxn ang="0">
                    <a:pos x="11" y="91"/>
                  </a:cxn>
                  <a:cxn ang="0">
                    <a:pos x="2" y="68"/>
                  </a:cxn>
                  <a:cxn ang="0">
                    <a:pos x="2" y="42"/>
                  </a:cxn>
                  <a:cxn ang="0">
                    <a:pos x="14" y="21"/>
                  </a:cxn>
                  <a:cxn ang="0">
                    <a:pos x="30" y="7"/>
                  </a:cxn>
                  <a:cxn ang="0">
                    <a:pos x="47" y="0"/>
                  </a:cxn>
                  <a:cxn ang="0">
                    <a:pos x="63" y="0"/>
                  </a:cxn>
                  <a:cxn ang="0">
                    <a:pos x="75" y="3"/>
                  </a:cxn>
                  <a:cxn ang="0">
                    <a:pos x="86" y="5"/>
                  </a:cxn>
                  <a:cxn ang="0">
                    <a:pos x="91" y="5"/>
                  </a:cxn>
                  <a:cxn ang="0">
                    <a:pos x="91" y="3"/>
                  </a:cxn>
                  <a:cxn ang="0">
                    <a:pos x="93" y="0"/>
                  </a:cxn>
                </a:cxnLst>
                <a:rect l="0" t="0" r="r" b="b"/>
                <a:pathLst>
                  <a:path w="110" h="110">
                    <a:moveTo>
                      <a:pt x="93" y="0"/>
                    </a:moveTo>
                    <a:lnTo>
                      <a:pt x="96" y="33"/>
                    </a:lnTo>
                    <a:lnTo>
                      <a:pt x="93" y="33"/>
                    </a:lnTo>
                    <a:lnTo>
                      <a:pt x="89" y="21"/>
                    </a:lnTo>
                    <a:lnTo>
                      <a:pt x="84" y="14"/>
                    </a:lnTo>
                    <a:lnTo>
                      <a:pt x="77" y="10"/>
                    </a:lnTo>
                    <a:lnTo>
                      <a:pt x="68" y="5"/>
                    </a:lnTo>
                    <a:lnTo>
                      <a:pt x="58" y="5"/>
                    </a:lnTo>
                    <a:lnTo>
                      <a:pt x="49" y="5"/>
                    </a:lnTo>
                    <a:lnTo>
                      <a:pt x="42" y="10"/>
                    </a:lnTo>
                    <a:lnTo>
                      <a:pt x="35" y="14"/>
                    </a:lnTo>
                    <a:lnTo>
                      <a:pt x="28" y="21"/>
                    </a:lnTo>
                    <a:lnTo>
                      <a:pt x="23" y="30"/>
                    </a:lnTo>
                    <a:lnTo>
                      <a:pt x="21" y="40"/>
                    </a:lnTo>
                    <a:lnTo>
                      <a:pt x="18" y="54"/>
                    </a:lnTo>
                    <a:lnTo>
                      <a:pt x="21" y="68"/>
                    </a:lnTo>
                    <a:lnTo>
                      <a:pt x="25" y="79"/>
                    </a:lnTo>
                    <a:lnTo>
                      <a:pt x="30" y="89"/>
                    </a:lnTo>
                    <a:lnTo>
                      <a:pt x="35" y="93"/>
                    </a:lnTo>
                    <a:lnTo>
                      <a:pt x="40" y="98"/>
                    </a:lnTo>
                    <a:lnTo>
                      <a:pt x="51" y="103"/>
                    </a:lnTo>
                    <a:lnTo>
                      <a:pt x="61" y="105"/>
                    </a:lnTo>
                    <a:lnTo>
                      <a:pt x="65" y="105"/>
                    </a:lnTo>
                    <a:lnTo>
                      <a:pt x="72" y="103"/>
                    </a:lnTo>
                    <a:lnTo>
                      <a:pt x="77" y="100"/>
                    </a:lnTo>
                    <a:lnTo>
                      <a:pt x="82" y="98"/>
                    </a:lnTo>
                    <a:lnTo>
                      <a:pt x="82" y="68"/>
                    </a:lnTo>
                    <a:lnTo>
                      <a:pt x="82" y="61"/>
                    </a:lnTo>
                    <a:lnTo>
                      <a:pt x="82" y="56"/>
                    </a:lnTo>
                    <a:lnTo>
                      <a:pt x="79" y="54"/>
                    </a:lnTo>
                    <a:lnTo>
                      <a:pt x="77" y="54"/>
                    </a:lnTo>
                    <a:lnTo>
                      <a:pt x="72" y="51"/>
                    </a:lnTo>
                    <a:lnTo>
                      <a:pt x="68" y="51"/>
                    </a:lnTo>
                    <a:lnTo>
                      <a:pt x="68" y="49"/>
                    </a:lnTo>
                    <a:lnTo>
                      <a:pt x="110" y="49"/>
                    </a:lnTo>
                    <a:lnTo>
                      <a:pt x="110" y="51"/>
                    </a:lnTo>
                    <a:lnTo>
                      <a:pt x="107" y="51"/>
                    </a:lnTo>
                    <a:lnTo>
                      <a:pt x="103" y="51"/>
                    </a:lnTo>
                    <a:lnTo>
                      <a:pt x="98" y="56"/>
                    </a:lnTo>
                    <a:lnTo>
                      <a:pt x="98" y="61"/>
                    </a:lnTo>
                    <a:lnTo>
                      <a:pt x="98" y="68"/>
                    </a:lnTo>
                    <a:lnTo>
                      <a:pt x="98" y="100"/>
                    </a:lnTo>
                    <a:lnTo>
                      <a:pt x="89" y="105"/>
                    </a:lnTo>
                    <a:lnTo>
                      <a:pt x="79" y="107"/>
                    </a:lnTo>
                    <a:lnTo>
                      <a:pt x="70" y="110"/>
                    </a:lnTo>
                    <a:lnTo>
                      <a:pt x="61" y="110"/>
                    </a:lnTo>
                    <a:lnTo>
                      <a:pt x="33" y="105"/>
                    </a:lnTo>
                    <a:lnTo>
                      <a:pt x="11" y="91"/>
                    </a:lnTo>
                    <a:lnTo>
                      <a:pt x="7" y="79"/>
                    </a:lnTo>
                    <a:lnTo>
                      <a:pt x="2" y="68"/>
                    </a:lnTo>
                    <a:lnTo>
                      <a:pt x="0" y="56"/>
                    </a:lnTo>
                    <a:lnTo>
                      <a:pt x="2" y="42"/>
                    </a:lnTo>
                    <a:lnTo>
                      <a:pt x="7" y="30"/>
                    </a:lnTo>
                    <a:lnTo>
                      <a:pt x="14" y="21"/>
                    </a:lnTo>
                    <a:lnTo>
                      <a:pt x="21" y="12"/>
                    </a:lnTo>
                    <a:lnTo>
                      <a:pt x="30" y="7"/>
                    </a:lnTo>
                    <a:lnTo>
                      <a:pt x="37" y="3"/>
                    </a:lnTo>
                    <a:lnTo>
                      <a:pt x="47" y="0"/>
                    </a:lnTo>
                    <a:lnTo>
                      <a:pt x="58" y="0"/>
                    </a:lnTo>
                    <a:lnTo>
                      <a:pt x="63" y="0"/>
                    </a:lnTo>
                    <a:lnTo>
                      <a:pt x="68" y="0"/>
                    </a:lnTo>
                    <a:lnTo>
                      <a:pt x="75" y="3"/>
                    </a:lnTo>
                    <a:lnTo>
                      <a:pt x="82" y="5"/>
                    </a:lnTo>
                    <a:lnTo>
                      <a:pt x="86" y="5"/>
                    </a:lnTo>
                    <a:lnTo>
                      <a:pt x="89" y="7"/>
                    </a:lnTo>
                    <a:lnTo>
                      <a:pt x="91" y="5"/>
                    </a:lnTo>
                    <a:lnTo>
                      <a:pt x="91" y="3"/>
                    </a:lnTo>
                    <a:lnTo>
                      <a:pt x="93" y="0"/>
                    </a:lnTo>
                    <a:close/>
                  </a:path>
                </a:pathLst>
              </a:custGeom>
              <a:solidFill>
                <a:srgbClr val="000000"/>
              </a:solidFill>
              <a:ln w="0">
                <a:solidFill>
                  <a:srgbClr val="000000"/>
                </a:solidFill>
                <a:round/>
                <a:headEnd/>
                <a:tailEnd/>
              </a:ln>
            </p:spPr>
            <p:txBody>
              <a:bodyPr/>
              <a:lstStyle/>
              <a:p>
                <a:endParaRPr lang="en-US"/>
              </a:p>
            </p:txBody>
          </p:sp>
          <p:sp>
            <p:nvSpPr>
              <p:cNvPr id="534922" name="Freeform 394"/>
              <p:cNvSpPr>
                <a:spLocks/>
              </p:cNvSpPr>
              <p:nvPr/>
            </p:nvSpPr>
            <p:spPr bwMode="auto">
              <a:xfrm>
                <a:off x="5541" y="3617"/>
                <a:ext cx="45" cy="107"/>
              </a:xfrm>
              <a:custGeom>
                <a:avLst/>
                <a:gdLst/>
                <a:ahLst/>
                <a:cxnLst>
                  <a:cxn ang="0">
                    <a:pos x="45" y="105"/>
                  </a:cxn>
                  <a:cxn ang="0">
                    <a:pos x="45" y="107"/>
                  </a:cxn>
                  <a:cxn ang="0">
                    <a:pos x="0" y="107"/>
                  </a:cxn>
                  <a:cxn ang="0">
                    <a:pos x="0" y="105"/>
                  </a:cxn>
                  <a:cxn ang="0">
                    <a:pos x="5" y="105"/>
                  </a:cxn>
                  <a:cxn ang="0">
                    <a:pos x="10" y="105"/>
                  </a:cxn>
                  <a:cxn ang="0">
                    <a:pos x="14" y="103"/>
                  </a:cxn>
                  <a:cxn ang="0">
                    <a:pos x="14" y="98"/>
                  </a:cxn>
                  <a:cxn ang="0">
                    <a:pos x="17" y="89"/>
                  </a:cxn>
                  <a:cxn ang="0">
                    <a:pos x="17" y="19"/>
                  </a:cxn>
                  <a:cxn ang="0">
                    <a:pos x="14" y="12"/>
                  </a:cxn>
                  <a:cxn ang="0">
                    <a:pos x="14" y="10"/>
                  </a:cxn>
                  <a:cxn ang="0">
                    <a:pos x="14" y="7"/>
                  </a:cxn>
                  <a:cxn ang="0">
                    <a:pos x="12" y="5"/>
                  </a:cxn>
                  <a:cxn ang="0">
                    <a:pos x="7" y="3"/>
                  </a:cxn>
                  <a:cxn ang="0">
                    <a:pos x="5" y="3"/>
                  </a:cxn>
                  <a:cxn ang="0">
                    <a:pos x="0" y="3"/>
                  </a:cxn>
                  <a:cxn ang="0">
                    <a:pos x="0" y="0"/>
                  </a:cxn>
                  <a:cxn ang="0">
                    <a:pos x="45" y="0"/>
                  </a:cxn>
                  <a:cxn ang="0">
                    <a:pos x="45" y="3"/>
                  </a:cxn>
                  <a:cxn ang="0">
                    <a:pos x="42" y="3"/>
                  </a:cxn>
                  <a:cxn ang="0">
                    <a:pos x="35" y="5"/>
                  </a:cxn>
                  <a:cxn ang="0">
                    <a:pos x="33" y="7"/>
                  </a:cxn>
                  <a:cxn ang="0">
                    <a:pos x="31" y="12"/>
                  </a:cxn>
                  <a:cxn ang="0">
                    <a:pos x="31" y="19"/>
                  </a:cxn>
                  <a:cxn ang="0">
                    <a:pos x="31" y="89"/>
                  </a:cxn>
                  <a:cxn ang="0">
                    <a:pos x="31" y="96"/>
                  </a:cxn>
                  <a:cxn ang="0">
                    <a:pos x="31" y="100"/>
                  </a:cxn>
                  <a:cxn ang="0">
                    <a:pos x="33" y="103"/>
                  </a:cxn>
                  <a:cxn ang="0">
                    <a:pos x="35" y="105"/>
                  </a:cxn>
                  <a:cxn ang="0">
                    <a:pos x="38" y="105"/>
                  </a:cxn>
                  <a:cxn ang="0">
                    <a:pos x="42" y="105"/>
                  </a:cxn>
                  <a:cxn ang="0">
                    <a:pos x="45" y="105"/>
                  </a:cxn>
                </a:cxnLst>
                <a:rect l="0" t="0" r="r" b="b"/>
                <a:pathLst>
                  <a:path w="45" h="107">
                    <a:moveTo>
                      <a:pt x="45" y="105"/>
                    </a:moveTo>
                    <a:lnTo>
                      <a:pt x="45" y="107"/>
                    </a:lnTo>
                    <a:lnTo>
                      <a:pt x="0" y="107"/>
                    </a:lnTo>
                    <a:lnTo>
                      <a:pt x="0" y="105"/>
                    </a:lnTo>
                    <a:lnTo>
                      <a:pt x="5" y="105"/>
                    </a:lnTo>
                    <a:lnTo>
                      <a:pt x="10" y="105"/>
                    </a:lnTo>
                    <a:lnTo>
                      <a:pt x="14" y="103"/>
                    </a:lnTo>
                    <a:lnTo>
                      <a:pt x="14" y="98"/>
                    </a:lnTo>
                    <a:lnTo>
                      <a:pt x="17" y="89"/>
                    </a:lnTo>
                    <a:lnTo>
                      <a:pt x="17" y="19"/>
                    </a:lnTo>
                    <a:lnTo>
                      <a:pt x="14" y="12"/>
                    </a:lnTo>
                    <a:lnTo>
                      <a:pt x="14" y="10"/>
                    </a:lnTo>
                    <a:lnTo>
                      <a:pt x="14" y="7"/>
                    </a:lnTo>
                    <a:lnTo>
                      <a:pt x="12" y="5"/>
                    </a:lnTo>
                    <a:lnTo>
                      <a:pt x="7" y="3"/>
                    </a:lnTo>
                    <a:lnTo>
                      <a:pt x="5" y="3"/>
                    </a:lnTo>
                    <a:lnTo>
                      <a:pt x="0" y="3"/>
                    </a:lnTo>
                    <a:lnTo>
                      <a:pt x="0" y="0"/>
                    </a:lnTo>
                    <a:lnTo>
                      <a:pt x="45" y="0"/>
                    </a:lnTo>
                    <a:lnTo>
                      <a:pt x="45" y="3"/>
                    </a:lnTo>
                    <a:lnTo>
                      <a:pt x="42" y="3"/>
                    </a:lnTo>
                    <a:lnTo>
                      <a:pt x="35" y="5"/>
                    </a:lnTo>
                    <a:lnTo>
                      <a:pt x="33" y="7"/>
                    </a:lnTo>
                    <a:lnTo>
                      <a:pt x="31" y="12"/>
                    </a:lnTo>
                    <a:lnTo>
                      <a:pt x="31" y="19"/>
                    </a:lnTo>
                    <a:lnTo>
                      <a:pt x="31" y="89"/>
                    </a:lnTo>
                    <a:lnTo>
                      <a:pt x="31" y="96"/>
                    </a:lnTo>
                    <a:lnTo>
                      <a:pt x="31" y="100"/>
                    </a:lnTo>
                    <a:lnTo>
                      <a:pt x="33" y="103"/>
                    </a:lnTo>
                    <a:lnTo>
                      <a:pt x="35" y="105"/>
                    </a:lnTo>
                    <a:lnTo>
                      <a:pt x="38" y="105"/>
                    </a:lnTo>
                    <a:lnTo>
                      <a:pt x="42" y="105"/>
                    </a:lnTo>
                    <a:lnTo>
                      <a:pt x="45" y="105"/>
                    </a:lnTo>
                    <a:close/>
                  </a:path>
                </a:pathLst>
              </a:custGeom>
              <a:solidFill>
                <a:srgbClr val="000000"/>
              </a:solidFill>
              <a:ln w="0">
                <a:solidFill>
                  <a:srgbClr val="000000"/>
                </a:solidFill>
                <a:round/>
                <a:headEnd/>
                <a:tailEnd/>
              </a:ln>
            </p:spPr>
            <p:txBody>
              <a:bodyPr/>
              <a:lstStyle/>
              <a:p>
                <a:endParaRPr lang="en-US"/>
              </a:p>
            </p:txBody>
          </p:sp>
          <p:sp>
            <p:nvSpPr>
              <p:cNvPr id="534921" name="Freeform 393"/>
              <p:cNvSpPr>
                <a:spLocks noEditPoints="1"/>
              </p:cNvSpPr>
              <p:nvPr/>
            </p:nvSpPr>
            <p:spPr bwMode="auto">
              <a:xfrm>
                <a:off x="5630" y="3617"/>
                <a:ext cx="115" cy="107"/>
              </a:xfrm>
              <a:custGeom>
                <a:avLst/>
                <a:gdLst/>
                <a:ahLst/>
                <a:cxnLst>
                  <a:cxn ang="0">
                    <a:pos x="73" y="72"/>
                  </a:cxn>
                  <a:cxn ang="0">
                    <a:pos x="31" y="72"/>
                  </a:cxn>
                  <a:cxn ang="0">
                    <a:pos x="24" y="89"/>
                  </a:cxn>
                  <a:cxn ang="0">
                    <a:pos x="21" y="96"/>
                  </a:cxn>
                  <a:cxn ang="0">
                    <a:pos x="21" y="98"/>
                  </a:cxn>
                  <a:cxn ang="0">
                    <a:pos x="21" y="100"/>
                  </a:cxn>
                  <a:cxn ang="0">
                    <a:pos x="24" y="103"/>
                  </a:cxn>
                  <a:cxn ang="0">
                    <a:pos x="26" y="105"/>
                  </a:cxn>
                  <a:cxn ang="0">
                    <a:pos x="33" y="105"/>
                  </a:cxn>
                  <a:cxn ang="0">
                    <a:pos x="33" y="107"/>
                  </a:cxn>
                  <a:cxn ang="0">
                    <a:pos x="0" y="107"/>
                  </a:cxn>
                  <a:cxn ang="0">
                    <a:pos x="0" y="105"/>
                  </a:cxn>
                  <a:cxn ang="0">
                    <a:pos x="5" y="105"/>
                  </a:cxn>
                  <a:cxn ang="0">
                    <a:pos x="10" y="103"/>
                  </a:cxn>
                  <a:cxn ang="0">
                    <a:pos x="14" y="96"/>
                  </a:cxn>
                  <a:cxn ang="0">
                    <a:pos x="17" y="86"/>
                  </a:cxn>
                  <a:cxn ang="0">
                    <a:pos x="56" y="0"/>
                  </a:cxn>
                  <a:cxn ang="0">
                    <a:pos x="59" y="0"/>
                  </a:cxn>
                  <a:cxn ang="0">
                    <a:pos x="96" y="89"/>
                  </a:cxn>
                  <a:cxn ang="0">
                    <a:pos x="101" y="98"/>
                  </a:cxn>
                  <a:cxn ang="0">
                    <a:pos x="103" y="103"/>
                  </a:cxn>
                  <a:cxn ang="0">
                    <a:pos x="108" y="105"/>
                  </a:cxn>
                  <a:cxn ang="0">
                    <a:pos x="115" y="105"/>
                  </a:cxn>
                  <a:cxn ang="0">
                    <a:pos x="115" y="107"/>
                  </a:cxn>
                  <a:cxn ang="0">
                    <a:pos x="70" y="107"/>
                  </a:cxn>
                  <a:cxn ang="0">
                    <a:pos x="70" y="105"/>
                  </a:cxn>
                  <a:cxn ang="0">
                    <a:pos x="77" y="105"/>
                  </a:cxn>
                  <a:cxn ang="0">
                    <a:pos x="80" y="103"/>
                  </a:cxn>
                  <a:cxn ang="0">
                    <a:pos x="82" y="103"/>
                  </a:cxn>
                  <a:cxn ang="0">
                    <a:pos x="82" y="98"/>
                  </a:cxn>
                  <a:cxn ang="0">
                    <a:pos x="82" y="93"/>
                  </a:cxn>
                  <a:cxn ang="0">
                    <a:pos x="80" y="86"/>
                  </a:cxn>
                  <a:cxn ang="0">
                    <a:pos x="73" y="72"/>
                  </a:cxn>
                  <a:cxn ang="0">
                    <a:pos x="70" y="68"/>
                  </a:cxn>
                  <a:cxn ang="0">
                    <a:pos x="54" y="26"/>
                  </a:cxn>
                  <a:cxn ang="0">
                    <a:pos x="33" y="68"/>
                  </a:cxn>
                  <a:cxn ang="0">
                    <a:pos x="70" y="68"/>
                  </a:cxn>
                </a:cxnLst>
                <a:rect l="0" t="0" r="r" b="b"/>
                <a:pathLst>
                  <a:path w="115" h="107">
                    <a:moveTo>
                      <a:pt x="73" y="72"/>
                    </a:moveTo>
                    <a:lnTo>
                      <a:pt x="31" y="72"/>
                    </a:lnTo>
                    <a:lnTo>
                      <a:pt x="24" y="89"/>
                    </a:lnTo>
                    <a:lnTo>
                      <a:pt x="21" y="96"/>
                    </a:lnTo>
                    <a:lnTo>
                      <a:pt x="21" y="98"/>
                    </a:lnTo>
                    <a:lnTo>
                      <a:pt x="21" y="100"/>
                    </a:lnTo>
                    <a:lnTo>
                      <a:pt x="24" y="103"/>
                    </a:lnTo>
                    <a:lnTo>
                      <a:pt x="26" y="105"/>
                    </a:lnTo>
                    <a:lnTo>
                      <a:pt x="33" y="105"/>
                    </a:lnTo>
                    <a:lnTo>
                      <a:pt x="33" y="107"/>
                    </a:lnTo>
                    <a:lnTo>
                      <a:pt x="0" y="107"/>
                    </a:lnTo>
                    <a:lnTo>
                      <a:pt x="0" y="105"/>
                    </a:lnTo>
                    <a:lnTo>
                      <a:pt x="5" y="105"/>
                    </a:lnTo>
                    <a:lnTo>
                      <a:pt x="10" y="103"/>
                    </a:lnTo>
                    <a:lnTo>
                      <a:pt x="14" y="96"/>
                    </a:lnTo>
                    <a:lnTo>
                      <a:pt x="17" y="86"/>
                    </a:lnTo>
                    <a:lnTo>
                      <a:pt x="56" y="0"/>
                    </a:lnTo>
                    <a:lnTo>
                      <a:pt x="59" y="0"/>
                    </a:lnTo>
                    <a:lnTo>
                      <a:pt x="96" y="89"/>
                    </a:lnTo>
                    <a:lnTo>
                      <a:pt x="101" y="98"/>
                    </a:lnTo>
                    <a:lnTo>
                      <a:pt x="103" y="103"/>
                    </a:lnTo>
                    <a:lnTo>
                      <a:pt x="108" y="105"/>
                    </a:lnTo>
                    <a:lnTo>
                      <a:pt x="115" y="105"/>
                    </a:lnTo>
                    <a:lnTo>
                      <a:pt x="115" y="107"/>
                    </a:lnTo>
                    <a:lnTo>
                      <a:pt x="70" y="107"/>
                    </a:lnTo>
                    <a:lnTo>
                      <a:pt x="70" y="105"/>
                    </a:lnTo>
                    <a:lnTo>
                      <a:pt x="77" y="105"/>
                    </a:lnTo>
                    <a:lnTo>
                      <a:pt x="80" y="103"/>
                    </a:lnTo>
                    <a:lnTo>
                      <a:pt x="82" y="103"/>
                    </a:lnTo>
                    <a:lnTo>
                      <a:pt x="82" y="98"/>
                    </a:lnTo>
                    <a:lnTo>
                      <a:pt x="82" y="93"/>
                    </a:lnTo>
                    <a:lnTo>
                      <a:pt x="80" y="86"/>
                    </a:lnTo>
                    <a:lnTo>
                      <a:pt x="73" y="72"/>
                    </a:lnTo>
                    <a:close/>
                    <a:moveTo>
                      <a:pt x="70" y="68"/>
                    </a:moveTo>
                    <a:lnTo>
                      <a:pt x="54" y="26"/>
                    </a:lnTo>
                    <a:lnTo>
                      <a:pt x="33" y="68"/>
                    </a:lnTo>
                    <a:lnTo>
                      <a:pt x="70" y="68"/>
                    </a:lnTo>
                    <a:close/>
                  </a:path>
                </a:pathLst>
              </a:custGeom>
              <a:solidFill>
                <a:srgbClr val="000000"/>
              </a:solidFill>
              <a:ln w="0">
                <a:solidFill>
                  <a:srgbClr val="000000"/>
                </a:solidFill>
                <a:round/>
                <a:headEnd/>
                <a:tailEnd/>
              </a:ln>
            </p:spPr>
            <p:txBody>
              <a:bodyPr/>
              <a:lstStyle/>
              <a:p>
                <a:endParaRPr lang="en-US"/>
              </a:p>
            </p:txBody>
          </p:sp>
          <p:sp>
            <p:nvSpPr>
              <p:cNvPr id="534920" name="Freeform 392"/>
              <p:cNvSpPr>
                <a:spLocks/>
              </p:cNvSpPr>
              <p:nvPr/>
            </p:nvSpPr>
            <p:spPr bwMode="auto">
              <a:xfrm>
                <a:off x="5752" y="3613"/>
                <a:ext cx="33" cy="111"/>
              </a:xfrm>
              <a:custGeom>
                <a:avLst/>
                <a:gdLst/>
                <a:ahLst/>
                <a:cxnLst>
                  <a:cxn ang="0">
                    <a:pos x="23" y="0"/>
                  </a:cxn>
                  <a:cxn ang="0">
                    <a:pos x="23" y="95"/>
                  </a:cxn>
                  <a:cxn ang="0">
                    <a:pos x="23" y="102"/>
                  </a:cxn>
                  <a:cxn ang="0">
                    <a:pos x="23" y="104"/>
                  </a:cxn>
                  <a:cxn ang="0">
                    <a:pos x="26" y="107"/>
                  </a:cxn>
                  <a:cxn ang="0">
                    <a:pos x="28" y="109"/>
                  </a:cxn>
                  <a:cxn ang="0">
                    <a:pos x="30" y="109"/>
                  </a:cxn>
                  <a:cxn ang="0">
                    <a:pos x="33" y="109"/>
                  </a:cxn>
                  <a:cxn ang="0">
                    <a:pos x="33" y="111"/>
                  </a:cxn>
                  <a:cxn ang="0">
                    <a:pos x="0" y="111"/>
                  </a:cxn>
                  <a:cxn ang="0">
                    <a:pos x="0" y="109"/>
                  </a:cxn>
                  <a:cxn ang="0">
                    <a:pos x="5" y="109"/>
                  </a:cxn>
                  <a:cxn ang="0">
                    <a:pos x="7" y="109"/>
                  </a:cxn>
                  <a:cxn ang="0">
                    <a:pos x="9" y="107"/>
                  </a:cxn>
                  <a:cxn ang="0">
                    <a:pos x="9" y="104"/>
                  </a:cxn>
                  <a:cxn ang="0">
                    <a:pos x="9" y="102"/>
                  </a:cxn>
                  <a:cxn ang="0">
                    <a:pos x="9" y="95"/>
                  </a:cxn>
                  <a:cxn ang="0">
                    <a:pos x="9" y="30"/>
                  </a:cxn>
                  <a:cxn ang="0">
                    <a:pos x="9" y="23"/>
                  </a:cxn>
                  <a:cxn ang="0">
                    <a:pos x="9" y="18"/>
                  </a:cxn>
                  <a:cxn ang="0">
                    <a:pos x="9" y="14"/>
                  </a:cxn>
                  <a:cxn ang="0">
                    <a:pos x="9" y="11"/>
                  </a:cxn>
                  <a:cxn ang="0">
                    <a:pos x="9" y="11"/>
                  </a:cxn>
                  <a:cxn ang="0">
                    <a:pos x="7" y="9"/>
                  </a:cxn>
                  <a:cxn ang="0">
                    <a:pos x="5" y="9"/>
                  </a:cxn>
                  <a:cxn ang="0">
                    <a:pos x="5" y="9"/>
                  </a:cxn>
                  <a:cxn ang="0">
                    <a:pos x="2" y="11"/>
                  </a:cxn>
                  <a:cxn ang="0">
                    <a:pos x="0" y="9"/>
                  </a:cxn>
                  <a:cxn ang="0">
                    <a:pos x="21" y="0"/>
                  </a:cxn>
                  <a:cxn ang="0">
                    <a:pos x="23" y="0"/>
                  </a:cxn>
                </a:cxnLst>
                <a:rect l="0" t="0" r="r" b="b"/>
                <a:pathLst>
                  <a:path w="33" h="111">
                    <a:moveTo>
                      <a:pt x="23" y="0"/>
                    </a:moveTo>
                    <a:lnTo>
                      <a:pt x="23" y="95"/>
                    </a:lnTo>
                    <a:lnTo>
                      <a:pt x="23" y="102"/>
                    </a:lnTo>
                    <a:lnTo>
                      <a:pt x="23" y="104"/>
                    </a:lnTo>
                    <a:lnTo>
                      <a:pt x="26" y="107"/>
                    </a:lnTo>
                    <a:lnTo>
                      <a:pt x="28" y="109"/>
                    </a:lnTo>
                    <a:lnTo>
                      <a:pt x="30" y="109"/>
                    </a:lnTo>
                    <a:lnTo>
                      <a:pt x="33" y="109"/>
                    </a:lnTo>
                    <a:lnTo>
                      <a:pt x="33" y="111"/>
                    </a:lnTo>
                    <a:lnTo>
                      <a:pt x="0" y="111"/>
                    </a:lnTo>
                    <a:lnTo>
                      <a:pt x="0" y="109"/>
                    </a:lnTo>
                    <a:lnTo>
                      <a:pt x="5" y="109"/>
                    </a:lnTo>
                    <a:lnTo>
                      <a:pt x="7" y="109"/>
                    </a:lnTo>
                    <a:lnTo>
                      <a:pt x="9" y="107"/>
                    </a:lnTo>
                    <a:lnTo>
                      <a:pt x="9" y="104"/>
                    </a:lnTo>
                    <a:lnTo>
                      <a:pt x="9" y="102"/>
                    </a:lnTo>
                    <a:lnTo>
                      <a:pt x="9" y="95"/>
                    </a:lnTo>
                    <a:lnTo>
                      <a:pt x="9" y="30"/>
                    </a:lnTo>
                    <a:lnTo>
                      <a:pt x="9" y="23"/>
                    </a:lnTo>
                    <a:lnTo>
                      <a:pt x="9" y="18"/>
                    </a:lnTo>
                    <a:lnTo>
                      <a:pt x="9" y="14"/>
                    </a:lnTo>
                    <a:lnTo>
                      <a:pt x="9" y="11"/>
                    </a:lnTo>
                    <a:lnTo>
                      <a:pt x="7" y="9"/>
                    </a:lnTo>
                    <a:lnTo>
                      <a:pt x="5" y="9"/>
                    </a:lnTo>
                    <a:lnTo>
                      <a:pt x="2" y="11"/>
                    </a:lnTo>
                    <a:lnTo>
                      <a:pt x="0" y="9"/>
                    </a:lnTo>
                    <a:lnTo>
                      <a:pt x="21" y="0"/>
                    </a:lnTo>
                    <a:lnTo>
                      <a:pt x="23" y="0"/>
                    </a:lnTo>
                    <a:close/>
                  </a:path>
                </a:pathLst>
              </a:custGeom>
              <a:solidFill>
                <a:srgbClr val="000000"/>
              </a:solidFill>
              <a:ln w="0">
                <a:solidFill>
                  <a:srgbClr val="000000"/>
                </a:solidFill>
                <a:round/>
                <a:headEnd/>
                <a:tailEnd/>
              </a:ln>
            </p:spPr>
            <p:txBody>
              <a:bodyPr/>
              <a:lstStyle/>
              <a:p>
                <a:endParaRPr lang="en-US"/>
              </a:p>
            </p:txBody>
          </p:sp>
          <p:sp>
            <p:nvSpPr>
              <p:cNvPr id="534919" name="Freeform 391"/>
              <p:cNvSpPr>
                <a:spLocks/>
              </p:cNvSpPr>
              <p:nvPr/>
            </p:nvSpPr>
            <p:spPr bwMode="auto">
              <a:xfrm>
                <a:off x="5792" y="3629"/>
                <a:ext cx="44" cy="98"/>
              </a:xfrm>
              <a:custGeom>
                <a:avLst/>
                <a:gdLst/>
                <a:ahLst/>
                <a:cxnLst>
                  <a:cxn ang="0">
                    <a:pos x="23" y="0"/>
                  </a:cxn>
                  <a:cxn ang="0">
                    <a:pos x="23" y="23"/>
                  </a:cxn>
                  <a:cxn ang="0">
                    <a:pos x="40" y="23"/>
                  </a:cxn>
                  <a:cxn ang="0">
                    <a:pos x="40" y="30"/>
                  </a:cxn>
                  <a:cxn ang="0">
                    <a:pos x="23" y="30"/>
                  </a:cxn>
                  <a:cxn ang="0">
                    <a:pos x="23" y="77"/>
                  </a:cxn>
                  <a:cxn ang="0">
                    <a:pos x="23" y="81"/>
                  </a:cxn>
                  <a:cxn ang="0">
                    <a:pos x="26" y="86"/>
                  </a:cxn>
                  <a:cxn ang="0">
                    <a:pos x="28" y="86"/>
                  </a:cxn>
                  <a:cxn ang="0">
                    <a:pos x="30" y="88"/>
                  </a:cxn>
                  <a:cxn ang="0">
                    <a:pos x="35" y="86"/>
                  </a:cxn>
                  <a:cxn ang="0">
                    <a:pos x="37" y="86"/>
                  </a:cxn>
                  <a:cxn ang="0">
                    <a:pos x="40" y="84"/>
                  </a:cxn>
                  <a:cxn ang="0">
                    <a:pos x="40" y="81"/>
                  </a:cxn>
                  <a:cxn ang="0">
                    <a:pos x="44" y="81"/>
                  </a:cxn>
                  <a:cxn ang="0">
                    <a:pos x="40" y="88"/>
                  </a:cxn>
                  <a:cxn ang="0">
                    <a:pos x="35" y="93"/>
                  </a:cxn>
                  <a:cxn ang="0">
                    <a:pos x="30" y="95"/>
                  </a:cxn>
                  <a:cxn ang="0">
                    <a:pos x="26" y="98"/>
                  </a:cxn>
                  <a:cxn ang="0">
                    <a:pos x="21" y="98"/>
                  </a:cxn>
                  <a:cxn ang="0">
                    <a:pos x="18" y="95"/>
                  </a:cxn>
                  <a:cxn ang="0">
                    <a:pos x="14" y="93"/>
                  </a:cxn>
                  <a:cxn ang="0">
                    <a:pos x="11" y="91"/>
                  </a:cxn>
                  <a:cxn ang="0">
                    <a:pos x="11" y="86"/>
                  </a:cxn>
                  <a:cxn ang="0">
                    <a:pos x="11" y="79"/>
                  </a:cxn>
                  <a:cxn ang="0">
                    <a:pos x="11" y="30"/>
                  </a:cxn>
                  <a:cxn ang="0">
                    <a:pos x="0" y="30"/>
                  </a:cxn>
                  <a:cxn ang="0">
                    <a:pos x="0" y="28"/>
                  </a:cxn>
                  <a:cxn ang="0">
                    <a:pos x="2" y="25"/>
                  </a:cxn>
                  <a:cxn ang="0">
                    <a:pos x="7" y="21"/>
                  </a:cxn>
                  <a:cxn ang="0">
                    <a:pos x="11" y="16"/>
                  </a:cxn>
                  <a:cxn ang="0">
                    <a:pos x="16" y="11"/>
                  </a:cxn>
                  <a:cxn ang="0">
                    <a:pos x="18" y="7"/>
                  </a:cxn>
                  <a:cxn ang="0">
                    <a:pos x="23" y="0"/>
                  </a:cxn>
                  <a:cxn ang="0">
                    <a:pos x="23" y="0"/>
                  </a:cxn>
                </a:cxnLst>
                <a:rect l="0" t="0" r="r" b="b"/>
                <a:pathLst>
                  <a:path w="44" h="98">
                    <a:moveTo>
                      <a:pt x="23" y="0"/>
                    </a:moveTo>
                    <a:lnTo>
                      <a:pt x="23" y="23"/>
                    </a:lnTo>
                    <a:lnTo>
                      <a:pt x="40" y="23"/>
                    </a:lnTo>
                    <a:lnTo>
                      <a:pt x="40" y="30"/>
                    </a:lnTo>
                    <a:lnTo>
                      <a:pt x="23" y="30"/>
                    </a:lnTo>
                    <a:lnTo>
                      <a:pt x="23" y="77"/>
                    </a:lnTo>
                    <a:lnTo>
                      <a:pt x="23" y="81"/>
                    </a:lnTo>
                    <a:lnTo>
                      <a:pt x="26" y="86"/>
                    </a:lnTo>
                    <a:lnTo>
                      <a:pt x="28" y="86"/>
                    </a:lnTo>
                    <a:lnTo>
                      <a:pt x="30" y="88"/>
                    </a:lnTo>
                    <a:lnTo>
                      <a:pt x="35" y="86"/>
                    </a:lnTo>
                    <a:lnTo>
                      <a:pt x="37" y="86"/>
                    </a:lnTo>
                    <a:lnTo>
                      <a:pt x="40" y="84"/>
                    </a:lnTo>
                    <a:lnTo>
                      <a:pt x="40" y="81"/>
                    </a:lnTo>
                    <a:lnTo>
                      <a:pt x="44" y="81"/>
                    </a:lnTo>
                    <a:lnTo>
                      <a:pt x="40" y="88"/>
                    </a:lnTo>
                    <a:lnTo>
                      <a:pt x="35" y="93"/>
                    </a:lnTo>
                    <a:lnTo>
                      <a:pt x="30" y="95"/>
                    </a:lnTo>
                    <a:lnTo>
                      <a:pt x="26" y="98"/>
                    </a:lnTo>
                    <a:lnTo>
                      <a:pt x="21" y="98"/>
                    </a:lnTo>
                    <a:lnTo>
                      <a:pt x="18" y="95"/>
                    </a:lnTo>
                    <a:lnTo>
                      <a:pt x="14" y="93"/>
                    </a:lnTo>
                    <a:lnTo>
                      <a:pt x="11" y="91"/>
                    </a:lnTo>
                    <a:lnTo>
                      <a:pt x="11" y="86"/>
                    </a:lnTo>
                    <a:lnTo>
                      <a:pt x="11" y="79"/>
                    </a:lnTo>
                    <a:lnTo>
                      <a:pt x="11" y="30"/>
                    </a:lnTo>
                    <a:lnTo>
                      <a:pt x="0" y="30"/>
                    </a:lnTo>
                    <a:lnTo>
                      <a:pt x="0" y="28"/>
                    </a:lnTo>
                    <a:lnTo>
                      <a:pt x="2" y="25"/>
                    </a:lnTo>
                    <a:lnTo>
                      <a:pt x="7" y="21"/>
                    </a:lnTo>
                    <a:lnTo>
                      <a:pt x="11" y="16"/>
                    </a:lnTo>
                    <a:lnTo>
                      <a:pt x="16" y="11"/>
                    </a:lnTo>
                    <a:lnTo>
                      <a:pt x="18" y="7"/>
                    </a:lnTo>
                    <a:lnTo>
                      <a:pt x="23" y="0"/>
                    </a:lnTo>
                    <a:close/>
                  </a:path>
                </a:pathLst>
              </a:custGeom>
              <a:solidFill>
                <a:srgbClr val="000000"/>
              </a:solidFill>
              <a:ln w="0">
                <a:solidFill>
                  <a:srgbClr val="000000"/>
                </a:solidFill>
                <a:round/>
                <a:headEnd/>
                <a:tailEnd/>
              </a:ln>
            </p:spPr>
            <p:txBody>
              <a:bodyPr/>
              <a:lstStyle/>
              <a:p>
                <a:endParaRPr lang="en-US"/>
              </a:p>
            </p:txBody>
          </p:sp>
          <p:sp>
            <p:nvSpPr>
              <p:cNvPr id="534918" name="Freeform 390"/>
              <p:cNvSpPr>
                <a:spLocks noEditPoints="1"/>
              </p:cNvSpPr>
              <p:nvPr/>
            </p:nvSpPr>
            <p:spPr bwMode="auto">
              <a:xfrm>
                <a:off x="5843" y="3613"/>
                <a:ext cx="33" cy="111"/>
              </a:xfrm>
              <a:custGeom>
                <a:avLst/>
                <a:gdLst/>
                <a:ahLst/>
                <a:cxnLst>
                  <a:cxn ang="0">
                    <a:pos x="14" y="0"/>
                  </a:cxn>
                  <a:cxn ang="0">
                    <a:pos x="19" y="2"/>
                  </a:cxn>
                  <a:cxn ang="0">
                    <a:pos x="21" y="2"/>
                  </a:cxn>
                  <a:cxn ang="0">
                    <a:pos x="24" y="7"/>
                  </a:cxn>
                  <a:cxn ang="0">
                    <a:pos x="24" y="9"/>
                  </a:cxn>
                  <a:cxn ang="0">
                    <a:pos x="24" y="14"/>
                  </a:cxn>
                  <a:cxn ang="0">
                    <a:pos x="21" y="16"/>
                  </a:cxn>
                  <a:cxn ang="0">
                    <a:pos x="19" y="18"/>
                  </a:cxn>
                  <a:cxn ang="0">
                    <a:pos x="14" y="18"/>
                  </a:cxn>
                  <a:cxn ang="0">
                    <a:pos x="12" y="18"/>
                  </a:cxn>
                  <a:cxn ang="0">
                    <a:pos x="10" y="16"/>
                  </a:cxn>
                  <a:cxn ang="0">
                    <a:pos x="7" y="14"/>
                  </a:cxn>
                  <a:cxn ang="0">
                    <a:pos x="7" y="9"/>
                  </a:cxn>
                  <a:cxn ang="0">
                    <a:pos x="7" y="7"/>
                  </a:cxn>
                  <a:cxn ang="0">
                    <a:pos x="10" y="2"/>
                  </a:cxn>
                  <a:cxn ang="0">
                    <a:pos x="12" y="2"/>
                  </a:cxn>
                  <a:cxn ang="0">
                    <a:pos x="14" y="0"/>
                  </a:cxn>
                  <a:cxn ang="0">
                    <a:pos x="24" y="39"/>
                  </a:cxn>
                  <a:cxn ang="0">
                    <a:pos x="24" y="95"/>
                  </a:cxn>
                  <a:cxn ang="0">
                    <a:pos x="24" y="102"/>
                  </a:cxn>
                  <a:cxn ang="0">
                    <a:pos x="24" y="104"/>
                  </a:cxn>
                  <a:cxn ang="0">
                    <a:pos x="26" y="107"/>
                  </a:cxn>
                  <a:cxn ang="0">
                    <a:pos x="26" y="109"/>
                  </a:cxn>
                  <a:cxn ang="0">
                    <a:pos x="28" y="109"/>
                  </a:cxn>
                  <a:cxn ang="0">
                    <a:pos x="33" y="109"/>
                  </a:cxn>
                  <a:cxn ang="0">
                    <a:pos x="33" y="111"/>
                  </a:cxn>
                  <a:cxn ang="0">
                    <a:pos x="0" y="111"/>
                  </a:cxn>
                  <a:cxn ang="0">
                    <a:pos x="0" y="109"/>
                  </a:cxn>
                  <a:cxn ang="0">
                    <a:pos x="3" y="109"/>
                  </a:cxn>
                  <a:cxn ang="0">
                    <a:pos x="5" y="109"/>
                  </a:cxn>
                  <a:cxn ang="0">
                    <a:pos x="7" y="107"/>
                  </a:cxn>
                  <a:cxn ang="0">
                    <a:pos x="10" y="104"/>
                  </a:cxn>
                  <a:cxn ang="0">
                    <a:pos x="10" y="102"/>
                  </a:cxn>
                  <a:cxn ang="0">
                    <a:pos x="10" y="95"/>
                  </a:cxn>
                  <a:cxn ang="0">
                    <a:pos x="10" y="69"/>
                  </a:cxn>
                  <a:cxn ang="0">
                    <a:pos x="10" y="60"/>
                  </a:cxn>
                  <a:cxn ang="0">
                    <a:pos x="10" y="55"/>
                  </a:cxn>
                  <a:cxn ang="0">
                    <a:pos x="10" y="53"/>
                  </a:cxn>
                  <a:cxn ang="0">
                    <a:pos x="7" y="51"/>
                  </a:cxn>
                  <a:cxn ang="0">
                    <a:pos x="7" y="48"/>
                  </a:cxn>
                  <a:cxn ang="0">
                    <a:pos x="7" y="48"/>
                  </a:cxn>
                  <a:cxn ang="0">
                    <a:pos x="5" y="48"/>
                  </a:cxn>
                  <a:cxn ang="0">
                    <a:pos x="3" y="48"/>
                  </a:cxn>
                  <a:cxn ang="0">
                    <a:pos x="0" y="48"/>
                  </a:cxn>
                  <a:cxn ang="0">
                    <a:pos x="0" y="46"/>
                  </a:cxn>
                  <a:cxn ang="0">
                    <a:pos x="19" y="39"/>
                  </a:cxn>
                  <a:cxn ang="0">
                    <a:pos x="24" y="39"/>
                  </a:cxn>
                </a:cxnLst>
                <a:rect l="0" t="0" r="r" b="b"/>
                <a:pathLst>
                  <a:path w="33" h="111">
                    <a:moveTo>
                      <a:pt x="14" y="0"/>
                    </a:moveTo>
                    <a:lnTo>
                      <a:pt x="19" y="2"/>
                    </a:lnTo>
                    <a:lnTo>
                      <a:pt x="21" y="2"/>
                    </a:lnTo>
                    <a:lnTo>
                      <a:pt x="24" y="7"/>
                    </a:lnTo>
                    <a:lnTo>
                      <a:pt x="24" y="9"/>
                    </a:lnTo>
                    <a:lnTo>
                      <a:pt x="24" y="14"/>
                    </a:lnTo>
                    <a:lnTo>
                      <a:pt x="21" y="16"/>
                    </a:lnTo>
                    <a:lnTo>
                      <a:pt x="19" y="18"/>
                    </a:lnTo>
                    <a:lnTo>
                      <a:pt x="14" y="18"/>
                    </a:lnTo>
                    <a:lnTo>
                      <a:pt x="12" y="18"/>
                    </a:lnTo>
                    <a:lnTo>
                      <a:pt x="10" y="16"/>
                    </a:lnTo>
                    <a:lnTo>
                      <a:pt x="7" y="14"/>
                    </a:lnTo>
                    <a:lnTo>
                      <a:pt x="7" y="9"/>
                    </a:lnTo>
                    <a:lnTo>
                      <a:pt x="7" y="7"/>
                    </a:lnTo>
                    <a:lnTo>
                      <a:pt x="10" y="2"/>
                    </a:lnTo>
                    <a:lnTo>
                      <a:pt x="12" y="2"/>
                    </a:lnTo>
                    <a:lnTo>
                      <a:pt x="14" y="0"/>
                    </a:lnTo>
                    <a:close/>
                    <a:moveTo>
                      <a:pt x="24" y="39"/>
                    </a:moveTo>
                    <a:lnTo>
                      <a:pt x="24" y="95"/>
                    </a:lnTo>
                    <a:lnTo>
                      <a:pt x="24" y="102"/>
                    </a:lnTo>
                    <a:lnTo>
                      <a:pt x="24" y="104"/>
                    </a:lnTo>
                    <a:lnTo>
                      <a:pt x="26" y="107"/>
                    </a:lnTo>
                    <a:lnTo>
                      <a:pt x="26" y="109"/>
                    </a:lnTo>
                    <a:lnTo>
                      <a:pt x="28" y="109"/>
                    </a:lnTo>
                    <a:lnTo>
                      <a:pt x="33" y="109"/>
                    </a:lnTo>
                    <a:lnTo>
                      <a:pt x="33" y="111"/>
                    </a:lnTo>
                    <a:lnTo>
                      <a:pt x="0" y="111"/>
                    </a:lnTo>
                    <a:lnTo>
                      <a:pt x="0" y="109"/>
                    </a:lnTo>
                    <a:lnTo>
                      <a:pt x="3" y="109"/>
                    </a:lnTo>
                    <a:lnTo>
                      <a:pt x="5" y="109"/>
                    </a:lnTo>
                    <a:lnTo>
                      <a:pt x="7" y="107"/>
                    </a:lnTo>
                    <a:lnTo>
                      <a:pt x="10" y="104"/>
                    </a:lnTo>
                    <a:lnTo>
                      <a:pt x="10" y="102"/>
                    </a:lnTo>
                    <a:lnTo>
                      <a:pt x="10" y="95"/>
                    </a:lnTo>
                    <a:lnTo>
                      <a:pt x="10" y="69"/>
                    </a:lnTo>
                    <a:lnTo>
                      <a:pt x="10" y="60"/>
                    </a:lnTo>
                    <a:lnTo>
                      <a:pt x="10" y="55"/>
                    </a:lnTo>
                    <a:lnTo>
                      <a:pt x="10" y="53"/>
                    </a:lnTo>
                    <a:lnTo>
                      <a:pt x="7" y="51"/>
                    </a:lnTo>
                    <a:lnTo>
                      <a:pt x="7" y="48"/>
                    </a:lnTo>
                    <a:lnTo>
                      <a:pt x="5" y="48"/>
                    </a:lnTo>
                    <a:lnTo>
                      <a:pt x="3" y="48"/>
                    </a:lnTo>
                    <a:lnTo>
                      <a:pt x="0" y="48"/>
                    </a:lnTo>
                    <a:lnTo>
                      <a:pt x="0" y="46"/>
                    </a:lnTo>
                    <a:lnTo>
                      <a:pt x="19" y="39"/>
                    </a:lnTo>
                    <a:lnTo>
                      <a:pt x="24" y="39"/>
                    </a:lnTo>
                    <a:close/>
                  </a:path>
                </a:pathLst>
              </a:custGeom>
              <a:solidFill>
                <a:srgbClr val="000000"/>
              </a:solidFill>
              <a:ln w="0">
                <a:solidFill>
                  <a:srgbClr val="000000"/>
                </a:solidFill>
                <a:round/>
                <a:headEnd/>
                <a:tailEnd/>
              </a:ln>
            </p:spPr>
            <p:txBody>
              <a:bodyPr/>
              <a:lstStyle/>
              <a:p>
                <a:endParaRPr lang="en-US"/>
              </a:p>
            </p:txBody>
          </p:sp>
          <p:sp>
            <p:nvSpPr>
              <p:cNvPr id="534917" name="Freeform 389"/>
              <p:cNvSpPr>
                <a:spLocks/>
              </p:cNvSpPr>
              <p:nvPr/>
            </p:nvSpPr>
            <p:spPr bwMode="auto">
              <a:xfrm>
                <a:off x="5881" y="3652"/>
                <a:ext cx="79" cy="72"/>
              </a:xfrm>
              <a:custGeom>
                <a:avLst/>
                <a:gdLst/>
                <a:ahLst/>
                <a:cxnLst>
                  <a:cxn ang="0">
                    <a:pos x="33" y="0"/>
                  </a:cxn>
                  <a:cxn ang="0">
                    <a:pos x="30" y="2"/>
                  </a:cxn>
                  <a:cxn ang="0">
                    <a:pos x="28" y="5"/>
                  </a:cxn>
                  <a:cxn ang="0">
                    <a:pos x="28" y="9"/>
                  </a:cxn>
                  <a:cxn ang="0">
                    <a:pos x="33" y="14"/>
                  </a:cxn>
                  <a:cxn ang="0">
                    <a:pos x="42" y="26"/>
                  </a:cxn>
                  <a:cxn ang="0">
                    <a:pos x="51" y="14"/>
                  </a:cxn>
                  <a:cxn ang="0">
                    <a:pos x="54" y="7"/>
                  </a:cxn>
                  <a:cxn ang="0">
                    <a:pos x="51" y="5"/>
                  </a:cxn>
                  <a:cxn ang="0">
                    <a:pos x="47" y="2"/>
                  </a:cxn>
                  <a:cxn ang="0">
                    <a:pos x="75" y="0"/>
                  </a:cxn>
                  <a:cxn ang="0">
                    <a:pos x="70" y="2"/>
                  </a:cxn>
                  <a:cxn ang="0">
                    <a:pos x="63" y="7"/>
                  </a:cxn>
                  <a:cxn ang="0">
                    <a:pos x="54" y="19"/>
                  </a:cxn>
                  <a:cxn ang="0">
                    <a:pos x="63" y="56"/>
                  </a:cxn>
                  <a:cxn ang="0">
                    <a:pos x="70" y="65"/>
                  </a:cxn>
                  <a:cxn ang="0">
                    <a:pos x="75" y="68"/>
                  </a:cxn>
                  <a:cxn ang="0">
                    <a:pos x="79" y="72"/>
                  </a:cxn>
                  <a:cxn ang="0">
                    <a:pos x="42" y="70"/>
                  </a:cxn>
                  <a:cxn ang="0">
                    <a:pos x="49" y="68"/>
                  </a:cxn>
                  <a:cxn ang="0">
                    <a:pos x="51" y="65"/>
                  </a:cxn>
                  <a:cxn ang="0">
                    <a:pos x="49" y="61"/>
                  </a:cxn>
                  <a:cxn ang="0">
                    <a:pos x="35" y="40"/>
                  </a:cxn>
                  <a:cxn ang="0">
                    <a:pos x="21" y="61"/>
                  </a:cxn>
                  <a:cxn ang="0">
                    <a:pos x="18" y="65"/>
                  </a:cxn>
                  <a:cxn ang="0">
                    <a:pos x="21" y="68"/>
                  </a:cxn>
                  <a:cxn ang="0">
                    <a:pos x="28" y="70"/>
                  </a:cxn>
                  <a:cxn ang="0">
                    <a:pos x="4" y="72"/>
                  </a:cxn>
                  <a:cxn ang="0">
                    <a:pos x="7" y="68"/>
                  </a:cxn>
                  <a:cxn ang="0">
                    <a:pos x="9" y="65"/>
                  </a:cxn>
                  <a:cxn ang="0">
                    <a:pos x="16" y="56"/>
                  </a:cxn>
                  <a:cxn ang="0">
                    <a:pos x="16" y="16"/>
                  </a:cxn>
                  <a:cxn ang="0">
                    <a:pos x="7" y="5"/>
                  </a:cxn>
                  <a:cxn ang="0">
                    <a:pos x="0" y="2"/>
                  </a:cxn>
                </a:cxnLst>
                <a:rect l="0" t="0" r="r" b="b"/>
                <a:pathLst>
                  <a:path w="79" h="72">
                    <a:moveTo>
                      <a:pt x="0" y="0"/>
                    </a:moveTo>
                    <a:lnTo>
                      <a:pt x="33" y="0"/>
                    </a:lnTo>
                    <a:lnTo>
                      <a:pt x="33" y="2"/>
                    </a:lnTo>
                    <a:lnTo>
                      <a:pt x="30" y="2"/>
                    </a:lnTo>
                    <a:lnTo>
                      <a:pt x="28" y="5"/>
                    </a:lnTo>
                    <a:lnTo>
                      <a:pt x="28" y="7"/>
                    </a:lnTo>
                    <a:lnTo>
                      <a:pt x="28" y="9"/>
                    </a:lnTo>
                    <a:lnTo>
                      <a:pt x="30" y="14"/>
                    </a:lnTo>
                    <a:lnTo>
                      <a:pt x="33" y="14"/>
                    </a:lnTo>
                    <a:lnTo>
                      <a:pt x="35" y="16"/>
                    </a:lnTo>
                    <a:lnTo>
                      <a:pt x="42" y="26"/>
                    </a:lnTo>
                    <a:lnTo>
                      <a:pt x="47" y="19"/>
                    </a:lnTo>
                    <a:lnTo>
                      <a:pt x="51" y="14"/>
                    </a:lnTo>
                    <a:lnTo>
                      <a:pt x="54" y="12"/>
                    </a:lnTo>
                    <a:lnTo>
                      <a:pt x="54" y="7"/>
                    </a:lnTo>
                    <a:lnTo>
                      <a:pt x="51" y="5"/>
                    </a:lnTo>
                    <a:lnTo>
                      <a:pt x="51" y="2"/>
                    </a:lnTo>
                    <a:lnTo>
                      <a:pt x="47" y="2"/>
                    </a:lnTo>
                    <a:lnTo>
                      <a:pt x="47" y="0"/>
                    </a:lnTo>
                    <a:lnTo>
                      <a:pt x="75" y="0"/>
                    </a:lnTo>
                    <a:lnTo>
                      <a:pt x="75" y="2"/>
                    </a:lnTo>
                    <a:lnTo>
                      <a:pt x="70" y="2"/>
                    </a:lnTo>
                    <a:lnTo>
                      <a:pt x="65" y="5"/>
                    </a:lnTo>
                    <a:lnTo>
                      <a:pt x="63" y="7"/>
                    </a:lnTo>
                    <a:lnTo>
                      <a:pt x="58" y="12"/>
                    </a:lnTo>
                    <a:lnTo>
                      <a:pt x="54" y="19"/>
                    </a:lnTo>
                    <a:lnTo>
                      <a:pt x="44" y="30"/>
                    </a:lnTo>
                    <a:lnTo>
                      <a:pt x="63" y="56"/>
                    </a:lnTo>
                    <a:lnTo>
                      <a:pt x="65" y="61"/>
                    </a:lnTo>
                    <a:lnTo>
                      <a:pt x="70" y="65"/>
                    </a:lnTo>
                    <a:lnTo>
                      <a:pt x="72" y="68"/>
                    </a:lnTo>
                    <a:lnTo>
                      <a:pt x="75" y="68"/>
                    </a:lnTo>
                    <a:lnTo>
                      <a:pt x="79" y="70"/>
                    </a:lnTo>
                    <a:lnTo>
                      <a:pt x="79" y="72"/>
                    </a:lnTo>
                    <a:lnTo>
                      <a:pt x="42" y="72"/>
                    </a:lnTo>
                    <a:lnTo>
                      <a:pt x="42" y="70"/>
                    </a:lnTo>
                    <a:lnTo>
                      <a:pt x="47" y="70"/>
                    </a:lnTo>
                    <a:lnTo>
                      <a:pt x="49" y="68"/>
                    </a:lnTo>
                    <a:lnTo>
                      <a:pt x="51" y="68"/>
                    </a:lnTo>
                    <a:lnTo>
                      <a:pt x="51" y="65"/>
                    </a:lnTo>
                    <a:lnTo>
                      <a:pt x="51" y="63"/>
                    </a:lnTo>
                    <a:lnTo>
                      <a:pt x="49" y="61"/>
                    </a:lnTo>
                    <a:lnTo>
                      <a:pt x="47" y="56"/>
                    </a:lnTo>
                    <a:lnTo>
                      <a:pt x="35" y="40"/>
                    </a:lnTo>
                    <a:lnTo>
                      <a:pt x="23" y="56"/>
                    </a:lnTo>
                    <a:lnTo>
                      <a:pt x="21" y="61"/>
                    </a:lnTo>
                    <a:lnTo>
                      <a:pt x="18" y="63"/>
                    </a:lnTo>
                    <a:lnTo>
                      <a:pt x="18" y="65"/>
                    </a:lnTo>
                    <a:lnTo>
                      <a:pt x="21" y="68"/>
                    </a:lnTo>
                    <a:lnTo>
                      <a:pt x="23" y="70"/>
                    </a:lnTo>
                    <a:lnTo>
                      <a:pt x="28" y="70"/>
                    </a:lnTo>
                    <a:lnTo>
                      <a:pt x="28" y="72"/>
                    </a:lnTo>
                    <a:lnTo>
                      <a:pt x="4" y="72"/>
                    </a:lnTo>
                    <a:lnTo>
                      <a:pt x="4" y="70"/>
                    </a:lnTo>
                    <a:lnTo>
                      <a:pt x="7" y="68"/>
                    </a:lnTo>
                    <a:lnTo>
                      <a:pt x="9" y="65"/>
                    </a:lnTo>
                    <a:lnTo>
                      <a:pt x="14" y="61"/>
                    </a:lnTo>
                    <a:lnTo>
                      <a:pt x="16" y="56"/>
                    </a:lnTo>
                    <a:lnTo>
                      <a:pt x="33" y="37"/>
                    </a:lnTo>
                    <a:lnTo>
                      <a:pt x="16" y="16"/>
                    </a:lnTo>
                    <a:lnTo>
                      <a:pt x="11" y="9"/>
                    </a:lnTo>
                    <a:lnTo>
                      <a:pt x="7" y="5"/>
                    </a:lnTo>
                    <a:lnTo>
                      <a:pt x="4"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534916" name="Freeform 388"/>
              <p:cNvSpPr>
                <a:spLocks/>
              </p:cNvSpPr>
              <p:nvPr/>
            </p:nvSpPr>
            <p:spPr bwMode="auto">
              <a:xfrm>
                <a:off x="5965" y="3615"/>
                <a:ext cx="42" cy="142"/>
              </a:xfrm>
              <a:custGeom>
                <a:avLst/>
                <a:gdLst/>
                <a:ahLst/>
                <a:cxnLst>
                  <a:cxn ang="0">
                    <a:pos x="0" y="2"/>
                  </a:cxn>
                  <a:cxn ang="0">
                    <a:pos x="0" y="0"/>
                  </a:cxn>
                  <a:cxn ang="0">
                    <a:pos x="9" y="7"/>
                  </a:cxn>
                  <a:cxn ang="0">
                    <a:pos x="19" y="14"/>
                  </a:cxn>
                  <a:cxn ang="0">
                    <a:pos x="30" y="25"/>
                  </a:cxn>
                  <a:cxn ang="0">
                    <a:pos x="38" y="39"/>
                  </a:cxn>
                  <a:cxn ang="0">
                    <a:pos x="42" y="56"/>
                  </a:cxn>
                  <a:cxn ang="0">
                    <a:pos x="42" y="72"/>
                  </a:cxn>
                  <a:cxn ang="0">
                    <a:pos x="40" y="95"/>
                  </a:cxn>
                  <a:cxn ang="0">
                    <a:pos x="30" y="114"/>
                  </a:cxn>
                  <a:cxn ang="0">
                    <a:pos x="21" y="126"/>
                  </a:cxn>
                  <a:cxn ang="0">
                    <a:pos x="12" y="137"/>
                  </a:cxn>
                  <a:cxn ang="0">
                    <a:pos x="0" y="142"/>
                  </a:cxn>
                  <a:cxn ang="0">
                    <a:pos x="0" y="140"/>
                  </a:cxn>
                  <a:cxn ang="0">
                    <a:pos x="9" y="133"/>
                  </a:cxn>
                  <a:cxn ang="0">
                    <a:pos x="16" y="126"/>
                  </a:cxn>
                  <a:cxn ang="0">
                    <a:pos x="21" y="116"/>
                  </a:cxn>
                  <a:cxn ang="0">
                    <a:pos x="26" y="102"/>
                  </a:cxn>
                  <a:cxn ang="0">
                    <a:pos x="28" y="88"/>
                  </a:cxn>
                  <a:cxn ang="0">
                    <a:pos x="28" y="74"/>
                  </a:cxn>
                  <a:cxn ang="0">
                    <a:pos x="28" y="58"/>
                  </a:cxn>
                  <a:cxn ang="0">
                    <a:pos x="26" y="44"/>
                  </a:cxn>
                  <a:cxn ang="0">
                    <a:pos x="23" y="35"/>
                  </a:cxn>
                  <a:cxn ang="0">
                    <a:pos x="21" y="28"/>
                  </a:cxn>
                  <a:cxn ang="0">
                    <a:pos x="16" y="21"/>
                  </a:cxn>
                  <a:cxn ang="0">
                    <a:pos x="12" y="14"/>
                  </a:cxn>
                  <a:cxn ang="0">
                    <a:pos x="7" y="9"/>
                  </a:cxn>
                  <a:cxn ang="0">
                    <a:pos x="0" y="2"/>
                  </a:cxn>
                </a:cxnLst>
                <a:rect l="0" t="0" r="r" b="b"/>
                <a:pathLst>
                  <a:path w="42" h="142">
                    <a:moveTo>
                      <a:pt x="0" y="2"/>
                    </a:moveTo>
                    <a:lnTo>
                      <a:pt x="0" y="0"/>
                    </a:lnTo>
                    <a:lnTo>
                      <a:pt x="9" y="7"/>
                    </a:lnTo>
                    <a:lnTo>
                      <a:pt x="19" y="14"/>
                    </a:lnTo>
                    <a:lnTo>
                      <a:pt x="30" y="25"/>
                    </a:lnTo>
                    <a:lnTo>
                      <a:pt x="38" y="39"/>
                    </a:lnTo>
                    <a:lnTo>
                      <a:pt x="42" y="56"/>
                    </a:lnTo>
                    <a:lnTo>
                      <a:pt x="42" y="72"/>
                    </a:lnTo>
                    <a:lnTo>
                      <a:pt x="40" y="95"/>
                    </a:lnTo>
                    <a:lnTo>
                      <a:pt x="30" y="114"/>
                    </a:lnTo>
                    <a:lnTo>
                      <a:pt x="21" y="126"/>
                    </a:lnTo>
                    <a:lnTo>
                      <a:pt x="12" y="137"/>
                    </a:lnTo>
                    <a:lnTo>
                      <a:pt x="0" y="142"/>
                    </a:lnTo>
                    <a:lnTo>
                      <a:pt x="0" y="140"/>
                    </a:lnTo>
                    <a:lnTo>
                      <a:pt x="9" y="133"/>
                    </a:lnTo>
                    <a:lnTo>
                      <a:pt x="16" y="126"/>
                    </a:lnTo>
                    <a:lnTo>
                      <a:pt x="21" y="116"/>
                    </a:lnTo>
                    <a:lnTo>
                      <a:pt x="26" y="102"/>
                    </a:lnTo>
                    <a:lnTo>
                      <a:pt x="28" y="88"/>
                    </a:lnTo>
                    <a:lnTo>
                      <a:pt x="28" y="74"/>
                    </a:lnTo>
                    <a:lnTo>
                      <a:pt x="28" y="58"/>
                    </a:lnTo>
                    <a:lnTo>
                      <a:pt x="26" y="44"/>
                    </a:lnTo>
                    <a:lnTo>
                      <a:pt x="23" y="35"/>
                    </a:lnTo>
                    <a:lnTo>
                      <a:pt x="21" y="28"/>
                    </a:lnTo>
                    <a:lnTo>
                      <a:pt x="16" y="21"/>
                    </a:lnTo>
                    <a:lnTo>
                      <a:pt x="12" y="14"/>
                    </a:lnTo>
                    <a:lnTo>
                      <a:pt x="7" y="9"/>
                    </a:lnTo>
                    <a:lnTo>
                      <a:pt x="0" y="2"/>
                    </a:lnTo>
                    <a:close/>
                  </a:path>
                </a:pathLst>
              </a:custGeom>
              <a:solidFill>
                <a:srgbClr val="000000"/>
              </a:solidFill>
              <a:ln w="0">
                <a:solidFill>
                  <a:srgbClr val="000000"/>
                </a:solidFill>
                <a:round/>
                <a:headEnd/>
                <a:tailEnd/>
              </a:ln>
            </p:spPr>
            <p:txBody>
              <a:bodyPr/>
              <a:lstStyle/>
              <a:p>
                <a:endParaRPr lang="en-US"/>
              </a:p>
            </p:txBody>
          </p:sp>
          <p:sp>
            <p:nvSpPr>
              <p:cNvPr id="534915" name="Line 387"/>
              <p:cNvSpPr>
                <a:spLocks noChangeShapeType="1"/>
              </p:cNvSpPr>
              <p:nvPr/>
            </p:nvSpPr>
            <p:spPr bwMode="auto">
              <a:xfrm>
                <a:off x="4295" y="3685"/>
                <a:ext cx="230" cy="0"/>
              </a:xfrm>
              <a:prstGeom prst="line">
                <a:avLst/>
              </a:prstGeom>
              <a:noFill/>
              <a:ln w="13335">
                <a:solidFill>
                  <a:srgbClr val="0000FF"/>
                </a:solidFill>
                <a:round/>
                <a:headEnd/>
                <a:tailEnd/>
              </a:ln>
            </p:spPr>
            <p:txBody>
              <a:bodyPr/>
              <a:lstStyle/>
              <a:p>
                <a:endParaRPr lang="en-US"/>
              </a:p>
            </p:txBody>
          </p:sp>
          <p:sp>
            <p:nvSpPr>
              <p:cNvPr id="534914" name="Freeform 386"/>
              <p:cNvSpPr>
                <a:spLocks/>
              </p:cNvSpPr>
              <p:nvPr/>
            </p:nvSpPr>
            <p:spPr bwMode="auto">
              <a:xfrm>
                <a:off x="4255" y="3638"/>
                <a:ext cx="80" cy="70"/>
              </a:xfrm>
              <a:custGeom>
                <a:avLst/>
                <a:gdLst/>
                <a:ahLst/>
                <a:cxnLst>
                  <a:cxn ang="0">
                    <a:pos x="40" y="0"/>
                  </a:cxn>
                  <a:cxn ang="0">
                    <a:pos x="0" y="70"/>
                  </a:cxn>
                  <a:cxn ang="0">
                    <a:pos x="80" y="70"/>
                  </a:cxn>
                  <a:cxn ang="0">
                    <a:pos x="40" y="0"/>
                  </a:cxn>
                </a:cxnLst>
                <a:rect l="0" t="0" r="r" b="b"/>
                <a:pathLst>
                  <a:path w="80" h="70">
                    <a:moveTo>
                      <a:pt x="40" y="0"/>
                    </a:moveTo>
                    <a:lnTo>
                      <a:pt x="0" y="70"/>
                    </a:lnTo>
                    <a:lnTo>
                      <a:pt x="80" y="70"/>
                    </a:lnTo>
                    <a:lnTo>
                      <a:pt x="40" y="0"/>
                    </a:lnTo>
                    <a:close/>
                  </a:path>
                </a:pathLst>
              </a:custGeom>
              <a:solidFill>
                <a:srgbClr val="0000FF"/>
              </a:solidFill>
              <a:ln w="0">
                <a:solidFill>
                  <a:srgbClr val="0000FF"/>
                </a:solidFill>
                <a:round/>
                <a:headEnd/>
                <a:tailEnd/>
              </a:ln>
            </p:spPr>
            <p:txBody>
              <a:bodyPr/>
              <a:lstStyle/>
              <a:p>
                <a:endParaRPr lang="en-US"/>
              </a:p>
            </p:txBody>
          </p:sp>
          <p:sp>
            <p:nvSpPr>
              <p:cNvPr id="534913" name="Freeform 385"/>
              <p:cNvSpPr>
                <a:spLocks/>
              </p:cNvSpPr>
              <p:nvPr/>
            </p:nvSpPr>
            <p:spPr bwMode="auto">
              <a:xfrm>
                <a:off x="4255" y="3638"/>
                <a:ext cx="80" cy="70"/>
              </a:xfrm>
              <a:custGeom>
                <a:avLst/>
                <a:gdLst/>
                <a:ahLst/>
                <a:cxnLst>
                  <a:cxn ang="0">
                    <a:pos x="40" y="0"/>
                  </a:cxn>
                  <a:cxn ang="0">
                    <a:pos x="0" y="70"/>
                  </a:cxn>
                  <a:cxn ang="0">
                    <a:pos x="80" y="70"/>
                  </a:cxn>
                  <a:cxn ang="0">
                    <a:pos x="40" y="0"/>
                  </a:cxn>
                </a:cxnLst>
                <a:rect l="0" t="0" r="r" b="b"/>
                <a:pathLst>
                  <a:path w="80" h="70">
                    <a:moveTo>
                      <a:pt x="40" y="0"/>
                    </a:moveTo>
                    <a:lnTo>
                      <a:pt x="0" y="70"/>
                    </a:lnTo>
                    <a:lnTo>
                      <a:pt x="80" y="70"/>
                    </a:lnTo>
                    <a:lnTo>
                      <a:pt x="40" y="0"/>
                    </a:lnTo>
                  </a:path>
                </a:pathLst>
              </a:custGeom>
              <a:noFill/>
              <a:ln w="5715">
                <a:solidFill>
                  <a:srgbClr val="0000FF"/>
                </a:solidFill>
                <a:round/>
                <a:headEnd/>
                <a:tailEnd/>
              </a:ln>
            </p:spPr>
            <p:txBody>
              <a:bodyPr/>
              <a:lstStyle/>
              <a:p>
                <a:endParaRPr lang="en-US"/>
              </a:p>
            </p:txBody>
          </p:sp>
          <p:sp>
            <p:nvSpPr>
              <p:cNvPr id="534912" name="Freeform 384"/>
              <p:cNvSpPr>
                <a:spLocks/>
              </p:cNvSpPr>
              <p:nvPr/>
            </p:nvSpPr>
            <p:spPr bwMode="auto">
              <a:xfrm>
                <a:off x="4485" y="3638"/>
                <a:ext cx="80" cy="70"/>
              </a:xfrm>
              <a:custGeom>
                <a:avLst/>
                <a:gdLst/>
                <a:ahLst/>
                <a:cxnLst>
                  <a:cxn ang="0">
                    <a:pos x="40" y="0"/>
                  </a:cxn>
                  <a:cxn ang="0">
                    <a:pos x="0" y="70"/>
                  </a:cxn>
                  <a:cxn ang="0">
                    <a:pos x="80" y="70"/>
                  </a:cxn>
                  <a:cxn ang="0">
                    <a:pos x="40" y="0"/>
                  </a:cxn>
                </a:cxnLst>
                <a:rect l="0" t="0" r="r" b="b"/>
                <a:pathLst>
                  <a:path w="80" h="70">
                    <a:moveTo>
                      <a:pt x="40" y="0"/>
                    </a:moveTo>
                    <a:lnTo>
                      <a:pt x="0" y="70"/>
                    </a:lnTo>
                    <a:lnTo>
                      <a:pt x="80" y="70"/>
                    </a:lnTo>
                    <a:lnTo>
                      <a:pt x="40" y="0"/>
                    </a:lnTo>
                    <a:close/>
                  </a:path>
                </a:pathLst>
              </a:custGeom>
              <a:solidFill>
                <a:srgbClr val="0000FF"/>
              </a:solidFill>
              <a:ln w="0">
                <a:solidFill>
                  <a:srgbClr val="0000FF"/>
                </a:solidFill>
                <a:round/>
                <a:headEnd/>
                <a:tailEnd/>
              </a:ln>
            </p:spPr>
            <p:txBody>
              <a:bodyPr/>
              <a:lstStyle/>
              <a:p>
                <a:endParaRPr lang="en-US"/>
              </a:p>
            </p:txBody>
          </p:sp>
          <p:sp>
            <p:nvSpPr>
              <p:cNvPr id="534911" name="Freeform 383"/>
              <p:cNvSpPr>
                <a:spLocks/>
              </p:cNvSpPr>
              <p:nvPr/>
            </p:nvSpPr>
            <p:spPr bwMode="auto">
              <a:xfrm>
                <a:off x="4485" y="3638"/>
                <a:ext cx="80" cy="70"/>
              </a:xfrm>
              <a:custGeom>
                <a:avLst/>
                <a:gdLst/>
                <a:ahLst/>
                <a:cxnLst>
                  <a:cxn ang="0">
                    <a:pos x="40" y="0"/>
                  </a:cxn>
                  <a:cxn ang="0">
                    <a:pos x="0" y="70"/>
                  </a:cxn>
                  <a:cxn ang="0">
                    <a:pos x="80" y="70"/>
                  </a:cxn>
                  <a:cxn ang="0">
                    <a:pos x="40" y="0"/>
                  </a:cxn>
                </a:cxnLst>
                <a:rect l="0" t="0" r="r" b="b"/>
                <a:pathLst>
                  <a:path w="80" h="70">
                    <a:moveTo>
                      <a:pt x="40" y="0"/>
                    </a:moveTo>
                    <a:lnTo>
                      <a:pt x="0" y="70"/>
                    </a:lnTo>
                    <a:lnTo>
                      <a:pt x="80" y="70"/>
                    </a:lnTo>
                    <a:lnTo>
                      <a:pt x="40" y="0"/>
                    </a:lnTo>
                  </a:path>
                </a:pathLst>
              </a:custGeom>
              <a:noFill/>
              <a:ln w="5715">
                <a:solidFill>
                  <a:srgbClr val="0000FF"/>
                </a:solidFill>
                <a:round/>
                <a:headEnd/>
                <a:tailEnd/>
              </a:ln>
            </p:spPr>
            <p:txBody>
              <a:bodyPr/>
              <a:lstStyle/>
              <a:p>
                <a:endParaRPr lang="en-US"/>
              </a:p>
            </p:txBody>
          </p:sp>
          <p:sp>
            <p:nvSpPr>
              <p:cNvPr id="534910" name="Freeform 382"/>
              <p:cNvSpPr>
                <a:spLocks/>
              </p:cNvSpPr>
              <p:nvPr/>
            </p:nvSpPr>
            <p:spPr bwMode="auto">
              <a:xfrm>
                <a:off x="4632" y="3815"/>
                <a:ext cx="92" cy="105"/>
              </a:xfrm>
              <a:custGeom>
                <a:avLst/>
                <a:gdLst/>
                <a:ahLst/>
                <a:cxnLst>
                  <a:cxn ang="0">
                    <a:pos x="89" y="0"/>
                  </a:cxn>
                  <a:cxn ang="0">
                    <a:pos x="92" y="24"/>
                  </a:cxn>
                  <a:cxn ang="0">
                    <a:pos x="89" y="24"/>
                  </a:cxn>
                  <a:cxn ang="0">
                    <a:pos x="87" y="17"/>
                  </a:cxn>
                  <a:cxn ang="0">
                    <a:pos x="87" y="14"/>
                  </a:cxn>
                  <a:cxn ang="0">
                    <a:pos x="82" y="10"/>
                  </a:cxn>
                  <a:cxn ang="0">
                    <a:pos x="80" y="7"/>
                  </a:cxn>
                  <a:cxn ang="0">
                    <a:pos x="75" y="5"/>
                  </a:cxn>
                  <a:cxn ang="0">
                    <a:pos x="68" y="5"/>
                  </a:cxn>
                  <a:cxn ang="0">
                    <a:pos x="54" y="5"/>
                  </a:cxn>
                  <a:cxn ang="0">
                    <a:pos x="54" y="89"/>
                  </a:cxn>
                  <a:cxn ang="0">
                    <a:pos x="54" y="94"/>
                  </a:cxn>
                  <a:cxn ang="0">
                    <a:pos x="54" y="98"/>
                  </a:cxn>
                  <a:cxn ang="0">
                    <a:pos x="57" y="101"/>
                  </a:cxn>
                  <a:cxn ang="0">
                    <a:pos x="59" y="103"/>
                  </a:cxn>
                  <a:cxn ang="0">
                    <a:pos x="64" y="105"/>
                  </a:cxn>
                  <a:cxn ang="0">
                    <a:pos x="68" y="105"/>
                  </a:cxn>
                  <a:cxn ang="0">
                    <a:pos x="68" y="105"/>
                  </a:cxn>
                  <a:cxn ang="0">
                    <a:pos x="24" y="105"/>
                  </a:cxn>
                  <a:cxn ang="0">
                    <a:pos x="24" y="105"/>
                  </a:cxn>
                  <a:cxn ang="0">
                    <a:pos x="26" y="105"/>
                  </a:cxn>
                  <a:cxn ang="0">
                    <a:pos x="33" y="103"/>
                  </a:cxn>
                  <a:cxn ang="0">
                    <a:pos x="36" y="101"/>
                  </a:cxn>
                  <a:cxn ang="0">
                    <a:pos x="38" y="96"/>
                  </a:cxn>
                  <a:cxn ang="0">
                    <a:pos x="38" y="89"/>
                  </a:cxn>
                  <a:cxn ang="0">
                    <a:pos x="38" y="5"/>
                  </a:cxn>
                  <a:cxn ang="0">
                    <a:pos x="26" y="5"/>
                  </a:cxn>
                  <a:cxn ang="0">
                    <a:pos x="19" y="5"/>
                  </a:cxn>
                  <a:cxn ang="0">
                    <a:pos x="15" y="5"/>
                  </a:cxn>
                  <a:cxn ang="0">
                    <a:pos x="12" y="7"/>
                  </a:cxn>
                  <a:cxn ang="0">
                    <a:pos x="7" y="12"/>
                  </a:cxn>
                  <a:cxn ang="0">
                    <a:pos x="5" y="17"/>
                  </a:cxn>
                  <a:cxn ang="0">
                    <a:pos x="5" y="24"/>
                  </a:cxn>
                  <a:cxn ang="0">
                    <a:pos x="0" y="24"/>
                  </a:cxn>
                  <a:cxn ang="0">
                    <a:pos x="3" y="0"/>
                  </a:cxn>
                  <a:cxn ang="0">
                    <a:pos x="89" y="0"/>
                  </a:cxn>
                </a:cxnLst>
                <a:rect l="0" t="0" r="r" b="b"/>
                <a:pathLst>
                  <a:path w="92" h="105">
                    <a:moveTo>
                      <a:pt x="89" y="0"/>
                    </a:moveTo>
                    <a:lnTo>
                      <a:pt x="92" y="24"/>
                    </a:lnTo>
                    <a:lnTo>
                      <a:pt x="89" y="24"/>
                    </a:lnTo>
                    <a:lnTo>
                      <a:pt x="87" y="17"/>
                    </a:lnTo>
                    <a:lnTo>
                      <a:pt x="87" y="14"/>
                    </a:lnTo>
                    <a:lnTo>
                      <a:pt x="82" y="10"/>
                    </a:lnTo>
                    <a:lnTo>
                      <a:pt x="80" y="7"/>
                    </a:lnTo>
                    <a:lnTo>
                      <a:pt x="75" y="5"/>
                    </a:lnTo>
                    <a:lnTo>
                      <a:pt x="68" y="5"/>
                    </a:lnTo>
                    <a:lnTo>
                      <a:pt x="54" y="5"/>
                    </a:lnTo>
                    <a:lnTo>
                      <a:pt x="54" y="89"/>
                    </a:lnTo>
                    <a:lnTo>
                      <a:pt x="54" y="94"/>
                    </a:lnTo>
                    <a:lnTo>
                      <a:pt x="54" y="98"/>
                    </a:lnTo>
                    <a:lnTo>
                      <a:pt x="57" y="101"/>
                    </a:lnTo>
                    <a:lnTo>
                      <a:pt x="59" y="103"/>
                    </a:lnTo>
                    <a:lnTo>
                      <a:pt x="64" y="105"/>
                    </a:lnTo>
                    <a:lnTo>
                      <a:pt x="68" y="105"/>
                    </a:lnTo>
                    <a:lnTo>
                      <a:pt x="24" y="105"/>
                    </a:lnTo>
                    <a:lnTo>
                      <a:pt x="26" y="105"/>
                    </a:lnTo>
                    <a:lnTo>
                      <a:pt x="33" y="103"/>
                    </a:lnTo>
                    <a:lnTo>
                      <a:pt x="36" y="101"/>
                    </a:lnTo>
                    <a:lnTo>
                      <a:pt x="38" y="96"/>
                    </a:lnTo>
                    <a:lnTo>
                      <a:pt x="38" y="89"/>
                    </a:lnTo>
                    <a:lnTo>
                      <a:pt x="38" y="5"/>
                    </a:lnTo>
                    <a:lnTo>
                      <a:pt x="26" y="5"/>
                    </a:lnTo>
                    <a:lnTo>
                      <a:pt x="19" y="5"/>
                    </a:lnTo>
                    <a:lnTo>
                      <a:pt x="15" y="5"/>
                    </a:lnTo>
                    <a:lnTo>
                      <a:pt x="12" y="7"/>
                    </a:lnTo>
                    <a:lnTo>
                      <a:pt x="7" y="12"/>
                    </a:lnTo>
                    <a:lnTo>
                      <a:pt x="5" y="17"/>
                    </a:lnTo>
                    <a:lnTo>
                      <a:pt x="5" y="24"/>
                    </a:lnTo>
                    <a:lnTo>
                      <a:pt x="0" y="24"/>
                    </a:lnTo>
                    <a:lnTo>
                      <a:pt x="3" y="0"/>
                    </a:lnTo>
                    <a:lnTo>
                      <a:pt x="89" y="0"/>
                    </a:lnTo>
                    <a:close/>
                  </a:path>
                </a:pathLst>
              </a:custGeom>
              <a:solidFill>
                <a:srgbClr val="000000"/>
              </a:solidFill>
              <a:ln w="0">
                <a:solidFill>
                  <a:srgbClr val="000000"/>
                </a:solidFill>
                <a:round/>
                <a:headEnd/>
                <a:tailEnd/>
              </a:ln>
            </p:spPr>
            <p:txBody>
              <a:bodyPr/>
              <a:lstStyle/>
              <a:p>
                <a:endParaRPr lang="en-US"/>
              </a:p>
            </p:txBody>
          </p:sp>
          <p:sp>
            <p:nvSpPr>
              <p:cNvPr id="534909" name="Freeform 381"/>
              <p:cNvSpPr>
                <a:spLocks/>
              </p:cNvSpPr>
              <p:nvPr/>
            </p:nvSpPr>
            <p:spPr bwMode="auto">
              <a:xfrm>
                <a:off x="4728" y="3811"/>
                <a:ext cx="78" cy="109"/>
              </a:xfrm>
              <a:custGeom>
                <a:avLst/>
                <a:gdLst/>
                <a:ahLst/>
                <a:cxnLst>
                  <a:cxn ang="0">
                    <a:pos x="24" y="53"/>
                  </a:cxn>
                  <a:cxn ang="0">
                    <a:pos x="36" y="42"/>
                  </a:cxn>
                  <a:cxn ang="0">
                    <a:pos x="43" y="37"/>
                  </a:cxn>
                  <a:cxn ang="0">
                    <a:pos x="54" y="37"/>
                  </a:cxn>
                  <a:cxn ang="0">
                    <a:pos x="64" y="44"/>
                  </a:cxn>
                  <a:cxn ang="0">
                    <a:pos x="66" y="56"/>
                  </a:cxn>
                  <a:cxn ang="0">
                    <a:pos x="68" y="70"/>
                  </a:cxn>
                  <a:cxn ang="0">
                    <a:pos x="68" y="100"/>
                  </a:cxn>
                  <a:cxn ang="0">
                    <a:pos x="71" y="107"/>
                  </a:cxn>
                  <a:cxn ang="0">
                    <a:pos x="73" y="109"/>
                  </a:cxn>
                  <a:cxn ang="0">
                    <a:pos x="78" y="109"/>
                  </a:cxn>
                  <a:cxn ang="0">
                    <a:pos x="45" y="109"/>
                  </a:cxn>
                  <a:cxn ang="0">
                    <a:pos x="50" y="109"/>
                  </a:cxn>
                  <a:cxn ang="0">
                    <a:pos x="54" y="105"/>
                  </a:cxn>
                  <a:cxn ang="0">
                    <a:pos x="54" y="100"/>
                  </a:cxn>
                  <a:cxn ang="0">
                    <a:pos x="54" y="70"/>
                  </a:cxn>
                  <a:cxn ang="0">
                    <a:pos x="52" y="53"/>
                  </a:cxn>
                  <a:cxn ang="0">
                    <a:pos x="50" y="49"/>
                  </a:cxn>
                  <a:cxn ang="0">
                    <a:pos x="43" y="46"/>
                  </a:cxn>
                  <a:cxn ang="0">
                    <a:pos x="36" y="49"/>
                  </a:cxn>
                  <a:cxn ang="0">
                    <a:pos x="24" y="58"/>
                  </a:cxn>
                  <a:cxn ang="0">
                    <a:pos x="24" y="100"/>
                  </a:cxn>
                  <a:cxn ang="0">
                    <a:pos x="26" y="105"/>
                  </a:cxn>
                  <a:cxn ang="0">
                    <a:pos x="31" y="109"/>
                  </a:cxn>
                  <a:cxn ang="0">
                    <a:pos x="33" y="109"/>
                  </a:cxn>
                  <a:cxn ang="0">
                    <a:pos x="0" y="109"/>
                  </a:cxn>
                  <a:cxn ang="0">
                    <a:pos x="8" y="107"/>
                  </a:cxn>
                  <a:cxn ang="0">
                    <a:pos x="10" y="105"/>
                  </a:cxn>
                  <a:cxn ang="0">
                    <a:pos x="10" y="93"/>
                  </a:cxn>
                  <a:cxn ang="0">
                    <a:pos x="10" y="21"/>
                  </a:cxn>
                  <a:cxn ang="0">
                    <a:pos x="10" y="11"/>
                  </a:cxn>
                  <a:cxn ang="0">
                    <a:pos x="10" y="9"/>
                  </a:cxn>
                  <a:cxn ang="0">
                    <a:pos x="5" y="7"/>
                  </a:cxn>
                  <a:cxn ang="0">
                    <a:pos x="3" y="9"/>
                  </a:cxn>
                  <a:cxn ang="0">
                    <a:pos x="22" y="0"/>
                  </a:cxn>
                </a:cxnLst>
                <a:rect l="0" t="0" r="r" b="b"/>
                <a:pathLst>
                  <a:path w="78" h="109">
                    <a:moveTo>
                      <a:pt x="24" y="0"/>
                    </a:moveTo>
                    <a:lnTo>
                      <a:pt x="24" y="53"/>
                    </a:lnTo>
                    <a:lnTo>
                      <a:pt x="31" y="46"/>
                    </a:lnTo>
                    <a:lnTo>
                      <a:pt x="36" y="42"/>
                    </a:lnTo>
                    <a:lnTo>
                      <a:pt x="38" y="39"/>
                    </a:lnTo>
                    <a:lnTo>
                      <a:pt x="43" y="37"/>
                    </a:lnTo>
                    <a:lnTo>
                      <a:pt x="50" y="37"/>
                    </a:lnTo>
                    <a:lnTo>
                      <a:pt x="54" y="37"/>
                    </a:lnTo>
                    <a:lnTo>
                      <a:pt x="59" y="39"/>
                    </a:lnTo>
                    <a:lnTo>
                      <a:pt x="64" y="44"/>
                    </a:lnTo>
                    <a:lnTo>
                      <a:pt x="66" y="51"/>
                    </a:lnTo>
                    <a:lnTo>
                      <a:pt x="66" y="56"/>
                    </a:lnTo>
                    <a:lnTo>
                      <a:pt x="68" y="60"/>
                    </a:lnTo>
                    <a:lnTo>
                      <a:pt x="68" y="70"/>
                    </a:lnTo>
                    <a:lnTo>
                      <a:pt x="68" y="93"/>
                    </a:lnTo>
                    <a:lnTo>
                      <a:pt x="68" y="100"/>
                    </a:lnTo>
                    <a:lnTo>
                      <a:pt x="68" y="105"/>
                    </a:lnTo>
                    <a:lnTo>
                      <a:pt x="71" y="107"/>
                    </a:lnTo>
                    <a:lnTo>
                      <a:pt x="73" y="109"/>
                    </a:lnTo>
                    <a:lnTo>
                      <a:pt x="78" y="109"/>
                    </a:lnTo>
                    <a:lnTo>
                      <a:pt x="45" y="109"/>
                    </a:lnTo>
                    <a:lnTo>
                      <a:pt x="50" y="109"/>
                    </a:lnTo>
                    <a:lnTo>
                      <a:pt x="52" y="107"/>
                    </a:lnTo>
                    <a:lnTo>
                      <a:pt x="54" y="105"/>
                    </a:lnTo>
                    <a:lnTo>
                      <a:pt x="54" y="102"/>
                    </a:lnTo>
                    <a:lnTo>
                      <a:pt x="54" y="100"/>
                    </a:lnTo>
                    <a:lnTo>
                      <a:pt x="54" y="93"/>
                    </a:lnTo>
                    <a:lnTo>
                      <a:pt x="54" y="70"/>
                    </a:lnTo>
                    <a:lnTo>
                      <a:pt x="54" y="60"/>
                    </a:lnTo>
                    <a:lnTo>
                      <a:pt x="52" y="53"/>
                    </a:lnTo>
                    <a:lnTo>
                      <a:pt x="52" y="51"/>
                    </a:lnTo>
                    <a:lnTo>
                      <a:pt x="50" y="49"/>
                    </a:lnTo>
                    <a:lnTo>
                      <a:pt x="47" y="46"/>
                    </a:lnTo>
                    <a:lnTo>
                      <a:pt x="43" y="46"/>
                    </a:lnTo>
                    <a:lnTo>
                      <a:pt x="38" y="46"/>
                    </a:lnTo>
                    <a:lnTo>
                      <a:pt x="36" y="49"/>
                    </a:lnTo>
                    <a:lnTo>
                      <a:pt x="31" y="51"/>
                    </a:lnTo>
                    <a:lnTo>
                      <a:pt x="24" y="58"/>
                    </a:lnTo>
                    <a:lnTo>
                      <a:pt x="24" y="93"/>
                    </a:lnTo>
                    <a:lnTo>
                      <a:pt x="24" y="100"/>
                    </a:lnTo>
                    <a:lnTo>
                      <a:pt x="24" y="105"/>
                    </a:lnTo>
                    <a:lnTo>
                      <a:pt x="26" y="105"/>
                    </a:lnTo>
                    <a:lnTo>
                      <a:pt x="29" y="107"/>
                    </a:lnTo>
                    <a:lnTo>
                      <a:pt x="31" y="109"/>
                    </a:lnTo>
                    <a:lnTo>
                      <a:pt x="33" y="109"/>
                    </a:lnTo>
                    <a:lnTo>
                      <a:pt x="0" y="109"/>
                    </a:lnTo>
                    <a:lnTo>
                      <a:pt x="5" y="109"/>
                    </a:lnTo>
                    <a:lnTo>
                      <a:pt x="8" y="107"/>
                    </a:lnTo>
                    <a:lnTo>
                      <a:pt x="10" y="105"/>
                    </a:lnTo>
                    <a:lnTo>
                      <a:pt x="10" y="100"/>
                    </a:lnTo>
                    <a:lnTo>
                      <a:pt x="10" y="93"/>
                    </a:lnTo>
                    <a:lnTo>
                      <a:pt x="10" y="28"/>
                    </a:lnTo>
                    <a:lnTo>
                      <a:pt x="10" y="21"/>
                    </a:lnTo>
                    <a:lnTo>
                      <a:pt x="10" y="16"/>
                    </a:lnTo>
                    <a:lnTo>
                      <a:pt x="10" y="11"/>
                    </a:lnTo>
                    <a:lnTo>
                      <a:pt x="10" y="9"/>
                    </a:lnTo>
                    <a:lnTo>
                      <a:pt x="8" y="7"/>
                    </a:lnTo>
                    <a:lnTo>
                      <a:pt x="5" y="7"/>
                    </a:lnTo>
                    <a:lnTo>
                      <a:pt x="3" y="9"/>
                    </a:lnTo>
                    <a:lnTo>
                      <a:pt x="0" y="7"/>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534908" name="Freeform 380"/>
              <p:cNvSpPr>
                <a:spLocks/>
              </p:cNvSpPr>
              <p:nvPr/>
            </p:nvSpPr>
            <p:spPr bwMode="auto">
              <a:xfrm>
                <a:off x="4808" y="3850"/>
                <a:ext cx="77" cy="73"/>
              </a:xfrm>
              <a:custGeom>
                <a:avLst/>
                <a:gdLst/>
                <a:ahLst/>
                <a:cxnLst>
                  <a:cxn ang="0">
                    <a:pos x="68" y="0"/>
                  </a:cxn>
                  <a:cxn ang="0">
                    <a:pos x="68" y="42"/>
                  </a:cxn>
                  <a:cxn ang="0">
                    <a:pos x="68" y="52"/>
                  </a:cxn>
                  <a:cxn ang="0">
                    <a:pos x="68" y="56"/>
                  </a:cxn>
                  <a:cxn ang="0">
                    <a:pos x="68" y="59"/>
                  </a:cxn>
                  <a:cxn ang="0">
                    <a:pos x="68" y="61"/>
                  </a:cxn>
                  <a:cxn ang="0">
                    <a:pos x="70" y="63"/>
                  </a:cxn>
                  <a:cxn ang="0">
                    <a:pos x="70" y="63"/>
                  </a:cxn>
                  <a:cxn ang="0">
                    <a:pos x="73" y="63"/>
                  </a:cxn>
                  <a:cxn ang="0">
                    <a:pos x="75" y="63"/>
                  </a:cxn>
                  <a:cxn ang="0">
                    <a:pos x="77" y="63"/>
                  </a:cxn>
                  <a:cxn ang="0">
                    <a:pos x="77" y="66"/>
                  </a:cxn>
                  <a:cxn ang="0">
                    <a:pos x="59" y="73"/>
                  </a:cxn>
                  <a:cxn ang="0">
                    <a:pos x="54" y="73"/>
                  </a:cxn>
                  <a:cxn ang="0">
                    <a:pos x="54" y="56"/>
                  </a:cxn>
                  <a:cxn ang="0">
                    <a:pos x="49" y="63"/>
                  </a:cxn>
                  <a:cxn ang="0">
                    <a:pos x="45" y="68"/>
                  </a:cxn>
                  <a:cxn ang="0">
                    <a:pos x="40" y="70"/>
                  </a:cxn>
                  <a:cxn ang="0">
                    <a:pos x="35" y="73"/>
                  </a:cxn>
                  <a:cxn ang="0">
                    <a:pos x="31" y="73"/>
                  </a:cxn>
                  <a:cxn ang="0">
                    <a:pos x="24" y="73"/>
                  </a:cxn>
                  <a:cxn ang="0">
                    <a:pos x="19" y="70"/>
                  </a:cxn>
                  <a:cxn ang="0">
                    <a:pos x="17" y="66"/>
                  </a:cxn>
                  <a:cxn ang="0">
                    <a:pos x="12" y="61"/>
                  </a:cxn>
                  <a:cxn ang="0">
                    <a:pos x="12" y="54"/>
                  </a:cxn>
                  <a:cxn ang="0">
                    <a:pos x="12" y="45"/>
                  </a:cxn>
                  <a:cxn ang="0">
                    <a:pos x="12" y="12"/>
                  </a:cxn>
                  <a:cxn ang="0">
                    <a:pos x="12" y="7"/>
                  </a:cxn>
                  <a:cxn ang="0">
                    <a:pos x="9" y="5"/>
                  </a:cxn>
                  <a:cxn ang="0">
                    <a:pos x="9" y="3"/>
                  </a:cxn>
                  <a:cxn ang="0">
                    <a:pos x="7" y="3"/>
                  </a:cxn>
                  <a:cxn ang="0">
                    <a:pos x="5" y="3"/>
                  </a:cxn>
                  <a:cxn ang="0">
                    <a:pos x="0" y="0"/>
                  </a:cxn>
                  <a:cxn ang="0">
                    <a:pos x="0" y="0"/>
                  </a:cxn>
                  <a:cxn ang="0">
                    <a:pos x="24" y="0"/>
                  </a:cxn>
                  <a:cxn ang="0">
                    <a:pos x="24" y="47"/>
                  </a:cxn>
                  <a:cxn ang="0">
                    <a:pos x="26" y="52"/>
                  </a:cxn>
                  <a:cxn ang="0">
                    <a:pos x="26" y="56"/>
                  </a:cxn>
                  <a:cxn ang="0">
                    <a:pos x="28" y="61"/>
                  </a:cxn>
                  <a:cxn ang="0">
                    <a:pos x="33" y="61"/>
                  </a:cxn>
                  <a:cxn ang="0">
                    <a:pos x="38" y="63"/>
                  </a:cxn>
                  <a:cxn ang="0">
                    <a:pos x="40" y="63"/>
                  </a:cxn>
                  <a:cxn ang="0">
                    <a:pos x="45" y="61"/>
                  </a:cxn>
                  <a:cxn ang="0">
                    <a:pos x="49" y="59"/>
                  </a:cxn>
                  <a:cxn ang="0">
                    <a:pos x="54" y="54"/>
                  </a:cxn>
                  <a:cxn ang="0">
                    <a:pos x="54" y="12"/>
                  </a:cxn>
                  <a:cxn ang="0">
                    <a:pos x="54" y="7"/>
                  </a:cxn>
                  <a:cxn ang="0">
                    <a:pos x="52" y="5"/>
                  </a:cxn>
                  <a:cxn ang="0">
                    <a:pos x="49" y="3"/>
                  </a:cxn>
                  <a:cxn ang="0">
                    <a:pos x="45" y="0"/>
                  </a:cxn>
                  <a:cxn ang="0">
                    <a:pos x="45" y="0"/>
                  </a:cxn>
                  <a:cxn ang="0">
                    <a:pos x="68" y="0"/>
                  </a:cxn>
                </a:cxnLst>
                <a:rect l="0" t="0" r="r" b="b"/>
                <a:pathLst>
                  <a:path w="77" h="73">
                    <a:moveTo>
                      <a:pt x="68" y="0"/>
                    </a:moveTo>
                    <a:lnTo>
                      <a:pt x="68" y="42"/>
                    </a:lnTo>
                    <a:lnTo>
                      <a:pt x="68" y="52"/>
                    </a:lnTo>
                    <a:lnTo>
                      <a:pt x="68" y="56"/>
                    </a:lnTo>
                    <a:lnTo>
                      <a:pt x="68" y="59"/>
                    </a:lnTo>
                    <a:lnTo>
                      <a:pt x="68" y="61"/>
                    </a:lnTo>
                    <a:lnTo>
                      <a:pt x="70" y="63"/>
                    </a:lnTo>
                    <a:lnTo>
                      <a:pt x="73" y="63"/>
                    </a:lnTo>
                    <a:lnTo>
                      <a:pt x="75" y="63"/>
                    </a:lnTo>
                    <a:lnTo>
                      <a:pt x="77" y="63"/>
                    </a:lnTo>
                    <a:lnTo>
                      <a:pt x="77" y="66"/>
                    </a:lnTo>
                    <a:lnTo>
                      <a:pt x="59" y="73"/>
                    </a:lnTo>
                    <a:lnTo>
                      <a:pt x="54" y="73"/>
                    </a:lnTo>
                    <a:lnTo>
                      <a:pt x="54" y="56"/>
                    </a:lnTo>
                    <a:lnTo>
                      <a:pt x="49" y="63"/>
                    </a:lnTo>
                    <a:lnTo>
                      <a:pt x="45" y="68"/>
                    </a:lnTo>
                    <a:lnTo>
                      <a:pt x="40" y="70"/>
                    </a:lnTo>
                    <a:lnTo>
                      <a:pt x="35" y="73"/>
                    </a:lnTo>
                    <a:lnTo>
                      <a:pt x="31" y="73"/>
                    </a:lnTo>
                    <a:lnTo>
                      <a:pt x="24" y="73"/>
                    </a:lnTo>
                    <a:lnTo>
                      <a:pt x="19" y="70"/>
                    </a:lnTo>
                    <a:lnTo>
                      <a:pt x="17" y="66"/>
                    </a:lnTo>
                    <a:lnTo>
                      <a:pt x="12" y="61"/>
                    </a:lnTo>
                    <a:lnTo>
                      <a:pt x="12" y="54"/>
                    </a:lnTo>
                    <a:lnTo>
                      <a:pt x="12" y="45"/>
                    </a:lnTo>
                    <a:lnTo>
                      <a:pt x="12" y="12"/>
                    </a:lnTo>
                    <a:lnTo>
                      <a:pt x="12" y="7"/>
                    </a:lnTo>
                    <a:lnTo>
                      <a:pt x="9" y="5"/>
                    </a:lnTo>
                    <a:lnTo>
                      <a:pt x="9" y="3"/>
                    </a:lnTo>
                    <a:lnTo>
                      <a:pt x="7" y="3"/>
                    </a:lnTo>
                    <a:lnTo>
                      <a:pt x="5" y="3"/>
                    </a:lnTo>
                    <a:lnTo>
                      <a:pt x="0" y="0"/>
                    </a:lnTo>
                    <a:lnTo>
                      <a:pt x="24" y="0"/>
                    </a:lnTo>
                    <a:lnTo>
                      <a:pt x="24" y="47"/>
                    </a:lnTo>
                    <a:lnTo>
                      <a:pt x="26" y="52"/>
                    </a:lnTo>
                    <a:lnTo>
                      <a:pt x="26" y="56"/>
                    </a:lnTo>
                    <a:lnTo>
                      <a:pt x="28" y="61"/>
                    </a:lnTo>
                    <a:lnTo>
                      <a:pt x="33" y="61"/>
                    </a:lnTo>
                    <a:lnTo>
                      <a:pt x="38" y="63"/>
                    </a:lnTo>
                    <a:lnTo>
                      <a:pt x="40" y="63"/>
                    </a:lnTo>
                    <a:lnTo>
                      <a:pt x="45" y="61"/>
                    </a:lnTo>
                    <a:lnTo>
                      <a:pt x="49" y="59"/>
                    </a:lnTo>
                    <a:lnTo>
                      <a:pt x="54" y="54"/>
                    </a:lnTo>
                    <a:lnTo>
                      <a:pt x="54" y="12"/>
                    </a:lnTo>
                    <a:lnTo>
                      <a:pt x="54" y="7"/>
                    </a:lnTo>
                    <a:lnTo>
                      <a:pt x="52" y="5"/>
                    </a:lnTo>
                    <a:lnTo>
                      <a:pt x="49" y="3"/>
                    </a:lnTo>
                    <a:lnTo>
                      <a:pt x="45" y="0"/>
                    </a:lnTo>
                    <a:lnTo>
                      <a:pt x="68" y="0"/>
                    </a:lnTo>
                    <a:close/>
                  </a:path>
                </a:pathLst>
              </a:custGeom>
              <a:solidFill>
                <a:srgbClr val="000000"/>
              </a:solidFill>
              <a:ln w="0">
                <a:solidFill>
                  <a:srgbClr val="000000"/>
                </a:solidFill>
                <a:round/>
                <a:headEnd/>
                <a:tailEnd/>
              </a:ln>
            </p:spPr>
            <p:txBody>
              <a:bodyPr/>
              <a:lstStyle/>
              <a:p>
                <a:endParaRPr lang="en-US"/>
              </a:p>
            </p:txBody>
          </p:sp>
          <p:sp>
            <p:nvSpPr>
              <p:cNvPr id="534907" name="Freeform 379"/>
              <p:cNvSpPr>
                <a:spLocks/>
              </p:cNvSpPr>
              <p:nvPr/>
            </p:nvSpPr>
            <p:spPr bwMode="auto">
              <a:xfrm>
                <a:off x="4890" y="3848"/>
                <a:ext cx="77" cy="72"/>
              </a:xfrm>
              <a:custGeom>
                <a:avLst/>
                <a:gdLst/>
                <a:ahLst/>
                <a:cxnLst>
                  <a:cxn ang="0">
                    <a:pos x="31" y="7"/>
                  </a:cxn>
                  <a:cxn ang="0">
                    <a:pos x="47" y="0"/>
                  </a:cxn>
                  <a:cxn ang="0">
                    <a:pos x="59" y="2"/>
                  </a:cxn>
                  <a:cxn ang="0">
                    <a:pos x="66" y="12"/>
                  </a:cxn>
                  <a:cxn ang="0">
                    <a:pos x="66" y="26"/>
                  </a:cxn>
                  <a:cxn ang="0">
                    <a:pos x="66" y="63"/>
                  </a:cxn>
                  <a:cxn ang="0">
                    <a:pos x="68" y="70"/>
                  </a:cxn>
                  <a:cxn ang="0">
                    <a:pos x="73" y="72"/>
                  </a:cxn>
                  <a:cxn ang="0">
                    <a:pos x="77" y="72"/>
                  </a:cxn>
                  <a:cxn ang="0">
                    <a:pos x="42" y="72"/>
                  </a:cxn>
                  <a:cxn ang="0">
                    <a:pos x="47" y="72"/>
                  </a:cxn>
                  <a:cxn ang="0">
                    <a:pos x="52" y="68"/>
                  </a:cxn>
                  <a:cxn ang="0">
                    <a:pos x="54" y="63"/>
                  </a:cxn>
                  <a:cxn ang="0">
                    <a:pos x="54" y="28"/>
                  </a:cxn>
                  <a:cxn ang="0">
                    <a:pos x="49" y="14"/>
                  </a:cxn>
                  <a:cxn ang="0">
                    <a:pos x="42" y="9"/>
                  </a:cxn>
                  <a:cxn ang="0">
                    <a:pos x="28" y="14"/>
                  </a:cxn>
                  <a:cxn ang="0">
                    <a:pos x="23" y="56"/>
                  </a:cxn>
                  <a:cxn ang="0">
                    <a:pos x="23" y="68"/>
                  </a:cxn>
                  <a:cxn ang="0">
                    <a:pos x="26" y="70"/>
                  </a:cxn>
                  <a:cxn ang="0">
                    <a:pos x="33" y="72"/>
                  </a:cxn>
                  <a:cxn ang="0">
                    <a:pos x="0" y="72"/>
                  </a:cxn>
                  <a:cxn ang="0">
                    <a:pos x="0" y="72"/>
                  </a:cxn>
                  <a:cxn ang="0">
                    <a:pos x="7" y="68"/>
                  </a:cxn>
                  <a:cxn ang="0">
                    <a:pos x="9" y="56"/>
                  </a:cxn>
                  <a:cxn ang="0">
                    <a:pos x="9" y="23"/>
                  </a:cxn>
                  <a:cxn ang="0">
                    <a:pos x="9" y="14"/>
                  </a:cxn>
                  <a:cxn ang="0">
                    <a:pos x="7" y="9"/>
                  </a:cxn>
                  <a:cxn ang="0">
                    <a:pos x="5" y="9"/>
                  </a:cxn>
                  <a:cxn ang="0">
                    <a:pos x="0" y="9"/>
                  </a:cxn>
                  <a:cxn ang="0">
                    <a:pos x="19" y="0"/>
                  </a:cxn>
                  <a:cxn ang="0">
                    <a:pos x="23" y="16"/>
                  </a:cxn>
                </a:cxnLst>
                <a:rect l="0" t="0" r="r" b="b"/>
                <a:pathLst>
                  <a:path w="77" h="72">
                    <a:moveTo>
                      <a:pt x="23" y="16"/>
                    </a:moveTo>
                    <a:lnTo>
                      <a:pt x="31" y="7"/>
                    </a:lnTo>
                    <a:lnTo>
                      <a:pt x="40" y="2"/>
                    </a:lnTo>
                    <a:lnTo>
                      <a:pt x="47" y="0"/>
                    </a:lnTo>
                    <a:lnTo>
                      <a:pt x="54" y="0"/>
                    </a:lnTo>
                    <a:lnTo>
                      <a:pt x="59" y="2"/>
                    </a:lnTo>
                    <a:lnTo>
                      <a:pt x="61" y="7"/>
                    </a:lnTo>
                    <a:lnTo>
                      <a:pt x="66" y="12"/>
                    </a:lnTo>
                    <a:lnTo>
                      <a:pt x="66" y="19"/>
                    </a:lnTo>
                    <a:lnTo>
                      <a:pt x="66" y="26"/>
                    </a:lnTo>
                    <a:lnTo>
                      <a:pt x="66" y="56"/>
                    </a:lnTo>
                    <a:lnTo>
                      <a:pt x="66" y="63"/>
                    </a:lnTo>
                    <a:lnTo>
                      <a:pt x="68" y="68"/>
                    </a:lnTo>
                    <a:lnTo>
                      <a:pt x="68" y="70"/>
                    </a:lnTo>
                    <a:lnTo>
                      <a:pt x="70" y="70"/>
                    </a:lnTo>
                    <a:lnTo>
                      <a:pt x="73" y="72"/>
                    </a:lnTo>
                    <a:lnTo>
                      <a:pt x="77" y="72"/>
                    </a:lnTo>
                    <a:lnTo>
                      <a:pt x="42" y="72"/>
                    </a:lnTo>
                    <a:lnTo>
                      <a:pt x="45" y="72"/>
                    </a:lnTo>
                    <a:lnTo>
                      <a:pt x="47" y="72"/>
                    </a:lnTo>
                    <a:lnTo>
                      <a:pt x="49" y="70"/>
                    </a:lnTo>
                    <a:lnTo>
                      <a:pt x="52" y="68"/>
                    </a:lnTo>
                    <a:lnTo>
                      <a:pt x="52" y="65"/>
                    </a:lnTo>
                    <a:lnTo>
                      <a:pt x="54" y="63"/>
                    </a:lnTo>
                    <a:lnTo>
                      <a:pt x="54" y="56"/>
                    </a:lnTo>
                    <a:lnTo>
                      <a:pt x="54" y="28"/>
                    </a:lnTo>
                    <a:lnTo>
                      <a:pt x="52" y="21"/>
                    </a:lnTo>
                    <a:lnTo>
                      <a:pt x="49" y="14"/>
                    </a:lnTo>
                    <a:lnTo>
                      <a:pt x="47" y="12"/>
                    </a:lnTo>
                    <a:lnTo>
                      <a:pt x="42" y="9"/>
                    </a:lnTo>
                    <a:lnTo>
                      <a:pt x="35" y="12"/>
                    </a:lnTo>
                    <a:lnTo>
                      <a:pt x="28" y="14"/>
                    </a:lnTo>
                    <a:lnTo>
                      <a:pt x="23" y="21"/>
                    </a:lnTo>
                    <a:lnTo>
                      <a:pt x="23" y="56"/>
                    </a:lnTo>
                    <a:lnTo>
                      <a:pt x="23" y="63"/>
                    </a:lnTo>
                    <a:lnTo>
                      <a:pt x="23" y="68"/>
                    </a:lnTo>
                    <a:lnTo>
                      <a:pt x="23" y="70"/>
                    </a:lnTo>
                    <a:lnTo>
                      <a:pt x="26" y="70"/>
                    </a:lnTo>
                    <a:lnTo>
                      <a:pt x="28" y="72"/>
                    </a:lnTo>
                    <a:lnTo>
                      <a:pt x="33" y="72"/>
                    </a:lnTo>
                    <a:lnTo>
                      <a:pt x="0" y="72"/>
                    </a:lnTo>
                    <a:lnTo>
                      <a:pt x="5" y="70"/>
                    </a:lnTo>
                    <a:lnTo>
                      <a:pt x="7" y="68"/>
                    </a:lnTo>
                    <a:lnTo>
                      <a:pt x="9" y="63"/>
                    </a:lnTo>
                    <a:lnTo>
                      <a:pt x="9" y="56"/>
                    </a:lnTo>
                    <a:lnTo>
                      <a:pt x="9" y="30"/>
                    </a:lnTo>
                    <a:lnTo>
                      <a:pt x="9" y="23"/>
                    </a:lnTo>
                    <a:lnTo>
                      <a:pt x="9" y="16"/>
                    </a:lnTo>
                    <a:lnTo>
                      <a:pt x="9" y="14"/>
                    </a:lnTo>
                    <a:lnTo>
                      <a:pt x="9" y="12"/>
                    </a:lnTo>
                    <a:lnTo>
                      <a:pt x="7" y="9"/>
                    </a:lnTo>
                    <a:lnTo>
                      <a:pt x="5" y="9"/>
                    </a:lnTo>
                    <a:lnTo>
                      <a:pt x="2" y="9"/>
                    </a:lnTo>
                    <a:lnTo>
                      <a:pt x="0" y="9"/>
                    </a:lnTo>
                    <a:lnTo>
                      <a:pt x="19" y="0"/>
                    </a:lnTo>
                    <a:lnTo>
                      <a:pt x="23" y="0"/>
                    </a:lnTo>
                    <a:lnTo>
                      <a:pt x="23" y="16"/>
                    </a:lnTo>
                    <a:close/>
                  </a:path>
                </a:pathLst>
              </a:custGeom>
              <a:solidFill>
                <a:srgbClr val="000000"/>
              </a:solidFill>
              <a:ln w="0">
                <a:solidFill>
                  <a:srgbClr val="000000"/>
                </a:solidFill>
                <a:round/>
                <a:headEnd/>
                <a:tailEnd/>
              </a:ln>
            </p:spPr>
            <p:txBody>
              <a:bodyPr/>
              <a:lstStyle/>
              <a:p>
                <a:endParaRPr lang="en-US"/>
              </a:p>
            </p:txBody>
          </p:sp>
          <p:sp>
            <p:nvSpPr>
              <p:cNvPr id="534906" name="Freeform 378"/>
              <p:cNvSpPr>
                <a:spLocks noEditPoints="1"/>
              </p:cNvSpPr>
              <p:nvPr/>
            </p:nvSpPr>
            <p:spPr bwMode="auto">
              <a:xfrm>
                <a:off x="4972" y="3811"/>
                <a:ext cx="75" cy="112"/>
              </a:xfrm>
              <a:custGeom>
                <a:avLst/>
                <a:gdLst/>
                <a:ahLst/>
                <a:cxnLst>
                  <a:cxn ang="0">
                    <a:pos x="47" y="105"/>
                  </a:cxn>
                  <a:cxn ang="0">
                    <a:pos x="35" y="112"/>
                  </a:cxn>
                  <a:cxn ang="0">
                    <a:pos x="23" y="112"/>
                  </a:cxn>
                  <a:cxn ang="0">
                    <a:pos x="9" y="102"/>
                  </a:cxn>
                  <a:cxn ang="0">
                    <a:pos x="2" y="86"/>
                  </a:cxn>
                  <a:cxn ang="0">
                    <a:pos x="2" y="67"/>
                  </a:cxn>
                  <a:cxn ang="0">
                    <a:pos x="12" y="49"/>
                  </a:cxn>
                  <a:cxn ang="0">
                    <a:pos x="26" y="39"/>
                  </a:cxn>
                  <a:cxn ang="0">
                    <a:pos x="42" y="37"/>
                  </a:cxn>
                  <a:cxn ang="0">
                    <a:pos x="52" y="44"/>
                  </a:cxn>
                  <a:cxn ang="0">
                    <a:pos x="52" y="21"/>
                  </a:cxn>
                  <a:cxn ang="0">
                    <a:pos x="52" y="11"/>
                  </a:cxn>
                  <a:cxn ang="0">
                    <a:pos x="49" y="9"/>
                  </a:cxn>
                  <a:cxn ang="0">
                    <a:pos x="47" y="7"/>
                  </a:cxn>
                  <a:cxn ang="0">
                    <a:pos x="42" y="9"/>
                  </a:cxn>
                  <a:cxn ang="0">
                    <a:pos x="61" y="0"/>
                  </a:cxn>
                  <a:cxn ang="0">
                    <a:pos x="66" y="81"/>
                  </a:cxn>
                  <a:cxn ang="0">
                    <a:pos x="66" y="95"/>
                  </a:cxn>
                  <a:cxn ang="0">
                    <a:pos x="66" y="100"/>
                  </a:cxn>
                  <a:cxn ang="0">
                    <a:pos x="68" y="102"/>
                  </a:cxn>
                  <a:cxn ang="0">
                    <a:pos x="70" y="102"/>
                  </a:cxn>
                  <a:cxn ang="0">
                    <a:pos x="75" y="105"/>
                  </a:cxn>
                  <a:cxn ang="0">
                    <a:pos x="52" y="112"/>
                  </a:cxn>
                  <a:cxn ang="0">
                    <a:pos x="52" y="95"/>
                  </a:cxn>
                  <a:cxn ang="0">
                    <a:pos x="49" y="56"/>
                  </a:cxn>
                  <a:cxn ang="0">
                    <a:pos x="45" y="46"/>
                  </a:cxn>
                  <a:cxn ang="0">
                    <a:pos x="38" y="42"/>
                  </a:cxn>
                  <a:cxn ang="0">
                    <a:pos x="28" y="44"/>
                  </a:cxn>
                  <a:cxn ang="0">
                    <a:pos x="19" y="53"/>
                  </a:cxn>
                  <a:cxn ang="0">
                    <a:pos x="14" y="70"/>
                  </a:cxn>
                  <a:cxn ang="0">
                    <a:pos x="16" y="88"/>
                  </a:cxn>
                  <a:cxn ang="0">
                    <a:pos x="26" y="98"/>
                  </a:cxn>
                  <a:cxn ang="0">
                    <a:pos x="38" y="102"/>
                  </a:cxn>
                  <a:cxn ang="0">
                    <a:pos x="52" y="95"/>
                  </a:cxn>
                </a:cxnLst>
                <a:rect l="0" t="0" r="r" b="b"/>
                <a:pathLst>
                  <a:path w="75" h="112">
                    <a:moveTo>
                      <a:pt x="52" y="100"/>
                    </a:moveTo>
                    <a:lnTo>
                      <a:pt x="47" y="105"/>
                    </a:lnTo>
                    <a:lnTo>
                      <a:pt x="40" y="109"/>
                    </a:lnTo>
                    <a:lnTo>
                      <a:pt x="35" y="112"/>
                    </a:lnTo>
                    <a:lnTo>
                      <a:pt x="30" y="112"/>
                    </a:lnTo>
                    <a:lnTo>
                      <a:pt x="23" y="112"/>
                    </a:lnTo>
                    <a:lnTo>
                      <a:pt x="16" y="107"/>
                    </a:lnTo>
                    <a:lnTo>
                      <a:pt x="9" y="102"/>
                    </a:lnTo>
                    <a:lnTo>
                      <a:pt x="5" y="95"/>
                    </a:lnTo>
                    <a:lnTo>
                      <a:pt x="2" y="86"/>
                    </a:lnTo>
                    <a:lnTo>
                      <a:pt x="0" y="77"/>
                    </a:lnTo>
                    <a:lnTo>
                      <a:pt x="2" y="67"/>
                    </a:lnTo>
                    <a:lnTo>
                      <a:pt x="5" y="58"/>
                    </a:lnTo>
                    <a:lnTo>
                      <a:pt x="12" y="49"/>
                    </a:lnTo>
                    <a:lnTo>
                      <a:pt x="19" y="42"/>
                    </a:lnTo>
                    <a:lnTo>
                      <a:pt x="26" y="39"/>
                    </a:lnTo>
                    <a:lnTo>
                      <a:pt x="35" y="37"/>
                    </a:lnTo>
                    <a:lnTo>
                      <a:pt x="42" y="37"/>
                    </a:lnTo>
                    <a:lnTo>
                      <a:pt x="47" y="39"/>
                    </a:lnTo>
                    <a:lnTo>
                      <a:pt x="52" y="44"/>
                    </a:lnTo>
                    <a:lnTo>
                      <a:pt x="52" y="28"/>
                    </a:lnTo>
                    <a:lnTo>
                      <a:pt x="52" y="21"/>
                    </a:lnTo>
                    <a:lnTo>
                      <a:pt x="52" y="16"/>
                    </a:lnTo>
                    <a:lnTo>
                      <a:pt x="52" y="11"/>
                    </a:lnTo>
                    <a:lnTo>
                      <a:pt x="49" y="9"/>
                    </a:lnTo>
                    <a:lnTo>
                      <a:pt x="47" y="7"/>
                    </a:lnTo>
                    <a:lnTo>
                      <a:pt x="45" y="7"/>
                    </a:lnTo>
                    <a:lnTo>
                      <a:pt x="42" y="9"/>
                    </a:lnTo>
                    <a:lnTo>
                      <a:pt x="42" y="7"/>
                    </a:lnTo>
                    <a:lnTo>
                      <a:pt x="61" y="0"/>
                    </a:lnTo>
                    <a:lnTo>
                      <a:pt x="66" y="0"/>
                    </a:lnTo>
                    <a:lnTo>
                      <a:pt x="66" y="81"/>
                    </a:lnTo>
                    <a:lnTo>
                      <a:pt x="66" y="91"/>
                    </a:lnTo>
                    <a:lnTo>
                      <a:pt x="66" y="95"/>
                    </a:lnTo>
                    <a:lnTo>
                      <a:pt x="66" y="98"/>
                    </a:lnTo>
                    <a:lnTo>
                      <a:pt x="66" y="100"/>
                    </a:lnTo>
                    <a:lnTo>
                      <a:pt x="66" y="102"/>
                    </a:lnTo>
                    <a:lnTo>
                      <a:pt x="68" y="102"/>
                    </a:lnTo>
                    <a:lnTo>
                      <a:pt x="70" y="102"/>
                    </a:lnTo>
                    <a:lnTo>
                      <a:pt x="75" y="102"/>
                    </a:lnTo>
                    <a:lnTo>
                      <a:pt x="75" y="105"/>
                    </a:lnTo>
                    <a:lnTo>
                      <a:pt x="54" y="112"/>
                    </a:lnTo>
                    <a:lnTo>
                      <a:pt x="52" y="112"/>
                    </a:lnTo>
                    <a:lnTo>
                      <a:pt x="52" y="100"/>
                    </a:lnTo>
                    <a:close/>
                    <a:moveTo>
                      <a:pt x="52" y="95"/>
                    </a:moveTo>
                    <a:lnTo>
                      <a:pt x="52" y="60"/>
                    </a:lnTo>
                    <a:lnTo>
                      <a:pt x="49" y="56"/>
                    </a:lnTo>
                    <a:lnTo>
                      <a:pt x="49" y="51"/>
                    </a:lnTo>
                    <a:lnTo>
                      <a:pt x="45" y="46"/>
                    </a:lnTo>
                    <a:lnTo>
                      <a:pt x="42" y="44"/>
                    </a:lnTo>
                    <a:lnTo>
                      <a:pt x="38" y="42"/>
                    </a:lnTo>
                    <a:lnTo>
                      <a:pt x="35" y="42"/>
                    </a:lnTo>
                    <a:lnTo>
                      <a:pt x="28" y="44"/>
                    </a:lnTo>
                    <a:lnTo>
                      <a:pt x="21" y="49"/>
                    </a:lnTo>
                    <a:lnTo>
                      <a:pt x="19" y="53"/>
                    </a:lnTo>
                    <a:lnTo>
                      <a:pt x="14" y="60"/>
                    </a:lnTo>
                    <a:lnTo>
                      <a:pt x="14" y="70"/>
                    </a:lnTo>
                    <a:lnTo>
                      <a:pt x="14" y="79"/>
                    </a:lnTo>
                    <a:lnTo>
                      <a:pt x="16" y="88"/>
                    </a:lnTo>
                    <a:lnTo>
                      <a:pt x="21" y="93"/>
                    </a:lnTo>
                    <a:lnTo>
                      <a:pt x="26" y="98"/>
                    </a:lnTo>
                    <a:lnTo>
                      <a:pt x="30" y="100"/>
                    </a:lnTo>
                    <a:lnTo>
                      <a:pt x="38" y="102"/>
                    </a:lnTo>
                    <a:lnTo>
                      <a:pt x="45" y="100"/>
                    </a:lnTo>
                    <a:lnTo>
                      <a:pt x="52" y="95"/>
                    </a:lnTo>
                    <a:close/>
                  </a:path>
                </a:pathLst>
              </a:custGeom>
              <a:solidFill>
                <a:srgbClr val="000000"/>
              </a:solidFill>
              <a:ln w="0">
                <a:solidFill>
                  <a:srgbClr val="000000"/>
                </a:solidFill>
                <a:round/>
                <a:headEnd/>
                <a:tailEnd/>
              </a:ln>
            </p:spPr>
            <p:txBody>
              <a:bodyPr/>
              <a:lstStyle/>
              <a:p>
                <a:endParaRPr lang="en-US"/>
              </a:p>
            </p:txBody>
          </p:sp>
          <p:sp>
            <p:nvSpPr>
              <p:cNvPr id="534905" name="Freeform 377"/>
              <p:cNvSpPr>
                <a:spLocks noEditPoints="1"/>
              </p:cNvSpPr>
              <p:nvPr/>
            </p:nvSpPr>
            <p:spPr bwMode="auto">
              <a:xfrm>
                <a:off x="5054" y="3848"/>
                <a:ext cx="59" cy="75"/>
              </a:xfrm>
              <a:custGeom>
                <a:avLst/>
                <a:gdLst/>
                <a:ahLst/>
                <a:cxnLst>
                  <a:cxn ang="0">
                    <a:pos x="12" y="28"/>
                  </a:cxn>
                  <a:cxn ang="0">
                    <a:pos x="12" y="37"/>
                  </a:cxn>
                  <a:cxn ang="0">
                    <a:pos x="14" y="47"/>
                  </a:cxn>
                  <a:cxn ang="0">
                    <a:pos x="19" y="54"/>
                  </a:cxn>
                  <a:cxn ang="0">
                    <a:pos x="23" y="58"/>
                  </a:cxn>
                  <a:cxn ang="0">
                    <a:pos x="30" y="61"/>
                  </a:cxn>
                  <a:cxn ang="0">
                    <a:pos x="37" y="61"/>
                  </a:cxn>
                  <a:cxn ang="0">
                    <a:pos x="45" y="61"/>
                  </a:cxn>
                  <a:cxn ang="0">
                    <a:pos x="49" y="58"/>
                  </a:cxn>
                  <a:cxn ang="0">
                    <a:pos x="54" y="54"/>
                  </a:cxn>
                  <a:cxn ang="0">
                    <a:pos x="59" y="44"/>
                  </a:cxn>
                  <a:cxn ang="0">
                    <a:pos x="59" y="47"/>
                  </a:cxn>
                  <a:cxn ang="0">
                    <a:pos x="59" y="54"/>
                  </a:cxn>
                  <a:cxn ang="0">
                    <a:pos x="54" y="61"/>
                  </a:cxn>
                  <a:cxn ang="0">
                    <a:pos x="49" y="65"/>
                  </a:cxn>
                  <a:cxn ang="0">
                    <a:pos x="45" y="72"/>
                  </a:cxn>
                  <a:cxn ang="0">
                    <a:pos x="37" y="75"/>
                  </a:cxn>
                  <a:cxn ang="0">
                    <a:pos x="30" y="75"/>
                  </a:cxn>
                  <a:cxn ang="0">
                    <a:pos x="21" y="75"/>
                  </a:cxn>
                  <a:cxn ang="0">
                    <a:pos x="14" y="70"/>
                  </a:cxn>
                  <a:cxn ang="0">
                    <a:pos x="9" y="65"/>
                  </a:cxn>
                  <a:cxn ang="0">
                    <a:pos x="2" y="58"/>
                  </a:cxn>
                  <a:cxn ang="0">
                    <a:pos x="0" y="49"/>
                  </a:cxn>
                  <a:cxn ang="0">
                    <a:pos x="0" y="37"/>
                  </a:cxn>
                  <a:cxn ang="0">
                    <a:pos x="0" y="28"/>
                  </a:cxn>
                  <a:cxn ang="0">
                    <a:pos x="2" y="19"/>
                  </a:cxn>
                  <a:cxn ang="0">
                    <a:pos x="9" y="9"/>
                  </a:cxn>
                  <a:cxn ang="0">
                    <a:pos x="16" y="5"/>
                  </a:cxn>
                  <a:cxn ang="0">
                    <a:pos x="23" y="0"/>
                  </a:cxn>
                  <a:cxn ang="0">
                    <a:pos x="33" y="0"/>
                  </a:cxn>
                  <a:cxn ang="0">
                    <a:pos x="40" y="0"/>
                  </a:cxn>
                  <a:cxn ang="0">
                    <a:pos x="47" y="2"/>
                  </a:cxn>
                  <a:cxn ang="0">
                    <a:pos x="52" y="7"/>
                  </a:cxn>
                  <a:cxn ang="0">
                    <a:pos x="56" y="14"/>
                  </a:cxn>
                  <a:cxn ang="0">
                    <a:pos x="59" y="21"/>
                  </a:cxn>
                  <a:cxn ang="0">
                    <a:pos x="59" y="28"/>
                  </a:cxn>
                  <a:cxn ang="0">
                    <a:pos x="12" y="28"/>
                  </a:cxn>
                  <a:cxn ang="0">
                    <a:pos x="12" y="23"/>
                  </a:cxn>
                  <a:cxn ang="0">
                    <a:pos x="42" y="23"/>
                  </a:cxn>
                  <a:cxn ang="0">
                    <a:pos x="42" y="19"/>
                  </a:cxn>
                  <a:cxn ang="0">
                    <a:pos x="42" y="14"/>
                  </a:cxn>
                  <a:cxn ang="0">
                    <a:pos x="40" y="9"/>
                  </a:cxn>
                  <a:cxn ang="0">
                    <a:pos x="35" y="7"/>
                  </a:cxn>
                  <a:cxn ang="0">
                    <a:pos x="33" y="5"/>
                  </a:cxn>
                  <a:cxn ang="0">
                    <a:pos x="28" y="5"/>
                  </a:cxn>
                  <a:cxn ang="0">
                    <a:pos x="21" y="7"/>
                  </a:cxn>
                  <a:cxn ang="0">
                    <a:pos x="16" y="9"/>
                  </a:cxn>
                  <a:cxn ang="0">
                    <a:pos x="12" y="16"/>
                  </a:cxn>
                  <a:cxn ang="0">
                    <a:pos x="12" y="23"/>
                  </a:cxn>
                </a:cxnLst>
                <a:rect l="0" t="0" r="r" b="b"/>
                <a:pathLst>
                  <a:path w="59" h="75">
                    <a:moveTo>
                      <a:pt x="12" y="28"/>
                    </a:moveTo>
                    <a:lnTo>
                      <a:pt x="12" y="37"/>
                    </a:lnTo>
                    <a:lnTo>
                      <a:pt x="14" y="47"/>
                    </a:lnTo>
                    <a:lnTo>
                      <a:pt x="19" y="54"/>
                    </a:lnTo>
                    <a:lnTo>
                      <a:pt x="23" y="58"/>
                    </a:lnTo>
                    <a:lnTo>
                      <a:pt x="30" y="61"/>
                    </a:lnTo>
                    <a:lnTo>
                      <a:pt x="37" y="61"/>
                    </a:lnTo>
                    <a:lnTo>
                      <a:pt x="45" y="61"/>
                    </a:lnTo>
                    <a:lnTo>
                      <a:pt x="49" y="58"/>
                    </a:lnTo>
                    <a:lnTo>
                      <a:pt x="54" y="54"/>
                    </a:lnTo>
                    <a:lnTo>
                      <a:pt x="59" y="44"/>
                    </a:lnTo>
                    <a:lnTo>
                      <a:pt x="59" y="47"/>
                    </a:lnTo>
                    <a:lnTo>
                      <a:pt x="59" y="54"/>
                    </a:lnTo>
                    <a:lnTo>
                      <a:pt x="54" y="61"/>
                    </a:lnTo>
                    <a:lnTo>
                      <a:pt x="49" y="65"/>
                    </a:lnTo>
                    <a:lnTo>
                      <a:pt x="45" y="72"/>
                    </a:lnTo>
                    <a:lnTo>
                      <a:pt x="37" y="75"/>
                    </a:lnTo>
                    <a:lnTo>
                      <a:pt x="30" y="75"/>
                    </a:lnTo>
                    <a:lnTo>
                      <a:pt x="21" y="75"/>
                    </a:lnTo>
                    <a:lnTo>
                      <a:pt x="14" y="70"/>
                    </a:lnTo>
                    <a:lnTo>
                      <a:pt x="9" y="65"/>
                    </a:lnTo>
                    <a:lnTo>
                      <a:pt x="2" y="58"/>
                    </a:lnTo>
                    <a:lnTo>
                      <a:pt x="0" y="49"/>
                    </a:lnTo>
                    <a:lnTo>
                      <a:pt x="0" y="37"/>
                    </a:lnTo>
                    <a:lnTo>
                      <a:pt x="0" y="28"/>
                    </a:lnTo>
                    <a:lnTo>
                      <a:pt x="2" y="19"/>
                    </a:lnTo>
                    <a:lnTo>
                      <a:pt x="9" y="9"/>
                    </a:lnTo>
                    <a:lnTo>
                      <a:pt x="16" y="5"/>
                    </a:lnTo>
                    <a:lnTo>
                      <a:pt x="23" y="0"/>
                    </a:lnTo>
                    <a:lnTo>
                      <a:pt x="33" y="0"/>
                    </a:lnTo>
                    <a:lnTo>
                      <a:pt x="40" y="0"/>
                    </a:lnTo>
                    <a:lnTo>
                      <a:pt x="47" y="2"/>
                    </a:lnTo>
                    <a:lnTo>
                      <a:pt x="52" y="7"/>
                    </a:lnTo>
                    <a:lnTo>
                      <a:pt x="56" y="14"/>
                    </a:lnTo>
                    <a:lnTo>
                      <a:pt x="59" y="21"/>
                    </a:lnTo>
                    <a:lnTo>
                      <a:pt x="59" y="28"/>
                    </a:lnTo>
                    <a:lnTo>
                      <a:pt x="12" y="28"/>
                    </a:lnTo>
                    <a:close/>
                    <a:moveTo>
                      <a:pt x="12" y="23"/>
                    </a:moveTo>
                    <a:lnTo>
                      <a:pt x="42" y="23"/>
                    </a:lnTo>
                    <a:lnTo>
                      <a:pt x="42" y="19"/>
                    </a:lnTo>
                    <a:lnTo>
                      <a:pt x="42" y="14"/>
                    </a:lnTo>
                    <a:lnTo>
                      <a:pt x="40" y="9"/>
                    </a:lnTo>
                    <a:lnTo>
                      <a:pt x="35" y="7"/>
                    </a:lnTo>
                    <a:lnTo>
                      <a:pt x="33" y="5"/>
                    </a:lnTo>
                    <a:lnTo>
                      <a:pt x="28" y="5"/>
                    </a:lnTo>
                    <a:lnTo>
                      <a:pt x="21" y="7"/>
                    </a:lnTo>
                    <a:lnTo>
                      <a:pt x="16" y="9"/>
                    </a:lnTo>
                    <a:lnTo>
                      <a:pt x="12" y="16"/>
                    </a:lnTo>
                    <a:lnTo>
                      <a:pt x="12" y="23"/>
                    </a:lnTo>
                    <a:close/>
                  </a:path>
                </a:pathLst>
              </a:custGeom>
              <a:solidFill>
                <a:srgbClr val="000000"/>
              </a:solidFill>
              <a:ln w="0">
                <a:solidFill>
                  <a:srgbClr val="000000"/>
                </a:solidFill>
                <a:round/>
                <a:headEnd/>
                <a:tailEnd/>
              </a:ln>
            </p:spPr>
            <p:txBody>
              <a:bodyPr/>
              <a:lstStyle/>
              <a:p>
                <a:endParaRPr lang="en-US"/>
              </a:p>
            </p:txBody>
          </p:sp>
          <p:sp>
            <p:nvSpPr>
              <p:cNvPr id="534904" name="Freeform 376"/>
              <p:cNvSpPr>
                <a:spLocks/>
              </p:cNvSpPr>
              <p:nvPr/>
            </p:nvSpPr>
            <p:spPr bwMode="auto">
              <a:xfrm>
                <a:off x="5122" y="3848"/>
                <a:ext cx="51" cy="72"/>
              </a:xfrm>
              <a:custGeom>
                <a:avLst/>
                <a:gdLst/>
                <a:ahLst/>
                <a:cxnLst>
                  <a:cxn ang="0">
                    <a:pos x="23" y="0"/>
                  </a:cxn>
                  <a:cxn ang="0">
                    <a:pos x="23" y="19"/>
                  </a:cxn>
                  <a:cxn ang="0">
                    <a:pos x="30" y="9"/>
                  </a:cxn>
                  <a:cxn ang="0">
                    <a:pos x="35" y="2"/>
                  </a:cxn>
                  <a:cxn ang="0">
                    <a:pos x="42" y="0"/>
                  </a:cxn>
                  <a:cxn ang="0">
                    <a:pos x="47" y="0"/>
                  </a:cxn>
                  <a:cxn ang="0">
                    <a:pos x="49" y="2"/>
                  </a:cxn>
                  <a:cxn ang="0">
                    <a:pos x="51" y="7"/>
                  </a:cxn>
                  <a:cxn ang="0">
                    <a:pos x="51" y="9"/>
                  </a:cxn>
                  <a:cxn ang="0">
                    <a:pos x="51" y="14"/>
                  </a:cxn>
                  <a:cxn ang="0">
                    <a:pos x="49" y="16"/>
                  </a:cxn>
                  <a:cxn ang="0">
                    <a:pos x="47" y="19"/>
                  </a:cxn>
                  <a:cxn ang="0">
                    <a:pos x="44" y="19"/>
                  </a:cxn>
                  <a:cxn ang="0">
                    <a:pos x="42" y="16"/>
                  </a:cxn>
                  <a:cxn ang="0">
                    <a:pos x="40" y="14"/>
                  </a:cxn>
                  <a:cxn ang="0">
                    <a:pos x="35" y="12"/>
                  </a:cxn>
                  <a:cxn ang="0">
                    <a:pos x="35" y="12"/>
                  </a:cxn>
                  <a:cxn ang="0">
                    <a:pos x="33" y="12"/>
                  </a:cxn>
                  <a:cxn ang="0">
                    <a:pos x="30" y="14"/>
                  </a:cxn>
                  <a:cxn ang="0">
                    <a:pos x="28" y="19"/>
                  </a:cxn>
                  <a:cxn ang="0">
                    <a:pos x="23" y="26"/>
                  </a:cxn>
                  <a:cxn ang="0">
                    <a:pos x="23" y="56"/>
                  </a:cxn>
                  <a:cxn ang="0">
                    <a:pos x="23" y="63"/>
                  </a:cxn>
                  <a:cxn ang="0">
                    <a:pos x="26" y="65"/>
                  </a:cxn>
                  <a:cxn ang="0">
                    <a:pos x="26" y="68"/>
                  </a:cxn>
                  <a:cxn ang="0">
                    <a:pos x="28" y="70"/>
                  </a:cxn>
                  <a:cxn ang="0">
                    <a:pos x="33" y="70"/>
                  </a:cxn>
                  <a:cxn ang="0">
                    <a:pos x="37" y="72"/>
                  </a:cxn>
                  <a:cxn ang="0">
                    <a:pos x="37" y="72"/>
                  </a:cxn>
                  <a:cxn ang="0">
                    <a:pos x="0" y="72"/>
                  </a:cxn>
                  <a:cxn ang="0">
                    <a:pos x="0" y="72"/>
                  </a:cxn>
                  <a:cxn ang="0">
                    <a:pos x="5" y="70"/>
                  </a:cxn>
                  <a:cxn ang="0">
                    <a:pos x="7" y="70"/>
                  </a:cxn>
                  <a:cxn ang="0">
                    <a:pos x="9" y="68"/>
                  </a:cxn>
                  <a:cxn ang="0">
                    <a:pos x="9" y="65"/>
                  </a:cxn>
                  <a:cxn ang="0">
                    <a:pos x="9" y="63"/>
                  </a:cxn>
                  <a:cxn ang="0">
                    <a:pos x="9" y="56"/>
                  </a:cxn>
                  <a:cxn ang="0">
                    <a:pos x="9" y="30"/>
                  </a:cxn>
                  <a:cxn ang="0">
                    <a:pos x="9" y="21"/>
                  </a:cxn>
                  <a:cxn ang="0">
                    <a:pos x="9" y="16"/>
                  </a:cxn>
                  <a:cxn ang="0">
                    <a:pos x="9" y="14"/>
                  </a:cxn>
                  <a:cxn ang="0">
                    <a:pos x="9" y="12"/>
                  </a:cxn>
                  <a:cxn ang="0">
                    <a:pos x="7" y="9"/>
                  </a:cxn>
                  <a:cxn ang="0">
                    <a:pos x="7" y="9"/>
                  </a:cxn>
                  <a:cxn ang="0">
                    <a:pos x="5" y="9"/>
                  </a:cxn>
                  <a:cxn ang="0">
                    <a:pos x="2" y="9"/>
                  </a:cxn>
                  <a:cxn ang="0">
                    <a:pos x="0" y="9"/>
                  </a:cxn>
                  <a:cxn ang="0">
                    <a:pos x="0" y="9"/>
                  </a:cxn>
                  <a:cxn ang="0">
                    <a:pos x="21" y="0"/>
                  </a:cxn>
                  <a:cxn ang="0">
                    <a:pos x="23" y="0"/>
                  </a:cxn>
                </a:cxnLst>
                <a:rect l="0" t="0" r="r" b="b"/>
                <a:pathLst>
                  <a:path w="51" h="72">
                    <a:moveTo>
                      <a:pt x="23" y="0"/>
                    </a:moveTo>
                    <a:lnTo>
                      <a:pt x="23" y="19"/>
                    </a:lnTo>
                    <a:lnTo>
                      <a:pt x="30" y="9"/>
                    </a:lnTo>
                    <a:lnTo>
                      <a:pt x="35" y="2"/>
                    </a:lnTo>
                    <a:lnTo>
                      <a:pt x="42" y="0"/>
                    </a:lnTo>
                    <a:lnTo>
                      <a:pt x="47" y="0"/>
                    </a:lnTo>
                    <a:lnTo>
                      <a:pt x="49" y="2"/>
                    </a:lnTo>
                    <a:lnTo>
                      <a:pt x="51" y="7"/>
                    </a:lnTo>
                    <a:lnTo>
                      <a:pt x="51" y="9"/>
                    </a:lnTo>
                    <a:lnTo>
                      <a:pt x="51" y="14"/>
                    </a:lnTo>
                    <a:lnTo>
                      <a:pt x="49" y="16"/>
                    </a:lnTo>
                    <a:lnTo>
                      <a:pt x="47" y="19"/>
                    </a:lnTo>
                    <a:lnTo>
                      <a:pt x="44" y="19"/>
                    </a:lnTo>
                    <a:lnTo>
                      <a:pt x="42" y="16"/>
                    </a:lnTo>
                    <a:lnTo>
                      <a:pt x="40" y="14"/>
                    </a:lnTo>
                    <a:lnTo>
                      <a:pt x="35" y="12"/>
                    </a:lnTo>
                    <a:lnTo>
                      <a:pt x="33" y="12"/>
                    </a:lnTo>
                    <a:lnTo>
                      <a:pt x="30" y="14"/>
                    </a:lnTo>
                    <a:lnTo>
                      <a:pt x="28" y="19"/>
                    </a:lnTo>
                    <a:lnTo>
                      <a:pt x="23" y="26"/>
                    </a:lnTo>
                    <a:lnTo>
                      <a:pt x="23" y="56"/>
                    </a:lnTo>
                    <a:lnTo>
                      <a:pt x="23" y="63"/>
                    </a:lnTo>
                    <a:lnTo>
                      <a:pt x="26" y="65"/>
                    </a:lnTo>
                    <a:lnTo>
                      <a:pt x="26" y="68"/>
                    </a:lnTo>
                    <a:lnTo>
                      <a:pt x="28" y="70"/>
                    </a:lnTo>
                    <a:lnTo>
                      <a:pt x="33" y="70"/>
                    </a:lnTo>
                    <a:lnTo>
                      <a:pt x="37" y="72"/>
                    </a:lnTo>
                    <a:lnTo>
                      <a:pt x="0" y="72"/>
                    </a:lnTo>
                    <a:lnTo>
                      <a:pt x="5" y="70"/>
                    </a:lnTo>
                    <a:lnTo>
                      <a:pt x="7" y="70"/>
                    </a:lnTo>
                    <a:lnTo>
                      <a:pt x="9" y="68"/>
                    </a:lnTo>
                    <a:lnTo>
                      <a:pt x="9" y="65"/>
                    </a:lnTo>
                    <a:lnTo>
                      <a:pt x="9" y="63"/>
                    </a:lnTo>
                    <a:lnTo>
                      <a:pt x="9" y="56"/>
                    </a:lnTo>
                    <a:lnTo>
                      <a:pt x="9" y="30"/>
                    </a:lnTo>
                    <a:lnTo>
                      <a:pt x="9" y="21"/>
                    </a:lnTo>
                    <a:lnTo>
                      <a:pt x="9" y="16"/>
                    </a:lnTo>
                    <a:lnTo>
                      <a:pt x="9" y="14"/>
                    </a:lnTo>
                    <a:lnTo>
                      <a:pt x="9" y="12"/>
                    </a:lnTo>
                    <a:lnTo>
                      <a:pt x="7" y="9"/>
                    </a:lnTo>
                    <a:lnTo>
                      <a:pt x="5" y="9"/>
                    </a:lnTo>
                    <a:lnTo>
                      <a:pt x="2" y="9"/>
                    </a:lnTo>
                    <a:lnTo>
                      <a:pt x="0" y="9"/>
                    </a:lnTo>
                    <a:lnTo>
                      <a:pt x="21" y="0"/>
                    </a:lnTo>
                    <a:lnTo>
                      <a:pt x="23" y="0"/>
                    </a:lnTo>
                    <a:close/>
                  </a:path>
                </a:pathLst>
              </a:custGeom>
              <a:solidFill>
                <a:srgbClr val="000000"/>
              </a:solidFill>
              <a:ln w="0">
                <a:solidFill>
                  <a:srgbClr val="000000"/>
                </a:solidFill>
                <a:round/>
                <a:headEnd/>
                <a:tailEnd/>
              </a:ln>
            </p:spPr>
            <p:txBody>
              <a:bodyPr/>
              <a:lstStyle/>
              <a:p>
                <a:endParaRPr lang="en-US"/>
              </a:p>
            </p:txBody>
          </p:sp>
          <p:sp>
            <p:nvSpPr>
              <p:cNvPr id="534903" name="Freeform 375"/>
              <p:cNvSpPr>
                <a:spLocks/>
              </p:cNvSpPr>
              <p:nvPr/>
            </p:nvSpPr>
            <p:spPr bwMode="auto">
              <a:xfrm>
                <a:off x="5220" y="3811"/>
                <a:ext cx="45" cy="144"/>
              </a:xfrm>
              <a:custGeom>
                <a:avLst/>
                <a:gdLst/>
                <a:ahLst/>
                <a:cxnLst>
                  <a:cxn ang="0">
                    <a:pos x="45" y="140"/>
                  </a:cxn>
                  <a:cxn ang="0">
                    <a:pos x="45" y="144"/>
                  </a:cxn>
                  <a:cxn ang="0">
                    <a:pos x="33" y="137"/>
                  </a:cxn>
                  <a:cxn ang="0">
                    <a:pos x="24" y="130"/>
                  </a:cxn>
                  <a:cxn ang="0">
                    <a:pos x="14" y="119"/>
                  </a:cxn>
                  <a:cxn ang="0">
                    <a:pos x="7" y="105"/>
                  </a:cxn>
                  <a:cxn ang="0">
                    <a:pos x="3" y="88"/>
                  </a:cxn>
                  <a:cxn ang="0">
                    <a:pos x="0" y="72"/>
                  </a:cxn>
                  <a:cxn ang="0">
                    <a:pos x="3" y="49"/>
                  </a:cxn>
                  <a:cxn ang="0">
                    <a:pos x="12" y="28"/>
                  </a:cxn>
                  <a:cxn ang="0">
                    <a:pos x="21" y="16"/>
                  </a:cxn>
                  <a:cxn ang="0">
                    <a:pos x="31" y="7"/>
                  </a:cxn>
                  <a:cxn ang="0">
                    <a:pos x="45" y="0"/>
                  </a:cxn>
                  <a:cxn ang="0">
                    <a:pos x="45" y="4"/>
                  </a:cxn>
                  <a:cxn ang="0">
                    <a:pos x="35" y="9"/>
                  </a:cxn>
                  <a:cxn ang="0">
                    <a:pos x="28" y="18"/>
                  </a:cxn>
                  <a:cxn ang="0">
                    <a:pos x="21" y="28"/>
                  </a:cxn>
                  <a:cxn ang="0">
                    <a:pos x="19" y="42"/>
                  </a:cxn>
                  <a:cxn ang="0">
                    <a:pos x="17" y="56"/>
                  </a:cxn>
                  <a:cxn ang="0">
                    <a:pos x="17" y="70"/>
                  </a:cxn>
                  <a:cxn ang="0">
                    <a:pos x="17" y="86"/>
                  </a:cxn>
                  <a:cxn ang="0">
                    <a:pos x="19" y="100"/>
                  </a:cxn>
                  <a:cxn ang="0">
                    <a:pos x="21" y="109"/>
                  </a:cxn>
                  <a:cxn ang="0">
                    <a:pos x="24" y="116"/>
                  </a:cxn>
                  <a:cxn ang="0">
                    <a:pos x="26" y="123"/>
                  </a:cxn>
                  <a:cxn ang="0">
                    <a:pos x="31" y="128"/>
                  </a:cxn>
                  <a:cxn ang="0">
                    <a:pos x="38" y="135"/>
                  </a:cxn>
                  <a:cxn ang="0">
                    <a:pos x="45" y="140"/>
                  </a:cxn>
                </a:cxnLst>
                <a:rect l="0" t="0" r="r" b="b"/>
                <a:pathLst>
                  <a:path w="45" h="144">
                    <a:moveTo>
                      <a:pt x="45" y="140"/>
                    </a:moveTo>
                    <a:lnTo>
                      <a:pt x="45" y="144"/>
                    </a:lnTo>
                    <a:lnTo>
                      <a:pt x="33" y="137"/>
                    </a:lnTo>
                    <a:lnTo>
                      <a:pt x="24" y="130"/>
                    </a:lnTo>
                    <a:lnTo>
                      <a:pt x="14" y="119"/>
                    </a:lnTo>
                    <a:lnTo>
                      <a:pt x="7" y="105"/>
                    </a:lnTo>
                    <a:lnTo>
                      <a:pt x="3" y="88"/>
                    </a:lnTo>
                    <a:lnTo>
                      <a:pt x="0" y="72"/>
                    </a:lnTo>
                    <a:lnTo>
                      <a:pt x="3" y="49"/>
                    </a:lnTo>
                    <a:lnTo>
                      <a:pt x="12" y="28"/>
                    </a:lnTo>
                    <a:lnTo>
                      <a:pt x="21" y="16"/>
                    </a:lnTo>
                    <a:lnTo>
                      <a:pt x="31" y="7"/>
                    </a:lnTo>
                    <a:lnTo>
                      <a:pt x="45" y="0"/>
                    </a:lnTo>
                    <a:lnTo>
                      <a:pt x="45" y="4"/>
                    </a:lnTo>
                    <a:lnTo>
                      <a:pt x="35" y="9"/>
                    </a:lnTo>
                    <a:lnTo>
                      <a:pt x="28" y="18"/>
                    </a:lnTo>
                    <a:lnTo>
                      <a:pt x="21" y="28"/>
                    </a:lnTo>
                    <a:lnTo>
                      <a:pt x="19" y="42"/>
                    </a:lnTo>
                    <a:lnTo>
                      <a:pt x="17" y="56"/>
                    </a:lnTo>
                    <a:lnTo>
                      <a:pt x="17" y="70"/>
                    </a:lnTo>
                    <a:lnTo>
                      <a:pt x="17" y="86"/>
                    </a:lnTo>
                    <a:lnTo>
                      <a:pt x="19" y="100"/>
                    </a:lnTo>
                    <a:lnTo>
                      <a:pt x="21" y="109"/>
                    </a:lnTo>
                    <a:lnTo>
                      <a:pt x="24" y="116"/>
                    </a:lnTo>
                    <a:lnTo>
                      <a:pt x="26" y="123"/>
                    </a:lnTo>
                    <a:lnTo>
                      <a:pt x="31" y="128"/>
                    </a:lnTo>
                    <a:lnTo>
                      <a:pt x="38" y="135"/>
                    </a:lnTo>
                    <a:lnTo>
                      <a:pt x="45" y="140"/>
                    </a:lnTo>
                    <a:close/>
                  </a:path>
                </a:pathLst>
              </a:custGeom>
              <a:solidFill>
                <a:srgbClr val="000000"/>
              </a:solidFill>
              <a:ln w="0">
                <a:solidFill>
                  <a:srgbClr val="000000"/>
                </a:solidFill>
                <a:round/>
                <a:headEnd/>
                <a:tailEnd/>
              </a:ln>
            </p:spPr>
            <p:txBody>
              <a:bodyPr/>
              <a:lstStyle/>
              <a:p>
                <a:endParaRPr lang="en-US"/>
              </a:p>
            </p:txBody>
          </p:sp>
          <p:sp>
            <p:nvSpPr>
              <p:cNvPr id="534902" name="Freeform 374"/>
              <p:cNvSpPr>
                <a:spLocks/>
              </p:cNvSpPr>
              <p:nvPr/>
            </p:nvSpPr>
            <p:spPr bwMode="auto">
              <a:xfrm>
                <a:off x="5272" y="3815"/>
                <a:ext cx="44" cy="105"/>
              </a:xfrm>
              <a:custGeom>
                <a:avLst/>
                <a:gdLst/>
                <a:ahLst/>
                <a:cxnLst>
                  <a:cxn ang="0">
                    <a:pos x="44" y="105"/>
                  </a:cxn>
                  <a:cxn ang="0">
                    <a:pos x="44" y="105"/>
                  </a:cxn>
                  <a:cxn ang="0">
                    <a:pos x="0" y="105"/>
                  </a:cxn>
                  <a:cxn ang="0">
                    <a:pos x="0" y="105"/>
                  </a:cxn>
                  <a:cxn ang="0">
                    <a:pos x="2" y="105"/>
                  </a:cxn>
                  <a:cxn ang="0">
                    <a:pos x="7" y="103"/>
                  </a:cxn>
                  <a:cxn ang="0">
                    <a:pos x="12" y="101"/>
                  </a:cxn>
                  <a:cxn ang="0">
                    <a:pos x="14" y="96"/>
                  </a:cxn>
                  <a:cxn ang="0">
                    <a:pos x="14" y="89"/>
                  </a:cxn>
                  <a:cxn ang="0">
                    <a:pos x="14" y="19"/>
                  </a:cxn>
                  <a:cxn ang="0">
                    <a:pos x="14" y="12"/>
                  </a:cxn>
                  <a:cxn ang="0">
                    <a:pos x="12" y="7"/>
                  </a:cxn>
                  <a:cxn ang="0">
                    <a:pos x="12" y="5"/>
                  </a:cxn>
                  <a:cxn ang="0">
                    <a:pos x="9" y="3"/>
                  </a:cxn>
                  <a:cxn ang="0">
                    <a:pos x="7" y="3"/>
                  </a:cxn>
                  <a:cxn ang="0">
                    <a:pos x="2" y="0"/>
                  </a:cxn>
                  <a:cxn ang="0">
                    <a:pos x="0" y="0"/>
                  </a:cxn>
                  <a:cxn ang="0">
                    <a:pos x="0" y="0"/>
                  </a:cxn>
                  <a:cxn ang="0">
                    <a:pos x="44" y="0"/>
                  </a:cxn>
                  <a:cxn ang="0">
                    <a:pos x="44" y="0"/>
                  </a:cxn>
                  <a:cxn ang="0">
                    <a:pos x="40" y="0"/>
                  </a:cxn>
                  <a:cxn ang="0">
                    <a:pos x="35" y="3"/>
                  </a:cxn>
                  <a:cxn ang="0">
                    <a:pos x="30" y="5"/>
                  </a:cxn>
                  <a:cxn ang="0">
                    <a:pos x="30" y="10"/>
                  </a:cxn>
                  <a:cxn ang="0">
                    <a:pos x="28" y="19"/>
                  </a:cxn>
                  <a:cxn ang="0">
                    <a:pos x="28" y="89"/>
                  </a:cxn>
                  <a:cxn ang="0">
                    <a:pos x="28" y="96"/>
                  </a:cxn>
                  <a:cxn ang="0">
                    <a:pos x="30" y="98"/>
                  </a:cxn>
                  <a:cxn ang="0">
                    <a:pos x="30" y="101"/>
                  </a:cxn>
                  <a:cxn ang="0">
                    <a:pos x="33" y="103"/>
                  </a:cxn>
                  <a:cxn ang="0">
                    <a:pos x="37" y="103"/>
                  </a:cxn>
                  <a:cxn ang="0">
                    <a:pos x="40" y="105"/>
                  </a:cxn>
                  <a:cxn ang="0">
                    <a:pos x="44" y="105"/>
                  </a:cxn>
                </a:cxnLst>
                <a:rect l="0" t="0" r="r" b="b"/>
                <a:pathLst>
                  <a:path w="44" h="105">
                    <a:moveTo>
                      <a:pt x="44" y="105"/>
                    </a:moveTo>
                    <a:lnTo>
                      <a:pt x="44" y="105"/>
                    </a:lnTo>
                    <a:lnTo>
                      <a:pt x="0" y="105"/>
                    </a:lnTo>
                    <a:lnTo>
                      <a:pt x="2" y="105"/>
                    </a:lnTo>
                    <a:lnTo>
                      <a:pt x="7" y="103"/>
                    </a:lnTo>
                    <a:lnTo>
                      <a:pt x="12" y="101"/>
                    </a:lnTo>
                    <a:lnTo>
                      <a:pt x="14" y="96"/>
                    </a:lnTo>
                    <a:lnTo>
                      <a:pt x="14" y="89"/>
                    </a:lnTo>
                    <a:lnTo>
                      <a:pt x="14" y="19"/>
                    </a:lnTo>
                    <a:lnTo>
                      <a:pt x="14" y="12"/>
                    </a:lnTo>
                    <a:lnTo>
                      <a:pt x="12" y="7"/>
                    </a:lnTo>
                    <a:lnTo>
                      <a:pt x="12" y="5"/>
                    </a:lnTo>
                    <a:lnTo>
                      <a:pt x="9" y="3"/>
                    </a:lnTo>
                    <a:lnTo>
                      <a:pt x="7" y="3"/>
                    </a:lnTo>
                    <a:lnTo>
                      <a:pt x="2" y="0"/>
                    </a:lnTo>
                    <a:lnTo>
                      <a:pt x="0" y="0"/>
                    </a:lnTo>
                    <a:lnTo>
                      <a:pt x="44" y="0"/>
                    </a:lnTo>
                    <a:lnTo>
                      <a:pt x="40" y="0"/>
                    </a:lnTo>
                    <a:lnTo>
                      <a:pt x="35" y="3"/>
                    </a:lnTo>
                    <a:lnTo>
                      <a:pt x="30" y="5"/>
                    </a:lnTo>
                    <a:lnTo>
                      <a:pt x="30" y="10"/>
                    </a:lnTo>
                    <a:lnTo>
                      <a:pt x="28" y="19"/>
                    </a:lnTo>
                    <a:lnTo>
                      <a:pt x="28" y="89"/>
                    </a:lnTo>
                    <a:lnTo>
                      <a:pt x="28" y="96"/>
                    </a:lnTo>
                    <a:lnTo>
                      <a:pt x="30" y="98"/>
                    </a:lnTo>
                    <a:lnTo>
                      <a:pt x="30" y="101"/>
                    </a:lnTo>
                    <a:lnTo>
                      <a:pt x="33" y="103"/>
                    </a:lnTo>
                    <a:lnTo>
                      <a:pt x="37" y="103"/>
                    </a:lnTo>
                    <a:lnTo>
                      <a:pt x="40" y="105"/>
                    </a:lnTo>
                    <a:lnTo>
                      <a:pt x="44" y="105"/>
                    </a:lnTo>
                    <a:close/>
                  </a:path>
                </a:pathLst>
              </a:custGeom>
              <a:solidFill>
                <a:srgbClr val="000000"/>
              </a:solidFill>
              <a:ln w="0">
                <a:solidFill>
                  <a:srgbClr val="000000"/>
                </a:solidFill>
                <a:round/>
                <a:headEnd/>
                <a:tailEnd/>
              </a:ln>
            </p:spPr>
            <p:txBody>
              <a:bodyPr/>
              <a:lstStyle/>
              <a:p>
                <a:endParaRPr lang="en-US"/>
              </a:p>
            </p:txBody>
          </p:sp>
          <p:sp>
            <p:nvSpPr>
              <p:cNvPr id="534901" name="Freeform 373"/>
              <p:cNvSpPr>
                <a:spLocks noEditPoints="1"/>
              </p:cNvSpPr>
              <p:nvPr/>
            </p:nvSpPr>
            <p:spPr bwMode="auto">
              <a:xfrm>
                <a:off x="5319" y="3813"/>
                <a:ext cx="114" cy="107"/>
              </a:xfrm>
              <a:custGeom>
                <a:avLst/>
                <a:gdLst/>
                <a:ahLst/>
                <a:cxnLst>
                  <a:cxn ang="0">
                    <a:pos x="72" y="72"/>
                  </a:cxn>
                  <a:cxn ang="0">
                    <a:pos x="30" y="72"/>
                  </a:cxn>
                  <a:cxn ang="0">
                    <a:pos x="23" y="89"/>
                  </a:cxn>
                  <a:cxn ang="0">
                    <a:pos x="21" y="96"/>
                  </a:cxn>
                  <a:cxn ang="0">
                    <a:pos x="21" y="100"/>
                  </a:cxn>
                  <a:cxn ang="0">
                    <a:pos x="21" y="103"/>
                  </a:cxn>
                  <a:cxn ang="0">
                    <a:pos x="23" y="105"/>
                  </a:cxn>
                  <a:cxn ang="0">
                    <a:pos x="28" y="105"/>
                  </a:cxn>
                  <a:cxn ang="0">
                    <a:pos x="32" y="107"/>
                  </a:cxn>
                  <a:cxn ang="0">
                    <a:pos x="32" y="107"/>
                  </a:cxn>
                  <a:cxn ang="0">
                    <a:pos x="0" y="107"/>
                  </a:cxn>
                  <a:cxn ang="0">
                    <a:pos x="0" y="107"/>
                  </a:cxn>
                  <a:cxn ang="0">
                    <a:pos x="7" y="105"/>
                  </a:cxn>
                  <a:cxn ang="0">
                    <a:pos x="9" y="103"/>
                  </a:cxn>
                  <a:cxn ang="0">
                    <a:pos x="14" y="98"/>
                  </a:cxn>
                  <a:cxn ang="0">
                    <a:pos x="18" y="86"/>
                  </a:cxn>
                  <a:cxn ang="0">
                    <a:pos x="56" y="0"/>
                  </a:cxn>
                  <a:cxn ang="0">
                    <a:pos x="58" y="0"/>
                  </a:cxn>
                  <a:cxn ang="0">
                    <a:pos x="96" y="89"/>
                  </a:cxn>
                  <a:cxn ang="0">
                    <a:pos x="100" y="98"/>
                  </a:cxn>
                  <a:cxn ang="0">
                    <a:pos x="103" y="103"/>
                  </a:cxn>
                  <a:cxn ang="0">
                    <a:pos x="107" y="105"/>
                  </a:cxn>
                  <a:cxn ang="0">
                    <a:pos x="114" y="107"/>
                  </a:cxn>
                  <a:cxn ang="0">
                    <a:pos x="114" y="107"/>
                  </a:cxn>
                  <a:cxn ang="0">
                    <a:pos x="72" y="107"/>
                  </a:cxn>
                  <a:cxn ang="0">
                    <a:pos x="72" y="107"/>
                  </a:cxn>
                  <a:cxn ang="0">
                    <a:pos x="77" y="105"/>
                  </a:cxn>
                  <a:cxn ang="0">
                    <a:pos x="79" y="105"/>
                  </a:cxn>
                  <a:cxn ang="0">
                    <a:pos x="82" y="103"/>
                  </a:cxn>
                  <a:cxn ang="0">
                    <a:pos x="82" y="100"/>
                  </a:cxn>
                  <a:cxn ang="0">
                    <a:pos x="82" y="93"/>
                  </a:cxn>
                  <a:cxn ang="0">
                    <a:pos x="79" y="86"/>
                  </a:cxn>
                  <a:cxn ang="0">
                    <a:pos x="72" y="72"/>
                  </a:cxn>
                  <a:cxn ang="0">
                    <a:pos x="72" y="68"/>
                  </a:cxn>
                  <a:cxn ang="0">
                    <a:pos x="54" y="26"/>
                  </a:cxn>
                  <a:cxn ang="0">
                    <a:pos x="32" y="68"/>
                  </a:cxn>
                  <a:cxn ang="0">
                    <a:pos x="72" y="68"/>
                  </a:cxn>
                </a:cxnLst>
                <a:rect l="0" t="0" r="r" b="b"/>
                <a:pathLst>
                  <a:path w="114" h="107">
                    <a:moveTo>
                      <a:pt x="72" y="72"/>
                    </a:moveTo>
                    <a:lnTo>
                      <a:pt x="30" y="72"/>
                    </a:lnTo>
                    <a:lnTo>
                      <a:pt x="23" y="89"/>
                    </a:lnTo>
                    <a:lnTo>
                      <a:pt x="21" y="96"/>
                    </a:lnTo>
                    <a:lnTo>
                      <a:pt x="21" y="100"/>
                    </a:lnTo>
                    <a:lnTo>
                      <a:pt x="21" y="103"/>
                    </a:lnTo>
                    <a:lnTo>
                      <a:pt x="23" y="105"/>
                    </a:lnTo>
                    <a:lnTo>
                      <a:pt x="28" y="105"/>
                    </a:lnTo>
                    <a:lnTo>
                      <a:pt x="32" y="107"/>
                    </a:lnTo>
                    <a:lnTo>
                      <a:pt x="0" y="107"/>
                    </a:lnTo>
                    <a:lnTo>
                      <a:pt x="7" y="105"/>
                    </a:lnTo>
                    <a:lnTo>
                      <a:pt x="9" y="103"/>
                    </a:lnTo>
                    <a:lnTo>
                      <a:pt x="14" y="98"/>
                    </a:lnTo>
                    <a:lnTo>
                      <a:pt x="18" y="86"/>
                    </a:lnTo>
                    <a:lnTo>
                      <a:pt x="56" y="0"/>
                    </a:lnTo>
                    <a:lnTo>
                      <a:pt x="58" y="0"/>
                    </a:lnTo>
                    <a:lnTo>
                      <a:pt x="96" y="89"/>
                    </a:lnTo>
                    <a:lnTo>
                      <a:pt x="100" y="98"/>
                    </a:lnTo>
                    <a:lnTo>
                      <a:pt x="103" y="103"/>
                    </a:lnTo>
                    <a:lnTo>
                      <a:pt x="107" y="105"/>
                    </a:lnTo>
                    <a:lnTo>
                      <a:pt x="114" y="107"/>
                    </a:lnTo>
                    <a:lnTo>
                      <a:pt x="72" y="107"/>
                    </a:lnTo>
                    <a:lnTo>
                      <a:pt x="77" y="105"/>
                    </a:lnTo>
                    <a:lnTo>
                      <a:pt x="79" y="105"/>
                    </a:lnTo>
                    <a:lnTo>
                      <a:pt x="82" y="103"/>
                    </a:lnTo>
                    <a:lnTo>
                      <a:pt x="82" y="100"/>
                    </a:lnTo>
                    <a:lnTo>
                      <a:pt x="82" y="93"/>
                    </a:lnTo>
                    <a:lnTo>
                      <a:pt x="79" y="86"/>
                    </a:lnTo>
                    <a:lnTo>
                      <a:pt x="72" y="72"/>
                    </a:lnTo>
                    <a:close/>
                    <a:moveTo>
                      <a:pt x="72" y="68"/>
                    </a:moveTo>
                    <a:lnTo>
                      <a:pt x="54" y="26"/>
                    </a:lnTo>
                    <a:lnTo>
                      <a:pt x="32" y="68"/>
                    </a:lnTo>
                    <a:lnTo>
                      <a:pt x="72" y="68"/>
                    </a:lnTo>
                    <a:close/>
                  </a:path>
                </a:pathLst>
              </a:custGeom>
              <a:solidFill>
                <a:srgbClr val="000000"/>
              </a:solidFill>
              <a:ln w="0">
                <a:solidFill>
                  <a:srgbClr val="000000"/>
                </a:solidFill>
                <a:round/>
                <a:headEnd/>
                <a:tailEnd/>
              </a:ln>
            </p:spPr>
            <p:txBody>
              <a:bodyPr/>
              <a:lstStyle/>
              <a:p>
                <a:endParaRPr lang="en-US"/>
              </a:p>
            </p:txBody>
          </p:sp>
          <p:sp>
            <p:nvSpPr>
              <p:cNvPr id="534900" name="Freeform 372"/>
              <p:cNvSpPr>
                <a:spLocks noEditPoints="1"/>
              </p:cNvSpPr>
              <p:nvPr/>
            </p:nvSpPr>
            <p:spPr bwMode="auto">
              <a:xfrm>
                <a:off x="5440" y="3813"/>
                <a:ext cx="68" cy="110"/>
              </a:xfrm>
              <a:custGeom>
                <a:avLst/>
                <a:gdLst/>
                <a:ahLst/>
                <a:cxnLst>
                  <a:cxn ang="0">
                    <a:pos x="66" y="0"/>
                  </a:cxn>
                  <a:cxn ang="0">
                    <a:pos x="66" y="2"/>
                  </a:cxn>
                  <a:cxn ang="0">
                    <a:pos x="57" y="5"/>
                  </a:cxn>
                  <a:cxn ang="0">
                    <a:pos x="50" y="7"/>
                  </a:cxn>
                  <a:cxn ang="0">
                    <a:pos x="43" y="12"/>
                  </a:cxn>
                  <a:cxn ang="0">
                    <a:pos x="36" y="16"/>
                  </a:cxn>
                  <a:cxn ang="0">
                    <a:pos x="31" y="23"/>
                  </a:cxn>
                  <a:cxn ang="0">
                    <a:pos x="26" y="30"/>
                  </a:cxn>
                  <a:cxn ang="0">
                    <a:pos x="22" y="40"/>
                  </a:cxn>
                  <a:cxn ang="0">
                    <a:pos x="19" y="49"/>
                  </a:cxn>
                  <a:cxn ang="0">
                    <a:pos x="31" y="44"/>
                  </a:cxn>
                  <a:cxn ang="0">
                    <a:pos x="43" y="42"/>
                  </a:cxn>
                  <a:cxn ang="0">
                    <a:pos x="47" y="42"/>
                  </a:cxn>
                  <a:cxn ang="0">
                    <a:pos x="54" y="44"/>
                  </a:cxn>
                  <a:cxn ang="0">
                    <a:pos x="61" y="51"/>
                  </a:cxn>
                  <a:cxn ang="0">
                    <a:pos x="64" y="56"/>
                  </a:cxn>
                  <a:cxn ang="0">
                    <a:pos x="68" y="63"/>
                  </a:cxn>
                  <a:cxn ang="0">
                    <a:pos x="68" y="72"/>
                  </a:cxn>
                  <a:cxn ang="0">
                    <a:pos x="68" y="82"/>
                  </a:cxn>
                  <a:cxn ang="0">
                    <a:pos x="64" y="89"/>
                  </a:cxn>
                  <a:cxn ang="0">
                    <a:pos x="59" y="96"/>
                  </a:cxn>
                  <a:cxn ang="0">
                    <a:pos x="52" y="105"/>
                  </a:cxn>
                  <a:cxn ang="0">
                    <a:pos x="45" y="107"/>
                  </a:cxn>
                  <a:cxn ang="0">
                    <a:pos x="36" y="110"/>
                  </a:cxn>
                  <a:cxn ang="0">
                    <a:pos x="29" y="110"/>
                  </a:cxn>
                  <a:cxn ang="0">
                    <a:pos x="22" y="107"/>
                  </a:cxn>
                  <a:cxn ang="0">
                    <a:pos x="17" y="103"/>
                  </a:cxn>
                  <a:cxn ang="0">
                    <a:pos x="10" y="96"/>
                  </a:cxn>
                  <a:cxn ang="0">
                    <a:pos x="5" y="86"/>
                  </a:cxn>
                  <a:cxn ang="0">
                    <a:pos x="3" y="77"/>
                  </a:cxn>
                  <a:cxn ang="0">
                    <a:pos x="0" y="68"/>
                  </a:cxn>
                  <a:cxn ang="0">
                    <a:pos x="3" y="54"/>
                  </a:cxn>
                  <a:cxn ang="0">
                    <a:pos x="7" y="40"/>
                  </a:cxn>
                  <a:cxn ang="0">
                    <a:pos x="14" y="28"/>
                  </a:cxn>
                  <a:cxn ang="0">
                    <a:pos x="24" y="16"/>
                  </a:cxn>
                  <a:cxn ang="0">
                    <a:pos x="33" y="9"/>
                  </a:cxn>
                  <a:cxn ang="0">
                    <a:pos x="43" y="2"/>
                  </a:cxn>
                  <a:cxn ang="0">
                    <a:pos x="54" y="0"/>
                  </a:cxn>
                  <a:cxn ang="0">
                    <a:pos x="61" y="0"/>
                  </a:cxn>
                  <a:cxn ang="0">
                    <a:pos x="66" y="0"/>
                  </a:cxn>
                  <a:cxn ang="0">
                    <a:pos x="17" y="54"/>
                  </a:cxn>
                  <a:cxn ang="0">
                    <a:pos x="17" y="65"/>
                  </a:cxn>
                  <a:cxn ang="0">
                    <a:pos x="17" y="72"/>
                  </a:cxn>
                  <a:cxn ang="0">
                    <a:pos x="17" y="79"/>
                  </a:cxn>
                  <a:cxn ang="0">
                    <a:pos x="19" y="89"/>
                  </a:cxn>
                  <a:cxn ang="0">
                    <a:pos x="22" y="96"/>
                  </a:cxn>
                  <a:cxn ang="0">
                    <a:pos x="26" y="100"/>
                  </a:cxn>
                  <a:cxn ang="0">
                    <a:pos x="31" y="105"/>
                  </a:cxn>
                  <a:cxn ang="0">
                    <a:pos x="36" y="105"/>
                  </a:cxn>
                  <a:cxn ang="0">
                    <a:pos x="43" y="103"/>
                  </a:cxn>
                  <a:cxn ang="0">
                    <a:pos x="47" y="98"/>
                  </a:cxn>
                  <a:cxn ang="0">
                    <a:pos x="50" y="93"/>
                  </a:cxn>
                  <a:cxn ang="0">
                    <a:pos x="52" y="89"/>
                  </a:cxn>
                  <a:cxn ang="0">
                    <a:pos x="52" y="82"/>
                  </a:cxn>
                  <a:cxn ang="0">
                    <a:pos x="52" y="68"/>
                  </a:cxn>
                  <a:cxn ang="0">
                    <a:pos x="47" y="58"/>
                  </a:cxn>
                  <a:cxn ang="0">
                    <a:pos x="45" y="54"/>
                  </a:cxn>
                  <a:cxn ang="0">
                    <a:pos x="40" y="49"/>
                  </a:cxn>
                  <a:cxn ang="0">
                    <a:pos x="33" y="49"/>
                  </a:cxn>
                  <a:cxn ang="0">
                    <a:pos x="31" y="49"/>
                  </a:cxn>
                  <a:cxn ang="0">
                    <a:pos x="29" y="49"/>
                  </a:cxn>
                  <a:cxn ang="0">
                    <a:pos x="24" y="51"/>
                  </a:cxn>
                  <a:cxn ang="0">
                    <a:pos x="17" y="54"/>
                  </a:cxn>
                </a:cxnLst>
                <a:rect l="0" t="0" r="r" b="b"/>
                <a:pathLst>
                  <a:path w="68" h="110">
                    <a:moveTo>
                      <a:pt x="66" y="0"/>
                    </a:moveTo>
                    <a:lnTo>
                      <a:pt x="66" y="2"/>
                    </a:lnTo>
                    <a:lnTo>
                      <a:pt x="57" y="5"/>
                    </a:lnTo>
                    <a:lnTo>
                      <a:pt x="50" y="7"/>
                    </a:lnTo>
                    <a:lnTo>
                      <a:pt x="43" y="12"/>
                    </a:lnTo>
                    <a:lnTo>
                      <a:pt x="36" y="16"/>
                    </a:lnTo>
                    <a:lnTo>
                      <a:pt x="31" y="23"/>
                    </a:lnTo>
                    <a:lnTo>
                      <a:pt x="26" y="30"/>
                    </a:lnTo>
                    <a:lnTo>
                      <a:pt x="22" y="40"/>
                    </a:lnTo>
                    <a:lnTo>
                      <a:pt x="19" y="49"/>
                    </a:lnTo>
                    <a:lnTo>
                      <a:pt x="31" y="44"/>
                    </a:lnTo>
                    <a:lnTo>
                      <a:pt x="43" y="42"/>
                    </a:lnTo>
                    <a:lnTo>
                      <a:pt x="47" y="42"/>
                    </a:lnTo>
                    <a:lnTo>
                      <a:pt x="54" y="44"/>
                    </a:lnTo>
                    <a:lnTo>
                      <a:pt x="61" y="51"/>
                    </a:lnTo>
                    <a:lnTo>
                      <a:pt x="64" y="56"/>
                    </a:lnTo>
                    <a:lnTo>
                      <a:pt x="68" y="63"/>
                    </a:lnTo>
                    <a:lnTo>
                      <a:pt x="68" y="72"/>
                    </a:lnTo>
                    <a:lnTo>
                      <a:pt x="68" y="82"/>
                    </a:lnTo>
                    <a:lnTo>
                      <a:pt x="64" y="89"/>
                    </a:lnTo>
                    <a:lnTo>
                      <a:pt x="59" y="96"/>
                    </a:lnTo>
                    <a:lnTo>
                      <a:pt x="52" y="105"/>
                    </a:lnTo>
                    <a:lnTo>
                      <a:pt x="45" y="107"/>
                    </a:lnTo>
                    <a:lnTo>
                      <a:pt x="36" y="110"/>
                    </a:lnTo>
                    <a:lnTo>
                      <a:pt x="29" y="110"/>
                    </a:lnTo>
                    <a:lnTo>
                      <a:pt x="22" y="107"/>
                    </a:lnTo>
                    <a:lnTo>
                      <a:pt x="17" y="103"/>
                    </a:lnTo>
                    <a:lnTo>
                      <a:pt x="10" y="96"/>
                    </a:lnTo>
                    <a:lnTo>
                      <a:pt x="5" y="86"/>
                    </a:lnTo>
                    <a:lnTo>
                      <a:pt x="3" y="77"/>
                    </a:lnTo>
                    <a:lnTo>
                      <a:pt x="0" y="68"/>
                    </a:lnTo>
                    <a:lnTo>
                      <a:pt x="3" y="54"/>
                    </a:lnTo>
                    <a:lnTo>
                      <a:pt x="7" y="40"/>
                    </a:lnTo>
                    <a:lnTo>
                      <a:pt x="14" y="28"/>
                    </a:lnTo>
                    <a:lnTo>
                      <a:pt x="24" y="16"/>
                    </a:lnTo>
                    <a:lnTo>
                      <a:pt x="33" y="9"/>
                    </a:lnTo>
                    <a:lnTo>
                      <a:pt x="43" y="2"/>
                    </a:lnTo>
                    <a:lnTo>
                      <a:pt x="54" y="0"/>
                    </a:lnTo>
                    <a:lnTo>
                      <a:pt x="61" y="0"/>
                    </a:lnTo>
                    <a:lnTo>
                      <a:pt x="66" y="0"/>
                    </a:lnTo>
                    <a:close/>
                    <a:moveTo>
                      <a:pt x="17" y="54"/>
                    </a:moveTo>
                    <a:lnTo>
                      <a:pt x="17" y="65"/>
                    </a:lnTo>
                    <a:lnTo>
                      <a:pt x="17" y="72"/>
                    </a:lnTo>
                    <a:lnTo>
                      <a:pt x="17" y="79"/>
                    </a:lnTo>
                    <a:lnTo>
                      <a:pt x="19" y="89"/>
                    </a:lnTo>
                    <a:lnTo>
                      <a:pt x="22" y="96"/>
                    </a:lnTo>
                    <a:lnTo>
                      <a:pt x="26" y="100"/>
                    </a:lnTo>
                    <a:lnTo>
                      <a:pt x="31" y="105"/>
                    </a:lnTo>
                    <a:lnTo>
                      <a:pt x="36" y="105"/>
                    </a:lnTo>
                    <a:lnTo>
                      <a:pt x="43" y="103"/>
                    </a:lnTo>
                    <a:lnTo>
                      <a:pt x="47" y="98"/>
                    </a:lnTo>
                    <a:lnTo>
                      <a:pt x="50" y="93"/>
                    </a:lnTo>
                    <a:lnTo>
                      <a:pt x="52" y="89"/>
                    </a:lnTo>
                    <a:lnTo>
                      <a:pt x="52" y="82"/>
                    </a:lnTo>
                    <a:lnTo>
                      <a:pt x="52" y="68"/>
                    </a:lnTo>
                    <a:lnTo>
                      <a:pt x="47" y="58"/>
                    </a:lnTo>
                    <a:lnTo>
                      <a:pt x="45" y="54"/>
                    </a:lnTo>
                    <a:lnTo>
                      <a:pt x="40" y="49"/>
                    </a:lnTo>
                    <a:lnTo>
                      <a:pt x="33" y="49"/>
                    </a:lnTo>
                    <a:lnTo>
                      <a:pt x="31" y="49"/>
                    </a:lnTo>
                    <a:lnTo>
                      <a:pt x="29" y="49"/>
                    </a:lnTo>
                    <a:lnTo>
                      <a:pt x="24" y="51"/>
                    </a:lnTo>
                    <a:lnTo>
                      <a:pt x="17" y="54"/>
                    </a:lnTo>
                    <a:close/>
                  </a:path>
                </a:pathLst>
              </a:custGeom>
              <a:solidFill>
                <a:srgbClr val="000000"/>
              </a:solidFill>
              <a:ln w="0">
                <a:solidFill>
                  <a:srgbClr val="000000"/>
                </a:solidFill>
                <a:round/>
                <a:headEnd/>
                <a:tailEnd/>
              </a:ln>
            </p:spPr>
            <p:txBody>
              <a:bodyPr/>
              <a:lstStyle/>
              <a:p>
                <a:endParaRPr lang="en-US"/>
              </a:p>
            </p:txBody>
          </p:sp>
          <p:sp>
            <p:nvSpPr>
              <p:cNvPr id="534899" name="Freeform 371"/>
              <p:cNvSpPr>
                <a:spLocks noEditPoints="1"/>
              </p:cNvSpPr>
              <p:nvPr/>
            </p:nvSpPr>
            <p:spPr bwMode="auto">
              <a:xfrm>
                <a:off x="5518" y="3813"/>
                <a:ext cx="70" cy="107"/>
              </a:xfrm>
              <a:custGeom>
                <a:avLst/>
                <a:gdLst/>
                <a:ahLst/>
                <a:cxnLst>
                  <a:cxn ang="0">
                    <a:pos x="70" y="70"/>
                  </a:cxn>
                  <a:cxn ang="0">
                    <a:pos x="70" y="79"/>
                  </a:cxn>
                  <a:cxn ang="0">
                    <a:pos x="56" y="79"/>
                  </a:cxn>
                  <a:cxn ang="0">
                    <a:pos x="56" y="107"/>
                  </a:cxn>
                  <a:cxn ang="0">
                    <a:pos x="42" y="107"/>
                  </a:cxn>
                  <a:cxn ang="0">
                    <a:pos x="42" y="79"/>
                  </a:cxn>
                  <a:cxn ang="0">
                    <a:pos x="0" y="79"/>
                  </a:cxn>
                  <a:cxn ang="0">
                    <a:pos x="0" y="70"/>
                  </a:cxn>
                  <a:cxn ang="0">
                    <a:pos x="47" y="0"/>
                  </a:cxn>
                  <a:cxn ang="0">
                    <a:pos x="56" y="0"/>
                  </a:cxn>
                  <a:cxn ang="0">
                    <a:pos x="56" y="70"/>
                  </a:cxn>
                  <a:cxn ang="0">
                    <a:pos x="70" y="70"/>
                  </a:cxn>
                  <a:cxn ang="0">
                    <a:pos x="42" y="70"/>
                  </a:cxn>
                  <a:cxn ang="0">
                    <a:pos x="42" y="16"/>
                  </a:cxn>
                  <a:cxn ang="0">
                    <a:pos x="7" y="70"/>
                  </a:cxn>
                  <a:cxn ang="0">
                    <a:pos x="42" y="70"/>
                  </a:cxn>
                </a:cxnLst>
                <a:rect l="0" t="0" r="r" b="b"/>
                <a:pathLst>
                  <a:path w="70" h="107">
                    <a:moveTo>
                      <a:pt x="70" y="70"/>
                    </a:moveTo>
                    <a:lnTo>
                      <a:pt x="70" y="79"/>
                    </a:lnTo>
                    <a:lnTo>
                      <a:pt x="56" y="79"/>
                    </a:lnTo>
                    <a:lnTo>
                      <a:pt x="56" y="107"/>
                    </a:lnTo>
                    <a:lnTo>
                      <a:pt x="42" y="107"/>
                    </a:lnTo>
                    <a:lnTo>
                      <a:pt x="42" y="79"/>
                    </a:lnTo>
                    <a:lnTo>
                      <a:pt x="0" y="79"/>
                    </a:lnTo>
                    <a:lnTo>
                      <a:pt x="0" y="70"/>
                    </a:lnTo>
                    <a:lnTo>
                      <a:pt x="47" y="0"/>
                    </a:lnTo>
                    <a:lnTo>
                      <a:pt x="56" y="0"/>
                    </a:lnTo>
                    <a:lnTo>
                      <a:pt x="56" y="70"/>
                    </a:lnTo>
                    <a:lnTo>
                      <a:pt x="70" y="70"/>
                    </a:lnTo>
                    <a:close/>
                    <a:moveTo>
                      <a:pt x="42" y="70"/>
                    </a:moveTo>
                    <a:lnTo>
                      <a:pt x="42" y="16"/>
                    </a:lnTo>
                    <a:lnTo>
                      <a:pt x="7" y="70"/>
                    </a:lnTo>
                    <a:lnTo>
                      <a:pt x="42" y="70"/>
                    </a:lnTo>
                    <a:close/>
                  </a:path>
                </a:pathLst>
              </a:custGeom>
              <a:solidFill>
                <a:srgbClr val="000000"/>
              </a:solidFill>
              <a:ln w="0">
                <a:solidFill>
                  <a:srgbClr val="000000"/>
                </a:solidFill>
                <a:round/>
                <a:headEnd/>
                <a:tailEnd/>
              </a:ln>
            </p:spPr>
            <p:txBody>
              <a:bodyPr/>
              <a:lstStyle/>
              <a:p>
                <a:endParaRPr lang="en-US"/>
              </a:p>
            </p:txBody>
          </p:sp>
          <p:sp>
            <p:nvSpPr>
              <p:cNvPr id="534898" name="Freeform 370"/>
              <p:cNvSpPr>
                <a:spLocks/>
              </p:cNvSpPr>
              <p:nvPr/>
            </p:nvSpPr>
            <p:spPr bwMode="auto">
              <a:xfrm>
                <a:off x="5597" y="3827"/>
                <a:ext cx="85" cy="82"/>
              </a:xfrm>
              <a:custGeom>
                <a:avLst/>
                <a:gdLst/>
                <a:ahLst/>
                <a:cxnLst>
                  <a:cxn ang="0">
                    <a:pos x="40" y="82"/>
                  </a:cxn>
                  <a:cxn ang="0">
                    <a:pos x="40" y="44"/>
                  </a:cxn>
                  <a:cxn ang="0">
                    <a:pos x="0" y="44"/>
                  </a:cxn>
                  <a:cxn ang="0">
                    <a:pos x="0" y="37"/>
                  </a:cxn>
                  <a:cxn ang="0">
                    <a:pos x="40" y="37"/>
                  </a:cxn>
                  <a:cxn ang="0">
                    <a:pos x="40" y="0"/>
                  </a:cxn>
                  <a:cxn ang="0">
                    <a:pos x="47" y="0"/>
                  </a:cxn>
                  <a:cxn ang="0">
                    <a:pos x="47" y="37"/>
                  </a:cxn>
                  <a:cxn ang="0">
                    <a:pos x="85" y="37"/>
                  </a:cxn>
                  <a:cxn ang="0">
                    <a:pos x="85" y="44"/>
                  </a:cxn>
                  <a:cxn ang="0">
                    <a:pos x="47" y="44"/>
                  </a:cxn>
                  <a:cxn ang="0">
                    <a:pos x="47" y="82"/>
                  </a:cxn>
                  <a:cxn ang="0">
                    <a:pos x="40" y="82"/>
                  </a:cxn>
                </a:cxnLst>
                <a:rect l="0" t="0" r="r" b="b"/>
                <a:pathLst>
                  <a:path w="85" h="82">
                    <a:moveTo>
                      <a:pt x="40" y="82"/>
                    </a:moveTo>
                    <a:lnTo>
                      <a:pt x="40" y="44"/>
                    </a:lnTo>
                    <a:lnTo>
                      <a:pt x="0" y="44"/>
                    </a:lnTo>
                    <a:lnTo>
                      <a:pt x="0" y="37"/>
                    </a:lnTo>
                    <a:lnTo>
                      <a:pt x="40" y="37"/>
                    </a:lnTo>
                    <a:lnTo>
                      <a:pt x="40" y="0"/>
                    </a:lnTo>
                    <a:lnTo>
                      <a:pt x="47" y="0"/>
                    </a:lnTo>
                    <a:lnTo>
                      <a:pt x="47" y="37"/>
                    </a:lnTo>
                    <a:lnTo>
                      <a:pt x="85" y="37"/>
                    </a:lnTo>
                    <a:lnTo>
                      <a:pt x="85" y="44"/>
                    </a:lnTo>
                    <a:lnTo>
                      <a:pt x="47" y="44"/>
                    </a:lnTo>
                    <a:lnTo>
                      <a:pt x="47" y="82"/>
                    </a:lnTo>
                    <a:lnTo>
                      <a:pt x="40" y="82"/>
                    </a:lnTo>
                    <a:close/>
                  </a:path>
                </a:pathLst>
              </a:custGeom>
              <a:solidFill>
                <a:srgbClr val="000000"/>
              </a:solidFill>
              <a:ln w="0">
                <a:solidFill>
                  <a:srgbClr val="000000"/>
                </a:solidFill>
                <a:round/>
                <a:headEnd/>
                <a:tailEnd/>
              </a:ln>
            </p:spPr>
            <p:txBody>
              <a:bodyPr/>
              <a:lstStyle/>
              <a:p>
                <a:endParaRPr lang="en-US"/>
              </a:p>
            </p:txBody>
          </p:sp>
          <p:sp>
            <p:nvSpPr>
              <p:cNvPr id="534897" name="Freeform 369"/>
              <p:cNvSpPr>
                <a:spLocks noEditPoints="1"/>
              </p:cNvSpPr>
              <p:nvPr/>
            </p:nvSpPr>
            <p:spPr bwMode="auto">
              <a:xfrm>
                <a:off x="5691" y="3813"/>
                <a:ext cx="103" cy="138"/>
              </a:xfrm>
              <a:custGeom>
                <a:avLst/>
                <a:gdLst/>
                <a:ahLst/>
                <a:cxnLst>
                  <a:cxn ang="0">
                    <a:pos x="66" y="107"/>
                  </a:cxn>
                  <a:cxn ang="0">
                    <a:pos x="73" y="119"/>
                  </a:cxn>
                  <a:cxn ang="0">
                    <a:pos x="82" y="128"/>
                  </a:cxn>
                  <a:cxn ang="0">
                    <a:pos x="91" y="133"/>
                  </a:cxn>
                  <a:cxn ang="0">
                    <a:pos x="101" y="135"/>
                  </a:cxn>
                  <a:cxn ang="0">
                    <a:pos x="101" y="138"/>
                  </a:cxn>
                  <a:cxn ang="0">
                    <a:pos x="91" y="138"/>
                  </a:cxn>
                  <a:cxn ang="0">
                    <a:pos x="80" y="133"/>
                  </a:cxn>
                  <a:cxn ang="0">
                    <a:pos x="68" y="128"/>
                  </a:cxn>
                  <a:cxn ang="0">
                    <a:pos x="56" y="124"/>
                  </a:cxn>
                  <a:cxn ang="0">
                    <a:pos x="47" y="117"/>
                  </a:cxn>
                  <a:cxn ang="0">
                    <a:pos x="38" y="107"/>
                  </a:cxn>
                  <a:cxn ang="0">
                    <a:pos x="28" y="103"/>
                  </a:cxn>
                  <a:cxn ang="0">
                    <a:pos x="21" y="98"/>
                  </a:cxn>
                  <a:cxn ang="0">
                    <a:pos x="12" y="91"/>
                  </a:cxn>
                  <a:cxn ang="0">
                    <a:pos x="7" y="79"/>
                  </a:cxn>
                  <a:cxn ang="0">
                    <a:pos x="2" y="68"/>
                  </a:cxn>
                  <a:cxn ang="0">
                    <a:pos x="0" y="54"/>
                  </a:cxn>
                  <a:cxn ang="0">
                    <a:pos x="5" y="33"/>
                  </a:cxn>
                  <a:cxn ang="0">
                    <a:pos x="16" y="16"/>
                  </a:cxn>
                  <a:cxn ang="0">
                    <a:pos x="23" y="9"/>
                  </a:cxn>
                  <a:cxn ang="0">
                    <a:pos x="33" y="5"/>
                  </a:cxn>
                  <a:cxn ang="0">
                    <a:pos x="42" y="0"/>
                  </a:cxn>
                  <a:cxn ang="0">
                    <a:pos x="54" y="0"/>
                  </a:cxn>
                  <a:cxn ang="0">
                    <a:pos x="63" y="0"/>
                  </a:cxn>
                  <a:cxn ang="0">
                    <a:pos x="73" y="5"/>
                  </a:cxn>
                  <a:cxn ang="0">
                    <a:pos x="80" y="9"/>
                  </a:cxn>
                  <a:cxn ang="0">
                    <a:pos x="89" y="16"/>
                  </a:cxn>
                  <a:cxn ang="0">
                    <a:pos x="98" y="33"/>
                  </a:cxn>
                  <a:cxn ang="0">
                    <a:pos x="103" y="54"/>
                  </a:cxn>
                  <a:cxn ang="0">
                    <a:pos x="101" y="68"/>
                  </a:cxn>
                  <a:cxn ang="0">
                    <a:pos x="98" y="79"/>
                  </a:cxn>
                  <a:cxn ang="0">
                    <a:pos x="91" y="89"/>
                  </a:cxn>
                  <a:cxn ang="0">
                    <a:pos x="84" y="98"/>
                  </a:cxn>
                  <a:cxn ang="0">
                    <a:pos x="75" y="103"/>
                  </a:cxn>
                  <a:cxn ang="0">
                    <a:pos x="66" y="107"/>
                  </a:cxn>
                  <a:cxn ang="0">
                    <a:pos x="52" y="5"/>
                  </a:cxn>
                  <a:cxn ang="0">
                    <a:pos x="42" y="7"/>
                  </a:cxn>
                  <a:cxn ang="0">
                    <a:pos x="35" y="9"/>
                  </a:cxn>
                  <a:cxn ang="0">
                    <a:pos x="30" y="16"/>
                  </a:cxn>
                  <a:cxn ang="0">
                    <a:pos x="21" y="30"/>
                  </a:cxn>
                  <a:cxn ang="0">
                    <a:pos x="19" y="54"/>
                  </a:cxn>
                  <a:cxn ang="0">
                    <a:pos x="21" y="77"/>
                  </a:cxn>
                  <a:cxn ang="0">
                    <a:pos x="30" y="93"/>
                  </a:cxn>
                  <a:cxn ang="0">
                    <a:pos x="35" y="100"/>
                  </a:cxn>
                  <a:cxn ang="0">
                    <a:pos x="45" y="103"/>
                  </a:cxn>
                  <a:cxn ang="0">
                    <a:pos x="52" y="105"/>
                  </a:cxn>
                  <a:cxn ang="0">
                    <a:pos x="61" y="103"/>
                  </a:cxn>
                  <a:cxn ang="0">
                    <a:pos x="68" y="100"/>
                  </a:cxn>
                  <a:cxn ang="0">
                    <a:pos x="75" y="93"/>
                  </a:cxn>
                  <a:cxn ang="0">
                    <a:pos x="82" y="79"/>
                  </a:cxn>
                  <a:cxn ang="0">
                    <a:pos x="84" y="56"/>
                  </a:cxn>
                  <a:cxn ang="0">
                    <a:pos x="84" y="44"/>
                  </a:cxn>
                  <a:cxn ang="0">
                    <a:pos x="82" y="35"/>
                  </a:cxn>
                  <a:cxn ang="0">
                    <a:pos x="80" y="26"/>
                  </a:cxn>
                  <a:cxn ang="0">
                    <a:pos x="75" y="16"/>
                  </a:cxn>
                  <a:cxn ang="0">
                    <a:pos x="68" y="9"/>
                  </a:cxn>
                  <a:cxn ang="0">
                    <a:pos x="61" y="7"/>
                  </a:cxn>
                  <a:cxn ang="0">
                    <a:pos x="52" y="5"/>
                  </a:cxn>
                </a:cxnLst>
                <a:rect l="0" t="0" r="r" b="b"/>
                <a:pathLst>
                  <a:path w="103" h="138">
                    <a:moveTo>
                      <a:pt x="66" y="107"/>
                    </a:moveTo>
                    <a:lnTo>
                      <a:pt x="73" y="119"/>
                    </a:lnTo>
                    <a:lnTo>
                      <a:pt x="82" y="128"/>
                    </a:lnTo>
                    <a:lnTo>
                      <a:pt x="91" y="133"/>
                    </a:lnTo>
                    <a:lnTo>
                      <a:pt x="101" y="135"/>
                    </a:lnTo>
                    <a:lnTo>
                      <a:pt x="101" y="138"/>
                    </a:lnTo>
                    <a:lnTo>
                      <a:pt x="91" y="138"/>
                    </a:lnTo>
                    <a:lnTo>
                      <a:pt x="80" y="133"/>
                    </a:lnTo>
                    <a:lnTo>
                      <a:pt x="68" y="128"/>
                    </a:lnTo>
                    <a:lnTo>
                      <a:pt x="56" y="124"/>
                    </a:lnTo>
                    <a:lnTo>
                      <a:pt x="47" y="117"/>
                    </a:lnTo>
                    <a:lnTo>
                      <a:pt x="38" y="107"/>
                    </a:lnTo>
                    <a:lnTo>
                      <a:pt x="28" y="103"/>
                    </a:lnTo>
                    <a:lnTo>
                      <a:pt x="21" y="98"/>
                    </a:lnTo>
                    <a:lnTo>
                      <a:pt x="12" y="91"/>
                    </a:lnTo>
                    <a:lnTo>
                      <a:pt x="7" y="79"/>
                    </a:lnTo>
                    <a:lnTo>
                      <a:pt x="2" y="68"/>
                    </a:lnTo>
                    <a:lnTo>
                      <a:pt x="0" y="54"/>
                    </a:lnTo>
                    <a:lnTo>
                      <a:pt x="5" y="33"/>
                    </a:lnTo>
                    <a:lnTo>
                      <a:pt x="16" y="16"/>
                    </a:lnTo>
                    <a:lnTo>
                      <a:pt x="23" y="9"/>
                    </a:lnTo>
                    <a:lnTo>
                      <a:pt x="33" y="5"/>
                    </a:lnTo>
                    <a:lnTo>
                      <a:pt x="42" y="0"/>
                    </a:lnTo>
                    <a:lnTo>
                      <a:pt x="54" y="0"/>
                    </a:lnTo>
                    <a:lnTo>
                      <a:pt x="63" y="0"/>
                    </a:lnTo>
                    <a:lnTo>
                      <a:pt x="73" y="5"/>
                    </a:lnTo>
                    <a:lnTo>
                      <a:pt x="80" y="9"/>
                    </a:lnTo>
                    <a:lnTo>
                      <a:pt x="89" y="16"/>
                    </a:lnTo>
                    <a:lnTo>
                      <a:pt x="98" y="33"/>
                    </a:lnTo>
                    <a:lnTo>
                      <a:pt x="103" y="54"/>
                    </a:lnTo>
                    <a:lnTo>
                      <a:pt x="101" y="68"/>
                    </a:lnTo>
                    <a:lnTo>
                      <a:pt x="98" y="79"/>
                    </a:lnTo>
                    <a:lnTo>
                      <a:pt x="91" y="89"/>
                    </a:lnTo>
                    <a:lnTo>
                      <a:pt x="84" y="98"/>
                    </a:lnTo>
                    <a:lnTo>
                      <a:pt x="75" y="103"/>
                    </a:lnTo>
                    <a:lnTo>
                      <a:pt x="66" y="107"/>
                    </a:lnTo>
                    <a:close/>
                    <a:moveTo>
                      <a:pt x="52" y="5"/>
                    </a:moveTo>
                    <a:lnTo>
                      <a:pt x="42" y="7"/>
                    </a:lnTo>
                    <a:lnTo>
                      <a:pt x="35" y="9"/>
                    </a:lnTo>
                    <a:lnTo>
                      <a:pt x="30" y="16"/>
                    </a:lnTo>
                    <a:lnTo>
                      <a:pt x="21" y="30"/>
                    </a:lnTo>
                    <a:lnTo>
                      <a:pt x="19" y="54"/>
                    </a:lnTo>
                    <a:lnTo>
                      <a:pt x="21" y="77"/>
                    </a:lnTo>
                    <a:lnTo>
                      <a:pt x="30" y="93"/>
                    </a:lnTo>
                    <a:lnTo>
                      <a:pt x="35" y="100"/>
                    </a:lnTo>
                    <a:lnTo>
                      <a:pt x="45" y="103"/>
                    </a:lnTo>
                    <a:lnTo>
                      <a:pt x="52" y="105"/>
                    </a:lnTo>
                    <a:lnTo>
                      <a:pt x="61" y="103"/>
                    </a:lnTo>
                    <a:lnTo>
                      <a:pt x="68" y="100"/>
                    </a:lnTo>
                    <a:lnTo>
                      <a:pt x="75" y="93"/>
                    </a:lnTo>
                    <a:lnTo>
                      <a:pt x="82" y="79"/>
                    </a:lnTo>
                    <a:lnTo>
                      <a:pt x="84" y="56"/>
                    </a:lnTo>
                    <a:lnTo>
                      <a:pt x="84" y="44"/>
                    </a:lnTo>
                    <a:lnTo>
                      <a:pt x="82" y="35"/>
                    </a:lnTo>
                    <a:lnTo>
                      <a:pt x="80" y="26"/>
                    </a:lnTo>
                    <a:lnTo>
                      <a:pt x="75" y="16"/>
                    </a:lnTo>
                    <a:lnTo>
                      <a:pt x="68" y="9"/>
                    </a:lnTo>
                    <a:lnTo>
                      <a:pt x="61" y="7"/>
                    </a:lnTo>
                    <a:lnTo>
                      <a:pt x="52" y="5"/>
                    </a:lnTo>
                    <a:close/>
                  </a:path>
                </a:pathLst>
              </a:custGeom>
              <a:solidFill>
                <a:srgbClr val="000000"/>
              </a:solidFill>
              <a:ln w="0">
                <a:solidFill>
                  <a:srgbClr val="000000"/>
                </a:solidFill>
                <a:round/>
                <a:headEnd/>
                <a:tailEnd/>
              </a:ln>
            </p:spPr>
            <p:txBody>
              <a:bodyPr/>
              <a:lstStyle/>
              <a:p>
                <a:endParaRPr lang="en-US"/>
              </a:p>
            </p:txBody>
          </p:sp>
          <p:sp>
            <p:nvSpPr>
              <p:cNvPr id="534896" name="Freeform 368"/>
              <p:cNvSpPr>
                <a:spLocks/>
              </p:cNvSpPr>
              <p:nvPr/>
            </p:nvSpPr>
            <p:spPr bwMode="auto">
              <a:xfrm>
                <a:off x="5803" y="3850"/>
                <a:ext cx="75" cy="73"/>
              </a:xfrm>
              <a:custGeom>
                <a:avLst/>
                <a:gdLst/>
                <a:ahLst/>
                <a:cxnLst>
                  <a:cxn ang="0">
                    <a:pos x="66" y="0"/>
                  </a:cxn>
                  <a:cxn ang="0">
                    <a:pos x="66" y="42"/>
                  </a:cxn>
                  <a:cxn ang="0">
                    <a:pos x="66" y="52"/>
                  </a:cxn>
                  <a:cxn ang="0">
                    <a:pos x="66" y="56"/>
                  </a:cxn>
                  <a:cxn ang="0">
                    <a:pos x="66" y="59"/>
                  </a:cxn>
                  <a:cxn ang="0">
                    <a:pos x="68" y="61"/>
                  </a:cxn>
                  <a:cxn ang="0">
                    <a:pos x="68" y="63"/>
                  </a:cxn>
                  <a:cxn ang="0">
                    <a:pos x="68" y="63"/>
                  </a:cxn>
                  <a:cxn ang="0">
                    <a:pos x="71" y="63"/>
                  </a:cxn>
                  <a:cxn ang="0">
                    <a:pos x="73" y="63"/>
                  </a:cxn>
                  <a:cxn ang="0">
                    <a:pos x="75" y="63"/>
                  </a:cxn>
                  <a:cxn ang="0">
                    <a:pos x="75" y="66"/>
                  </a:cxn>
                  <a:cxn ang="0">
                    <a:pos x="57" y="73"/>
                  </a:cxn>
                  <a:cxn ang="0">
                    <a:pos x="52" y="73"/>
                  </a:cxn>
                  <a:cxn ang="0">
                    <a:pos x="52" y="56"/>
                  </a:cxn>
                  <a:cxn ang="0">
                    <a:pos x="47" y="63"/>
                  </a:cxn>
                  <a:cxn ang="0">
                    <a:pos x="43" y="68"/>
                  </a:cxn>
                  <a:cxn ang="0">
                    <a:pos x="38" y="70"/>
                  </a:cxn>
                  <a:cxn ang="0">
                    <a:pos x="33" y="73"/>
                  </a:cxn>
                  <a:cxn ang="0">
                    <a:pos x="29" y="73"/>
                  </a:cxn>
                  <a:cxn ang="0">
                    <a:pos x="22" y="73"/>
                  </a:cxn>
                  <a:cxn ang="0">
                    <a:pos x="17" y="70"/>
                  </a:cxn>
                  <a:cxn ang="0">
                    <a:pos x="15" y="66"/>
                  </a:cxn>
                  <a:cxn ang="0">
                    <a:pos x="12" y="61"/>
                  </a:cxn>
                  <a:cxn ang="0">
                    <a:pos x="10" y="54"/>
                  </a:cxn>
                  <a:cxn ang="0">
                    <a:pos x="10" y="45"/>
                  </a:cxn>
                  <a:cxn ang="0">
                    <a:pos x="10" y="12"/>
                  </a:cxn>
                  <a:cxn ang="0">
                    <a:pos x="10" y="7"/>
                  </a:cxn>
                  <a:cxn ang="0">
                    <a:pos x="7" y="5"/>
                  </a:cxn>
                  <a:cxn ang="0">
                    <a:pos x="7" y="3"/>
                  </a:cxn>
                  <a:cxn ang="0">
                    <a:pos x="5" y="3"/>
                  </a:cxn>
                  <a:cxn ang="0">
                    <a:pos x="3" y="3"/>
                  </a:cxn>
                  <a:cxn ang="0">
                    <a:pos x="0" y="0"/>
                  </a:cxn>
                  <a:cxn ang="0">
                    <a:pos x="0" y="0"/>
                  </a:cxn>
                  <a:cxn ang="0">
                    <a:pos x="24" y="0"/>
                  </a:cxn>
                  <a:cxn ang="0">
                    <a:pos x="24" y="47"/>
                  </a:cxn>
                  <a:cxn ang="0">
                    <a:pos x="24" y="52"/>
                  </a:cxn>
                  <a:cxn ang="0">
                    <a:pos x="24" y="56"/>
                  </a:cxn>
                  <a:cxn ang="0">
                    <a:pos x="26" y="61"/>
                  </a:cxn>
                  <a:cxn ang="0">
                    <a:pos x="31" y="61"/>
                  </a:cxn>
                  <a:cxn ang="0">
                    <a:pos x="36" y="63"/>
                  </a:cxn>
                  <a:cxn ang="0">
                    <a:pos x="38" y="63"/>
                  </a:cxn>
                  <a:cxn ang="0">
                    <a:pos x="43" y="61"/>
                  </a:cxn>
                  <a:cxn ang="0">
                    <a:pos x="47" y="59"/>
                  </a:cxn>
                  <a:cxn ang="0">
                    <a:pos x="52" y="54"/>
                  </a:cxn>
                  <a:cxn ang="0">
                    <a:pos x="52" y="12"/>
                  </a:cxn>
                  <a:cxn ang="0">
                    <a:pos x="52" y="7"/>
                  </a:cxn>
                  <a:cxn ang="0">
                    <a:pos x="52" y="5"/>
                  </a:cxn>
                  <a:cxn ang="0">
                    <a:pos x="47" y="3"/>
                  </a:cxn>
                  <a:cxn ang="0">
                    <a:pos x="43" y="0"/>
                  </a:cxn>
                  <a:cxn ang="0">
                    <a:pos x="43" y="0"/>
                  </a:cxn>
                  <a:cxn ang="0">
                    <a:pos x="66" y="0"/>
                  </a:cxn>
                </a:cxnLst>
                <a:rect l="0" t="0" r="r" b="b"/>
                <a:pathLst>
                  <a:path w="75" h="73">
                    <a:moveTo>
                      <a:pt x="66" y="0"/>
                    </a:moveTo>
                    <a:lnTo>
                      <a:pt x="66" y="42"/>
                    </a:lnTo>
                    <a:lnTo>
                      <a:pt x="66" y="52"/>
                    </a:lnTo>
                    <a:lnTo>
                      <a:pt x="66" y="56"/>
                    </a:lnTo>
                    <a:lnTo>
                      <a:pt x="66" y="59"/>
                    </a:lnTo>
                    <a:lnTo>
                      <a:pt x="68" y="61"/>
                    </a:lnTo>
                    <a:lnTo>
                      <a:pt x="68" y="63"/>
                    </a:lnTo>
                    <a:lnTo>
                      <a:pt x="71" y="63"/>
                    </a:lnTo>
                    <a:lnTo>
                      <a:pt x="73" y="63"/>
                    </a:lnTo>
                    <a:lnTo>
                      <a:pt x="75" y="63"/>
                    </a:lnTo>
                    <a:lnTo>
                      <a:pt x="75" y="66"/>
                    </a:lnTo>
                    <a:lnTo>
                      <a:pt x="57" y="73"/>
                    </a:lnTo>
                    <a:lnTo>
                      <a:pt x="52" y="73"/>
                    </a:lnTo>
                    <a:lnTo>
                      <a:pt x="52" y="56"/>
                    </a:lnTo>
                    <a:lnTo>
                      <a:pt x="47" y="63"/>
                    </a:lnTo>
                    <a:lnTo>
                      <a:pt x="43" y="68"/>
                    </a:lnTo>
                    <a:lnTo>
                      <a:pt x="38" y="70"/>
                    </a:lnTo>
                    <a:lnTo>
                      <a:pt x="33" y="73"/>
                    </a:lnTo>
                    <a:lnTo>
                      <a:pt x="29" y="73"/>
                    </a:lnTo>
                    <a:lnTo>
                      <a:pt x="22" y="73"/>
                    </a:lnTo>
                    <a:lnTo>
                      <a:pt x="17" y="70"/>
                    </a:lnTo>
                    <a:lnTo>
                      <a:pt x="15" y="66"/>
                    </a:lnTo>
                    <a:lnTo>
                      <a:pt x="12" y="61"/>
                    </a:lnTo>
                    <a:lnTo>
                      <a:pt x="10" y="54"/>
                    </a:lnTo>
                    <a:lnTo>
                      <a:pt x="10" y="45"/>
                    </a:lnTo>
                    <a:lnTo>
                      <a:pt x="10" y="12"/>
                    </a:lnTo>
                    <a:lnTo>
                      <a:pt x="10" y="7"/>
                    </a:lnTo>
                    <a:lnTo>
                      <a:pt x="7" y="5"/>
                    </a:lnTo>
                    <a:lnTo>
                      <a:pt x="7" y="3"/>
                    </a:lnTo>
                    <a:lnTo>
                      <a:pt x="5" y="3"/>
                    </a:lnTo>
                    <a:lnTo>
                      <a:pt x="3" y="3"/>
                    </a:lnTo>
                    <a:lnTo>
                      <a:pt x="0" y="0"/>
                    </a:lnTo>
                    <a:lnTo>
                      <a:pt x="24" y="0"/>
                    </a:lnTo>
                    <a:lnTo>
                      <a:pt x="24" y="47"/>
                    </a:lnTo>
                    <a:lnTo>
                      <a:pt x="24" y="52"/>
                    </a:lnTo>
                    <a:lnTo>
                      <a:pt x="24" y="56"/>
                    </a:lnTo>
                    <a:lnTo>
                      <a:pt x="26" y="61"/>
                    </a:lnTo>
                    <a:lnTo>
                      <a:pt x="31" y="61"/>
                    </a:lnTo>
                    <a:lnTo>
                      <a:pt x="36" y="63"/>
                    </a:lnTo>
                    <a:lnTo>
                      <a:pt x="38" y="63"/>
                    </a:lnTo>
                    <a:lnTo>
                      <a:pt x="43" y="61"/>
                    </a:lnTo>
                    <a:lnTo>
                      <a:pt x="47" y="59"/>
                    </a:lnTo>
                    <a:lnTo>
                      <a:pt x="52" y="54"/>
                    </a:lnTo>
                    <a:lnTo>
                      <a:pt x="52" y="12"/>
                    </a:lnTo>
                    <a:lnTo>
                      <a:pt x="52" y="7"/>
                    </a:lnTo>
                    <a:lnTo>
                      <a:pt x="52" y="5"/>
                    </a:lnTo>
                    <a:lnTo>
                      <a:pt x="47" y="3"/>
                    </a:lnTo>
                    <a:lnTo>
                      <a:pt x="43" y="0"/>
                    </a:lnTo>
                    <a:lnTo>
                      <a:pt x="66" y="0"/>
                    </a:lnTo>
                    <a:close/>
                  </a:path>
                </a:pathLst>
              </a:custGeom>
              <a:solidFill>
                <a:srgbClr val="000000"/>
              </a:solidFill>
              <a:ln w="0">
                <a:solidFill>
                  <a:srgbClr val="000000"/>
                </a:solidFill>
                <a:round/>
                <a:headEnd/>
                <a:tailEnd/>
              </a:ln>
            </p:spPr>
            <p:txBody>
              <a:bodyPr/>
              <a:lstStyle/>
              <a:p>
                <a:endParaRPr lang="en-US"/>
              </a:p>
            </p:txBody>
          </p:sp>
          <p:sp>
            <p:nvSpPr>
              <p:cNvPr id="534895" name="Freeform 367"/>
              <p:cNvSpPr>
                <a:spLocks noEditPoints="1"/>
              </p:cNvSpPr>
              <p:nvPr/>
            </p:nvSpPr>
            <p:spPr bwMode="auto">
              <a:xfrm>
                <a:off x="5885" y="3848"/>
                <a:ext cx="66" cy="75"/>
              </a:xfrm>
              <a:custGeom>
                <a:avLst/>
                <a:gdLst/>
                <a:ahLst/>
                <a:cxnLst>
                  <a:cxn ang="0">
                    <a:pos x="36" y="68"/>
                  </a:cxn>
                  <a:cxn ang="0">
                    <a:pos x="26" y="72"/>
                  </a:cxn>
                  <a:cxn ang="0">
                    <a:pos x="19" y="75"/>
                  </a:cxn>
                  <a:cxn ang="0">
                    <a:pos x="5" y="70"/>
                  </a:cxn>
                  <a:cxn ang="0">
                    <a:pos x="0" y="56"/>
                  </a:cxn>
                  <a:cxn ang="0">
                    <a:pos x="3" y="47"/>
                  </a:cxn>
                  <a:cxn ang="0">
                    <a:pos x="14" y="37"/>
                  </a:cxn>
                  <a:cxn ang="0">
                    <a:pos x="31" y="30"/>
                  </a:cxn>
                  <a:cxn ang="0">
                    <a:pos x="40" y="23"/>
                  </a:cxn>
                  <a:cxn ang="0">
                    <a:pos x="40" y="12"/>
                  </a:cxn>
                  <a:cxn ang="0">
                    <a:pos x="33" y="7"/>
                  </a:cxn>
                  <a:cxn ang="0">
                    <a:pos x="24" y="5"/>
                  </a:cxn>
                  <a:cxn ang="0">
                    <a:pos x="19" y="12"/>
                  </a:cxn>
                  <a:cxn ang="0">
                    <a:pos x="17" y="19"/>
                  </a:cxn>
                  <a:cxn ang="0">
                    <a:pos x="17" y="26"/>
                  </a:cxn>
                  <a:cxn ang="0">
                    <a:pos x="12" y="26"/>
                  </a:cxn>
                  <a:cxn ang="0">
                    <a:pos x="5" y="23"/>
                  </a:cxn>
                  <a:cxn ang="0">
                    <a:pos x="5" y="19"/>
                  </a:cxn>
                  <a:cxn ang="0">
                    <a:pos x="12" y="5"/>
                  </a:cxn>
                  <a:cxn ang="0">
                    <a:pos x="24" y="0"/>
                  </a:cxn>
                  <a:cxn ang="0">
                    <a:pos x="40" y="0"/>
                  </a:cxn>
                  <a:cxn ang="0">
                    <a:pos x="50" y="7"/>
                  </a:cxn>
                  <a:cxn ang="0">
                    <a:pos x="54" y="16"/>
                  </a:cxn>
                  <a:cxn ang="0">
                    <a:pos x="54" y="49"/>
                  </a:cxn>
                  <a:cxn ang="0">
                    <a:pos x="54" y="61"/>
                  </a:cxn>
                  <a:cxn ang="0">
                    <a:pos x="57" y="63"/>
                  </a:cxn>
                  <a:cxn ang="0">
                    <a:pos x="59" y="65"/>
                  </a:cxn>
                  <a:cxn ang="0">
                    <a:pos x="61" y="65"/>
                  </a:cxn>
                  <a:cxn ang="0">
                    <a:pos x="66" y="61"/>
                  </a:cxn>
                  <a:cxn ang="0">
                    <a:pos x="61" y="70"/>
                  </a:cxn>
                  <a:cxn ang="0">
                    <a:pos x="50" y="75"/>
                  </a:cxn>
                  <a:cxn ang="0">
                    <a:pos x="43" y="72"/>
                  </a:cxn>
                  <a:cxn ang="0">
                    <a:pos x="40" y="63"/>
                  </a:cxn>
                  <a:cxn ang="0">
                    <a:pos x="40" y="33"/>
                  </a:cxn>
                  <a:cxn ang="0">
                    <a:pos x="29" y="37"/>
                  </a:cxn>
                  <a:cxn ang="0">
                    <a:pos x="22" y="42"/>
                  </a:cxn>
                  <a:cxn ang="0">
                    <a:pos x="14" y="49"/>
                  </a:cxn>
                  <a:cxn ang="0">
                    <a:pos x="14" y="58"/>
                  </a:cxn>
                  <a:cxn ang="0">
                    <a:pos x="22" y="63"/>
                  </a:cxn>
                  <a:cxn ang="0">
                    <a:pos x="31" y="63"/>
                  </a:cxn>
                  <a:cxn ang="0">
                    <a:pos x="40" y="58"/>
                  </a:cxn>
                </a:cxnLst>
                <a:rect l="0" t="0" r="r" b="b"/>
                <a:pathLst>
                  <a:path w="66" h="75">
                    <a:moveTo>
                      <a:pt x="40" y="63"/>
                    </a:moveTo>
                    <a:lnTo>
                      <a:pt x="36" y="68"/>
                    </a:lnTo>
                    <a:lnTo>
                      <a:pt x="31" y="70"/>
                    </a:lnTo>
                    <a:lnTo>
                      <a:pt x="26" y="72"/>
                    </a:lnTo>
                    <a:lnTo>
                      <a:pt x="24" y="75"/>
                    </a:lnTo>
                    <a:lnTo>
                      <a:pt x="19" y="75"/>
                    </a:lnTo>
                    <a:lnTo>
                      <a:pt x="12" y="75"/>
                    </a:lnTo>
                    <a:lnTo>
                      <a:pt x="5" y="70"/>
                    </a:lnTo>
                    <a:lnTo>
                      <a:pt x="3" y="63"/>
                    </a:lnTo>
                    <a:lnTo>
                      <a:pt x="0" y="56"/>
                    </a:lnTo>
                    <a:lnTo>
                      <a:pt x="3" y="51"/>
                    </a:lnTo>
                    <a:lnTo>
                      <a:pt x="3" y="47"/>
                    </a:lnTo>
                    <a:lnTo>
                      <a:pt x="7" y="42"/>
                    </a:lnTo>
                    <a:lnTo>
                      <a:pt x="14" y="37"/>
                    </a:lnTo>
                    <a:lnTo>
                      <a:pt x="22" y="35"/>
                    </a:lnTo>
                    <a:lnTo>
                      <a:pt x="31" y="30"/>
                    </a:lnTo>
                    <a:lnTo>
                      <a:pt x="40" y="26"/>
                    </a:lnTo>
                    <a:lnTo>
                      <a:pt x="40" y="23"/>
                    </a:lnTo>
                    <a:lnTo>
                      <a:pt x="40" y="16"/>
                    </a:lnTo>
                    <a:lnTo>
                      <a:pt x="40" y="12"/>
                    </a:lnTo>
                    <a:lnTo>
                      <a:pt x="38" y="9"/>
                    </a:lnTo>
                    <a:lnTo>
                      <a:pt x="33" y="7"/>
                    </a:lnTo>
                    <a:lnTo>
                      <a:pt x="29" y="5"/>
                    </a:lnTo>
                    <a:lnTo>
                      <a:pt x="24" y="5"/>
                    </a:lnTo>
                    <a:lnTo>
                      <a:pt x="22" y="7"/>
                    </a:lnTo>
                    <a:lnTo>
                      <a:pt x="19" y="12"/>
                    </a:lnTo>
                    <a:lnTo>
                      <a:pt x="17" y="14"/>
                    </a:lnTo>
                    <a:lnTo>
                      <a:pt x="17" y="19"/>
                    </a:lnTo>
                    <a:lnTo>
                      <a:pt x="17" y="21"/>
                    </a:lnTo>
                    <a:lnTo>
                      <a:pt x="17" y="26"/>
                    </a:lnTo>
                    <a:lnTo>
                      <a:pt x="14" y="26"/>
                    </a:lnTo>
                    <a:lnTo>
                      <a:pt x="12" y="26"/>
                    </a:lnTo>
                    <a:lnTo>
                      <a:pt x="7" y="26"/>
                    </a:lnTo>
                    <a:lnTo>
                      <a:pt x="5" y="23"/>
                    </a:lnTo>
                    <a:lnTo>
                      <a:pt x="5" y="21"/>
                    </a:lnTo>
                    <a:lnTo>
                      <a:pt x="5" y="19"/>
                    </a:lnTo>
                    <a:lnTo>
                      <a:pt x="5" y="12"/>
                    </a:lnTo>
                    <a:lnTo>
                      <a:pt x="12" y="5"/>
                    </a:lnTo>
                    <a:lnTo>
                      <a:pt x="17" y="2"/>
                    </a:lnTo>
                    <a:lnTo>
                      <a:pt x="24" y="0"/>
                    </a:lnTo>
                    <a:lnTo>
                      <a:pt x="31" y="0"/>
                    </a:lnTo>
                    <a:lnTo>
                      <a:pt x="40" y="0"/>
                    </a:lnTo>
                    <a:lnTo>
                      <a:pt x="47" y="2"/>
                    </a:lnTo>
                    <a:lnTo>
                      <a:pt x="50" y="7"/>
                    </a:lnTo>
                    <a:lnTo>
                      <a:pt x="52" y="12"/>
                    </a:lnTo>
                    <a:lnTo>
                      <a:pt x="54" y="16"/>
                    </a:lnTo>
                    <a:lnTo>
                      <a:pt x="54" y="23"/>
                    </a:lnTo>
                    <a:lnTo>
                      <a:pt x="54" y="49"/>
                    </a:lnTo>
                    <a:lnTo>
                      <a:pt x="54" y="56"/>
                    </a:lnTo>
                    <a:lnTo>
                      <a:pt x="54" y="61"/>
                    </a:lnTo>
                    <a:lnTo>
                      <a:pt x="54" y="63"/>
                    </a:lnTo>
                    <a:lnTo>
                      <a:pt x="57" y="63"/>
                    </a:lnTo>
                    <a:lnTo>
                      <a:pt x="57" y="65"/>
                    </a:lnTo>
                    <a:lnTo>
                      <a:pt x="59" y="65"/>
                    </a:lnTo>
                    <a:lnTo>
                      <a:pt x="61" y="65"/>
                    </a:lnTo>
                    <a:lnTo>
                      <a:pt x="64" y="63"/>
                    </a:lnTo>
                    <a:lnTo>
                      <a:pt x="66" y="61"/>
                    </a:lnTo>
                    <a:lnTo>
                      <a:pt x="66" y="63"/>
                    </a:lnTo>
                    <a:lnTo>
                      <a:pt x="61" y="70"/>
                    </a:lnTo>
                    <a:lnTo>
                      <a:pt x="54" y="75"/>
                    </a:lnTo>
                    <a:lnTo>
                      <a:pt x="50" y="75"/>
                    </a:lnTo>
                    <a:lnTo>
                      <a:pt x="47" y="75"/>
                    </a:lnTo>
                    <a:lnTo>
                      <a:pt x="43" y="72"/>
                    </a:lnTo>
                    <a:lnTo>
                      <a:pt x="43" y="68"/>
                    </a:lnTo>
                    <a:lnTo>
                      <a:pt x="40" y="63"/>
                    </a:lnTo>
                    <a:close/>
                    <a:moveTo>
                      <a:pt x="40" y="58"/>
                    </a:moveTo>
                    <a:lnTo>
                      <a:pt x="40" y="33"/>
                    </a:lnTo>
                    <a:lnTo>
                      <a:pt x="33" y="35"/>
                    </a:lnTo>
                    <a:lnTo>
                      <a:pt x="29" y="37"/>
                    </a:lnTo>
                    <a:lnTo>
                      <a:pt x="26" y="37"/>
                    </a:lnTo>
                    <a:lnTo>
                      <a:pt x="22" y="42"/>
                    </a:lnTo>
                    <a:lnTo>
                      <a:pt x="17" y="44"/>
                    </a:lnTo>
                    <a:lnTo>
                      <a:pt x="14" y="49"/>
                    </a:lnTo>
                    <a:lnTo>
                      <a:pt x="14" y="54"/>
                    </a:lnTo>
                    <a:lnTo>
                      <a:pt x="14" y="58"/>
                    </a:lnTo>
                    <a:lnTo>
                      <a:pt x="17" y="61"/>
                    </a:lnTo>
                    <a:lnTo>
                      <a:pt x="22" y="63"/>
                    </a:lnTo>
                    <a:lnTo>
                      <a:pt x="26" y="65"/>
                    </a:lnTo>
                    <a:lnTo>
                      <a:pt x="31" y="63"/>
                    </a:lnTo>
                    <a:lnTo>
                      <a:pt x="36" y="61"/>
                    </a:lnTo>
                    <a:lnTo>
                      <a:pt x="40" y="58"/>
                    </a:lnTo>
                    <a:close/>
                  </a:path>
                </a:pathLst>
              </a:custGeom>
              <a:solidFill>
                <a:srgbClr val="000000"/>
              </a:solidFill>
              <a:ln w="0">
                <a:solidFill>
                  <a:srgbClr val="000000"/>
                </a:solidFill>
                <a:round/>
                <a:headEnd/>
                <a:tailEnd/>
              </a:ln>
            </p:spPr>
            <p:txBody>
              <a:bodyPr/>
              <a:lstStyle/>
              <a:p>
                <a:endParaRPr lang="en-US"/>
              </a:p>
            </p:txBody>
          </p:sp>
          <p:sp>
            <p:nvSpPr>
              <p:cNvPr id="534894" name="Freeform 366"/>
              <p:cNvSpPr>
                <a:spLocks noEditPoints="1"/>
              </p:cNvSpPr>
              <p:nvPr/>
            </p:nvSpPr>
            <p:spPr bwMode="auto">
              <a:xfrm>
                <a:off x="5958" y="3811"/>
                <a:ext cx="73" cy="112"/>
              </a:xfrm>
              <a:custGeom>
                <a:avLst/>
                <a:gdLst/>
                <a:ahLst/>
                <a:cxnLst>
                  <a:cxn ang="0">
                    <a:pos x="45" y="105"/>
                  </a:cxn>
                  <a:cxn ang="0">
                    <a:pos x="35" y="112"/>
                  </a:cxn>
                  <a:cxn ang="0">
                    <a:pos x="21" y="112"/>
                  </a:cxn>
                  <a:cxn ang="0">
                    <a:pos x="9" y="102"/>
                  </a:cxn>
                  <a:cxn ang="0">
                    <a:pos x="0" y="86"/>
                  </a:cxn>
                  <a:cxn ang="0">
                    <a:pos x="0" y="67"/>
                  </a:cxn>
                  <a:cxn ang="0">
                    <a:pos x="9" y="49"/>
                  </a:cxn>
                  <a:cxn ang="0">
                    <a:pos x="26" y="39"/>
                  </a:cxn>
                  <a:cxn ang="0">
                    <a:pos x="40" y="37"/>
                  </a:cxn>
                  <a:cxn ang="0">
                    <a:pos x="49" y="44"/>
                  </a:cxn>
                  <a:cxn ang="0">
                    <a:pos x="49" y="21"/>
                  </a:cxn>
                  <a:cxn ang="0">
                    <a:pos x="49" y="11"/>
                  </a:cxn>
                  <a:cxn ang="0">
                    <a:pos x="49" y="9"/>
                  </a:cxn>
                  <a:cxn ang="0">
                    <a:pos x="45" y="7"/>
                  </a:cxn>
                  <a:cxn ang="0">
                    <a:pos x="40" y="9"/>
                  </a:cxn>
                  <a:cxn ang="0">
                    <a:pos x="61" y="0"/>
                  </a:cxn>
                  <a:cxn ang="0">
                    <a:pos x="63" y="81"/>
                  </a:cxn>
                  <a:cxn ang="0">
                    <a:pos x="63" y="95"/>
                  </a:cxn>
                  <a:cxn ang="0">
                    <a:pos x="66" y="100"/>
                  </a:cxn>
                  <a:cxn ang="0">
                    <a:pos x="66" y="102"/>
                  </a:cxn>
                  <a:cxn ang="0">
                    <a:pos x="70" y="102"/>
                  </a:cxn>
                  <a:cxn ang="0">
                    <a:pos x="73" y="105"/>
                  </a:cxn>
                  <a:cxn ang="0">
                    <a:pos x="49" y="112"/>
                  </a:cxn>
                  <a:cxn ang="0">
                    <a:pos x="49" y="95"/>
                  </a:cxn>
                  <a:cxn ang="0">
                    <a:pos x="49" y="56"/>
                  </a:cxn>
                  <a:cxn ang="0">
                    <a:pos x="45" y="46"/>
                  </a:cxn>
                  <a:cxn ang="0">
                    <a:pos x="37" y="42"/>
                  </a:cxn>
                  <a:cxn ang="0">
                    <a:pos x="26" y="44"/>
                  </a:cxn>
                  <a:cxn ang="0">
                    <a:pos x="16" y="53"/>
                  </a:cxn>
                  <a:cxn ang="0">
                    <a:pos x="14" y="70"/>
                  </a:cxn>
                  <a:cxn ang="0">
                    <a:pos x="16" y="88"/>
                  </a:cxn>
                  <a:cxn ang="0">
                    <a:pos x="26" y="98"/>
                  </a:cxn>
                  <a:cxn ang="0">
                    <a:pos x="35" y="102"/>
                  </a:cxn>
                  <a:cxn ang="0">
                    <a:pos x="49" y="95"/>
                  </a:cxn>
                </a:cxnLst>
                <a:rect l="0" t="0" r="r" b="b"/>
                <a:pathLst>
                  <a:path w="73" h="112">
                    <a:moveTo>
                      <a:pt x="49" y="100"/>
                    </a:moveTo>
                    <a:lnTo>
                      <a:pt x="45" y="105"/>
                    </a:lnTo>
                    <a:lnTo>
                      <a:pt x="40" y="109"/>
                    </a:lnTo>
                    <a:lnTo>
                      <a:pt x="35" y="112"/>
                    </a:lnTo>
                    <a:lnTo>
                      <a:pt x="28" y="112"/>
                    </a:lnTo>
                    <a:lnTo>
                      <a:pt x="21" y="112"/>
                    </a:lnTo>
                    <a:lnTo>
                      <a:pt x="14" y="107"/>
                    </a:lnTo>
                    <a:lnTo>
                      <a:pt x="9" y="102"/>
                    </a:lnTo>
                    <a:lnTo>
                      <a:pt x="5" y="95"/>
                    </a:lnTo>
                    <a:lnTo>
                      <a:pt x="0" y="86"/>
                    </a:lnTo>
                    <a:lnTo>
                      <a:pt x="0" y="77"/>
                    </a:lnTo>
                    <a:lnTo>
                      <a:pt x="0" y="67"/>
                    </a:lnTo>
                    <a:lnTo>
                      <a:pt x="5" y="58"/>
                    </a:lnTo>
                    <a:lnTo>
                      <a:pt x="9" y="49"/>
                    </a:lnTo>
                    <a:lnTo>
                      <a:pt x="16" y="42"/>
                    </a:lnTo>
                    <a:lnTo>
                      <a:pt x="26" y="39"/>
                    </a:lnTo>
                    <a:lnTo>
                      <a:pt x="35" y="37"/>
                    </a:lnTo>
                    <a:lnTo>
                      <a:pt x="40" y="37"/>
                    </a:lnTo>
                    <a:lnTo>
                      <a:pt x="45" y="39"/>
                    </a:lnTo>
                    <a:lnTo>
                      <a:pt x="49" y="44"/>
                    </a:lnTo>
                    <a:lnTo>
                      <a:pt x="49" y="28"/>
                    </a:lnTo>
                    <a:lnTo>
                      <a:pt x="49" y="21"/>
                    </a:lnTo>
                    <a:lnTo>
                      <a:pt x="49" y="16"/>
                    </a:lnTo>
                    <a:lnTo>
                      <a:pt x="49" y="11"/>
                    </a:lnTo>
                    <a:lnTo>
                      <a:pt x="49" y="9"/>
                    </a:lnTo>
                    <a:lnTo>
                      <a:pt x="47" y="7"/>
                    </a:lnTo>
                    <a:lnTo>
                      <a:pt x="45" y="7"/>
                    </a:lnTo>
                    <a:lnTo>
                      <a:pt x="40" y="9"/>
                    </a:lnTo>
                    <a:lnTo>
                      <a:pt x="40" y="7"/>
                    </a:lnTo>
                    <a:lnTo>
                      <a:pt x="61" y="0"/>
                    </a:lnTo>
                    <a:lnTo>
                      <a:pt x="63" y="0"/>
                    </a:lnTo>
                    <a:lnTo>
                      <a:pt x="63" y="81"/>
                    </a:lnTo>
                    <a:lnTo>
                      <a:pt x="63" y="91"/>
                    </a:lnTo>
                    <a:lnTo>
                      <a:pt x="63" y="95"/>
                    </a:lnTo>
                    <a:lnTo>
                      <a:pt x="63" y="98"/>
                    </a:lnTo>
                    <a:lnTo>
                      <a:pt x="66" y="100"/>
                    </a:lnTo>
                    <a:lnTo>
                      <a:pt x="66" y="102"/>
                    </a:lnTo>
                    <a:lnTo>
                      <a:pt x="68" y="102"/>
                    </a:lnTo>
                    <a:lnTo>
                      <a:pt x="70" y="102"/>
                    </a:lnTo>
                    <a:lnTo>
                      <a:pt x="73" y="102"/>
                    </a:lnTo>
                    <a:lnTo>
                      <a:pt x="73" y="105"/>
                    </a:lnTo>
                    <a:lnTo>
                      <a:pt x="54" y="112"/>
                    </a:lnTo>
                    <a:lnTo>
                      <a:pt x="49" y="112"/>
                    </a:lnTo>
                    <a:lnTo>
                      <a:pt x="49" y="100"/>
                    </a:lnTo>
                    <a:close/>
                    <a:moveTo>
                      <a:pt x="49" y="95"/>
                    </a:moveTo>
                    <a:lnTo>
                      <a:pt x="49" y="60"/>
                    </a:lnTo>
                    <a:lnTo>
                      <a:pt x="49" y="56"/>
                    </a:lnTo>
                    <a:lnTo>
                      <a:pt x="47" y="51"/>
                    </a:lnTo>
                    <a:lnTo>
                      <a:pt x="45" y="46"/>
                    </a:lnTo>
                    <a:lnTo>
                      <a:pt x="40" y="44"/>
                    </a:lnTo>
                    <a:lnTo>
                      <a:pt x="37" y="42"/>
                    </a:lnTo>
                    <a:lnTo>
                      <a:pt x="33" y="42"/>
                    </a:lnTo>
                    <a:lnTo>
                      <a:pt x="26" y="44"/>
                    </a:lnTo>
                    <a:lnTo>
                      <a:pt x="21" y="49"/>
                    </a:lnTo>
                    <a:lnTo>
                      <a:pt x="16" y="53"/>
                    </a:lnTo>
                    <a:lnTo>
                      <a:pt x="14" y="60"/>
                    </a:lnTo>
                    <a:lnTo>
                      <a:pt x="14" y="70"/>
                    </a:lnTo>
                    <a:lnTo>
                      <a:pt x="14" y="79"/>
                    </a:lnTo>
                    <a:lnTo>
                      <a:pt x="16" y="88"/>
                    </a:lnTo>
                    <a:lnTo>
                      <a:pt x="21" y="93"/>
                    </a:lnTo>
                    <a:lnTo>
                      <a:pt x="26" y="98"/>
                    </a:lnTo>
                    <a:lnTo>
                      <a:pt x="30" y="100"/>
                    </a:lnTo>
                    <a:lnTo>
                      <a:pt x="35" y="102"/>
                    </a:lnTo>
                    <a:lnTo>
                      <a:pt x="42" y="100"/>
                    </a:lnTo>
                    <a:lnTo>
                      <a:pt x="49" y="95"/>
                    </a:lnTo>
                    <a:close/>
                  </a:path>
                </a:pathLst>
              </a:custGeom>
              <a:solidFill>
                <a:srgbClr val="000000"/>
              </a:solidFill>
              <a:ln w="0">
                <a:solidFill>
                  <a:srgbClr val="000000"/>
                </a:solidFill>
                <a:round/>
                <a:headEnd/>
                <a:tailEnd/>
              </a:ln>
            </p:spPr>
            <p:txBody>
              <a:bodyPr/>
              <a:lstStyle/>
              <a:p>
                <a:endParaRPr lang="en-US"/>
              </a:p>
            </p:txBody>
          </p:sp>
          <p:sp>
            <p:nvSpPr>
              <p:cNvPr id="534893" name="Freeform 365"/>
              <p:cNvSpPr>
                <a:spLocks/>
              </p:cNvSpPr>
              <p:nvPr/>
            </p:nvSpPr>
            <p:spPr bwMode="auto">
              <a:xfrm>
                <a:off x="6038" y="3811"/>
                <a:ext cx="42" cy="144"/>
              </a:xfrm>
              <a:custGeom>
                <a:avLst/>
                <a:gdLst/>
                <a:ahLst/>
                <a:cxnLst>
                  <a:cxn ang="0">
                    <a:pos x="0" y="4"/>
                  </a:cxn>
                  <a:cxn ang="0">
                    <a:pos x="0" y="0"/>
                  </a:cxn>
                  <a:cxn ang="0">
                    <a:pos x="9" y="7"/>
                  </a:cxn>
                  <a:cxn ang="0">
                    <a:pos x="18" y="14"/>
                  </a:cxn>
                  <a:cxn ang="0">
                    <a:pos x="28" y="25"/>
                  </a:cxn>
                  <a:cxn ang="0">
                    <a:pos x="35" y="39"/>
                  </a:cxn>
                  <a:cxn ang="0">
                    <a:pos x="39" y="56"/>
                  </a:cxn>
                  <a:cxn ang="0">
                    <a:pos x="42" y="72"/>
                  </a:cxn>
                  <a:cxn ang="0">
                    <a:pos x="39" y="95"/>
                  </a:cxn>
                  <a:cxn ang="0">
                    <a:pos x="30" y="116"/>
                  </a:cxn>
                  <a:cxn ang="0">
                    <a:pos x="21" y="128"/>
                  </a:cxn>
                  <a:cxn ang="0">
                    <a:pos x="11" y="137"/>
                  </a:cxn>
                  <a:cxn ang="0">
                    <a:pos x="0" y="144"/>
                  </a:cxn>
                  <a:cxn ang="0">
                    <a:pos x="0" y="140"/>
                  </a:cxn>
                  <a:cxn ang="0">
                    <a:pos x="7" y="135"/>
                  </a:cxn>
                  <a:cxn ang="0">
                    <a:pos x="14" y="126"/>
                  </a:cxn>
                  <a:cxn ang="0">
                    <a:pos x="21" y="116"/>
                  </a:cxn>
                  <a:cxn ang="0">
                    <a:pos x="23" y="102"/>
                  </a:cxn>
                  <a:cxn ang="0">
                    <a:pos x="25" y="88"/>
                  </a:cxn>
                  <a:cxn ang="0">
                    <a:pos x="28" y="74"/>
                  </a:cxn>
                  <a:cxn ang="0">
                    <a:pos x="25" y="58"/>
                  </a:cxn>
                  <a:cxn ang="0">
                    <a:pos x="25" y="44"/>
                  </a:cxn>
                  <a:cxn ang="0">
                    <a:pos x="23" y="35"/>
                  </a:cxn>
                  <a:cxn ang="0">
                    <a:pos x="18" y="28"/>
                  </a:cxn>
                  <a:cxn ang="0">
                    <a:pos x="16" y="21"/>
                  </a:cxn>
                  <a:cxn ang="0">
                    <a:pos x="11" y="16"/>
                  </a:cxn>
                  <a:cxn ang="0">
                    <a:pos x="7" y="9"/>
                  </a:cxn>
                  <a:cxn ang="0">
                    <a:pos x="0" y="4"/>
                  </a:cxn>
                </a:cxnLst>
                <a:rect l="0" t="0" r="r" b="b"/>
                <a:pathLst>
                  <a:path w="42" h="144">
                    <a:moveTo>
                      <a:pt x="0" y="4"/>
                    </a:moveTo>
                    <a:lnTo>
                      <a:pt x="0" y="0"/>
                    </a:lnTo>
                    <a:lnTo>
                      <a:pt x="9" y="7"/>
                    </a:lnTo>
                    <a:lnTo>
                      <a:pt x="18" y="14"/>
                    </a:lnTo>
                    <a:lnTo>
                      <a:pt x="28" y="25"/>
                    </a:lnTo>
                    <a:lnTo>
                      <a:pt x="35" y="39"/>
                    </a:lnTo>
                    <a:lnTo>
                      <a:pt x="39" y="56"/>
                    </a:lnTo>
                    <a:lnTo>
                      <a:pt x="42" y="72"/>
                    </a:lnTo>
                    <a:lnTo>
                      <a:pt x="39" y="95"/>
                    </a:lnTo>
                    <a:lnTo>
                      <a:pt x="30" y="116"/>
                    </a:lnTo>
                    <a:lnTo>
                      <a:pt x="21" y="128"/>
                    </a:lnTo>
                    <a:lnTo>
                      <a:pt x="11" y="137"/>
                    </a:lnTo>
                    <a:lnTo>
                      <a:pt x="0" y="144"/>
                    </a:lnTo>
                    <a:lnTo>
                      <a:pt x="0" y="140"/>
                    </a:lnTo>
                    <a:lnTo>
                      <a:pt x="7" y="135"/>
                    </a:lnTo>
                    <a:lnTo>
                      <a:pt x="14" y="126"/>
                    </a:lnTo>
                    <a:lnTo>
                      <a:pt x="21" y="116"/>
                    </a:lnTo>
                    <a:lnTo>
                      <a:pt x="23" y="102"/>
                    </a:lnTo>
                    <a:lnTo>
                      <a:pt x="25" y="88"/>
                    </a:lnTo>
                    <a:lnTo>
                      <a:pt x="28" y="74"/>
                    </a:lnTo>
                    <a:lnTo>
                      <a:pt x="25" y="58"/>
                    </a:lnTo>
                    <a:lnTo>
                      <a:pt x="25" y="44"/>
                    </a:lnTo>
                    <a:lnTo>
                      <a:pt x="23" y="35"/>
                    </a:lnTo>
                    <a:lnTo>
                      <a:pt x="18" y="28"/>
                    </a:lnTo>
                    <a:lnTo>
                      <a:pt x="16" y="21"/>
                    </a:lnTo>
                    <a:lnTo>
                      <a:pt x="11" y="16"/>
                    </a:lnTo>
                    <a:lnTo>
                      <a:pt x="7" y="9"/>
                    </a:lnTo>
                    <a:lnTo>
                      <a:pt x="0" y="4"/>
                    </a:lnTo>
                    <a:close/>
                  </a:path>
                </a:pathLst>
              </a:custGeom>
              <a:solidFill>
                <a:srgbClr val="000000"/>
              </a:solidFill>
              <a:ln w="0">
                <a:solidFill>
                  <a:srgbClr val="000000"/>
                </a:solidFill>
                <a:round/>
                <a:headEnd/>
                <a:tailEnd/>
              </a:ln>
            </p:spPr>
            <p:txBody>
              <a:bodyPr/>
              <a:lstStyle/>
              <a:p>
                <a:endParaRPr lang="en-US"/>
              </a:p>
            </p:txBody>
          </p:sp>
          <p:sp>
            <p:nvSpPr>
              <p:cNvPr id="534892" name="Line 364"/>
              <p:cNvSpPr>
                <a:spLocks noChangeShapeType="1"/>
              </p:cNvSpPr>
              <p:nvPr/>
            </p:nvSpPr>
            <p:spPr bwMode="auto">
              <a:xfrm>
                <a:off x="4295" y="3881"/>
                <a:ext cx="230" cy="0"/>
              </a:xfrm>
              <a:prstGeom prst="line">
                <a:avLst/>
              </a:prstGeom>
              <a:noFill/>
              <a:ln w="13335">
                <a:solidFill>
                  <a:srgbClr val="FFA500"/>
                </a:solidFill>
                <a:round/>
                <a:headEnd/>
                <a:tailEnd/>
              </a:ln>
            </p:spPr>
            <p:txBody>
              <a:bodyPr/>
              <a:lstStyle/>
              <a:p>
                <a:endParaRPr lang="en-US"/>
              </a:p>
            </p:txBody>
          </p:sp>
          <p:sp>
            <p:nvSpPr>
              <p:cNvPr id="534891" name="Freeform 363"/>
              <p:cNvSpPr>
                <a:spLocks/>
              </p:cNvSpPr>
              <p:nvPr/>
            </p:nvSpPr>
            <p:spPr bwMode="auto">
              <a:xfrm>
                <a:off x="4255" y="3857"/>
                <a:ext cx="80" cy="70"/>
              </a:xfrm>
              <a:custGeom>
                <a:avLst/>
                <a:gdLst/>
                <a:ahLst/>
                <a:cxnLst>
                  <a:cxn ang="0">
                    <a:pos x="0" y="0"/>
                  </a:cxn>
                  <a:cxn ang="0">
                    <a:pos x="40" y="70"/>
                  </a:cxn>
                  <a:cxn ang="0">
                    <a:pos x="80" y="0"/>
                  </a:cxn>
                  <a:cxn ang="0">
                    <a:pos x="0" y="0"/>
                  </a:cxn>
                </a:cxnLst>
                <a:rect l="0" t="0" r="r" b="b"/>
                <a:pathLst>
                  <a:path w="80" h="70">
                    <a:moveTo>
                      <a:pt x="0" y="0"/>
                    </a:moveTo>
                    <a:lnTo>
                      <a:pt x="40" y="70"/>
                    </a:lnTo>
                    <a:lnTo>
                      <a:pt x="80" y="0"/>
                    </a:lnTo>
                    <a:lnTo>
                      <a:pt x="0" y="0"/>
                    </a:lnTo>
                    <a:close/>
                  </a:path>
                </a:pathLst>
              </a:custGeom>
              <a:solidFill>
                <a:srgbClr val="FFA500"/>
              </a:solidFill>
              <a:ln w="0">
                <a:solidFill>
                  <a:srgbClr val="FFA500"/>
                </a:solidFill>
                <a:round/>
                <a:headEnd/>
                <a:tailEnd/>
              </a:ln>
            </p:spPr>
            <p:txBody>
              <a:bodyPr/>
              <a:lstStyle/>
              <a:p>
                <a:endParaRPr lang="en-US"/>
              </a:p>
            </p:txBody>
          </p:sp>
          <p:sp>
            <p:nvSpPr>
              <p:cNvPr id="534890" name="Freeform 362"/>
              <p:cNvSpPr>
                <a:spLocks/>
              </p:cNvSpPr>
              <p:nvPr/>
            </p:nvSpPr>
            <p:spPr bwMode="auto">
              <a:xfrm>
                <a:off x="4255" y="3857"/>
                <a:ext cx="80" cy="70"/>
              </a:xfrm>
              <a:custGeom>
                <a:avLst/>
                <a:gdLst/>
                <a:ahLst/>
                <a:cxnLst>
                  <a:cxn ang="0">
                    <a:pos x="0" y="0"/>
                  </a:cxn>
                  <a:cxn ang="0">
                    <a:pos x="40" y="70"/>
                  </a:cxn>
                  <a:cxn ang="0">
                    <a:pos x="80" y="0"/>
                  </a:cxn>
                  <a:cxn ang="0">
                    <a:pos x="0" y="0"/>
                  </a:cxn>
                </a:cxnLst>
                <a:rect l="0" t="0" r="r" b="b"/>
                <a:pathLst>
                  <a:path w="80" h="70">
                    <a:moveTo>
                      <a:pt x="0" y="0"/>
                    </a:moveTo>
                    <a:lnTo>
                      <a:pt x="40" y="70"/>
                    </a:lnTo>
                    <a:lnTo>
                      <a:pt x="80" y="0"/>
                    </a:lnTo>
                    <a:lnTo>
                      <a:pt x="0" y="0"/>
                    </a:lnTo>
                  </a:path>
                </a:pathLst>
              </a:custGeom>
              <a:noFill/>
              <a:ln w="5715">
                <a:solidFill>
                  <a:srgbClr val="FFA500"/>
                </a:solidFill>
                <a:round/>
                <a:headEnd/>
                <a:tailEnd/>
              </a:ln>
            </p:spPr>
            <p:txBody>
              <a:bodyPr/>
              <a:lstStyle/>
              <a:p>
                <a:endParaRPr lang="en-US"/>
              </a:p>
            </p:txBody>
          </p:sp>
          <p:sp>
            <p:nvSpPr>
              <p:cNvPr id="534889" name="Freeform 361"/>
              <p:cNvSpPr>
                <a:spLocks/>
              </p:cNvSpPr>
              <p:nvPr/>
            </p:nvSpPr>
            <p:spPr bwMode="auto">
              <a:xfrm>
                <a:off x="4485" y="3857"/>
                <a:ext cx="80" cy="70"/>
              </a:xfrm>
              <a:custGeom>
                <a:avLst/>
                <a:gdLst/>
                <a:ahLst/>
                <a:cxnLst>
                  <a:cxn ang="0">
                    <a:pos x="0" y="0"/>
                  </a:cxn>
                  <a:cxn ang="0">
                    <a:pos x="40" y="70"/>
                  </a:cxn>
                  <a:cxn ang="0">
                    <a:pos x="80" y="0"/>
                  </a:cxn>
                  <a:cxn ang="0">
                    <a:pos x="0" y="0"/>
                  </a:cxn>
                </a:cxnLst>
                <a:rect l="0" t="0" r="r" b="b"/>
                <a:pathLst>
                  <a:path w="80" h="70">
                    <a:moveTo>
                      <a:pt x="0" y="0"/>
                    </a:moveTo>
                    <a:lnTo>
                      <a:pt x="40" y="70"/>
                    </a:lnTo>
                    <a:lnTo>
                      <a:pt x="80" y="0"/>
                    </a:lnTo>
                    <a:lnTo>
                      <a:pt x="0" y="0"/>
                    </a:lnTo>
                    <a:close/>
                  </a:path>
                </a:pathLst>
              </a:custGeom>
              <a:solidFill>
                <a:srgbClr val="FFA500"/>
              </a:solidFill>
              <a:ln w="0">
                <a:solidFill>
                  <a:srgbClr val="FFA500"/>
                </a:solidFill>
                <a:round/>
                <a:headEnd/>
                <a:tailEnd/>
              </a:ln>
            </p:spPr>
            <p:txBody>
              <a:bodyPr/>
              <a:lstStyle/>
              <a:p>
                <a:endParaRPr lang="en-US"/>
              </a:p>
            </p:txBody>
          </p:sp>
          <p:sp>
            <p:nvSpPr>
              <p:cNvPr id="534888" name="Freeform 360"/>
              <p:cNvSpPr>
                <a:spLocks/>
              </p:cNvSpPr>
              <p:nvPr/>
            </p:nvSpPr>
            <p:spPr bwMode="auto">
              <a:xfrm>
                <a:off x="4485" y="3857"/>
                <a:ext cx="80" cy="70"/>
              </a:xfrm>
              <a:custGeom>
                <a:avLst/>
                <a:gdLst/>
                <a:ahLst/>
                <a:cxnLst>
                  <a:cxn ang="0">
                    <a:pos x="0" y="0"/>
                  </a:cxn>
                  <a:cxn ang="0">
                    <a:pos x="40" y="70"/>
                  </a:cxn>
                  <a:cxn ang="0">
                    <a:pos x="80" y="0"/>
                  </a:cxn>
                  <a:cxn ang="0">
                    <a:pos x="0" y="0"/>
                  </a:cxn>
                </a:cxnLst>
                <a:rect l="0" t="0" r="r" b="b"/>
                <a:pathLst>
                  <a:path w="80" h="70">
                    <a:moveTo>
                      <a:pt x="0" y="0"/>
                    </a:moveTo>
                    <a:lnTo>
                      <a:pt x="40" y="70"/>
                    </a:lnTo>
                    <a:lnTo>
                      <a:pt x="80" y="0"/>
                    </a:lnTo>
                    <a:lnTo>
                      <a:pt x="0" y="0"/>
                    </a:lnTo>
                  </a:path>
                </a:pathLst>
              </a:custGeom>
              <a:noFill/>
              <a:ln w="5715">
                <a:solidFill>
                  <a:srgbClr val="FFA500"/>
                </a:solidFill>
                <a:round/>
                <a:headEnd/>
                <a:tailEnd/>
              </a:ln>
            </p:spPr>
            <p:txBody>
              <a:bodyPr/>
              <a:lstStyle/>
              <a:p>
                <a:endParaRPr lang="en-US"/>
              </a:p>
            </p:txBody>
          </p:sp>
          <p:sp>
            <p:nvSpPr>
              <p:cNvPr id="534887" name="Freeform 359"/>
              <p:cNvSpPr>
                <a:spLocks/>
              </p:cNvSpPr>
              <p:nvPr/>
            </p:nvSpPr>
            <p:spPr bwMode="auto">
              <a:xfrm>
                <a:off x="4625" y="4009"/>
                <a:ext cx="118" cy="107"/>
              </a:xfrm>
              <a:custGeom>
                <a:avLst/>
                <a:gdLst/>
                <a:ahLst/>
                <a:cxnLst>
                  <a:cxn ang="0">
                    <a:pos x="0" y="0"/>
                  </a:cxn>
                  <a:cxn ang="0">
                    <a:pos x="29" y="0"/>
                  </a:cxn>
                  <a:cxn ang="0">
                    <a:pos x="96" y="79"/>
                  </a:cxn>
                  <a:cxn ang="0">
                    <a:pos x="96" y="19"/>
                  </a:cxn>
                  <a:cxn ang="0">
                    <a:pos x="94" y="12"/>
                  </a:cxn>
                  <a:cxn ang="0">
                    <a:pos x="94" y="7"/>
                  </a:cxn>
                  <a:cxn ang="0">
                    <a:pos x="94" y="5"/>
                  </a:cxn>
                  <a:cxn ang="0">
                    <a:pos x="89" y="2"/>
                  </a:cxn>
                  <a:cxn ang="0">
                    <a:pos x="85" y="0"/>
                  </a:cxn>
                  <a:cxn ang="0">
                    <a:pos x="80" y="0"/>
                  </a:cxn>
                  <a:cxn ang="0">
                    <a:pos x="80" y="0"/>
                  </a:cxn>
                  <a:cxn ang="0">
                    <a:pos x="118" y="0"/>
                  </a:cxn>
                  <a:cxn ang="0">
                    <a:pos x="118" y="0"/>
                  </a:cxn>
                  <a:cxn ang="0">
                    <a:pos x="113" y="0"/>
                  </a:cxn>
                  <a:cxn ang="0">
                    <a:pos x="108" y="2"/>
                  </a:cxn>
                  <a:cxn ang="0">
                    <a:pos x="103" y="5"/>
                  </a:cxn>
                  <a:cxn ang="0">
                    <a:pos x="103" y="9"/>
                  </a:cxn>
                  <a:cxn ang="0">
                    <a:pos x="101" y="19"/>
                  </a:cxn>
                  <a:cxn ang="0">
                    <a:pos x="101" y="107"/>
                  </a:cxn>
                  <a:cxn ang="0">
                    <a:pos x="99" y="107"/>
                  </a:cxn>
                  <a:cxn ang="0">
                    <a:pos x="29" y="23"/>
                  </a:cxn>
                  <a:cxn ang="0">
                    <a:pos x="29" y="89"/>
                  </a:cxn>
                  <a:cxn ang="0">
                    <a:pos x="29" y="93"/>
                  </a:cxn>
                  <a:cxn ang="0">
                    <a:pos x="29" y="98"/>
                  </a:cxn>
                  <a:cxn ang="0">
                    <a:pos x="31" y="100"/>
                  </a:cxn>
                  <a:cxn ang="0">
                    <a:pos x="36" y="103"/>
                  </a:cxn>
                  <a:cxn ang="0">
                    <a:pos x="40" y="105"/>
                  </a:cxn>
                  <a:cxn ang="0">
                    <a:pos x="43" y="105"/>
                  </a:cxn>
                  <a:cxn ang="0">
                    <a:pos x="43" y="105"/>
                  </a:cxn>
                  <a:cxn ang="0">
                    <a:pos x="7" y="105"/>
                  </a:cxn>
                  <a:cxn ang="0">
                    <a:pos x="7" y="105"/>
                  </a:cxn>
                  <a:cxn ang="0">
                    <a:pos x="10" y="105"/>
                  </a:cxn>
                  <a:cxn ang="0">
                    <a:pos x="17" y="103"/>
                  </a:cxn>
                  <a:cxn ang="0">
                    <a:pos x="19" y="100"/>
                  </a:cxn>
                  <a:cxn ang="0">
                    <a:pos x="22" y="96"/>
                  </a:cxn>
                  <a:cxn ang="0">
                    <a:pos x="22" y="89"/>
                  </a:cxn>
                  <a:cxn ang="0">
                    <a:pos x="22" y="14"/>
                  </a:cxn>
                  <a:cxn ang="0">
                    <a:pos x="17" y="9"/>
                  </a:cxn>
                  <a:cxn ang="0">
                    <a:pos x="14" y="7"/>
                  </a:cxn>
                  <a:cxn ang="0">
                    <a:pos x="12" y="5"/>
                  </a:cxn>
                  <a:cxn ang="0">
                    <a:pos x="7" y="2"/>
                  </a:cxn>
                  <a:cxn ang="0">
                    <a:pos x="5" y="2"/>
                  </a:cxn>
                  <a:cxn ang="0">
                    <a:pos x="0" y="2"/>
                  </a:cxn>
                  <a:cxn ang="0">
                    <a:pos x="0" y="0"/>
                  </a:cxn>
                </a:cxnLst>
                <a:rect l="0" t="0" r="r" b="b"/>
                <a:pathLst>
                  <a:path w="118" h="107">
                    <a:moveTo>
                      <a:pt x="0" y="0"/>
                    </a:moveTo>
                    <a:lnTo>
                      <a:pt x="29" y="0"/>
                    </a:lnTo>
                    <a:lnTo>
                      <a:pt x="96" y="79"/>
                    </a:lnTo>
                    <a:lnTo>
                      <a:pt x="96" y="19"/>
                    </a:lnTo>
                    <a:lnTo>
                      <a:pt x="94" y="12"/>
                    </a:lnTo>
                    <a:lnTo>
                      <a:pt x="94" y="7"/>
                    </a:lnTo>
                    <a:lnTo>
                      <a:pt x="94" y="5"/>
                    </a:lnTo>
                    <a:lnTo>
                      <a:pt x="89" y="2"/>
                    </a:lnTo>
                    <a:lnTo>
                      <a:pt x="85" y="0"/>
                    </a:lnTo>
                    <a:lnTo>
                      <a:pt x="80" y="0"/>
                    </a:lnTo>
                    <a:lnTo>
                      <a:pt x="118" y="0"/>
                    </a:lnTo>
                    <a:lnTo>
                      <a:pt x="113" y="0"/>
                    </a:lnTo>
                    <a:lnTo>
                      <a:pt x="108" y="2"/>
                    </a:lnTo>
                    <a:lnTo>
                      <a:pt x="103" y="5"/>
                    </a:lnTo>
                    <a:lnTo>
                      <a:pt x="103" y="9"/>
                    </a:lnTo>
                    <a:lnTo>
                      <a:pt x="101" y="19"/>
                    </a:lnTo>
                    <a:lnTo>
                      <a:pt x="101" y="107"/>
                    </a:lnTo>
                    <a:lnTo>
                      <a:pt x="99" y="107"/>
                    </a:lnTo>
                    <a:lnTo>
                      <a:pt x="29" y="23"/>
                    </a:lnTo>
                    <a:lnTo>
                      <a:pt x="29" y="89"/>
                    </a:lnTo>
                    <a:lnTo>
                      <a:pt x="29" y="93"/>
                    </a:lnTo>
                    <a:lnTo>
                      <a:pt x="29" y="98"/>
                    </a:lnTo>
                    <a:lnTo>
                      <a:pt x="31" y="100"/>
                    </a:lnTo>
                    <a:lnTo>
                      <a:pt x="36" y="103"/>
                    </a:lnTo>
                    <a:lnTo>
                      <a:pt x="40" y="105"/>
                    </a:lnTo>
                    <a:lnTo>
                      <a:pt x="43" y="105"/>
                    </a:lnTo>
                    <a:lnTo>
                      <a:pt x="7" y="105"/>
                    </a:lnTo>
                    <a:lnTo>
                      <a:pt x="10" y="105"/>
                    </a:lnTo>
                    <a:lnTo>
                      <a:pt x="17" y="103"/>
                    </a:lnTo>
                    <a:lnTo>
                      <a:pt x="19" y="100"/>
                    </a:lnTo>
                    <a:lnTo>
                      <a:pt x="22" y="96"/>
                    </a:lnTo>
                    <a:lnTo>
                      <a:pt x="22" y="89"/>
                    </a:lnTo>
                    <a:lnTo>
                      <a:pt x="22" y="14"/>
                    </a:lnTo>
                    <a:lnTo>
                      <a:pt x="17" y="9"/>
                    </a:lnTo>
                    <a:lnTo>
                      <a:pt x="14" y="7"/>
                    </a:lnTo>
                    <a:lnTo>
                      <a:pt x="12" y="5"/>
                    </a:lnTo>
                    <a:lnTo>
                      <a:pt x="7" y="2"/>
                    </a:lnTo>
                    <a:lnTo>
                      <a:pt x="5"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534886" name="Freeform 358"/>
              <p:cNvSpPr>
                <a:spLocks/>
              </p:cNvSpPr>
              <p:nvPr/>
            </p:nvSpPr>
            <p:spPr bwMode="auto">
              <a:xfrm>
                <a:off x="4745" y="4009"/>
                <a:ext cx="94" cy="105"/>
              </a:xfrm>
              <a:custGeom>
                <a:avLst/>
                <a:gdLst/>
                <a:ahLst/>
                <a:cxnLst>
                  <a:cxn ang="0">
                    <a:pos x="30" y="5"/>
                  </a:cxn>
                  <a:cxn ang="0">
                    <a:pos x="30" y="47"/>
                  </a:cxn>
                  <a:cxn ang="0">
                    <a:pos x="56" y="47"/>
                  </a:cxn>
                  <a:cxn ang="0">
                    <a:pos x="63" y="47"/>
                  </a:cxn>
                  <a:cxn ang="0">
                    <a:pos x="68" y="44"/>
                  </a:cxn>
                  <a:cxn ang="0">
                    <a:pos x="70" y="40"/>
                  </a:cxn>
                  <a:cxn ang="0">
                    <a:pos x="72" y="33"/>
                  </a:cxn>
                  <a:cxn ang="0">
                    <a:pos x="75" y="33"/>
                  </a:cxn>
                  <a:cxn ang="0">
                    <a:pos x="75" y="68"/>
                  </a:cxn>
                  <a:cxn ang="0">
                    <a:pos x="72" y="68"/>
                  </a:cxn>
                  <a:cxn ang="0">
                    <a:pos x="72" y="61"/>
                  </a:cxn>
                  <a:cxn ang="0">
                    <a:pos x="70" y="58"/>
                  </a:cxn>
                  <a:cxn ang="0">
                    <a:pos x="68" y="56"/>
                  </a:cxn>
                  <a:cxn ang="0">
                    <a:pos x="65" y="54"/>
                  </a:cxn>
                  <a:cxn ang="0">
                    <a:pos x="61" y="54"/>
                  </a:cxn>
                  <a:cxn ang="0">
                    <a:pos x="56" y="54"/>
                  </a:cxn>
                  <a:cxn ang="0">
                    <a:pos x="30" y="54"/>
                  </a:cxn>
                  <a:cxn ang="0">
                    <a:pos x="30" y="89"/>
                  </a:cxn>
                  <a:cxn ang="0">
                    <a:pos x="30" y="93"/>
                  </a:cxn>
                  <a:cxn ang="0">
                    <a:pos x="30" y="98"/>
                  </a:cxn>
                  <a:cxn ang="0">
                    <a:pos x="33" y="98"/>
                  </a:cxn>
                  <a:cxn ang="0">
                    <a:pos x="33" y="100"/>
                  </a:cxn>
                  <a:cxn ang="0">
                    <a:pos x="35" y="100"/>
                  </a:cxn>
                  <a:cxn ang="0">
                    <a:pos x="40" y="100"/>
                  </a:cxn>
                  <a:cxn ang="0">
                    <a:pos x="58" y="100"/>
                  </a:cxn>
                  <a:cxn ang="0">
                    <a:pos x="68" y="100"/>
                  </a:cxn>
                  <a:cxn ang="0">
                    <a:pos x="72" y="100"/>
                  </a:cxn>
                  <a:cxn ang="0">
                    <a:pos x="77" y="98"/>
                  </a:cxn>
                  <a:cxn ang="0">
                    <a:pos x="80" y="93"/>
                  </a:cxn>
                  <a:cxn ang="0">
                    <a:pos x="87" y="89"/>
                  </a:cxn>
                  <a:cxn ang="0">
                    <a:pos x="91" y="79"/>
                  </a:cxn>
                  <a:cxn ang="0">
                    <a:pos x="94" y="79"/>
                  </a:cxn>
                  <a:cxn ang="0">
                    <a:pos x="84" y="105"/>
                  </a:cxn>
                  <a:cxn ang="0">
                    <a:pos x="0" y="105"/>
                  </a:cxn>
                  <a:cxn ang="0">
                    <a:pos x="0" y="105"/>
                  </a:cxn>
                  <a:cxn ang="0">
                    <a:pos x="5" y="105"/>
                  </a:cxn>
                  <a:cxn ang="0">
                    <a:pos x="7" y="103"/>
                  </a:cxn>
                  <a:cxn ang="0">
                    <a:pos x="12" y="103"/>
                  </a:cxn>
                  <a:cxn ang="0">
                    <a:pos x="14" y="100"/>
                  </a:cxn>
                  <a:cxn ang="0">
                    <a:pos x="14" y="98"/>
                  </a:cxn>
                  <a:cxn ang="0">
                    <a:pos x="16" y="93"/>
                  </a:cxn>
                  <a:cxn ang="0">
                    <a:pos x="16" y="89"/>
                  </a:cxn>
                  <a:cxn ang="0">
                    <a:pos x="16" y="19"/>
                  </a:cxn>
                  <a:cxn ang="0">
                    <a:pos x="16" y="12"/>
                  </a:cxn>
                  <a:cxn ang="0">
                    <a:pos x="14" y="7"/>
                  </a:cxn>
                  <a:cxn ang="0">
                    <a:pos x="14" y="5"/>
                  </a:cxn>
                  <a:cxn ang="0">
                    <a:pos x="9" y="2"/>
                  </a:cxn>
                  <a:cxn ang="0">
                    <a:pos x="5" y="0"/>
                  </a:cxn>
                  <a:cxn ang="0">
                    <a:pos x="0" y="0"/>
                  </a:cxn>
                  <a:cxn ang="0">
                    <a:pos x="0" y="0"/>
                  </a:cxn>
                  <a:cxn ang="0">
                    <a:pos x="84" y="0"/>
                  </a:cxn>
                  <a:cxn ang="0">
                    <a:pos x="87" y="23"/>
                  </a:cxn>
                  <a:cxn ang="0">
                    <a:pos x="82" y="23"/>
                  </a:cxn>
                  <a:cxn ang="0">
                    <a:pos x="82" y="16"/>
                  </a:cxn>
                  <a:cxn ang="0">
                    <a:pos x="80" y="12"/>
                  </a:cxn>
                  <a:cxn ang="0">
                    <a:pos x="77" y="7"/>
                  </a:cxn>
                  <a:cxn ang="0">
                    <a:pos x="72" y="5"/>
                  </a:cxn>
                  <a:cxn ang="0">
                    <a:pos x="68" y="5"/>
                  </a:cxn>
                  <a:cxn ang="0">
                    <a:pos x="61" y="5"/>
                  </a:cxn>
                  <a:cxn ang="0">
                    <a:pos x="30" y="5"/>
                  </a:cxn>
                </a:cxnLst>
                <a:rect l="0" t="0" r="r" b="b"/>
                <a:pathLst>
                  <a:path w="94" h="105">
                    <a:moveTo>
                      <a:pt x="30" y="5"/>
                    </a:moveTo>
                    <a:lnTo>
                      <a:pt x="30" y="47"/>
                    </a:lnTo>
                    <a:lnTo>
                      <a:pt x="56" y="47"/>
                    </a:lnTo>
                    <a:lnTo>
                      <a:pt x="63" y="47"/>
                    </a:lnTo>
                    <a:lnTo>
                      <a:pt x="68" y="44"/>
                    </a:lnTo>
                    <a:lnTo>
                      <a:pt x="70" y="40"/>
                    </a:lnTo>
                    <a:lnTo>
                      <a:pt x="72" y="33"/>
                    </a:lnTo>
                    <a:lnTo>
                      <a:pt x="75" y="33"/>
                    </a:lnTo>
                    <a:lnTo>
                      <a:pt x="75" y="68"/>
                    </a:lnTo>
                    <a:lnTo>
                      <a:pt x="72" y="68"/>
                    </a:lnTo>
                    <a:lnTo>
                      <a:pt x="72" y="61"/>
                    </a:lnTo>
                    <a:lnTo>
                      <a:pt x="70" y="58"/>
                    </a:lnTo>
                    <a:lnTo>
                      <a:pt x="68" y="56"/>
                    </a:lnTo>
                    <a:lnTo>
                      <a:pt x="65" y="54"/>
                    </a:lnTo>
                    <a:lnTo>
                      <a:pt x="61" y="54"/>
                    </a:lnTo>
                    <a:lnTo>
                      <a:pt x="56" y="54"/>
                    </a:lnTo>
                    <a:lnTo>
                      <a:pt x="30" y="54"/>
                    </a:lnTo>
                    <a:lnTo>
                      <a:pt x="30" y="89"/>
                    </a:lnTo>
                    <a:lnTo>
                      <a:pt x="30" y="93"/>
                    </a:lnTo>
                    <a:lnTo>
                      <a:pt x="30" y="98"/>
                    </a:lnTo>
                    <a:lnTo>
                      <a:pt x="33" y="98"/>
                    </a:lnTo>
                    <a:lnTo>
                      <a:pt x="33" y="100"/>
                    </a:lnTo>
                    <a:lnTo>
                      <a:pt x="35" y="100"/>
                    </a:lnTo>
                    <a:lnTo>
                      <a:pt x="40" y="100"/>
                    </a:lnTo>
                    <a:lnTo>
                      <a:pt x="58" y="100"/>
                    </a:lnTo>
                    <a:lnTo>
                      <a:pt x="68" y="100"/>
                    </a:lnTo>
                    <a:lnTo>
                      <a:pt x="72" y="100"/>
                    </a:lnTo>
                    <a:lnTo>
                      <a:pt x="77" y="98"/>
                    </a:lnTo>
                    <a:lnTo>
                      <a:pt x="80" y="93"/>
                    </a:lnTo>
                    <a:lnTo>
                      <a:pt x="87" y="89"/>
                    </a:lnTo>
                    <a:lnTo>
                      <a:pt x="91" y="79"/>
                    </a:lnTo>
                    <a:lnTo>
                      <a:pt x="94" y="79"/>
                    </a:lnTo>
                    <a:lnTo>
                      <a:pt x="84" y="105"/>
                    </a:lnTo>
                    <a:lnTo>
                      <a:pt x="0" y="105"/>
                    </a:lnTo>
                    <a:lnTo>
                      <a:pt x="5" y="105"/>
                    </a:lnTo>
                    <a:lnTo>
                      <a:pt x="7" y="103"/>
                    </a:lnTo>
                    <a:lnTo>
                      <a:pt x="12" y="103"/>
                    </a:lnTo>
                    <a:lnTo>
                      <a:pt x="14" y="100"/>
                    </a:lnTo>
                    <a:lnTo>
                      <a:pt x="14" y="98"/>
                    </a:lnTo>
                    <a:lnTo>
                      <a:pt x="16" y="93"/>
                    </a:lnTo>
                    <a:lnTo>
                      <a:pt x="16" y="89"/>
                    </a:lnTo>
                    <a:lnTo>
                      <a:pt x="16" y="19"/>
                    </a:lnTo>
                    <a:lnTo>
                      <a:pt x="16" y="12"/>
                    </a:lnTo>
                    <a:lnTo>
                      <a:pt x="14" y="7"/>
                    </a:lnTo>
                    <a:lnTo>
                      <a:pt x="14" y="5"/>
                    </a:lnTo>
                    <a:lnTo>
                      <a:pt x="9" y="2"/>
                    </a:lnTo>
                    <a:lnTo>
                      <a:pt x="5" y="0"/>
                    </a:lnTo>
                    <a:lnTo>
                      <a:pt x="0" y="0"/>
                    </a:lnTo>
                    <a:lnTo>
                      <a:pt x="84" y="0"/>
                    </a:lnTo>
                    <a:lnTo>
                      <a:pt x="87" y="23"/>
                    </a:lnTo>
                    <a:lnTo>
                      <a:pt x="82" y="23"/>
                    </a:lnTo>
                    <a:lnTo>
                      <a:pt x="82" y="16"/>
                    </a:lnTo>
                    <a:lnTo>
                      <a:pt x="80" y="12"/>
                    </a:lnTo>
                    <a:lnTo>
                      <a:pt x="77" y="7"/>
                    </a:lnTo>
                    <a:lnTo>
                      <a:pt x="72" y="5"/>
                    </a:lnTo>
                    <a:lnTo>
                      <a:pt x="68" y="5"/>
                    </a:lnTo>
                    <a:lnTo>
                      <a:pt x="61" y="5"/>
                    </a:lnTo>
                    <a:lnTo>
                      <a:pt x="30" y="5"/>
                    </a:lnTo>
                    <a:close/>
                  </a:path>
                </a:pathLst>
              </a:custGeom>
              <a:solidFill>
                <a:srgbClr val="000000"/>
              </a:solidFill>
              <a:ln w="0">
                <a:solidFill>
                  <a:srgbClr val="000000"/>
                </a:solidFill>
                <a:round/>
                <a:headEnd/>
                <a:tailEnd/>
              </a:ln>
            </p:spPr>
            <p:txBody>
              <a:bodyPr/>
              <a:lstStyle/>
              <a:p>
                <a:endParaRPr lang="en-US"/>
              </a:p>
            </p:txBody>
          </p:sp>
          <p:sp>
            <p:nvSpPr>
              <p:cNvPr id="534885" name="Freeform 357"/>
              <p:cNvSpPr>
                <a:spLocks/>
              </p:cNvSpPr>
              <p:nvPr/>
            </p:nvSpPr>
            <p:spPr bwMode="auto">
              <a:xfrm>
                <a:off x="4850" y="4007"/>
                <a:ext cx="94" cy="109"/>
              </a:xfrm>
              <a:custGeom>
                <a:avLst/>
                <a:gdLst/>
                <a:ahLst/>
                <a:cxnLst>
                  <a:cxn ang="0">
                    <a:pos x="87" y="0"/>
                  </a:cxn>
                  <a:cxn ang="0">
                    <a:pos x="89" y="37"/>
                  </a:cxn>
                  <a:cxn ang="0">
                    <a:pos x="87" y="37"/>
                  </a:cxn>
                  <a:cxn ang="0">
                    <a:pos x="85" y="25"/>
                  </a:cxn>
                  <a:cxn ang="0">
                    <a:pos x="80" y="18"/>
                  </a:cxn>
                  <a:cxn ang="0">
                    <a:pos x="75" y="11"/>
                  </a:cxn>
                  <a:cxn ang="0">
                    <a:pos x="68" y="9"/>
                  </a:cxn>
                  <a:cxn ang="0">
                    <a:pos x="61" y="4"/>
                  </a:cxn>
                  <a:cxn ang="0">
                    <a:pos x="54" y="4"/>
                  </a:cxn>
                  <a:cxn ang="0">
                    <a:pos x="45" y="7"/>
                  </a:cxn>
                  <a:cxn ang="0">
                    <a:pos x="35" y="9"/>
                  </a:cxn>
                  <a:cxn ang="0">
                    <a:pos x="31" y="14"/>
                  </a:cxn>
                  <a:cxn ang="0">
                    <a:pos x="26" y="21"/>
                  </a:cxn>
                  <a:cxn ang="0">
                    <a:pos x="21" y="28"/>
                  </a:cxn>
                  <a:cxn ang="0">
                    <a:pos x="19" y="35"/>
                  </a:cxn>
                  <a:cxn ang="0">
                    <a:pos x="19" y="46"/>
                  </a:cxn>
                  <a:cxn ang="0">
                    <a:pos x="17" y="56"/>
                  </a:cxn>
                  <a:cxn ang="0">
                    <a:pos x="19" y="70"/>
                  </a:cxn>
                  <a:cxn ang="0">
                    <a:pos x="21" y="81"/>
                  </a:cxn>
                  <a:cxn ang="0">
                    <a:pos x="26" y="88"/>
                  </a:cxn>
                  <a:cxn ang="0">
                    <a:pos x="31" y="93"/>
                  </a:cxn>
                  <a:cxn ang="0">
                    <a:pos x="35" y="98"/>
                  </a:cxn>
                  <a:cxn ang="0">
                    <a:pos x="45" y="102"/>
                  </a:cxn>
                  <a:cxn ang="0">
                    <a:pos x="56" y="102"/>
                  </a:cxn>
                  <a:cxn ang="0">
                    <a:pos x="66" y="102"/>
                  </a:cxn>
                  <a:cxn ang="0">
                    <a:pos x="73" y="98"/>
                  </a:cxn>
                  <a:cxn ang="0">
                    <a:pos x="80" y="95"/>
                  </a:cxn>
                  <a:cxn ang="0">
                    <a:pos x="85" y="88"/>
                  </a:cxn>
                  <a:cxn ang="0">
                    <a:pos x="92" y="81"/>
                  </a:cxn>
                  <a:cxn ang="0">
                    <a:pos x="94" y="84"/>
                  </a:cxn>
                  <a:cxn ang="0">
                    <a:pos x="87" y="91"/>
                  </a:cxn>
                  <a:cxn ang="0">
                    <a:pos x="82" y="98"/>
                  </a:cxn>
                  <a:cxn ang="0">
                    <a:pos x="75" y="102"/>
                  </a:cxn>
                  <a:cxn ang="0">
                    <a:pos x="68" y="107"/>
                  </a:cxn>
                  <a:cxn ang="0">
                    <a:pos x="59" y="109"/>
                  </a:cxn>
                  <a:cxn ang="0">
                    <a:pos x="49" y="109"/>
                  </a:cxn>
                  <a:cxn ang="0">
                    <a:pos x="26" y="105"/>
                  </a:cxn>
                  <a:cxn ang="0">
                    <a:pos x="10" y="91"/>
                  </a:cxn>
                  <a:cxn ang="0">
                    <a:pos x="5" y="79"/>
                  </a:cxn>
                  <a:cxn ang="0">
                    <a:pos x="0" y="70"/>
                  </a:cxn>
                  <a:cxn ang="0">
                    <a:pos x="0" y="56"/>
                  </a:cxn>
                  <a:cxn ang="0">
                    <a:pos x="0" y="46"/>
                  </a:cxn>
                  <a:cxn ang="0">
                    <a:pos x="3" y="37"/>
                  </a:cxn>
                  <a:cxn ang="0">
                    <a:pos x="7" y="28"/>
                  </a:cxn>
                  <a:cxn ang="0">
                    <a:pos x="12" y="18"/>
                  </a:cxn>
                  <a:cxn ang="0">
                    <a:pos x="19" y="11"/>
                  </a:cxn>
                  <a:cxn ang="0">
                    <a:pos x="26" y="7"/>
                  </a:cxn>
                  <a:cxn ang="0">
                    <a:pos x="33" y="2"/>
                  </a:cxn>
                  <a:cxn ang="0">
                    <a:pos x="42" y="0"/>
                  </a:cxn>
                  <a:cxn ang="0">
                    <a:pos x="52" y="0"/>
                  </a:cxn>
                  <a:cxn ang="0">
                    <a:pos x="63" y="2"/>
                  </a:cxn>
                  <a:cxn ang="0">
                    <a:pos x="75" y="4"/>
                  </a:cxn>
                  <a:cxn ang="0">
                    <a:pos x="78" y="7"/>
                  </a:cxn>
                  <a:cxn ang="0">
                    <a:pos x="80" y="7"/>
                  </a:cxn>
                  <a:cxn ang="0">
                    <a:pos x="82" y="7"/>
                  </a:cxn>
                  <a:cxn ang="0">
                    <a:pos x="82" y="4"/>
                  </a:cxn>
                  <a:cxn ang="0">
                    <a:pos x="85" y="2"/>
                  </a:cxn>
                  <a:cxn ang="0">
                    <a:pos x="87" y="0"/>
                  </a:cxn>
                  <a:cxn ang="0">
                    <a:pos x="87" y="0"/>
                  </a:cxn>
                </a:cxnLst>
                <a:rect l="0" t="0" r="r" b="b"/>
                <a:pathLst>
                  <a:path w="94" h="109">
                    <a:moveTo>
                      <a:pt x="87" y="0"/>
                    </a:moveTo>
                    <a:lnTo>
                      <a:pt x="89" y="37"/>
                    </a:lnTo>
                    <a:lnTo>
                      <a:pt x="87" y="37"/>
                    </a:lnTo>
                    <a:lnTo>
                      <a:pt x="85" y="25"/>
                    </a:lnTo>
                    <a:lnTo>
                      <a:pt x="80" y="18"/>
                    </a:lnTo>
                    <a:lnTo>
                      <a:pt x="75" y="11"/>
                    </a:lnTo>
                    <a:lnTo>
                      <a:pt x="68" y="9"/>
                    </a:lnTo>
                    <a:lnTo>
                      <a:pt x="61" y="4"/>
                    </a:lnTo>
                    <a:lnTo>
                      <a:pt x="54" y="4"/>
                    </a:lnTo>
                    <a:lnTo>
                      <a:pt x="45" y="7"/>
                    </a:lnTo>
                    <a:lnTo>
                      <a:pt x="35" y="9"/>
                    </a:lnTo>
                    <a:lnTo>
                      <a:pt x="31" y="14"/>
                    </a:lnTo>
                    <a:lnTo>
                      <a:pt x="26" y="21"/>
                    </a:lnTo>
                    <a:lnTo>
                      <a:pt x="21" y="28"/>
                    </a:lnTo>
                    <a:lnTo>
                      <a:pt x="19" y="35"/>
                    </a:lnTo>
                    <a:lnTo>
                      <a:pt x="19" y="46"/>
                    </a:lnTo>
                    <a:lnTo>
                      <a:pt x="17" y="56"/>
                    </a:lnTo>
                    <a:lnTo>
                      <a:pt x="19" y="70"/>
                    </a:lnTo>
                    <a:lnTo>
                      <a:pt x="21" y="81"/>
                    </a:lnTo>
                    <a:lnTo>
                      <a:pt x="26" y="88"/>
                    </a:lnTo>
                    <a:lnTo>
                      <a:pt x="31" y="93"/>
                    </a:lnTo>
                    <a:lnTo>
                      <a:pt x="35" y="98"/>
                    </a:lnTo>
                    <a:lnTo>
                      <a:pt x="45" y="102"/>
                    </a:lnTo>
                    <a:lnTo>
                      <a:pt x="56" y="102"/>
                    </a:lnTo>
                    <a:lnTo>
                      <a:pt x="66" y="102"/>
                    </a:lnTo>
                    <a:lnTo>
                      <a:pt x="73" y="98"/>
                    </a:lnTo>
                    <a:lnTo>
                      <a:pt x="80" y="95"/>
                    </a:lnTo>
                    <a:lnTo>
                      <a:pt x="85" y="88"/>
                    </a:lnTo>
                    <a:lnTo>
                      <a:pt x="92" y="81"/>
                    </a:lnTo>
                    <a:lnTo>
                      <a:pt x="94" y="84"/>
                    </a:lnTo>
                    <a:lnTo>
                      <a:pt x="87" y="91"/>
                    </a:lnTo>
                    <a:lnTo>
                      <a:pt x="82" y="98"/>
                    </a:lnTo>
                    <a:lnTo>
                      <a:pt x="75" y="102"/>
                    </a:lnTo>
                    <a:lnTo>
                      <a:pt x="68" y="107"/>
                    </a:lnTo>
                    <a:lnTo>
                      <a:pt x="59" y="109"/>
                    </a:lnTo>
                    <a:lnTo>
                      <a:pt x="49" y="109"/>
                    </a:lnTo>
                    <a:lnTo>
                      <a:pt x="26" y="105"/>
                    </a:lnTo>
                    <a:lnTo>
                      <a:pt x="10" y="91"/>
                    </a:lnTo>
                    <a:lnTo>
                      <a:pt x="5" y="79"/>
                    </a:lnTo>
                    <a:lnTo>
                      <a:pt x="0" y="70"/>
                    </a:lnTo>
                    <a:lnTo>
                      <a:pt x="0" y="56"/>
                    </a:lnTo>
                    <a:lnTo>
                      <a:pt x="0" y="46"/>
                    </a:lnTo>
                    <a:lnTo>
                      <a:pt x="3" y="37"/>
                    </a:lnTo>
                    <a:lnTo>
                      <a:pt x="7" y="28"/>
                    </a:lnTo>
                    <a:lnTo>
                      <a:pt x="12" y="18"/>
                    </a:lnTo>
                    <a:lnTo>
                      <a:pt x="19" y="11"/>
                    </a:lnTo>
                    <a:lnTo>
                      <a:pt x="26" y="7"/>
                    </a:lnTo>
                    <a:lnTo>
                      <a:pt x="33" y="2"/>
                    </a:lnTo>
                    <a:lnTo>
                      <a:pt x="42" y="0"/>
                    </a:lnTo>
                    <a:lnTo>
                      <a:pt x="52" y="0"/>
                    </a:lnTo>
                    <a:lnTo>
                      <a:pt x="63" y="2"/>
                    </a:lnTo>
                    <a:lnTo>
                      <a:pt x="75" y="4"/>
                    </a:lnTo>
                    <a:lnTo>
                      <a:pt x="78" y="7"/>
                    </a:lnTo>
                    <a:lnTo>
                      <a:pt x="80" y="7"/>
                    </a:lnTo>
                    <a:lnTo>
                      <a:pt x="82" y="7"/>
                    </a:lnTo>
                    <a:lnTo>
                      <a:pt x="82" y="4"/>
                    </a:lnTo>
                    <a:lnTo>
                      <a:pt x="85" y="2"/>
                    </a:lnTo>
                    <a:lnTo>
                      <a:pt x="87" y="0"/>
                    </a:lnTo>
                    <a:close/>
                  </a:path>
                </a:pathLst>
              </a:custGeom>
              <a:solidFill>
                <a:srgbClr val="000000"/>
              </a:solidFill>
              <a:ln w="0">
                <a:solidFill>
                  <a:srgbClr val="000000"/>
                </a:solidFill>
                <a:round/>
                <a:headEnd/>
                <a:tailEnd/>
              </a:ln>
            </p:spPr>
            <p:txBody>
              <a:bodyPr/>
              <a:lstStyle/>
              <a:p>
                <a:endParaRPr lang="en-US"/>
              </a:p>
            </p:txBody>
          </p:sp>
          <p:sp>
            <p:nvSpPr>
              <p:cNvPr id="534884" name="Freeform 356"/>
              <p:cNvSpPr>
                <a:spLocks/>
              </p:cNvSpPr>
              <p:nvPr/>
            </p:nvSpPr>
            <p:spPr bwMode="auto">
              <a:xfrm>
                <a:off x="5000" y="4007"/>
                <a:ext cx="70" cy="109"/>
              </a:xfrm>
              <a:custGeom>
                <a:avLst/>
                <a:gdLst/>
                <a:ahLst/>
                <a:cxnLst>
                  <a:cxn ang="0">
                    <a:pos x="63" y="37"/>
                  </a:cxn>
                  <a:cxn ang="0">
                    <a:pos x="59" y="25"/>
                  </a:cxn>
                  <a:cxn ang="0">
                    <a:pos x="52" y="14"/>
                  </a:cxn>
                  <a:cxn ang="0">
                    <a:pos x="40" y="7"/>
                  </a:cxn>
                  <a:cxn ang="0">
                    <a:pos x="24" y="7"/>
                  </a:cxn>
                  <a:cxn ang="0">
                    <a:pos x="14" y="16"/>
                  </a:cxn>
                  <a:cxn ang="0">
                    <a:pos x="14" y="25"/>
                  </a:cxn>
                  <a:cxn ang="0">
                    <a:pos x="21" y="35"/>
                  </a:cxn>
                  <a:cxn ang="0">
                    <a:pos x="40" y="46"/>
                  </a:cxn>
                  <a:cxn ang="0">
                    <a:pos x="54" y="56"/>
                  </a:cxn>
                  <a:cxn ang="0">
                    <a:pos x="63" y="63"/>
                  </a:cxn>
                  <a:cxn ang="0">
                    <a:pos x="70" y="74"/>
                  </a:cxn>
                  <a:cxn ang="0">
                    <a:pos x="68" y="88"/>
                  </a:cxn>
                  <a:cxn ang="0">
                    <a:pos x="61" y="100"/>
                  </a:cxn>
                  <a:cxn ang="0">
                    <a:pos x="45" y="109"/>
                  </a:cxn>
                  <a:cxn ang="0">
                    <a:pos x="33" y="109"/>
                  </a:cxn>
                  <a:cxn ang="0">
                    <a:pos x="24" y="107"/>
                  </a:cxn>
                  <a:cxn ang="0">
                    <a:pos x="12" y="105"/>
                  </a:cxn>
                  <a:cxn ang="0">
                    <a:pos x="7" y="102"/>
                  </a:cxn>
                  <a:cxn ang="0">
                    <a:pos x="5" y="107"/>
                  </a:cxn>
                  <a:cxn ang="0">
                    <a:pos x="2" y="109"/>
                  </a:cxn>
                  <a:cxn ang="0">
                    <a:pos x="2" y="72"/>
                  </a:cxn>
                  <a:cxn ang="0">
                    <a:pos x="10" y="91"/>
                  </a:cxn>
                  <a:cxn ang="0">
                    <a:pos x="19" y="100"/>
                  </a:cxn>
                  <a:cxn ang="0">
                    <a:pos x="35" y="105"/>
                  </a:cxn>
                  <a:cxn ang="0">
                    <a:pos x="52" y="100"/>
                  </a:cxn>
                  <a:cxn ang="0">
                    <a:pos x="56" y="88"/>
                  </a:cxn>
                  <a:cxn ang="0">
                    <a:pos x="54" y="79"/>
                  </a:cxn>
                  <a:cxn ang="0">
                    <a:pos x="47" y="72"/>
                  </a:cxn>
                  <a:cxn ang="0">
                    <a:pos x="40" y="67"/>
                  </a:cxn>
                  <a:cxn ang="0">
                    <a:pos x="24" y="58"/>
                  </a:cxn>
                  <a:cxn ang="0">
                    <a:pos x="12" y="51"/>
                  </a:cxn>
                  <a:cxn ang="0">
                    <a:pos x="2" y="39"/>
                  </a:cxn>
                  <a:cxn ang="0">
                    <a:pos x="0" y="28"/>
                  </a:cxn>
                  <a:cxn ang="0">
                    <a:pos x="5" y="14"/>
                  </a:cxn>
                  <a:cxn ang="0">
                    <a:pos x="14" y="4"/>
                  </a:cxn>
                  <a:cxn ang="0">
                    <a:pos x="31" y="0"/>
                  </a:cxn>
                  <a:cxn ang="0">
                    <a:pos x="49" y="4"/>
                  </a:cxn>
                  <a:cxn ang="0">
                    <a:pos x="56" y="7"/>
                  </a:cxn>
                  <a:cxn ang="0">
                    <a:pos x="59" y="4"/>
                  </a:cxn>
                  <a:cxn ang="0">
                    <a:pos x="61" y="0"/>
                  </a:cxn>
                </a:cxnLst>
                <a:rect l="0" t="0" r="r" b="b"/>
                <a:pathLst>
                  <a:path w="70" h="109">
                    <a:moveTo>
                      <a:pt x="63" y="0"/>
                    </a:moveTo>
                    <a:lnTo>
                      <a:pt x="63" y="37"/>
                    </a:lnTo>
                    <a:lnTo>
                      <a:pt x="61" y="37"/>
                    </a:lnTo>
                    <a:lnTo>
                      <a:pt x="59" y="25"/>
                    </a:lnTo>
                    <a:lnTo>
                      <a:pt x="56" y="18"/>
                    </a:lnTo>
                    <a:lnTo>
                      <a:pt x="52" y="14"/>
                    </a:lnTo>
                    <a:lnTo>
                      <a:pt x="47" y="9"/>
                    </a:lnTo>
                    <a:lnTo>
                      <a:pt x="40" y="7"/>
                    </a:lnTo>
                    <a:lnTo>
                      <a:pt x="33" y="4"/>
                    </a:lnTo>
                    <a:lnTo>
                      <a:pt x="24" y="7"/>
                    </a:lnTo>
                    <a:lnTo>
                      <a:pt x="19" y="9"/>
                    </a:lnTo>
                    <a:lnTo>
                      <a:pt x="14" y="16"/>
                    </a:lnTo>
                    <a:lnTo>
                      <a:pt x="14" y="21"/>
                    </a:lnTo>
                    <a:lnTo>
                      <a:pt x="14" y="25"/>
                    </a:lnTo>
                    <a:lnTo>
                      <a:pt x="17" y="30"/>
                    </a:lnTo>
                    <a:lnTo>
                      <a:pt x="21" y="35"/>
                    </a:lnTo>
                    <a:lnTo>
                      <a:pt x="28" y="39"/>
                    </a:lnTo>
                    <a:lnTo>
                      <a:pt x="40" y="46"/>
                    </a:lnTo>
                    <a:lnTo>
                      <a:pt x="47" y="51"/>
                    </a:lnTo>
                    <a:lnTo>
                      <a:pt x="54" y="56"/>
                    </a:lnTo>
                    <a:lnTo>
                      <a:pt x="59" y="58"/>
                    </a:lnTo>
                    <a:lnTo>
                      <a:pt x="63" y="63"/>
                    </a:lnTo>
                    <a:lnTo>
                      <a:pt x="68" y="67"/>
                    </a:lnTo>
                    <a:lnTo>
                      <a:pt x="70" y="74"/>
                    </a:lnTo>
                    <a:lnTo>
                      <a:pt x="70" y="81"/>
                    </a:lnTo>
                    <a:lnTo>
                      <a:pt x="68" y="88"/>
                    </a:lnTo>
                    <a:lnTo>
                      <a:pt x="66" y="95"/>
                    </a:lnTo>
                    <a:lnTo>
                      <a:pt x="61" y="100"/>
                    </a:lnTo>
                    <a:lnTo>
                      <a:pt x="54" y="105"/>
                    </a:lnTo>
                    <a:lnTo>
                      <a:pt x="45" y="109"/>
                    </a:lnTo>
                    <a:lnTo>
                      <a:pt x="35" y="109"/>
                    </a:lnTo>
                    <a:lnTo>
                      <a:pt x="33" y="109"/>
                    </a:lnTo>
                    <a:lnTo>
                      <a:pt x="28" y="109"/>
                    </a:lnTo>
                    <a:lnTo>
                      <a:pt x="24" y="107"/>
                    </a:lnTo>
                    <a:lnTo>
                      <a:pt x="17" y="105"/>
                    </a:lnTo>
                    <a:lnTo>
                      <a:pt x="12" y="105"/>
                    </a:lnTo>
                    <a:lnTo>
                      <a:pt x="7" y="102"/>
                    </a:lnTo>
                    <a:lnTo>
                      <a:pt x="5" y="105"/>
                    </a:lnTo>
                    <a:lnTo>
                      <a:pt x="5" y="107"/>
                    </a:lnTo>
                    <a:lnTo>
                      <a:pt x="2" y="109"/>
                    </a:lnTo>
                    <a:lnTo>
                      <a:pt x="2" y="72"/>
                    </a:lnTo>
                    <a:lnTo>
                      <a:pt x="5" y="84"/>
                    </a:lnTo>
                    <a:lnTo>
                      <a:pt x="10" y="91"/>
                    </a:lnTo>
                    <a:lnTo>
                      <a:pt x="14" y="95"/>
                    </a:lnTo>
                    <a:lnTo>
                      <a:pt x="19" y="100"/>
                    </a:lnTo>
                    <a:lnTo>
                      <a:pt x="26" y="105"/>
                    </a:lnTo>
                    <a:lnTo>
                      <a:pt x="35" y="105"/>
                    </a:lnTo>
                    <a:lnTo>
                      <a:pt x="45" y="102"/>
                    </a:lnTo>
                    <a:lnTo>
                      <a:pt x="52" y="100"/>
                    </a:lnTo>
                    <a:lnTo>
                      <a:pt x="54" y="93"/>
                    </a:lnTo>
                    <a:lnTo>
                      <a:pt x="56" y="88"/>
                    </a:lnTo>
                    <a:lnTo>
                      <a:pt x="56" y="84"/>
                    </a:lnTo>
                    <a:lnTo>
                      <a:pt x="54" y="79"/>
                    </a:lnTo>
                    <a:lnTo>
                      <a:pt x="52" y="77"/>
                    </a:lnTo>
                    <a:lnTo>
                      <a:pt x="47" y="72"/>
                    </a:lnTo>
                    <a:lnTo>
                      <a:pt x="45" y="70"/>
                    </a:lnTo>
                    <a:lnTo>
                      <a:pt x="40" y="67"/>
                    </a:lnTo>
                    <a:lnTo>
                      <a:pt x="31" y="63"/>
                    </a:lnTo>
                    <a:lnTo>
                      <a:pt x="24" y="58"/>
                    </a:lnTo>
                    <a:lnTo>
                      <a:pt x="17" y="53"/>
                    </a:lnTo>
                    <a:lnTo>
                      <a:pt x="12" y="51"/>
                    </a:lnTo>
                    <a:lnTo>
                      <a:pt x="7" y="46"/>
                    </a:lnTo>
                    <a:lnTo>
                      <a:pt x="2" y="39"/>
                    </a:lnTo>
                    <a:lnTo>
                      <a:pt x="0" y="35"/>
                    </a:lnTo>
                    <a:lnTo>
                      <a:pt x="0" y="28"/>
                    </a:lnTo>
                    <a:lnTo>
                      <a:pt x="0" y="21"/>
                    </a:lnTo>
                    <a:lnTo>
                      <a:pt x="5" y="14"/>
                    </a:lnTo>
                    <a:lnTo>
                      <a:pt x="10" y="9"/>
                    </a:lnTo>
                    <a:lnTo>
                      <a:pt x="14" y="4"/>
                    </a:lnTo>
                    <a:lnTo>
                      <a:pt x="24" y="0"/>
                    </a:lnTo>
                    <a:lnTo>
                      <a:pt x="31" y="0"/>
                    </a:lnTo>
                    <a:lnTo>
                      <a:pt x="40" y="0"/>
                    </a:lnTo>
                    <a:lnTo>
                      <a:pt x="49" y="4"/>
                    </a:lnTo>
                    <a:lnTo>
                      <a:pt x="54" y="7"/>
                    </a:lnTo>
                    <a:lnTo>
                      <a:pt x="56" y="7"/>
                    </a:lnTo>
                    <a:lnTo>
                      <a:pt x="59" y="7"/>
                    </a:lnTo>
                    <a:lnTo>
                      <a:pt x="59" y="4"/>
                    </a:lnTo>
                    <a:lnTo>
                      <a:pt x="61" y="2"/>
                    </a:lnTo>
                    <a:lnTo>
                      <a:pt x="61" y="0"/>
                    </a:lnTo>
                    <a:lnTo>
                      <a:pt x="63" y="0"/>
                    </a:lnTo>
                    <a:close/>
                  </a:path>
                </a:pathLst>
              </a:custGeom>
              <a:solidFill>
                <a:srgbClr val="000000"/>
              </a:solidFill>
              <a:ln w="0">
                <a:solidFill>
                  <a:srgbClr val="000000"/>
                </a:solidFill>
                <a:round/>
                <a:headEnd/>
                <a:tailEnd/>
              </a:ln>
            </p:spPr>
            <p:txBody>
              <a:bodyPr/>
              <a:lstStyle/>
              <a:p>
                <a:endParaRPr lang="en-US"/>
              </a:p>
            </p:txBody>
          </p:sp>
          <p:sp>
            <p:nvSpPr>
              <p:cNvPr id="534883" name="Freeform 355"/>
              <p:cNvSpPr>
                <a:spLocks/>
              </p:cNvSpPr>
              <p:nvPr/>
            </p:nvSpPr>
            <p:spPr bwMode="auto">
              <a:xfrm>
                <a:off x="5080" y="4009"/>
                <a:ext cx="110" cy="105"/>
              </a:xfrm>
              <a:custGeom>
                <a:avLst/>
                <a:gdLst/>
                <a:ahLst/>
                <a:cxnLst>
                  <a:cxn ang="0">
                    <a:pos x="86" y="82"/>
                  </a:cxn>
                  <a:cxn ang="0">
                    <a:pos x="96" y="96"/>
                  </a:cxn>
                  <a:cxn ang="0">
                    <a:pos x="105" y="103"/>
                  </a:cxn>
                  <a:cxn ang="0">
                    <a:pos x="110" y="105"/>
                  </a:cxn>
                  <a:cxn ang="0">
                    <a:pos x="65" y="105"/>
                  </a:cxn>
                  <a:cxn ang="0">
                    <a:pos x="72" y="103"/>
                  </a:cxn>
                  <a:cxn ang="0">
                    <a:pos x="75" y="100"/>
                  </a:cxn>
                  <a:cxn ang="0">
                    <a:pos x="77" y="98"/>
                  </a:cxn>
                  <a:cxn ang="0">
                    <a:pos x="75" y="93"/>
                  </a:cxn>
                  <a:cxn ang="0">
                    <a:pos x="72" y="86"/>
                  </a:cxn>
                  <a:cxn ang="0">
                    <a:pos x="33" y="86"/>
                  </a:cxn>
                  <a:cxn ang="0">
                    <a:pos x="28" y="93"/>
                  </a:cxn>
                  <a:cxn ang="0">
                    <a:pos x="26" y="98"/>
                  </a:cxn>
                  <a:cxn ang="0">
                    <a:pos x="28" y="103"/>
                  </a:cxn>
                  <a:cxn ang="0">
                    <a:pos x="37" y="105"/>
                  </a:cxn>
                  <a:cxn ang="0">
                    <a:pos x="0" y="105"/>
                  </a:cxn>
                  <a:cxn ang="0">
                    <a:pos x="2" y="103"/>
                  </a:cxn>
                  <a:cxn ang="0">
                    <a:pos x="11" y="100"/>
                  </a:cxn>
                  <a:cxn ang="0">
                    <a:pos x="21" y="91"/>
                  </a:cxn>
                  <a:cxn ang="0">
                    <a:pos x="49" y="54"/>
                  </a:cxn>
                  <a:cxn ang="0">
                    <a:pos x="23" y="14"/>
                  </a:cxn>
                  <a:cxn ang="0">
                    <a:pos x="14" y="5"/>
                  </a:cxn>
                  <a:cxn ang="0">
                    <a:pos x="0" y="0"/>
                  </a:cxn>
                  <a:cxn ang="0">
                    <a:pos x="49" y="0"/>
                  </a:cxn>
                  <a:cxn ang="0">
                    <a:pos x="44" y="2"/>
                  </a:cxn>
                  <a:cxn ang="0">
                    <a:pos x="40" y="5"/>
                  </a:cxn>
                  <a:cxn ang="0">
                    <a:pos x="40" y="12"/>
                  </a:cxn>
                  <a:cxn ang="0">
                    <a:pos x="58" y="42"/>
                  </a:cxn>
                  <a:cxn ang="0">
                    <a:pos x="82" y="14"/>
                  </a:cxn>
                  <a:cxn ang="0">
                    <a:pos x="82" y="9"/>
                  </a:cxn>
                  <a:cxn ang="0">
                    <a:pos x="82" y="5"/>
                  </a:cxn>
                  <a:cxn ang="0">
                    <a:pos x="82" y="2"/>
                  </a:cxn>
                  <a:cxn ang="0">
                    <a:pos x="77" y="2"/>
                  </a:cxn>
                  <a:cxn ang="0">
                    <a:pos x="72" y="0"/>
                  </a:cxn>
                  <a:cxn ang="0">
                    <a:pos x="108" y="0"/>
                  </a:cxn>
                  <a:cxn ang="0">
                    <a:pos x="100" y="2"/>
                  </a:cxn>
                  <a:cxn ang="0">
                    <a:pos x="93" y="7"/>
                  </a:cxn>
                  <a:cxn ang="0">
                    <a:pos x="84" y="19"/>
                  </a:cxn>
                </a:cxnLst>
                <a:rect l="0" t="0" r="r" b="b"/>
                <a:pathLst>
                  <a:path w="110" h="105">
                    <a:moveTo>
                      <a:pt x="63" y="47"/>
                    </a:moveTo>
                    <a:lnTo>
                      <a:pt x="86" y="82"/>
                    </a:lnTo>
                    <a:lnTo>
                      <a:pt x="91" y="89"/>
                    </a:lnTo>
                    <a:lnTo>
                      <a:pt x="96" y="96"/>
                    </a:lnTo>
                    <a:lnTo>
                      <a:pt x="100" y="100"/>
                    </a:lnTo>
                    <a:lnTo>
                      <a:pt x="105" y="103"/>
                    </a:lnTo>
                    <a:lnTo>
                      <a:pt x="110" y="105"/>
                    </a:lnTo>
                    <a:lnTo>
                      <a:pt x="65" y="105"/>
                    </a:lnTo>
                    <a:lnTo>
                      <a:pt x="70" y="105"/>
                    </a:lnTo>
                    <a:lnTo>
                      <a:pt x="72" y="103"/>
                    </a:lnTo>
                    <a:lnTo>
                      <a:pt x="75" y="103"/>
                    </a:lnTo>
                    <a:lnTo>
                      <a:pt x="75" y="100"/>
                    </a:lnTo>
                    <a:lnTo>
                      <a:pt x="77" y="100"/>
                    </a:lnTo>
                    <a:lnTo>
                      <a:pt x="77" y="98"/>
                    </a:lnTo>
                    <a:lnTo>
                      <a:pt x="77" y="96"/>
                    </a:lnTo>
                    <a:lnTo>
                      <a:pt x="75" y="93"/>
                    </a:lnTo>
                    <a:lnTo>
                      <a:pt x="75" y="91"/>
                    </a:lnTo>
                    <a:lnTo>
                      <a:pt x="72" y="86"/>
                    </a:lnTo>
                    <a:lnTo>
                      <a:pt x="54" y="61"/>
                    </a:lnTo>
                    <a:lnTo>
                      <a:pt x="33" y="86"/>
                    </a:lnTo>
                    <a:lnTo>
                      <a:pt x="28" y="91"/>
                    </a:lnTo>
                    <a:lnTo>
                      <a:pt x="28" y="93"/>
                    </a:lnTo>
                    <a:lnTo>
                      <a:pt x="28" y="96"/>
                    </a:lnTo>
                    <a:lnTo>
                      <a:pt x="26" y="98"/>
                    </a:lnTo>
                    <a:lnTo>
                      <a:pt x="28" y="100"/>
                    </a:lnTo>
                    <a:lnTo>
                      <a:pt x="28" y="103"/>
                    </a:lnTo>
                    <a:lnTo>
                      <a:pt x="33" y="103"/>
                    </a:lnTo>
                    <a:lnTo>
                      <a:pt x="37" y="105"/>
                    </a:lnTo>
                    <a:lnTo>
                      <a:pt x="0" y="105"/>
                    </a:lnTo>
                    <a:lnTo>
                      <a:pt x="2" y="103"/>
                    </a:lnTo>
                    <a:lnTo>
                      <a:pt x="7" y="103"/>
                    </a:lnTo>
                    <a:lnTo>
                      <a:pt x="11" y="100"/>
                    </a:lnTo>
                    <a:lnTo>
                      <a:pt x="16" y="96"/>
                    </a:lnTo>
                    <a:lnTo>
                      <a:pt x="21" y="91"/>
                    </a:lnTo>
                    <a:lnTo>
                      <a:pt x="26" y="86"/>
                    </a:lnTo>
                    <a:lnTo>
                      <a:pt x="49" y="54"/>
                    </a:lnTo>
                    <a:lnTo>
                      <a:pt x="28" y="23"/>
                    </a:lnTo>
                    <a:lnTo>
                      <a:pt x="23" y="14"/>
                    </a:lnTo>
                    <a:lnTo>
                      <a:pt x="19" y="9"/>
                    </a:lnTo>
                    <a:lnTo>
                      <a:pt x="14" y="5"/>
                    </a:lnTo>
                    <a:lnTo>
                      <a:pt x="7" y="2"/>
                    </a:lnTo>
                    <a:lnTo>
                      <a:pt x="0" y="0"/>
                    </a:lnTo>
                    <a:lnTo>
                      <a:pt x="49" y="0"/>
                    </a:lnTo>
                    <a:lnTo>
                      <a:pt x="44" y="2"/>
                    </a:lnTo>
                    <a:lnTo>
                      <a:pt x="42" y="2"/>
                    </a:lnTo>
                    <a:lnTo>
                      <a:pt x="40" y="5"/>
                    </a:lnTo>
                    <a:lnTo>
                      <a:pt x="40" y="7"/>
                    </a:lnTo>
                    <a:lnTo>
                      <a:pt x="40" y="12"/>
                    </a:lnTo>
                    <a:lnTo>
                      <a:pt x="42" y="19"/>
                    </a:lnTo>
                    <a:lnTo>
                      <a:pt x="58" y="42"/>
                    </a:lnTo>
                    <a:lnTo>
                      <a:pt x="77" y="16"/>
                    </a:lnTo>
                    <a:lnTo>
                      <a:pt x="82" y="14"/>
                    </a:lnTo>
                    <a:lnTo>
                      <a:pt x="82" y="12"/>
                    </a:lnTo>
                    <a:lnTo>
                      <a:pt x="82" y="9"/>
                    </a:lnTo>
                    <a:lnTo>
                      <a:pt x="82" y="7"/>
                    </a:lnTo>
                    <a:lnTo>
                      <a:pt x="82" y="5"/>
                    </a:lnTo>
                    <a:lnTo>
                      <a:pt x="82" y="2"/>
                    </a:lnTo>
                    <a:lnTo>
                      <a:pt x="79" y="2"/>
                    </a:lnTo>
                    <a:lnTo>
                      <a:pt x="77" y="2"/>
                    </a:lnTo>
                    <a:lnTo>
                      <a:pt x="72" y="0"/>
                    </a:lnTo>
                    <a:lnTo>
                      <a:pt x="108" y="0"/>
                    </a:lnTo>
                    <a:lnTo>
                      <a:pt x="105" y="2"/>
                    </a:lnTo>
                    <a:lnTo>
                      <a:pt x="100" y="2"/>
                    </a:lnTo>
                    <a:lnTo>
                      <a:pt x="98" y="5"/>
                    </a:lnTo>
                    <a:lnTo>
                      <a:pt x="93" y="7"/>
                    </a:lnTo>
                    <a:lnTo>
                      <a:pt x="89" y="12"/>
                    </a:lnTo>
                    <a:lnTo>
                      <a:pt x="84" y="19"/>
                    </a:lnTo>
                    <a:lnTo>
                      <a:pt x="63" y="47"/>
                    </a:lnTo>
                    <a:close/>
                  </a:path>
                </a:pathLst>
              </a:custGeom>
              <a:solidFill>
                <a:srgbClr val="000000"/>
              </a:solidFill>
              <a:ln w="0">
                <a:solidFill>
                  <a:srgbClr val="000000"/>
                </a:solidFill>
                <a:round/>
                <a:headEnd/>
                <a:tailEnd/>
              </a:ln>
            </p:spPr>
            <p:txBody>
              <a:bodyPr/>
              <a:lstStyle/>
              <a:p>
                <a:endParaRPr lang="en-US"/>
              </a:p>
            </p:txBody>
          </p:sp>
          <p:sp>
            <p:nvSpPr>
              <p:cNvPr id="534882" name="Rectangle 354"/>
              <p:cNvSpPr>
                <a:spLocks noChangeArrowheads="1"/>
              </p:cNvSpPr>
              <p:nvPr/>
            </p:nvSpPr>
            <p:spPr bwMode="auto">
              <a:xfrm>
                <a:off x="5202" y="4072"/>
                <a:ext cx="39" cy="14"/>
              </a:xfrm>
              <a:prstGeom prst="rect">
                <a:avLst/>
              </a:prstGeom>
              <a:solidFill>
                <a:srgbClr val="000000"/>
              </a:solidFill>
              <a:ln w="0">
                <a:solidFill>
                  <a:srgbClr val="000000"/>
                </a:solidFill>
                <a:miter lim="800000"/>
                <a:headEnd/>
                <a:tailEnd/>
              </a:ln>
            </p:spPr>
            <p:txBody>
              <a:bodyPr/>
              <a:lstStyle/>
              <a:p>
                <a:endParaRPr lang="en-US"/>
              </a:p>
            </p:txBody>
          </p:sp>
          <p:sp>
            <p:nvSpPr>
              <p:cNvPr id="534881" name="Freeform 353"/>
              <p:cNvSpPr>
                <a:spLocks noEditPoints="1"/>
              </p:cNvSpPr>
              <p:nvPr/>
            </p:nvSpPr>
            <p:spPr bwMode="auto">
              <a:xfrm>
                <a:off x="5258" y="4007"/>
                <a:ext cx="61" cy="109"/>
              </a:xfrm>
              <a:custGeom>
                <a:avLst/>
                <a:gdLst/>
                <a:ahLst/>
                <a:cxnLst>
                  <a:cxn ang="0">
                    <a:pos x="14" y="49"/>
                  </a:cxn>
                  <a:cxn ang="0">
                    <a:pos x="4" y="37"/>
                  </a:cxn>
                  <a:cxn ang="0">
                    <a:pos x="2" y="25"/>
                  </a:cxn>
                  <a:cxn ang="0">
                    <a:pos x="4" y="11"/>
                  </a:cxn>
                  <a:cxn ang="0">
                    <a:pos x="16" y="2"/>
                  </a:cxn>
                  <a:cxn ang="0">
                    <a:pos x="30" y="0"/>
                  </a:cxn>
                  <a:cxn ang="0">
                    <a:pos x="47" y="2"/>
                  </a:cxn>
                  <a:cxn ang="0">
                    <a:pos x="56" y="11"/>
                  </a:cxn>
                  <a:cxn ang="0">
                    <a:pos x="58" y="23"/>
                  </a:cxn>
                  <a:cxn ang="0">
                    <a:pos x="56" y="35"/>
                  </a:cxn>
                  <a:cxn ang="0">
                    <a:pos x="44" y="44"/>
                  </a:cxn>
                  <a:cxn ang="0">
                    <a:pos x="44" y="56"/>
                  </a:cxn>
                  <a:cxn ang="0">
                    <a:pos x="56" y="65"/>
                  </a:cxn>
                  <a:cxn ang="0">
                    <a:pos x="61" y="84"/>
                  </a:cxn>
                  <a:cxn ang="0">
                    <a:pos x="58" y="95"/>
                  </a:cxn>
                  <a:cxn ang="0">
                    <a:pos x="47" y="107"/>
                  </a:cxn>
                  <a:cxn ang="0">
                    <a:pos x="30" y="109"/>
                  </a:cxn>
                  <a:cxn ang="0">
                    <a:pos x="11" y="105"/>
                  </a:cxn>
                  <a:cxn ang="0">
                    <a:pos x="2" y="93"/>
                  </a:cxn>
                  <a:cxn ang="0">
                    <a:pos x="0" y="77"/>
                  </a:cxn>
                  <a:cxn ang="0">
                    <a:pos x="11" y="63"/>
                  </a:cxn>
                  <a:cxn ang="0">
                    <a:pos x="33" y="46"/>
                  </a:cxn>
                  <a:cxn ang="0">
                    <a:pos x="42" y="32"/>
                  </a:cxn>
                  <a:cxn ang="0">
                    <a:pos x="44" y="23"/>
                  </a:cxn>
                  <a:cxn ang="0">
                    <a:pos x="40" y="9"/>
                  </a:cxn>
                  <a:cxn ang="0">
                    <a:pos x="30" y="4"/>
                  </a:cxn>
                  <a:cxn ang="0">
                    <a:pos x="21" y="9"/>
                  </a:cxn>
                  <a:cxn ang="0">
                    <a:pos x="16" y="21"/>
                  </a:cxn>
                  <a:cxn ang="0">
                    <a:pos x="19" y="28"/>
                  </a:cxn>
                  <a:cxn ang="0">
                    <a:pos x="23" y="35"/>
                  </a:cxn>
                  <a:cxn ang="0">
                    <a:pos x="23" y="58"/>
                  </a:cxn>
                  <a:cxn ang="0">
                    <a:pos x="16" y="70"/>
                  </a:cxn>
                  <a:cxn ang="0">
                    <a:pos x="14" y="84"/>
                  </a:cxn>
                  <a:cxn ang="0">
                    <a:pos x="19" y="98"/>
                  </a:cxn>
                  <a:cxn ang="0">
                    <a:pos x="30" y="105"/>
                  </a:cxn>
                  <a:cxn ang="0">
                    <a:pos x="42" y="100"/>
                  </a:cxn>
                  <a:cxn ang="0">
                    <a:pos x="47" y="88"/>
                  </a:cxn>
                  <a:cxn ang="0">
                    <a:pos x="44" y="79"/>
                  </a:cxn>
                  <a:cxn ang="0">
                    <a:pos x="33" y="65"/>
                  </a:cxn>
                </a:cxnLst>
                <a:rect l="0" t="0" r="r" b="b"/>
                <a:pathLst>
                  <a:path w="61" h="109">
                    <a:moveTo>
                      <a:pt x="21" y="56"/>
                    </a:moveTo>
                    <a:lnTo>
                      <a:pt x="14" y="49"/>
                    </a:lnTo>
                    <a:lnTo>
                      <a:pt x="7" y="42"/>
                    </a:lnTo>
                    <a:lnTo>
                      <a:pt x="4" y="37"/>
                    </a:lnTo>
                    <a:lnTo>
                      <a:pt x="2" y="32"/>
                    </a:lnTo>
                    <a:lnTo>
                      <a:pt x="2" y="25"/>
                    </a:lnTo>
                    <a:lnTo>
                      <a:pt x="2" y="18"/>
                    </a:lnTo>
                    <a:lnTo>
                      <a:pt x="4" y="11"/>
                    </a:lnTo>
                    <a:lnTo>
                      <a:pt x="9" y="7"/>
                    </a:lnTo>
                    <a:lnTo>
                      <a:pt x="16" y="2"/>
                    </a:lnTo>
                    <a:lnTo>
                      <a:pt x="23" y="0"/>
                    </a:lnTo>
                    <a:lnTo>
                      <a:pt x="30" y="0"/>
                    </a:lnTo>
                    <a:lnTo>
                      <a:pt x="40" y="0"/>
                    </a:lnTo>
                    <a:lnTo>
                      <a:pt x="47" y="2"/>
                    </a:lnTo>
                    <a:lnTo>
                      <a:pt x="51" y="7"/>
                    </a:lnTo>
                    <a:lnTo>
                      <a:pt x="56" y="11"/>
                    </a:lnTo>
                    <a:lnTo>
                      <a:pt x="58" y="16"/>
                    </a:lnTo>
                    <a:lnTo>
                      <a:pt x="58" y="23"/>
                    </a:lnTo>
                    <a:lnTo>
                      <a:pt x="58" y="28"/>
                    </a:lnTo>
                    <a:lnTo>
                      <a:pt x="56" y="35"/>
                    </a:lnTo>
                    <a:lnTo>
                      <a:pt x="51" y="39"/>
                    </a:lnTo>
                    <a:lnTo>
                      <a:pt x="44" y="44"/>
                    </a:lnTo>
                    <a:lnTo>
                      <a:pt x="37" y="49"/>
                    </a:lnTo>
                    <a:lnTo>
                      <a:pt x="44" y="56"/>
                    </a:lnTo>
                    <a:lnTo>
                      <a:pt x="51" y="60"/>
                    </a:lnTo>
                    <a:lnTo>
                      <a:pt x="56" y="65"/>
                    </a:lnTo>
                    <a:lnTo>
                      <a:pt x="61" y="74"/>
                    </a:lnTo>
                    <a:lnTo>
                      <a:pt x="61" y="84"/>
                    </a:lnTo>
                    <a:lnTo>
                      <a:pt x="61" y="91"/>
                    </a:lnTo>
                    <a:lnTo>
                      <a:pt x="58" y="95"/>
                    </a:lnTo>
                    <a:lnTo>
                      <a:pt x="54" y="102"/>
                    </a:lnTo>
                    <a:lnTo>
                      <a:pt x="47" y="107"/>
                    </a:lnTo>
                    <a:lnTo>
                      <a:pt x="40" y="109"/>
                    </a:lnTo>
                    <a:lnTo>
                      <a:pt x="30" y="109"/>
                    </a:lnTo>
                    <a:lnTo>
                      <a:pt x="21" y="109"/>
                    </a:lnTo>
                    <a:lnTo>
                      <a:pt x="11" y="105"/>
                    </a:lnTo>
                    <a:lnTo>
                      <a:pt x="7" y="100"/>
                    </a:lnTo>
                    <a:lnTo>
                      <a:pt x="2" y="93"/>
                    </a:lnTo>
                    <a:lnTo>
                      <a:pt x="0" y="84"/>
                    </a:lnTo>
                    <a:lnTo>
                      <a:pt x="0" y="77"/>
                    </a:lnTo>
                    <a:lnTo>
                      <a:pt x="4" y="70"/>
                    </a:lnTo>
                    <a:lnTo>
                      <a:pt x="11" y="63"/>
                    </a:lnTo>
                    <a:lnTo>
                      <a:pt x="21" y="56"/>
                    </a:lnTo>
                    <a:close/>
                    <a:moveTo>
                      <a:pt x="33" y="46"/>
                    </a:moveTo>
                    <a:lnTo>
                      <a:pt x="40" y="39"/>
                    </a:lnTo>
                    <a:lnTo>
                      <a:pt x="42" y="32"/>
                    </a:lnTo>
                    <a:lnTo>
                      <a:pt x="44" y="28"/>
                    </a:lnTo>
                    <a:lnTo>
                      <a:pt x="44" y="23"/>
                    </a:lnTo>
                    <a:lnTo>
                      <a:pt x="44" y="14"/>
                    </a:lnTo>
                    <a:lnTo>
                      <a:pt x="40" y="9"/>
                    </a:lnTo>
                    <a:lnTo>
                      <a:pt x="37" y="7"/>
                    </a:lnTo>
                    <a:lnTo>
                      <a:pt x="30" y="4"/>
                    </a:lnTo>
                    <a:lnTo>
                      <a:pt x="26" y="7"/>
                    </a:lnTo>
                    <a:lnTo>
                      <a:pt x="21" y="9"/>
                    </a:lnTo>
                    <a:lnTo>
                      <a:pt x="16" y="14"/>
                    </a:lnTo>
                    <a:lnTo>
                      <a:pt x="16" y="21"/>
                    </a:lnTo>
                    <a:lnTo>
                      <a:pt x="16" y="23"/>
                    </a:lnTo>
                    <a:lnTo>
                      <a:pt x="19" y="28"/>
                    </a:lnTo>
                    <a:lnTo>
                      <a:pt x="21" y="32"/>
                    </a:lnTo>
                    <a:lnTo>
                      <a:pt x="23" y="35"/>
                    </a:lnTo>
                    <a:lnTo>
                      <a:pt x="33" y="46"/>
                    </a:lnTo>
                    <a:close/>
                    <a:moveTo>
                      <a:pt x="23" y="58"/>
                    </a:moveTo>
                    <a:lnTo>
                      <a:pt x="21" y="63"/>
                    </a:lnTo>
                    <a:lnTo>
                      <a:pt x="16" y="70"/>
                    </a:lnTo>
                    <a:lnTo>
                      <a:pt x="14" y="77"/>
                    </a:lnTo>
                    <a:lnTo>
                      <a:pt x="14" y="84"/>
                    </a:lnTo>
                    <a:lnTo>
                      <a:pt x="16" y="91"/>
                    </a:lnTo>
                    <a:lnTo>
                      <a:pt x="19" y="98"/>
                    </a:lnTo>
                    <a:lnTo>
                      <a:pt x="23" y="102"/>
                    </a:lnTo>
                    <a:lnTo>
                      <a:pt x="30" y="105"/>
                    </a:lnTo>
                    <a:lnTo>
                      <a:pt x="37" y="102"/>
                    </a:lnTo>
                    <a:lnTo>
                      <a:pt x="42" y="100"/>
                    </a:lnTo>
                    <a:lnTo>
                      <a:pt x="44" y="95"/>
                    </a:lnTo>
                    <a:lnTo>
                      <a:pt x="47" y="88"/>
                    </a:lnTo>
                    <a:lnTo>
                      <a:pt x="47" y="84"/>
                    </a:lnTo>
                    <a:lnTo>
                      <a:pt x="44" y="79"/>
                    </a:lnTo>
                    <a:lnTo>
                      <a:pt x="40" y="72"/>
                    </a:lnTo>
                    <a:lnTo>
                      <a:pt x="33" y="65"/>
                    </a:lnTo>
                    <a:lnTo>
                      <a:pt x="23" y="58"/>
                    </a:lnTo>
                    <a:close/>
                  </a:path>
                </a:pathLst>
              </a:custGeom>
              <a:solidFill>
                <a:srgbClr val="000000"/>
              </a:solidFill>
              <a:ln w="0">
                <a:solidFill>
                  <a:srgbClr val="000000"/>
                </a:solidFill>
                <a:round/>
                <a:headEnd/>
                <a:tailEnd/>
              </a:ln>
            </p:spPr>
            <p:txBody>
              <a:bodyPr/>
              <a:lstStyle/>
              <a:p>
                <a:endParaRPr lang="en-US"/>
              </a:p>
            </p:txBody>
          </p:sp>
          <p:sp>
            <p:nvSpPr>
              <p:cNvPr id="534880" name="Freeform 352"/>
              <p:cNvSpPr>
                <a:spLocks/>
              </p:cNvSpPr>
              <p:nvPr/>
            </p:nvSpPr>
            <p:spPr bwMode="auto">
              <a:xfrm>
                <a:off x="5375" y="4004"/>
                <a:ext cx="42" cy="145"/>
              </a:xfrm>
              <a:custGeom>
                <a:avLst/>
                <a:gdLst/>
                <a:ahLst/>
                <a:cxnLst>
                  <a:cxn ang="0">
                    <a:pos x="42" y="140"/>
                  </a:cxn>
                  <a:cxn ang="0">
                    <a:pos x="42" y="145"/>
                  </a:cxn>
                  <a:cxn ang="0">
                    <a:pos x="33" y="138"/>
                  </a:cxn>
                  <a:cxn ang="0">
                    <a:pos x="23" y="131"/>
                  </a:cxn>
                  <a:cxn ang="0">
                    <a:pos x="14" y="119"/>
                  </a:cxn>
                  <a:cxn ang="0">
                    <a:pos x="5" y="103"/>
                  </a:cxn>
                  <a:cxn ang="0">
                    <a:pos x="0" y="89"/>
                  </a:cxn>
                  <a:cxn ang="0">
                    <a:pos x="0" y="73"/>
                  </a:cxn>
                  <a:cxn ang="0">
                    <a:pos x="2" y="49"/>
                  </a:cxn>
                  <a:cxn ang="0">
                    <a:pos x="12" y="28"/>
                  </a:cxn>
                  <a:cxn ang="0">
                    <a:pos x="21" y="17"/>
                  </a:cxn>
                  <a:cxn ang="0">
                    <a:pos x="30" y="7"/>
                  </a:cxn>
                  <a:cxn ang="0">
                    <a:pos x="42" y="0"/>
                  </a:cxn>
                  <a:cxn ang="0">
                    <a:pos x="42" y="5"/>
                  </a:cxn>
                  <a:cxn ang="0">
                    <a:pos x="35" y="10"/>
                  </a:cxn>
                  <a:cxn ang="0">
                    <a:pos x="28" y="19"/>
                  </a:cxn>
                  <a:cxn ang="0">
                    <a:pos x="21" y="28"/>
                  </a:cxn>
                  <a:cxn ang="0">
                    <a:pos x="19" y="42"/>
                  </a:cxn>
                  <a:cxn ang="0">
                    <a:pos x="16" y="56"/>
                  </a:cxn>
                  <a:cxn ang="0">
                    <a:pos x="14" y="70"/>
                  </a:cxn>
                  <a:cxn ang="0">
                    <a:pos x="14" y="87"/>
                  </a:cxn>
                  <a:cxn ang="0">
                    <a:pos x="16" y="101"/>
                  </a:cxn>
                  <a:cxn ang="0">
                    <a:pos x="19" y="110"/>
                  </a:cxn>
                  <a:cxn ang="0">
                    <a:pos x="21" y="117"/>
                  </a:cxn>
                  <a:cxn ang="0">
                    <a:pos x="26" y="124"/>
                  </a:cxn>
                  <a:cxn ang="0">
                    <a:pos x="30" y="129"/>
                  </a:cxn>
                  <a:cxn ang="0">
                    <a:pos x="35" y="136"/>
                  </a:cxn>
                  <a:cxn ang="0">
                    <a:pos x="42" y="140"/>
                  </a:cxn>
                </a:cxnLst>
                <a:rect l="0" t="0" r="r" b="b"/>
                <a:pathLst>
                  <a:path w="42" h="145">
                    <a:moveTo>
                      <a:pt x="42" y="140"/>
                    </a:moveTo>
                    <a:lnTo>
                      <a:pt x="42" y="145"/>
                    </a:lnTo>
                    <a:lnTo>
                      <a:pt x="33" y="138"/>
                    </a:lnTo>
                    <a:lnTo>
                      <a:pt x="23" y="131"/>
                    </a:lnTo>
                    <a:lnTo>
                      <a:pt x="14" y="119"/>
                    </a:lnTo>
                    <a:lnTo>
                      <a:pt x="5" y="103"/>
                    </a:lnTo>
                    <a:lnTo>
                      <a:pt x="0" y="89"/>
                    </a:lnTo>
                    <a:lnTo>
                      <a:pt x="0" y="73"/>
                    </a:lnTo>
                    <a:lnTo>
                      <a:pt x="2" y="49"/>
                    </a:lnTo>
                    <a:lnTo>
                      <a:pt x="12" y="28"/>
                    </a:lnTo>
                    <a:lnTo>
                      <a:pt x="21" y="17"/>
                    </a:lnTo>
                    <a:lnTo>
                      <a:pt x="30" y="7"/>
                    </a:lnTo>
                    <a:lnTo>
                      <a:pt x="42" y="0"/>
                    </a:lnTo>
                    <a:lnTo>
                      <a:pt x="42" y="5"/>
                    </a:lnTo>
                    <a:lnTo>
                      <a:pt x="35" y="10"/>
                    </a:lnTo>
                    <a:lnTo>
                      <a:pt x="28" y="19"/>
                    </a:lnTo>
                    <a:lnTo>
                      <a:pt x="21" y="28"/>
                    </a:lnTo>
                    <a:lnTo>
                      <a:pt x="19" y="42"/>
                    </a:lnTo>
                    <a:lnTo>
                      <a:pt x="16" y="56"/>
                    </a:lnTo>
                    <a:lnTo>
                      <a:pt x="14" y="70"/>
                    </a:lnTo>
                    <a:lnTo>
                      <a:pt x="14" y="87"/>
                    </a:lnTo>
                    <a:lnTo>
                      <a:pt x="16" y="101"/>
                    </a:lnTo>
                    <a:lnTo>
                      <a:pt x="19" y="110"/>
                    </a:lnTo>
                    <a:lnTo>
                      <a:pt x="21" y="117"/>
                    </a:lnTo>
                    <a:lnTo>
                      <a:pt x="26" y="124"/>
                    </a:lnTo>
                    <a:lnTo>
                      <a:pt x="30" y="129"/>
                    </a:lnTo>
                    <a:lnTo>
                      <a:pt x="35" y="136"/>
                    </a:lnTo>
                    <a:lnTo>
                      <a:pt x="42" y="140"/>
                    </a:lnTo>
                    <a:close/>
                  </a:path>
                </a:pathLst>
              </a:custGeom>
              <a:solidFill>
                <a:srgbClr val="000000"/>
              </a:solidFill>
              <a:ln w="0">
                <a:solidFill>
                  <a:srgbClr val="000000"/>
                </a:solidFill>
                <a:round/>
                <a:headEnd/>
                <a:tailEnd/>
              </a:ln>
            </p:spPr>
            <p:txBody>
              <a:bodyPr/>
              <a:lstStyle/>
              <a:p>
                <a:endParaRPr lang="en-US"/>
              </a:p>
            </p:txBody>
          </p:sp>
          <p:sp>
            <p:nvSpPr>
              <p:cNvPr id="534879" name="Freeform 351"/>
              <p:cNvSpPr>
                <a:spLocks/>
              </p:cNvSpPr>
              <p:nvPr/>
            </p:nvSpPr>
            <p:spPr bwMode="auto">
              <a:xfrm>
                <a:off x="5422" y="4009"/>
                <a:ext cx="112" cy="105"/>
              </a:xfrm>
              <a:custGeom>
                <a:avLst/>
                <a:gdLst/>
                <a:ahLst/>
                <a:cxnLst>
                  <a:cxn ang="0">
                    <a:pos x="82" y="49"/>
                  </a:cxn>
                  <a:cxn ang="0">
                    <a:pos x="82" y="12"/>
                  </a:cxn>
                  <a:cxn ang="0">
                    <a:pos x="82" y="5"/>
                  </a:cxn>
                  <a:cxn ang="0">
                    <a:pos x="75" y="2"/>
                  </a:cxn>
                  <a:cxn ang="0">
                    <a:pos x="68" y="0"/>
                  </a:cxn>
                  <a:cxn ang="0">
                    <a:pos x="112" y="0"/>
                  </a:cxn>
                  <a:cxn ang="0">
                    <a:pos x="110" y="0"/>
                  </a:cxn>
                  <a:cxn ang="0">
                    <a:pos x="103" y="2"/>
                  </a:cxn>
                  <a:cxn ang="0">
                    <a:pos x="98" y="7"/>
                  </a:cxn>
                  <a:cxn ang="0">
                    <a:pos x="98" y="19"/>
                  </a:cxn>
                  <a:cxn ang="0">
                    <a:pos x="98" y="96"/>
                  </a:cxn>
                  <a:cxn ang="0">
                    <a:pos x="100" y="100"/>
                  </a:cxn>
                  <a:cxn ang="0">
                    <a:pos x="105" y="103"/>
                  </a:cxn>
                  <a:cxn ang="0">
                    <a:pos x="112" y="105"/>
                  </a:cxn>
                  <a:cxn ang="0">
                    <a:pos x="68" y="105"/>
                  </a:cxn>
                  <a:cxn ang="0">
                    <a:pos x="72" y="105"/>
                  </a:cxn>
                  <a:cxn ang="0">
                    <a:pos x="82" y="100"/>
                  </a:cxn>
                  <a:cxn ang="0">
                    <a:pos x="82" y="89"/>
                  </a:cxn>
                  <a:cxn ang="0">
                    <a:pos x="30" y="54"/>
                  </a:cxn>
                  <a:cxn ang="0">
                    <a:pos x="30" y="96"/>
                  </a:cxn>
                  <a:cxn ang="0">
                    <a:pos x="32" y="100"/>
                  </a:cxn>
                  <a:cxn ang="0">
                    <a:pos x="40" y="103"/>
                  </a:cxn>
                  <a:cxn ang="0">
                    <a:pos x="47" y="105"/>
                  </a:cxn>
                  <a:cxn ang="0">
                    <a:pos x="0" y="105"/>
                  </a:cxn>
                  <a:cxn ang="0">
                    <a:pos x="4" y="105"/>
                  </a:cxn>
                  <a:cxn ang="0">
                    <a:pos x="14" y="100"/>
                  </a:cxn>
                  <a:cxn ang="0">
                    <a:pos x="16" y="89"/>
                  </a:cxn>
                  <a:cxn ang="0">
                    <a:pos x="16" y="12"/>
                  </a:cxn>
                  <a:cxn ang="0">
                    <a:pos x="14" y="5"/>
                  </a:cxn>
                  <a:cxn ang="0">
                    <a:pos x="9" y="2"/>
                  </a:cxn>
                  <a:cxn ang="0">
                    <a:pos x="0" y="0"/>
                  </a:cxn>
                  <a:cxn ang="0">
                    <a:pos x="47" y="0"/>
                  </a:cxn>
                  <a:cxn ang="0">
                    <a:pos x="42" y="0"/>
                  </a:cxn>
                  <a:cxn ang="0">
                    <a:pos x="35" y="2"/>
                  </a:cxn>
                  <a:cxn ang="0">
                    <a:pos x="32" y="7"/>
                  </a:cxn>
                  <a:cxn ang="0">
                    <a:pos x="30" y="19"/>
                  </a:cxn>
                </a:cxnLst>
                <a:rect l="0" t="0" r="r" b="b"/>
                <a:pathLst>
                  <a:path w="112" h="105">
                    <a:moveTo>
                      <a:pt x="30" y="49"/>
                    </a:moveTo>
                    <a:lnTo>
                      <a:pt x="82" y="49"/>
                    </a:lnTo>
                    <a:lnTo>
                      <a:pt x="82" y="19"/>
                    </a:lnTo>
                    <a:lnTo>
                      <a:pt x="82" y="12"/>
                    </a:lnTo>
                    <a:lnTo>
                      <a:pt x="82" y="7"/>
                    </a:lnTo>
                    <a:lnTo>
                      <a:pt x="82" y="5"/>
                    </a:lnTo>
                    <a:lnTo>
                      <a:pt x="79" y="2"/>
                    </a:lnTo>
                    <a:lnTo>
                      <a:pt x="75" y="2"/>
                    </a:lnTo>
                    <a:lnTo>
                      <a:pt x="72" y="0"/>
                    </a:lnTo>
                    <a:lnTo>
                      <a:pt x="68" y="0"/>
                    </a:lnTo>
                    <a:lnTo>
                      <a:pt x="112" y="0"/>
                    </a:lnTo>
                    <a:lnTo>
                      <a:pt x="110" y="0"/>
                    </a:lnTo>
                    <a:lnTo>
                      <a:pt x="105" y="2"/>
                    </a:lnTo>
                    <a:lnTo>
                      <a:pt x="103" y="2"/>
                    </a:lnTo>
                    <a:lnTo>
                      <a:pt x="100" y="5"/>
                    </a:lnTo>
                    <a:lnTo>
                      <a:pt x="98" y="7"/>
                    </a:lnTo>
                    <a:lnTo>
                      <a:pt x="98" y="12"/>
                    </a:lnTo>
                    <a:lnTo>
                      <a:pt x="98" y="19"/>
                    </a:lnTo>
                    <a:lnTo>
                      <a:pt x="98" y="89"/>
                    </a:lnTo>
                    <a:lnTo>
                      <a:pt x="98" y="96"/>
                    </a:lnTo>
                    <a:lnTo>
                      <a:pt x="98" y="98"/>
                    </a:lnTo>
                    <a:lnTo>
                      <a:pt x="100" y="100"/>
                    </a:lnTo>
                    <a:lnTo>
                      <a:pt x="103" y="103"/>
                    </a:lnTo>
                    <a:lnTo>
                      <a:pt x="105" y="103"/>
                    </a:lnTo>
                    <a:lnTo>
                      <a:pt x="110" y="105"/>
                    </a:lnTo>
                    <a:lnTo>
                      <a:pt x="112" y="105"/>
                    </a:lnTo>
                    <a:lnTo>
                      <a:pt x="68" y="105"/>
                    </a:lnTo>
                    <a:lnTo>
                      <a:pt x="72" y="105"/>
                    </a:lnTo>
                    <a:lnTo>
                      <a:pt x="77" y="103"/>
                    </a:lnTo>
                    <a:lnTo>
                      <a:pt x="82" y="100"/>
                    </a:lnTo>
                    <a:lnTo>
                      <a:pt x="82" y="96"/>
                    </a:lnTo>
                    <a:lnTo>
                      <a:pt x="82" y="89"/>
                    </a:lnTo>
                    <a:lnTo>
                      <a:pt x="82" y="54"/>
                    </a:lnTo>
                    <a:lnTo>
                      <a:pt x="30" y="54"/>
                    </a:lnTo>
                    <a:lnTo>
                      <a:pt x="30" y="89"/>
                    </a:lnTo>
                    <a:lnTo>
                      <a:pt x="30" y="96"/>
                    </a:lnTo>
                    <a:lnTo>
                      <a:pt x="32" y="98"/>
                    </a:lnTo>
                    <a:lnTo>
                      <a:pt x="32" y="100"/>
                    </a:lnTo>
                    <a:lnTo>
                      <a:pt x="35" y="103"/>
                    </a:lnTo>
                    <a:lnTo>
                      <a:pt x="40" y="103"/>
                    </a:lnTo>
                    <a:lnTo>
                      <a:pt x="42" y="105"/>
                    </a:lnTo>
                    <a:lnTo>
                      <a:pt x="47" y="105"/>
                    </a:lnTo>
                    <a:lnTo>
                      <a:pt x="0" y="105"/>
                    </a:lnTo>
                    <a:lnTo>
                      <a:pt x="4" y="105"/>
                    </a:lnTo>
                    <a:lnTo>
                      <a:pt x="9" y="103"/>
                    </a:lnTo>
                    <a:lnTo>
                      <a:pt x="14" y="100"/>
                    </a:lnTo>
                    <a:lnTo>
                      <a:pt x="16" y="96"/>
                    </a:lnTo>
                    <a:lnTo>
                      <a:pt x="16" y="89"/>
                    </a:lnTo>
                    <a:lnTo>
                      <a:pt x="16" y="19"/>
                    </a:lnTo>
                    <a:lnTo>
                      <a:pt x="16" y="12"/>
                    </a:lnTo>
                    <a:lnTo>
                      <a:pt x="14" y="7"/>
                    </a:lnTo>
                    <a:lnTo>
                      <a:pt x="14" y="5"/>
                    </a:lnTo>
                    <a:lnTo>
                      <a:pt x="11" y="2"/>
                    </a:lnTo>
                    <a:lnTo>
                      <a:pt x="9" y="2"/>
                    </a:lnTo>
                    <a:lnTo>
                      <a:pt x="4" y="0"/>
                    </a:lnTo>
                    <a:lnTo>
                      <a:pt x="0" y="0"/>
                    </a:lnTo>
                    <a:lnTo>
                      <a:pt x="47" y="0"/>
                    </a:lnTo>
                    <a:lnTo>
                      <a:pt x="42" y="0"/>
                    </a:lnTo>
                    <a:lnTo>
                      <a:pt x="40" y="2"/>
                    </a:lnTo>
                    <a:lnTo>
                      <a:pt x="35" y="2"/>
                    </a:lnTo>
                    <a:lnTo>
                      <a:pt x="32" y="5"/>
                    </a:lnTo>
                    <a:lnTo>
                      <a:pt x="32" y="7"/>
                    </a:lnTo>
                    <a:lnTo>
                      <a:pt x="30" y="12"/>
                    </a:lnTo>
                    <a:lnTo>
                      <a:pt x="30" y="19"/>
                    </a:lnTo>
                    <a:lnTo>
                      <a:pt x="30" y="49"/>
                    </a:lnTo>
                    <a:close/>
                  </a:path>
                </a:pathLst>
              </a:custGeom>
              <a:solidFill>
                <a:srgbClr val="000000"/>
              </a:solidFill>
              <a:ln w="0">
                <a:solidFill>
                  <a:srgbClr val="000000"/>
                </a:solidFill>
                <a:round/>
                <a:headEnd/>
                <a:tailEnd/>
              </a:ln>
            </p:spPr>
            <p:txBody>
              <a:bodyPr/>
              <a:lstStyle/>
              <a:p>
                <a:endParaRPr lang="en-US"/>
              </a:p>
            </p:txBody>
          </p:sp>
          <p:sp>
            <p:nvSpPr>
              <p:cNvPr id="534878" name="Freeform 350"/>
              <p:cNvSpPr>
                <a:spLocks/>
              </p:cNvSpPr>
              <p:nvPr/>
            </p:nvSpPr>
            <p:spPr bwMode="auto">
              <a:xfrm>
                <a:off x="5539" y="4009"/>
                <a:ext cx="89" cy="105"/>
              </a:xfrm>
              <a:custGeom>
                <a:avLst/>
                <a:gdLst/>
                <a:ahLst/>
                <a:cxnLst>
                  <a:cxn ang="0">
                    <a:pos x="86" y="77"/>
                  </a:cxn>
                  <a:cxn ang="0">
                    <a:pos x="89" y="77"/>
                  </a:cxn>
                  <a:cxn ang="0">
                    <a:pos x="82" y="105"/>
                  </a:cxn>
                  <a:cxn ang="0">
                    <a:pos x="0" y="105"/>
                  </a:cxn>
                  <a:cxn ang="0">
                    <a:pos x="0" y="105"/>
                  </a:cxn>
                  <a:cxn ang="0">
                    <a:pos x="2" y="105"/>
                  </a:cxn>
                  <a:cxn ang="0">
                    <a:pos x="9" y="103"/>
                  </a:cxn>
                  <a:cxn ang="0">
                    <a:pos x="12" y="100"/>
                  </a:cxn>
                  <a:cxn ang="0">
                    <a:pos x="14" y="96"/>
                  </a:cxn>
                  <a:cxn ang="0">
                    <a:pos x="14" y="89"/>
                  </a:cxn>
                  <a:cxn ang="0">
                    <a:pos x="14" y="19"/>
                  </a:cxn>
                  <a:cxn ang="0">
                    <a:pos x="14" y="12"/>
                  </a:cxn>
                  <a:cxn ang="0">
                    <a:pos x="14" y="7"/>
                  </a:cxn>
                  <a:cxn ang="0">
                    <a:pos x="12" y="5"/>
                  </a:cxn>
                  <a:cxn ang="0">
                    <a:pos x="9" y="2"/>
                  </a:cxn>
                  <a:cxn ang="0">
                    <a:pos x="2" y="0"/>
                  </a:cxn>
                  <a:cxn ang="0">
                    <a:pos x="0" y="0"/>
                  </a:cxn>
                  <a:cxn ang="0">
                    <a:pos x="0" y="0"/>
                  </a:cxn>
                  <a:cxn ang="0">
                    <a:pos x="47" y="0"/>
                  </a:cxn>
                  <a:cxn ang="0">
                    <a:pos x="47" y="0"/>
                  </a:cxn>
                  <a:cxn ang="0">
                    <a:pos x="40" y="2"/>
                  </a:cxn>
                  <a:cxn ang="0">
                    <a:pos x="35" y="2"/>
                  </a:cxn>
                  <a:cxn ang="0">
                    <a:pos x="33" y="5"/>
                  </a:cxn>
                  <a:cxn ang="0">
                    <a:pos x="30" y="7"/>
                  </a:cxn>
                  <a:cxn ang="0">
                    <a:pos x="30" y="9"/>
                  </a:cxn>
                  <a:cxn ang="0">
                    <a:pos x="30" y="19"/>
                  </a:cxn>
                  <a:cxn ang="0">
                    <a:pos x="30" y="89"/>
                  </a:cxn>
                  <a:cxn ang="0">
                    <a:pos x="30" y="93"/>
                  </a:cxn>
                  <a:cxn ang="0">
                    <a:pos x="30" y="98"/>
                  </a:cxn>
                  <a:cxn ang="0">
                    <a:pos x="33" y="98"/>
                  </a:cxn>
                  <a:cxn ang="0">
                    <a:pos x="33" y="100"/>
                  </a:cxn>
                  <a:cxn ang="0">
                    <a:pos x="37" y="100"/>
                  </a:cxn>
                  <a:cxn ang="0">
                    <a:pos x="44" y="100"/>
                  </a:cxn>
                  <a:cxn ang="0">
                    <a:pos x="54" y="100"/>
                  </a:cxn>
                  <a:cxn ang="0">
                    <a:pos x="63" y="100"/>
                  </a:cxn>
                  <a:cxn ang="0">
                    <a:pos x="70" y="98"/>
                  </a:cxn>
                  <a:cxn ang="0">
                    <a:pos x="75" y="96"/>
                  </a:cxn>
                  <a:cxn ang="0">
                    <a:pos x="77" y="93"/>
                  </a:cxn>
                  <a:cxn ang="0">
                    <a:pos x="82" y="86"/>
                  </a:cxn>
                  <a:cxn ang="0">
                    <a:pos x="86" y="77"/>
                  </a:cxn>
                </a:cxnLst>
                <a:rect l="0" t="0" r="r" b="b"/>
                <a:pathLst>
                  <a:path w="89" h="105">
                    <a:moveTo>
                      <a:pt x="86" y="77"/>
                    </a:moveTo>
                    <a:lnTo>
                      <a:pt x="89" y="77"/>
                    </a:lnTo>
                    <a:lnTo>
                      <a:pt x="82" y="105"/>
                    </a:lnTo>
                    <a:lnTo>
                      <a:pt x="0" y="105"/>
                    </a:lnTo>
                    <a:lnTo>
                      <a:pt x="2" y="105"/>
                    </a:lnTo>
                    <a:lnTo>
                      <a:pt x="9" y="103"/>
                    </a:lnTo>
                    <a:lnTo>
                      <a:pt x="12" y="100"/>
                    </a:lnTo>
                    <a:lnTo>
                      <a:pt x="14" y="96"/>
                    </a:lnTo>
                    <a:lnTo>
                      <a:pt x="14" y="89"/>
                    </a:lnTo>
                    <a:lnTo>
                      <a:pt x="14" y="19"/>
                    </a:lnTo>
                    <a:lnTo>
                      <a:pt x="14" y="12"/>
                    </a:lnTo>
                    <a:lnTo>
                      <a:pt x="14" y="7"/>
                    </a:lnTo>
                    <a:lnTo>
                      <a:pt x="12" y="5"/>
                    </a:lnTo>
                    <a:lnTo>
                      <a:pt x="9" y="2"/>
                    </a:lnTo>
                    <a:lnTo>
                      <a:pt x="2" y="0"/>
                    </a:lnTo>
                    <a:lnTo>
                      <a:pt x="0" y="0"/>
                    </a:lnTo>
                    <a:lnTo>
                      <a:pt x="47" y="0"/>
                    </a:lnTo>
                    <a:lnTo>
                      <a:pt x="40" y="2"/>
                    </a:lnTo>
                    <a:lnTo>
                      <a:pt x="35" y="2"/>
                    </a:lnTo>
                    <a:lnTo>
                      <a:pt x="33" y="5"/>
                    </a:lnTo>
                    <a:lnTo>
                      <a:pt x="30" y="7"/>
                    </a:lnTo>
                    <a:lnTo>
                      <a:pt x="30" y="9"/>
                    </a:lnTo>
                    <a:lnTo>
                      <a:pt x="30" y="19"/>
                    </a:lnTo>
                    <a:lnTo>
                      <a:pt x="30" y="89"/>
                    </a:lnTo>
                    <a:lnTo>
                      <a:pt x="30" y="93"/>
                    </a:lnTo>
                    <a:lnTo>
                      <a:pt x="30" y="98"/>
                    </a:lnTo>
                    <a:lnTo>
                      <a:pt x="33" y="98"/>
                    </a:lnTo>
                    <a:lnTo>
                      <a:pt x="33" y="100"/>
                    </a:lnTo>
                    <a:lnTo>
                      <a:pt x="37" y="100"/>
                    </a:lnTo>
                    <a:lnTo>
                      <a:pt x="44" y="100"/>
                    </a:lnTo>
                    <a:lnTo>
                      <a:pt x="54" y="100"/>
                    </a:lnTo>
                    <a:lnTo>
                      <a:pt x="63" y="100"/>
                    </a:lnTo>
                    <a:lnTo>
                      <a:pt x="70" y="98"/>
                    </a:lnTo>
                    <a:lnTo>
                      <a:pt x="75" y="96"/>
                    </a:lnTo>
                    <a:lnTo>
                      <a:pt x="77" y="93"/>
                    </a:lnTo>
                    <a:lnTo>
                      <a:pt x="82" y="86"/>
                    </a:lnTo>
                    <a:lnTo>
                      <a:pt x="86" y="77"/>
                    </a:lnTo>
                    <a:close/>
                  </a:path>
                </a:pathLst>
              </a:custGeom>
              <a:solidFill>
                <a:srgbClr val="000000"/>
              </a:solidFill>
              <a:ln w="0">
                <a:solidFill>
                  <a:srgbClr val="000000"/>
                </a:solidFill>
                <a:round/>
                <a:headEnd/>
                <a:tailEnd/>
              </a:ln>
            </p:spPr>
            <p:txBody>
              <a:bodyPr/>
              <a:lstStyle/>
              <a:p>
                <a:endParaRPr lang="en-US"/>
              </a:p>
            </p:txBody>
          </p:sp>
          <p:sp>
            <p:nvSpPr>
              <p:cNvPr id="534877" name="Freeform 349"/>
              <p:cNvSpPr>
                <a:spLocks noEditPoints="1"/>
              </p:cNvSpPr>
              <p:nvPr/>
            </p:nvSpPr>
            <p:spPr bwMode="auto">
              <a:xfrm>
                <a:off x="5632" y="4009"/>
                <a:ext cx="108" cy="105"/>
              </a:xfrm>
              <a:custGeom>
                <a:avLst/>
                <a:gdLst/>
                <a:ahLst/>
                <a:cxnLst>
                  <a:cxn ang="0">
                    <a:pos x="80" y="105"/>
                  </a:cxn>
                  <a:cxn ang="0">
                    <a:pos x="40" y="56"/>
                  </a:cxn>
                  <a:cxn ang="0">
                    <a:pos x="36" y="56"/>
                  </a:cxn>
                  <a:cxn ang="0">
                    <a:pos x="33" y="56"/>
                  </a:cxn>
                  <a:cxn ang="0">
                    <a:pos x="31" y="89"/>
                  </a:cxn>
                  <a:cxn ang="0">
                    <a:pos x="33" y="98"/>
                  </a:cxn>
                  <a:cxn ang="0">
                    <a:pos x="38" y="103"/>
                  </a:cxn>
                  <a:cxn ang="0">
                    <a:pos x="47" y="105"/>
                  </a:cxn>
                  <a:cxn ang="0">
                    <a:pos x="0" y="105"/>
                  </a:cxn>
                  <a:cxn ang="0">
                    <a:pos x="5" y="105"/>
                  </a:cxn>
                  <a:cxn ang="0">
                    <a:pos x="15" y="100"/>
                  </a:cxn>
                  <a:cxn ang="0">
                    <a:pos x="17" y="89"/>
                  </a:cxn>
                  <a:cxn ang="0">
                    <a:pos x="17" y="12"/>
                  </a:cxn>
                  <a:cxn ang="0">
                    <a:pos x="15" y="5"/>
                  </a:cxn>
                  <a:cxn ang="0">
                    <a:pos x="5" y="0"/>
                  </a:cxn>
                  <a:cxn ang="0">
                    <a:pos x="0" y="0"/>
                  </a:cxn>
                  <a:cxn ang="0">
                    <a:pos x="52" y="0"/>
                  </a:cxn>
                  <a:cxn ang="0">
                    <a:pos x="66" y="2"/>
                  </a:cxn>
                  <a:cxn ang="0">
                    <a:pos x="80" y="9"/>
                  </a:cxn>
                  <a:cxn ang="0">
                    <a:pos x="85" y="26"/>
                  </a:cxn>
                  <a:cxn ang="0">
                    <a:pos x="78" y="42"/>
                  </a:cxn>
                  <a:cxn ang="0">
                    <a:pos x="68" y="49"/>
                  </a:cxn>
                  <a:cxn ang="0">
                    <a:pos x="82" y="84"/>
                  </a:cxn>
                  <a:cxn ang="0">
                    <a:pos x="92" y="96"/>
                  </a:cxn>
                  <a:cxn ang="0">
                    <a:pos x="101" y="103"/>
                  </a:cxn>
                  <a:cxn ang="0">
                    <a:pos x="108" y="105"/>
                  </a:cxn>
                  <a:cxn ang="0">
                    <a:pos x="33" y="51"/>
                  </a:cxn>
                  <a:cxn ang="0">
                    <a:pos x="36" y="51"/>
                  </a:cxn>
                  <a:cxn ang="0">
                    <a:pos x="45" y="51"/>
                  </a:cxn>
                  <a:cxn ang="0">
                    <a:pos x="59" y="44"/>
                  </a:cxn>
                  <a:cxn ang="0">
                    <a:pos x="66" y="33"/>
                  </a:cxn>
                  <a:cxn ang="0">
                    <a:pos x="66" y="21"/>
                  </a:cxn>
                  <a:cxn ang="0">
                    <a:pos x="61" y="12"/>
                  </a:cxn>
                  <a:cxn ang="0">
                    <a:pos x="50" y="5"/>
                  </a:cxn>
                  <a:cxn ang="0">
                    <a:pos x="38" y="5"/>
                  </a:cxn>
                  <a:cxn ang="0">
                    <a:pos x="31" y="51"/>
                  </a:cxn>
                </a:cxnLst>
                <a:rect l="0" t="0" r="r" b="b"/>
                <a:pathLst>
                  <a:path w="108" h="105">
                    <a:moveTo>
                      <a:pt x="108" y="105"/>
                    </a:moveTo>
                    <a:lnTo>
                      <a:pt x="80" y="105"/>
                    </a:lnTo>
                    <a:lnTo>
                      <a:pt x="43" y="56"/>
                    </a:lnTo>
                    <a:lnTo>
                      <a:pt x="40" y="56"/>
                    </a:lnTo>
                    <a:lnTo>
                      <a:pt x="36" y="56"/>
                    </a:lnTo>
                    <a:lnTo>
                      <a:pt x="33" y="56"/>
                    </a:lnTo>
                    <a:lnTo>
                      <a:pt x="31" y="56"/>
                    </a:lnTo>
                    <a:lnTo>
                      <a:pt x="31" y="89"/>
                    </a:lnTo>
                    <a:lnTo>
                      <a:pt x="31" y="93"/>
                    </a:lnTo>
                    <a:lnTo>
                      <a:pt x="33" y="98"/>
                    </a:lnTo>
                    <a:lnTo>
                      <a:pt x="33" y="100"/>
                    </a:lnTo>
                    <a:lnTo>
                      <a:pt x="38" y="103"/>
                    </a:lnTo>
                    <a:lnTo>
                      <a:pt x="43" y="105"/>
                    </a:lnTo>
                    <a:lnTo>
                      <a:pt x="47" y="105"/>
                    </a:lnTo>
                    <a:lnTo>
                      <a:pt x="0" y="105"/>
                    </a:lnTo>
                    <a:lnTo>
                      <a:pt x="5" y="105"/>
                    </a:lnTo>
                    <a:lnTo>
                      <a:pt x="12" y="103"/>
                    </a:lnTo>
                    <a:lnTo>
                      <a:pt x="15" y="100"/>
                    </a:lnTo>
                    <a:lnTo>
                      <a:pt x="17" y="96"/>
                    </a:lnTo>
                    <a:lnTo>
                      <a:pt x="17" y="89"/>
                    </a:lnTo>
                    <a:lnTo>
                      <a:pt x="17" y="19"/>
                    </a:lnTo>
                    <a:lnTo>
                      <a:pt x="17" y="12"/>
                    </a:lnTo>
                    <a:lnTo>
                      <a:pt x="15" y="7"/>
                    </a:lnTo>
                    <a:lnTo>
                      <a:pt x="15" y="5"/>
                    </a:lnTo>
                    <a:lnTo>
                      <a:pt x="10" y="2"/>
                    </a:lnTo>
                    <a:lnTo>
                      <a:pt x="5" y="0"/>
                    </a:lnTo>
                    <a:lnTo>
                      <a:pt x="0" y="0"/>
                    </a:lnTo>
                    <a:lnTo>
                      <a:pt x="40" y="0"/>
                    </a:lnTo>
                    <a:lnTo>
                      <a:pt x="52" y="0"/>
                    </a:lnTo>
                    <a:lnTo>
                      <a:pt x="59" y="0"/>
                    </a:lnTo>
                    <a:lnTo>
                      <a:pt x="66" y="2"/>
                    </a:lnTo>
                    <a:lnTo>
                      <a:pt x="73" y="5"/>
                    </a:lnTo>
                    <a:lnTo>
                      <a:pt x="80" y="9"/>
                    </a:lnTo>
                    <a:lnTo>
                      <a:pt x="85" y="16"/>
                    </a:lnTo>
                    <a:lnTo>
                      <a:pt x="85" y="26"/>
                    </a:lnTo>
                    <a:lnTo>
                      <a:pt x="82" y="35"/>
                    </a:lnTo>
                    <a:lnTo>
                      <a:pt x="78" y="42"/>
                    </a:lnTo>
                    <a:lnTo>
                      <a:pt x="73" y="47"/>
                    </a:lnTo>
                    <a:lnTo>
                      <a:pt x="68" y="49"/>
                    </a:lnTo>
                    <a:lnTo>
                      <a:pt x="59" y="51"/>
                    </a:lnTo>
                    <a:lnTo>
                      <a:pt x="82" y="84"/>
                    </a:lnTo>
                    <a:lnTo>
                      <a:pt x="87" y="91"/>
                    </a:lnTo>
                    <a:lnTo>
                      <a:pt x="92" y="96"/>
                    </a:lnTo>
                    <a:lnTo>
                      <a:pt x="94" y="100"/>
                    </a:lnTo>
                    <a:lnTo>
                      <a:pt x="101" y="103"/>
                    </a:lnTo>
                    <a:lnTo>
                      <a:pt x="108" y="105"/>
                    </a:lnTo>
                    <a:close/>
                    <a:moveTo>
                      <a:pt x="31" y="51"/>
                    </a:moveTo>
                    <a:lnTo>
                      <a:pt x="33" y="51"/>
                    </a:lnTo>
                    <a:lnTo>
                      <a:pt x="36" y="51"/>
                    </a:lnTo>
                    <a:lnTo>
                      <a:pt x="45" y="51"/>
                    </a:lnTo>
                    <a:lnTo>
                      <a:pt x="52" y="49"/>
                    </a:lnTo>
                    <a:lnTo>
                      <a:pt x="59" y="44"/>
                    </a:lnTo>
                    <a:lnTo>
                      <a:pt x="64" y="40"/>
                    </a:lnTo>
                    <a:lnTo>
                      <a:pt x="66" y="33"/>
                    </a:lnTo>
                    <a:lnTo>
                      <a:pt x="66" y="28"/>
                    </a:lnTo>
                    <a:lnTo>
                      <a:pt x="66" y="21"/>
                    </a:lnTo>
                    <a:lnTo>
                      <a:pt x="64" y="16"/>
                    </a:lnTo>
                    <a:lnTo>
                      <a:pt x="61" y="12"/>
                    </a:lnTo>
                    <a:lnTo>
                      <a:pt x="57" y="7"/>
                    </a:lnTo>
                    <a:lnTo>
                      <a:pt x="50" y="5"/>
                    </a:lnTo>
                    <a:lnTo>
                      <a:pt x="45" y="5"/>
                    </a:lnTo>
                    <a:lnTo>
                      <a:pt x="38" y="5"/>
                    </a:lnTo>
                    <a:lnTo>
                      <a:pt x="31" y="7"/>
                    </a:lnTo>
                    <a:lnTo>
                      <a:pt x="31" y="51"/>
                    </a:lnTo>
                    <a:close/>
                  </a:path>
                </a:pathLst>
              </a:custGeom>
              <a:solidFill>
                <a:srgbClr val="000000"/>
              </a:solidFill>
              <a:ln w="0">
                <a:solidFill>
                  <a:srgbClr val="000000"/>
                </a:solidFill>
                <a:round/>
                <a:headEnd/>
                <a:tailEnd/>
              </a:ln>
            </p:spPr>
            <p:txBody>
              <a:bodyPr/>
              <a:lstStyle/>
              <a:p>
                <a:endParaRPr lang="en-US"/>
              </a:p>
            </p:txBody>
          </p:sp>
          <p:sp>
            <p:nvSpPr>
              <p:cNvPr id="534876" name="Freeform 348"/>
              <p:cNvSpPr>
                <a:spLocks/>
              </p:cNvSpPr>
              <p:nvPr/>
            </p:nvSpPr>
            <p:spPr bwMode="auto">
              <a:xfrm>
                <a:off x="5750" y="4007"/>
                <a:ext cx="70" cy="109"/>
              </a:xfrm>
              <a:custGeom>
                <a:avLst/>
                <a:gdLst/>
                <a:ahLst/>
                <a:cxnLst>
                  <a:cxn ang="0">
                    <a:pos x="63" y="37"/>
                  </a:cxn>
                  <a:cxn ang="0">
                    <a:pos x="58" y="25"/>
                  </a:cxn>
                  <a:cxn ang="0">
                    <a:pos x="51" y="14"/>
                  </a:cxn>
                  <a:cxn ang="0">
                    <a:pos x="39" y="7"/>
                  </a:cxn>
                  <a:cxn ang="0">
                    <a:pos x="23" y="7"/>
                  </a:cxn>
                  <a:cxn ang="0">
                    <a:pos x="14" y="16"/>
                  </a:cxn>
                  <a:cxn ang="0">
                    <a:pos x="14" y="25"/>
                  </a:cxn>
                  <a:cxn ang="0">
                    <a:pos x="21" y="35"/>
                  </a:cxn>
                  <a:cxn ang="0">
                    <a:pos x="39" y="46"/>
                  </a:cxn>
                  <a:cxn ang="0">
                    <a:pos x="53" y="56"/>
                  </a:cxn>
                  <a:cxn ang="0">
                    <a:pos x="63" y="63"/>
                  </a:cxn>
                  <a:cxn ang="0">
                    <a:pos x="68" y="74"/>
                  </a:cxn>
                  <a:cxn ang="0">
                    <a:pos x="68" y="88"/>
                  </a:cxn>
                  <a:cxn ang="0">
                    <a:pos x="60" y="100"/>
                  </a:cxn>
                  <a:cxn ang="0">
                    <a:pos x="44" y="109"/>
                  </a:cxn>
                  <a:cxn ang="0">
                    <a:pos x="30" y="109"/>
                  </a:cxn>
                  <a:cxn ang="0">
                    <a:pos x="23" y="107"/>
                  </a:cxn>
                  <a:cxn ang="0">
                    <a:pos x="11" y="105"/>
                  </a:cxn>
                  <a:cxn ang="0">
                    <a:pos x="4" y="102"/>
                  </a:cxn>
                  <a:cxn ang="0">
                    <a:pos x="2" y="107"/>
                  </a:cxn>
                  <a:cxn ang="0">
                    <a:pos x="0" y="109"/>
                  </a:cxn>
                  <a:cxn ang="0">
                    <a:pos x="2" y="72"/>
                  </a:cxn>
                  <a:cxn ang="0">
                    <a:pos x="9" y="91"/>
                  </a:cxn>
                  <a:cxn ang="0">
                    <a:pos x="18" y="100"/>
                  </a:cxn>
                  <a:cxn ang="0">
                    <a:pos x="35" y="105"/>
                  </a:cxn>
                  <a:cxn ang="0">
                    <a:pos x="51" y="100"/>
                  </a:cxn>
                  <a:cxn ang="0">
                    <a:pos x="56" y="88"/>
                  </a:cxn>
                  <a:cxn ang="0">
                    <a:pos x="53" y="79"/>
                  </a:cxn>
                  <a:cxn ang="0">
                    <a:pos x="46" y="72"/>
                  </a:cxn>
                  <a:cxn ang="0">
                    <a:pos x="37" y="67"/>
                  </a:cxn>
                  <a:cxn ang="0">
                    <a:pos x="23" y="58"/>
                  </a:cxn>
                  <a:cxn ang="0">
                    <a:pos x="11" y="51"/>
                  </a:cxn>
                  <a:cxn ang="0">
                    <a:pos x="2" y="39"/>
                  </a:cxn>
                  <a:cxn ang="0">
                    <a:pos x="0" y="28"/>
                  </a:cxn>
                  <a:cxn ang="0">
                    <a:pos x="2" y="14"/>
                  </a:cxn>
                  <a:cxn ang="0">
                    <a:pos x="14" y="4"/>
                  </a:cxn>
                  <a:cxn ang="0">
                    <a:pos x="30" y="0"/>
                  </a:cxn>
                  <a:cxn ang="0">
                    <a:pos x="49" y="4"/>
                  </a:cxn>
                  <a:cxn ang="0">
                    <a:pos x="56" y="7"/>
                  </a:cxn>
                  <a:cxn ang="0">
                    <a:pos x="58" y="4"/>
                  </a:cxn>
                  <a:cxn ang="0">
                    <a:pos x="60" y="0"/>
                  </a:cxn>
                </a:cxnLst>
                <a:rect l="0" t="0" r="r" b="b"/>
                <a:pathLst>
                  <a:path w="70" h="109">
                    <a:moveTo>
                      <a:pt x="63" y="0"/>
                    </a:moveTo>
                    <a:lnTo>
                      <a:pt x="63" y="37"/>
                    </a:lnTo>
                    <a:lnTo>
                      <a:pt x="60" y="37"/>
                    </a:lnTo>
                    <a:lnTo>
                      <a:pt x="58" y="25"/>
                    </a:lnTo>
                    <a:lnTo>
                      <a:pt x="56" y="18"/>
                    </a:lnTo>
                    <a:lnTo>
                      <a:pt x="51" y="14"/>
                    </a:lnTo>
                    <a:lnTo>
                      <a:pt x="44" y="9"/>
                    </a:lnTo>
                    <a:lnTo>
                      <a:pt x="39" y="7"/>
                    </a:lnTo>
                    <a:lnTo>
                      <a:pt x="30" y="4"/>
                    </a:lnTo>
                    <a:lnTo>
                      <a:pt x="23" y="7"/>
                    </a:lnTo>
                    <a:lnTo>
                      <a:pt x="18" y="9"/>
                    </a:lnTo>
                    <a:lnTo>
                      <a:pt x="14" y="16"/>
                    </a:lnTo>
                    <a:lnTo>
                      <a:pt x="11" y="21"/>
                    </a:lnTo>
                    <a:lnTo>
                      <a:pt x="14" y="25"/>
                    </a:lnTo>
                    <a:lnTo>
                      <a:pt x="16" y="30"/>
                    </a:lnTo>
                    <a:lnTo>
                      <a:pt x="21" y="35"/>
                    </a:lnTo>
                    <a:lnTo>
                      <a:pt x="28" y="39"/>
                    </a:lnTo>
                    <a:lnTo>
                      <a:pt x="39" y="46"/>
                    </a:lnTo>
                    <a:lnTo>
                      <a:pt x="46" y="51"/>
                    </a:lnTo>
                    <a:lnTo>
                      <a:pt x="53" y="56"/>
                    </a:lnTo>
                    <a:lnTo>
                      <a:pt x="58" y="58"/>
                    </a:lnTo>
                    <a:lnTo>
                      <a:pt x="63" y="63"/>
                    </a:lnTo>
                    <a:lnTo>
                      <a:pt x="65" y="67"/>
                    </a:lnTo>
                    <a:lnTo>
                      <a:pt x="68" y="74"/>
                    </a:lnTo>
                    <a:lnTo>
                      <a:pt x="70" y="81"/>
                    </a:lnTo>
                    <a:lnTo>
                      <a:pt x="68" y="88"/>
                    </a:lnTo>
                    <a:lnTo>
                      <a:pt x="65" y="95"/>
                    </a:lnTo>
                    <a:lnTo>
                      <a:pt x="60" y="100"/>
                    </a:lnTo>
                    <a:lnTo>
                      <a:pt x="53" y="105"/>
                    </a:lnTo>
                    <a:lnTo>
                      <a:pt x="44" y="109"/>
                    </a:lnTo>
                    <a:lnTo>
                      <a:pt x="35" y="109"/>
                    </a:lnTo>
                    <a:lnTo>
                      <a:pt x="30" y="109"/>
                    </a:lnTo>
                    <a:lnTo>
                      <a:pt x="28" y="109"/>
                    </a:lnTo>
                    <a:lnTo>
                      <a:pt x="23" y="107"/>
                    </a:lnTo>
                    <a:lnTo>
                      <a:pt x="16" y="105"/>
                    </a:lnTo>
                    <a:lnTo>
                      <a:pt x="11" y="105"/>
                    </a:lnTo>
                    <a:lnTo>
                      <a:pt x="7" y="102"/>
                    </a:lnTo>
                    <a:lnTo>
                      <a:pt x="4" y="102"/>
                    </a:lnTo>
                    <a:lnTo>
                      <a:pt x="4" y="105"/>
                    </a:lnTo>
                    <a:lnTo>
                      <a:pt x="2" y="107"/>
                    </a:lnTo>
                    <a:lnTo>
                      <a:pt x="2" y="109"/>
                    </a:lnTo>
                    <a:lnTo>
                      <a:pt x="0" y="109"/>
                    </a:lnTo>
                    <a:lnTo>
                      <a:pt x="0" y="72"/>
                    </a:lnTo>
                    <a:lnTo>
                      <a:pt x="2" y="72"/>
                    </a:lnTo>
                    <a:lnTo>
                      <a:pt x="4" y="84"/>
                    </a:lnTo>
                    <a:lnTo>
                      <a:pt x="9" y="91"/>
                    </a:lnTo>
                    <a:lnTo>
                      <a:pt x="11" y="95"/>
                    </a:lnTo>
                    <a:lnTo>
                      <a:pt x="18" y="100"/>
                    </a:lnTo>
                    <a:lnTo>
                      <a:pt x="25" y="105"/>
                    </a:lnTo>
                    <a:lnTo>
                      <a:pt x="35" y="105"/>
                    </a:lnTo>
                    <a:lnTo>
                      <a:pt x="44" y="102"/>
                    </a:lnTo>
                    <a:lnTo>
                      <a:pt x="51" y="100"/>
                    </a:lnTo>
                    <a:lnTo>
                      <a:pt x="53" y="93"/>
                    </a:lnTo>
                    <a:lnTo>
                      <a:pt x="56" y="88"/>
                    </a:lnTo>
                    <a:lnTo>
                      <a:pt x="56" y="84"/>
                    </a:lnTo>
                    <a:lnTo>
                      <a:pt x="53" y="79"/>
                    </a:lnTo>
                    <a:lnTo>
                      <a:pt x="51" y="77"/>
                    </a:lnTo>
                    <a:lnTo>
                      <a:pt x="46" y="72"/>
                    </a:lnTo>
                    <a:lnTo>
                      <a:pt x="44" y="70"/>
                    </a:lnTo>
                    <a:lnTo>
                      <a:pt x="37" y="67"/>
                    </a:lnTo>
                    <a:lnTo>
                      <a:pt x="30" y="63"/>
                    </a:lnTo>
                    <a:lnTo>
                      <a:pt x="23" y="58"/>
                    </a:lnTo>
                    <a:lnTo>
                      <a:pt x="16" y="53"/>
                    </a:lnTo>
                    <a:lnTo>
                      <a:pt x="11" y="51"/>
                    </a:lnTo>
                    <a:lnTo>
                      <a:pt x="7" y="46"/>
                    </a:lnTo>
                    <a:lnTo>
                      <a:pt x="2" y="39"/>
                    </a:lnTo>
                    <a:lnTo>
                      <a:pt x="0" y="35"/>
                    </a:lnTo>
                    <a:lnTo>
                      <a:pt x="0" y="28"/>
                    </a:lnTo>
                    <a:lnTo>
                      <a:pt x="0" y="21"/>
                    </a:lnTo>
                    <a:lnTo>
                      <a:pt x="2" y="14"/>
                    </a:lnTo>
                    <a:lnTo>
                      <a:pt x="9" y="9"/>
                    </a:lnTo>
                    <a:lnTo>
                      <a:pt x="14" y="4"/>
                    </a:lnTo>
                    <a:lnTo>
                      <a:pt x="23" y="0"/>
                    </a:lnTo>
                    <a:lnTo>
                      <a:pt x="30" y="0"/>
                    </a:lnTo>
                    <a:lnTo>
                      <a:pt x="39" y="0"/>
                    </a:lnTo>
                    <a:lnTo>
                      <a:pt x="49" y="4"/>
                    </a:lnTo>
                    <a:lnTo>
                      <a:pt x="53" y="7"/>
                    </a:lnTo>
                    <a:lnTo>
                      <a:pt x="56" y="7"/>
                    </a:lnTo>
                    <a:lnTo>
                      <a:pt x="58" y="7"/>
                    </a:lnTo>
                    <a:lnTo>
                      <a:pt x="58" y="4"/>
                    </a:lnTo>
                    <a:lnTo>
                      <a:pt x="60" y="2"/>
                    </a:lnTo>
                    <a:lnTo>
                      <a:pt x="60" y="0"/>
                    </a:lnTo>
                    <a:lnTo>
                      <a:pt x="63" y="0"/>
                    </a:lnTo>
                    <a:close/>
                  </a:path>
                </a:pathLst>
              </a:custGeom>
              <a:solidFill>
                <a:srgbClr val="000000"/>
              </a:solidFill>
              <a:ln w="0">
                <a:solidFill>
                  <a:srgbClr val="000000"/>
                </a:solidFill>
                <a:round/>
                <a:headEnd/>
                <a:tailEnd/>
              </a:ln>
            </p:spPr>
            <p:txBody>
              <a:bodyPr/>
              <a:lstStyle/>
              <a:p>
                <a:endParaRPr lang="en-US"/>
              </a:p>
            </p:txBody>
          </p:sp>
          <p:sp>
            <p:nvSpPr>
              <p:cNvPr id="534875" name="Freeform 347"/>
              <p:cNvSpPr>
                <a:spLocks/>
              </p:cNvSpPr>
              <p:nvPr/>
            </p:nvSpPr>
            <p:spPr bwMode="auto">
              <a:xfrm>
                <a:off x="5832" y="4004"/>
                <a:ext cx="42" cy="145"/>
              </a:xfrm>
              <a:custGeom>
                <a:avLst/>
                <a:gdLst/>
                <a:ahLst/>
                <a:cxnLst>
                  <a:cxn ang="0">
                    <a:pos x="0" y="5"/>
                  </a:cxn>
                  <a:cxn ang="0">
                    <a:pos x="0" y="0"/>
                  </a:cxn>
                  <a:cxn ang="0">
                    <a:pos x="9" y="7"/>
                  </a:cxn>
                  <a:cxn ang="0">
                    <a:pos x="18" y="14"/>
                  </a:cxn>
                  <a:cxn ang="0">
                    <a:pos x="28" y="26"/>
                  </a:cxn>
                  <a:cxn ang="0">
                    <a:pos x="37" y="40"/>
                  </a:cxn>
                  <a:cxn ang="0">
                    <a:pos x="42" y="56"/>
                  </a:cxn>
                  <a:cxn ang="0">
                    <a:pos x="42" y="73"/>
                  </a:cxn>
                  <a:cxn ang="0">
                    <a:pos x="39" y="96"/>
                  </a:cxn>
                  <a:cxn ang="0">
                    <a:pos x="30" y="117"/>
                  </a:cxn>
                  <a:cxn ang="0">
                    <a:pos x="21" y="129"/>
                  </a:cxn>
                  <a:cxn ang="0">
                    <a:pos x="11" y="138"/>
                  </a:cxn>
                  <a:cxn ang="0">
                    <a:pos x="0" y="145"/>
                  </a:cxn>
                  <a:cxn ang="0">
                    <a:pos x="0" y="140"/>
                  </a:cxn>
                  <a:cxn ang="0">
                    <a:pos x="7" y="136"/>
                  </a:cxn>
                  <a:cxn ang="0">
                    <a:pos x="16" y="126"/>
                  </a:cxn>
                  <a:cxn ang="0">
                    <a:pos x="21" y="117"/>
                  </a:cxn>
                  <a:cxn ang="0">
                    <a:pos x="25" y="103"/>
                  </a:cxn>
                  <a:cxn ang="0">
                    <a:pos x="28" y="89"/>
                  </a:cxn>
                  <a:cxn ang="0">
                    <a:pos x="28" y="75"/>
                  </a:cxn>
                  <a:cxn ang="0">
                    <a:pos x="28" y="59"/>
                  </a:cxn>
                  <a:cxn ang="0">
                    <a:pos x="25" y="45"/>
                  </a:cxn>
                  <a:cxn ang="0">
                    <a:pos x="23" y="35"/>
                  </a:cxn>
                  <a:cxn ang="0">
                    <a:pos x="21" y="28"/>
                  </a:cxn>
                  <a:cxn ang="0">
                    <a:pos x="16" y="21"/>
                  </a:cxn>
                  <a:cxn ang="0">
                    <a:pos x="11" y="17"/>
                  </a:cxn>
                  <a:cxn ang="0">
                    <a:pos x="7" y="10"/>
                  </a:cxn>
                  <a:cxn ang="0">
                    <a:pos x="0" y="5"/>
                  </a:cxn>
                </a:cxnLst>
                <a:rect l="0" t="0" r="r" b="b"/>
                <a:pathLst>
                  <a:path w="42" h="145">
                    <a:moveTo>
                      <a:pt x="0" y="5"/>
                    </a:moveTo>
                    <a:lnTo>
                      <a:pt x="0" y="0"/>
                    </a:lnTo>
                    <a:lnTo>
                      <a:pt x="9" y="7"/>
                    </a:lnTo>
                    <a:lnTo>
                      <a:pt x="18" y="14"/>
                    </a:lnTo>
                    <a:lnTo>
                      <a:pt x="28" y="26"/>
                    </a:lnTo>
                    <a:lnTo>
                      <a:pt x="37" y="40"/>
                    </a:lnTo>
                    <a:lnTo>
                      <a:pt x="42" y="56"/>
                    </a:lnTo>
                    <a:lnTo>
                      <a:pt x="42" y="73"/>
                    </a:lnTo>
                    <a:lnTo>
                      <a:pt x="39" y="96"/>
                    </a:lnTo>
                    <a:lnTo>
                      <a:pt x="30" y="117"/>
                    </a:lnTo>
                    <a:lnTo>
                      <a:pt x="21" y="129"/>
                    </a:lnTo>
                    <a:lnTo>
                      <a:pt x="11" y="138"/>
                    </a:lnTo>
                    <a:lnTo>
                      <a:pt x="0" y="145"/>
                    </a:lnTo>
                    <a:lnTo>
                      <a:pt x="0" y="140"/>
                    </a:lnTo>
                    <a:lnTo>
                      <a:pt x="7" y="136"/>
                    </a:lnTo>
                    <a:lnTo>
                      <a:pt x="16" y="126"/>
                    </a:lnTo>
                    <a:lnTo>
                      <a:pt x="21" y="117"/>
                    </a:lnTo>
                    <a:lnTo>
                      <a:pt x="25" y="103"/>
                    </a:lnTo>
                    <a:lnTo>
                      <a:pt x="28" y="89"/>
                    </a:lnTo>
                    <a:lnTo>
                      <a:pt x="28" y="75"/>
                    </a:lnTo>
                    <a:lnTo>
                      <a:pt x="28" y="59"/>
                    </a:lnTo>
                    <a:lnTo>
                      <a:pt x="25" y="45"/>
                    </a:lnTo>
                    <a:lnTo>
                      <a:pt x="23" y="35"/>
                    </a:lnTo>
                    <a:lnTo>
                      <a:pt x="21" y="28"/>
                    </a:lnTo>
                    <a:lnTo>
                      <a:pt x="16" y="21"/>
                    </a:lnTo>
                    <a:lnTo>
                      <a:pt x="11" y="17"/>
                    </a:lnTo>
                    <a:lnTo>
                      <a:pt x="7" y="10"/>
                    </a:lnTo>
                    <a:lnTo>
                      <a:pt x="0" y="5"/>
                    </a:lnTo>
                    <a:close/>
                  </a:path>
                </a:pathLst>
              </a:custGeom>
              <a:solidFill>
                <a:srgbClr val="000000"/>
              </a:solidFill>
              <a:ln w="0">
                <a:solidFill>
                  <a:srgbClr val="000000"/>
                </a:solidFill>
                <a:round/>
                <a:headEnd/>
                <a:tailEnd/>
              </a:ln>
            </p:spPr>
            <p:txBody>
              <a:bodyPr/>
              <a:lstStyle/>
              <a:p>
                <a:endParaRPr lang="en-US"/>
              </a:p>
            </p:txBody>
          </p:sp>
          <p:sp>
            <p:nvSpPr>
              <p:cNvPr id="534874" name="Line 346"/>
              <p:cNvSpPr>
                <a:spLocks noChangeShapeType="1"/>
              </p:cNvSpPr>
              <p:nvPr/>
            </p:nvSpPr>
            <p:spPr bwMode="auto">
              <a:xfrm>
                <a:off x="4295" y="4074"/>
                <a:ext cx="230" cy="0"/>
              </a:xfrm>
              <a:prstGeom prst="line">
                <a:avLst/>
              </a:prstGeom>
              <a:noFill/>
              <a:ln w="13335">
                <a:solidFill>
                  <a:srgbClr val="670748"/>
                </a:solidFill>
                <a:round/>
                <a:headEnd/>
                <a:tailEnd/>
              </a:ln>
            </p:spPr>
            <p:txBody>
              <a:bodyPr/>
              <a:lstStyle/>
              <a:p>
                <a:endParaRPr lang="en-US"/>
              </a:p>
            </p:txBody>
          </p:sp>
          <p:sp>
            <p:nvSpPr>
              <p:cNvPr id="534873" name="Freeform 345"/>
              <p:cNvSpPr>
                <a:spLocks/>
              </p:cNvSpPr>
              <p:nvPr/>
            </p:nvSpPr>
            <p:spPr bwMode="auto">
              <a:xfrm>
                <a:off x="4251" y="4049"/>
                <a:ext cx="91" cy="79"/>
              </a:xfrm>
              <a:custGeom>
                <a:avLst/>
                <a:gdLst/>
                <a:ahLst/>
                <a:cxnLst>
                  <a:cxn ang="0">
                    <a:pos x="0" y="0"/>
                  </a:cxn>
                  <a:cxn ang="0">
                    <a:pos x="44" y="79"/>
                  </a:cxn>
                  <a:cxn ang="0">
                    <a:pos x="91" y="0"/>
                  </a:cxn>
                  <a:cxn ang="0">
                    <a:pos x="0" y="0"/>
                  </a:cxn>
                </a:cxnLst>
                <a:rect l="0" t="0" r="r" b="b"/>
                <a:pathLst>
                  <a:path w="91" h="79">
                    <a:moveTo>
                      <a:pt x="0" y="0"/>
                    </a:moveTo>
                    <a:lnTo>
                      <a:pt x="44" y="79"/>
                    </a:lnTo>
                    <a:lnTo>
                      <a:pt x="91" y="0"/>
                    </a:lnTo>
                    <a:lnTo>
                      <a:pt x="0" y="0"/>
                    </a:lnTo>
                    <a:close/>
                  </a:path>
                </a:pathLst>
              </a:custGeom>
              <a:solidFill>
                <a:srgbClr val="670748"/>
              </a:solidFill>
              <a:ln w="0">
                <a:solidFill>
                  <a:srgbClr val="670748"/>
                </a:solidFill>
                <a:round/>
                <a:headEnd/>
                <a:tailEnd/>
              </a:ln>
            </p:spPr>
            <p:txBody>
              <a:bodyPr/>
              <a:lstStyle/>
              <a:p>
                <a:endParaRPr lang="en-US"/>
              </a:p>
            </p:txBody>
          </p:sp>
          <p:sp>
            <p:nvSpPr>
              <p:cNvPr id="534872" name="Freeform 344"/>
              <p:cNvSpPr>
                <a:spLocks/>
              </p:cNvSpPr>
              <p:nvPr/>
            </p:nvSpPr>
            <p:spPr bwMode="auto">
              <a:xfrm>
                <a:off x="4251" y="4049"/>
                <a:ext cx="91" cy="79"/>
              </a:xfrm>
              <a:custGeom>
                <a:avLst/>
                <a:gdLst/>
                <a:ahLst/>
                <a:cxnLst>
                  <a:cxn ang="0">
                    <a:pos x="0" y="0"/>
                  </a:cxn>
                  <a:cxn ang="0">
                    <a:pos x="44" y="79"/>
                  </a:cxn>
                  <a:cxn ang="0">
                    <a:pos x="91" y="0"/>
                  </a:cxn>
                  <a:cxn ang="0">
                    <a:pos x="0" y="0"/>
                  </a:cxn>
                </a:cxnLst>
                <a:rect l="0" t="0" r="r" b="b"/>
                <a:pathLst>
                  <a:path w="91" h="79">
                    <a:moveTo>
                      <a:pt x="0" y="0"/>
                    </a:moveTo>
                    <a:lnTo>
                      <a:pt x="44" y="79"/>
                    </a:lnTo>
                    <a:lnTo>
                      <a:pt x="91" y="0"/>
                    </a:lnTo>
                    <a:lnTo>
                      <a:pt x="0" y="0"/>
                    </a:lnTo>
                  </a:path>
                </a:pathLst>
              </a:custGeom>
              <a:noFill/>
              <a:ln w="5715">
                <a:solidFill>
                  <a:srgbClr val="670748"/>
                </a:solidFill>
                <a:round/>
                <a:headEnd/>
                <a:tailEnd/>
              </a:ln>
            </p:spPr>
            <p:txBody>
              <a:bodyPr/>
              <a:lstStyle/>
              <a:p>
                <a:endParaRPr lang="en-US"/>
              </a:p>
            </p:txBody>
          </p:sp>
          <p:sp>
            <p:nvSpPr>
              <p:cNvPr id="534871" name="Freeform 343"/>
              <p:cNvSpPr>
                <a:spLocks/>
              </p:cNvSpPr>
              <p:nvPr/>
            </p:nvSpPr>
            <p:spPr bwMode="auto">
              <a:xfrm>
                <a:off x="4480" y="4049"/>
                <a:ext cx="92" cy="79"/>
              </a:xfrm>
              <a:custGeom>
                <a:avLst/>
                <a:gdLst/>
                <a:ahLst/>
                <a:cxnLst>
                  <a:cxn ang="0">
                    <a:pos x="0" y="0"/>
                  </a:cxn>
                  <a:cxn ang="0">
                    <a:pos x="45" y="79"/>
                  </a:cxn>
                  <a:cxn ang="0">
                    <a:pos x="92" y="0"/>
                  </a:cxn>
                  <a:cxn ang="0">
                    <a:pos x="0" y="0"/>
                  </a:cxn>
                </a:cxnLst>
                <a:rect l="0" t="0" r="r" b="b"/>
                <a:pathLst>
                  <a:path w="92" h="79">
                    <a:moveTo>
                      <a:pt x="0" y="0"/>
                    </a:moveTo>
                    <a:lnTo>
                      <a:pt x="45" y="79"/>
                    </a:lnTo>
                    <a:lnTo>
                      <a:pt x="92" y="0"/>
                    </a:lnTo>
                    <a:lnTo>
                      <a:pt x="0" y="0"/>
                    </a:lnTo>
                    <a:close/>
                  </a:path>
                </a:pathLst>
              </a:custGeom>
              <a:solidFill>
                <a:srgbClr val="670748"/>
              </a:solidFill>
              <a:ln w="0">
                <a:solidFill>
                  <a:srgbClr val="670748"/>
                </a:solidFill>
                <a:round/>
                <a:headEnd/>
                <a:tailEnd/>
              </a:ln>
            </p:spPr>
            <p:txBody>
              <a:bodyPr/>
              <a:lstStyle/>
              <a:p>
                <a:endParaRPr lang="en-US"/>
              </a:p>
            </p:txBody>
          </p:sp>
          <p:sp>
            <p:nvSpPr>
              <p:cNvPr id="534870" name="Freeform 342"/>
              <p:cNvSpPr>
                <a:spLocks/>
              </p:cNvSpPr>
              <p:nvPr/>
            </p:nvSpPr>
            <p:spPr bwMode="auto">
              <a:xfrm>
                <a:off x="4480" y="4049"/>
                <a:ext cx="92" cy="79"/>
              </a:xfrm>
              <a:custGeom>
                <a:avLst/>
                <a:gdLst/>
                <a:ahLst/>
                <a:cxnLst>
                  <a:cxn ang="0">
                    <a:pos x="0" y="0"/>
                  </a:cxn>
                  <a:cxn ang="0">
                    <a:pos x="45" y="79"/>
                  </a:cxn>
                  <a:cxn ang="0">
                    <a:pos x="92" y="0"/>
                  </a:cxn>
                  <a:cxn ang="0">
                    <a:pos x="0" y="0"/>
                  </a:cxn>
                </a:cxnLst>
                <a:rect l="0" t="0" r="r" b="b"/>
                <a:pathLst>
                  <a:path w="92" h="79">
                    <a:moveTo>
                      <a:pt x="0" y="0"/>
                    </a:moveTo>
                    <a:lnTo>
                      <a:pt x="45" y="79"/>
                    </a:lnTo>
                    <a:lnTo>
                      <a:pt x="92" y="0"/>
                    </a:lnTo>
                    <a:lnTo>
                      <a:pt x="0" y="0"/>
                    </a:lnTo>
                  </a:path>
                </a:pathLst>
              </a:custGeom>
              <a:noFill/>
              <a:ln w="5715">
                <a:solidFill>
                  <a:srgbClr val="670748"/>
                </a:solidFill>
                <a:round/>
                <a:headEnd/>
                <a:tailEnd/>
              </a:ln>
            </p:spPr>
            <p:txBody>
              <a:bodyPr/>
              <a:lstStyle/>
              <a:p>
                <a:endParaRPr lang="en-US"/>
              </a:p>
            </p:txBody>
          </p:sp>
          <p:sp>
            <p:nvSpPr>
              <p:cNvPr id="534869" name="Freeform 341"/>
              <p:cNvSpPr>
                <a:spLocks/>
              </p:cNvSpPr>
              <p:nvPr/>
            </p:nvSpPr>
            <p:spPr bwMode="auto">
              <a:xfrm>
                <a:off x="4639" y="4203"/>
                <a:ext cx="71" cy="109"/>
              </a:xfrm>
              <a:custGeom>
                <a:avLst/>
                <a:gdLst/>
                <a:ahLst/>
                <a:cxnLst>
                  <a:cxn ang="0">
                    <a:pos x="64" y="37"/>
                  </a:cxn>
                  <a:cxn ang="0">
                    <a:pos x="59" y="25"/>
                  </a:cxn>
                  <a:cxn ang="0">
                    <a:pos x="52" y="14"/>
                  </a:cxn>
                  <a:cxn ang="0">
                    <a:pos x="38" y="4"/>
                  </a:cxn>
                  <a:cxn ang="0">
                    <a:pos x="24" y="7"/>
                  </a:cxn>
                  <a:cxn ang="0">
                    <a:pos x="15" y="16"/>
                  </a:cxn>
                  <a:cxn ang="0">
                    <a:pos x="15" y="25"/>
                  </a:cxn>
                  <a:cxn ang="0">
                    <a:pos x="22" y="35"/>
                  </a:cxn>
                  <a:cxn ang="0">
                    <a:pos x="38" y="46"/>
                  </a:cxn>
                  <a:cxn ang="0">
                    <a:pos x="54" y="56"/>
                  </a:cxn>
                  <a:cxn ang="0">
                    <a:pos x="64" y="63"/>
                  </a:cxn>
                  <a:cxn ang="0">
                    <a:pos x="68" y="74"/>
                  </a:cxn>
                  <a:cxn ang="0">
                    <a:pos x="68" y="88"/>
                  </a:cxn>
                  <a:cxn ang="0">
                    <a:pos x="61" y="100"/>
                  </a:cxn>
                  <a:cxn ang="0">
                    <a:pos x="45" y="109"/>
                  </a:cxn>
                  <a:cxn ang="0">
                    <a:pos x="31" y="109"/>
                  </a:cxn>
                  <a:cxn ang="0">
                    <a:pos x="24" y="107"/>
                  </a:cxn>
                  <a:cxn ang="0">
                    <a:pos x="12" y="104"/>
                  </a:cxn>
                  <a:cxn ang="0">
                    <a:pos x="5" y="102"/>
                  </a:cxn>
                  <a:cxn ang="0">
                    <a:pos x="3" y="107"/>
                  </a:cxn>
                  <a:cxn ang="0">
                    <a:pos x="0" y="109"/>
                  </a:cxn>
                  <a:cxn ang="0">
                    <a:pos x="3" y="72"/>
                  </a:cxn>
                  <a:cxn ang="0">
                    <a:pos x="8" y="90"/>
                  </a:cxn>
                  <a:cxn ang="0">
                    <a:pos x="19" y="100"/>
                  </a:cxn>
                  <a:cxn ang="0">
                    <a:pos x="36" y="104"/>
                  </a:cxn>
                  <a:cxn ang="0">
                    <a:pos x="50" y="100"/>
                  </a:cxn>
                  <a:cxn ang="0">
                    <a:pos x="57" y="86"/>
                  </a:cxn>
                  <a:cxn ang="0">
                    <a:pos x="54" y="79"/>
                  </a:cxn>
                  <a:cxn ang="0">
                    <a:pos x="47" y="72"/>
                  </a:cxn>
                  <a:cxn ang="0">
                    <a:pos x="38" y="67"/>
                  </a:cxn>
                  <a:cxn ang="0">
                    <a:pos x="22" y="58"/>
                  </a:cxn>
                  <a:cxn ang="0">
                    <a:pos x="12" y="51"/>
                  </a:cxn>
                  <a:cxn ang="0">
                    <a:pos x="3" y="39"/>
                  </a:cxn>
                  <a:cxn ang="0">
                    <a:pos x="0" y="28"/>
                  </a:cxn>
                  <a:cxn ang="0">
                    <a:pos x="3" y="14"/>
                  </a:cxn>
                  <a:cxn ang="0">
                    <a:pos x="15" y="4"/>
                  </a:cxn>
                  <a:cxn ang="0">
                    <a:pos x="31" y="0"/>
                  </a:cxn>
                  <a:cxn ang="0">
                    <a:pos x="50" y="4"/>
                  </a:cxn>
                  <a:cxn ang="0">
                    <a:pos x="57" y="7"/>
                  </a:cxn>
                  <a:cxn ang="0">
                    <a:pos x="59" y="4"/>
                  </a:cxn>
                  <a:cxn ang="0">
                    <a:pos x="61" y="0"/>
                  </a:cxn>
                </a:cxnLst>
                <a:rect l="0" t="0" r="r" b="b"/>
                <a:pathLst>
                  <a:path w="71" h="109">
                    <a:moveTo>
                      <a:pt x="64" y="0"/>
                    </a:moveTo>
                    <a:lnTo>
                      <a:pt x="64" y="37"/>
                    </a:lnTo>
                    <a:lnTo>
                      <a:pt x="61" y="37"/>
                    </a:lnTo>
                    <a:lnTo>
                      <a:pt x="59" y="25"/>
                    </a:lnTo>
                    <a:lnTo>
                      <a:pt x="57" y="18"/>
                    </a:lnTo>
                    <a:lnTo>
                      <a:pt x="52" y="14"/>
                    </a:lnTo>
                    <a:lnTo>
                      <a:pt x="45" y="9"/>
                    </a:lnTo>
                    <a:lnTo>
                      <a:pt x="38" y="4"/>
                    </a:lnTo>
                    <a:lnTo>
                      <a:pt x="31" y="4"/>
                    </a:lnTo>
                    <a:lnTo>
                      <a:pt x="24" y="7"/>
                    </a:lnTo>
                    <a:lnTo>
                      <a:pt x="19" y="9"/>
                    </a:lnTo>
                    <a:lnTo>
                      <a:pt x="15" y="16"/>
                    </a:lnTo>
                    <a:lnTo>
                      <a:pt x="12" y="21"/>
                    </a:lnTo>
                    <a:lnTo>
                      <a:pt x="15" y="25"/>
                    </a:lnTo>
                    <a:lnTo>
                      <a:pt x="17" y="30"/>
                    </a:lnTo>
                    <a:lnTo>
                      <a:pt x="22" y="35"/>
                    </a:lnTo>
                    <a:lnTo>
                      <a:pt x="29" y="39"/>
                    </a:lnTo>
                    <a:lnTo>
                      <a:pt x="38" y="46"/>
                    </a:lnTo>
                    <a:lnTo>
                      <a:pt x="47" y="51"/>
                    </a:lnTo>
                    <a:lnTo>
                      <a:pt x="54" y="56"/>
                    </a:lnTo>
                    <a:lnTo>
                      <a:pt x="59" y="58"/>
                    </a:lnTo>
                    <a:lnTo>
                      <a:pt x="64" y="63"/>
                    </a:lnTo>
                    <a:lnTo>
                      <a:pt x="66" y="67"/>
                    </a:lnTo>
                    <a:lnTo>
                      <a:pt x="68" y="74"/>
                    </a:lnTo>
                    <a:lnTo>
                      <a:pt x="71" y="81"/>
                    </a:lnTo>
                    <a:lnTo>
                      <a:pt x="68" y="88"/>
                    </a:lnTo>
                    <a:lnTo>
                      <a:pt x="66" y="95"/>
                    </a:lnTo>
                    <a:lnTo>
                      <a:pt x="61" y="100"/>
                    </a:lnTo>
                    <a:lnTo>
                      <a:pt x="54" y="104"/>
                    </a:lnTo>
                    <a:lnTo>
                      <a:pt x="45" y="109"/>
                    </a:lnTo>
                    <a:lnTo>
                      <a:pt x="36" y="109"/>
                    </a:lnTo>
                    <a:lnTo>
                      <a:pt x="31" y="109"/>
                    </a:lnTo>
                    <a:lnTo>
                      <a:pt x="29" y="109"/>
                    </a:lnTo>
                    <a:lnTo>
                      <a:pt x="24" y="107"/>
                    </a:lnTo>
                    <a:lnTo>
                      <a:pt x="17" y="104"/>
                    </a:lnTo>
                    <a:lnTo>
                      <a:pt x="12" y="104"/>
                    </a:lnTo>
                    <a:lnTo>
                      <a:pt x="8" y="102"/>
                    </a:lnTo>
                    <a:lnTo>
                      <a:pt x="5" y="102"/>
                    </a:lnTo>
                    <a:lnTo>
                      <a:pt x="5" y="104"/>
                    </a:lnTo>
                    <a:lnTo>
                      <a:pt x="3" y="107"/>
                    </a:lnTo>
                    <a:lnTo>
                      <a:pt x="3" y="109"/>
                    </a:lnTo>
                    <a:lnTo>
                      <a:pt x="0" y="109"/>
                    </a:lnTo>
                    <a:lnTo>
                      <a:pt x="0" y="72"/>
                    </a:lnTo>
                    <a:lnTo>
                      <a:pt x="3" y="72"/>
                    </a:lnTo>
                    <a:lnTo>
                      <a:pt x="5" y="84"/>
                    </a:lnTo>
                    <a:lnTo>
                      <a:pt x="8" y="90"/>
                    </a:lnTo>
                    <a:lnTo>
                      <a:pt x="12" y="95"/>
                    </a:lnTo>
                    <a:lnTo>
                      <a:pt x="19" y="100"/>
                    </a:lnTo>
                    <a:lnTo>
                      <a:pt x="26" y="104"/>
                    </a:lnTo>
                    <a:lnTo>
                      <a:pt x="36" y="104"/>
                    </a:lnTo>
                    <a:lnTo>
                      <a:pt x="45" y="102"/>
                    </a:lnTo>
                    <a:lnTo>
                      <a:pt x="50" y="100"/>
                    </a:lnTo>
                    <a:lnTo>
                      <a:pt x="54" y="93"/>
                    </a:lnTo>
                    <a:lnTo>
                      <a:pt x="57" y="86"/>
                    </a:lnTo>
                    <a:lnTo>
                      <a:pt x="57" y="84"/>
                    </a:lnTo>
                    <a:lnTo>
                      <a:pt x="54" y="79"/>
                    </a:lnTo>
                    <a:lnTo>
                      <a:pt x="52" y="74"/>
                    </a:lnTo>
                    <a:lnTo>
                      <a:pt x="47" y="72"/>
                    </a:lnTo>
                    <a:lnTo>
                      <a:pt x="45" y="70"/>
                    </a:lnTo>
                    <a:lnTo>
                      <a:pt x="38" y="67"/>
                    </a:lnTo>
                    <a:lnTo>
                      <a:pt x="31" y="63"/>
                    </a:lnTo>
                    <a:lnTo>
                      <a:pt x="22" y="58"/>
                    </a:lnTo>
                    <a:lnTo>
                      <a:pt x="17" y="53"/>
                    </a:lnTo>
                    <a:lnTo>
                      <a:pt x="12" y="51"/>
                    </a:lnTo>
                    <a:lnTo>
                      <a:pt x="5" y="44"/>
                    </a:lnTo>
                    <a:lnTo>
                      <a:pt x="3" y="39"/>
                    </a:lnTo>
                    <a:lnTo>
                      <a:pt x="0" y="35"/>
                    </a:lnTo>
                    <a:lnTo>
                      <a:pt x="0" y="28"/>
                    </a:lnTo>
                    <a:lnTo>
                      <a:pt x="0" y="21"/>
                    </a:lnTo>
                    <a:lnTo>
                      <a:pt x="3" y="14"/>
                    </a:lnTo>
                    <a:lnTo>
                      <a:pt x="8" y="9"/>
                    </a:lnTo>
                    <a:lnTo>
                      <a:pt x="15" y="4"/>
                    </a:lnTo>
                    <a:lnTo>
                      <a:pt x="22" y="0"/>
                    </a:lnTo>
                    <a:lnTo>
                      <a:pt x="31" y="0"/>
                    </a:lnTo>
                    <a:lnTo>
                      <a:pt x="40" y="0"/>
                    </a:lnTo>
                    <a:lnTo>
                      <a:pt x="50" y="4"/>
                    </a:lnTo>
                    <a:lnTo>
                      <a:pt x="54" y="7"/>
                    </a:lnTo>
                    <a:lnTo>
                      <a:pt x="57" y="7"/>
                    </a:lnTo>
                    <a:lnTo>
                      <a:pt x="59" y="4"/>
                    </a:lnTo>
                    <a:lnTo>
                      <a:pt x="61" y="2"/>
                    </a:lnTo>
                    <a:lnTo>
                      <a:pt x="61" y="0"/>
                    </a:lnTo>
                    <a:lnTo>
                      <a:pt x="64" y="0"/>
                    </a:lnTo>
                    <a:close/>
                  </a:path>
                </a:pathLst>
              </a:custGeom>
              <a:solidFill>
                <a:srgbClr val="000000"/>
              </a:solidFill>
              <a:ln w="0">
                <a:solidFill>
                  <a:srgbClr val="000000"/>
                </a:solidFill>
                <a:round/>
                <a:headEnd/>
                <a:tailEnd/>
              </a:ln>
            </p:spPr>
            <p:txBody>
              <a:bodyPr/>
              <a:lstStyle/>
              <a:p>
                <a:endParaRPr lang="en-US"/>
              </a:p>
            </p:txBody>
          </p:sp>
          <p:sp>
            <p:nvSpPr>
              <p:cNvPr id="534868" name="Freeform 340"/>
              <p:cNvSpPr>
                <a:spLocks noEditPoints="1"/>
              </p:cNvSpPr>
              <p:nvPr/>
            </p:nvSpPr>
            <p:spPr bwMode="auto">
              <a:xfrm>
                <a:off x="4721" y="4238"/>
                <a:ext cx="61" cy="74"/>
              </a:xfrm>
              <a:custGeom>
                <a:avLst/>
                <a:gdLst/>
                <a:ahLst/>
                <a:cxnLst>
                  <a:cxn ang="0">
                    <a:pos x="12" y="28"/>
                  </a:cxn>
                  <a:cxn ang="0">
                    <a:pos x="15" y="37"/>
                  </a:cxn>
                  <a:cxn ang="0">
                    <a:pos x="17" y="46"/>
                  </a:cxn>
                  <a:cxn ang="0">
                    <a:pos x="22" y="53"/>
                  </a:cxn>
                  <a:cxn ang="0">
                    <a:pos x="26" y="58"/>
                  </a:cxn>
                  <a:cxn ang="0">
                    <a:pos x="33" y="60"/>
                  </a:cxn>
                  <a:cxn ang="0">
                    <a:pos x="38" y="60"/>
                  </a:cxn>
                  <a:cxn ang="0">
                    <a:pos x="45" y="60"/>
                  </a:cxn>
                  <a:cxn ang="0">
                    <a:pos x="52" y="58"/>
                  </a:cxn>
                  <a:cxn ang="0">
                    <a:pos x="57" y="53"/>
                  </a:cxn>
                  <a:cxn ang="0">
                    <a:pos x="59" y="44"/>
                  </a:cxn>
                  <a:cxn ang="0">
                    <a:pos x="61" y="46"/>
                  </a:cxn>
                  <a:cxn ang="0">
                    <a:pos x="59" y="53"/>
                  </a:cxn>
                  <a:cxn ang="0">
                    <a:pos x="57" y="60"/>
                  </a:cxn>
                  <a:cxn ang="0">
                    <a:pos x="52" y="65"/>
                  </a:cxn>
                  <a:cxn ang="0">
                    <a:pos x="47" y="69"/>
                  </a:cxn>
                  <a:cxn ang="0">
                    <a:pos x="40" y="74"/>
                  </a:cxn>
                  <a:cxn ang="0">
                    <a:pos x="33" y="74"/>
                  </a:cxn>
                  <a:cxn ang="0">
                    <a:pos x="24" y="74"/>
                  </a:cxn>
                  <a:cxn ang="0">
                    <a:pos x="17" y="69"/>
                  </a:cxn>
                  <a:cxn ang="0">
                    <a:pos x="10" y="65"/>
                  </a:cxn>
                  <a:cxn ang="0">
                    <a:pos x="5" y="58"/>
                  </a:cxn>
                  <a:cxn ang="0">
                    <a:pos x="3" y="49"/>
                  </a:cxn>
                  <a:cxn ang="0">
                    <a:pos x="0" y="37"/>
                  </a:cxn>
                  <a:cxn ang="0">
                    <a:pos x="3" y="28"/>
                  </a:cxn>
                  <a:cxn ang="0">
                    <a:pos x="5" y="18"/>
                  </a:cxn>
                  <a:cxn ang="0">
                    <a:pos x="10" y="9"/>
                  </a:cxn>
                  <a:cxn ang="0">
                    <a:pos x="17" y="4"/>
                  </a:cxn>
                  <a:cxn ang="0">
                    <a:pos x="26" y="0"/>
                  </a:cxn>
                  <a:cxn ang="0">
                    <a:pos x="33" y="0"/>
                  </a:cxn>
                  <a:cxn ang="0">
                    <a:pos x="43" y="0"/>
                  </a:cxn>
                  <a:cxn ang="0">
                    <a:pos x="47" y="2"/>
                  </a:cxn>
                  <a:cxn ang="0">
                    <a:pos x="54" y="7"/>
                  </a:cxn>
                  <a:cxn ang="0">
                    <a:pos x="59" y="14"/>
                  </a:cxn>
                  <a:cxn ang="0">
                    <a:pos x="61" y="21"/>
                  </a:cxn>
                  <a:cxn ang="0">
                    <a:pos x="61" y="28"/>
                  </a:cxn>
                  <a:cxn ang="0">
                    <a:pos x="12" y="28"/>
                  </a:cxn>
                  <a:cxn ang="0">
                    <a:pos x="12" y="23"/>
                  </a:cxn>
                  <a:cxn ang="0">
                    <a:pos x="45" y="23"/>
                  </a:cxn>
                  <a:cxn ang="0">
                    <a:pos x="45" y="18"/>
                  </a:cxn>
                  <a:cxn ang="0">
                    <a:pos x="43" y="14"/>
                  </a:cxn>
                  <a:cxn ang="0">
                    <a:pos x="40" y="9"/>
                  </a:cxn>
                  <a:cxn ang="0">
                    <a:pos x="38" y="7"/>
                  </a:cxn>
                  <a:cxn ang="0">
                    <a:pos x="33" y="4"/>
                  </a:cxn>
                  <a:cxn ang="0">
                    <a:pos x="31" y="4"/>
                  </a:cxn>
                  <a:cxn ang="0">
                    <a:pos x="24" y="7"/>
                  </a:cxn>
                  <a:cxn ang="0">
                    <a:pos x="19" y="9"/>
                  </a:cxn>
                  <a:cxn ang="0">
                    <a:pos x="15" y="16"/>
                  </a:cxn>
                  <a:cxn ang="0">
                    <a:pos x="12" y="23"/>
                  </a:cxn>
                </a:cxnLst>
                <a:rect l="0" t="0" r="r" b="b"/>
                <a:pathLst>
                  <a:path w="61" h="74">
                    <a:moveTo>
                      <a:pt x="12" y="28"/>
                    </a:moveTo>
                    <a:lnTo>
                      <a:pt x="15" y="37"/>
                    </a:lnTo>
                    <a:lnTo>
                      <a:pt x="17" y="46"/>
                    </a:lnTo>
                    <a:lnTo>
                      <a:pt x="22" y="53"/>
                    </a:lnTo>
                    <a:lnTo>
                      <a:pt x="26" y="58"/>
                    </a:lnTo>
                    <a:lnTo>
                      <a:pt x="33" y="60"/>
                    </a:lnTo>
                    <a:lnTo>
                      <a:pt x="38" y="60"/>
                    </a:lnTo>
                    <a:lnTo>
                      <a:pt x="45" y="60"/>
                    </a:lnTo>
                    <a:lnTo>
                      <a:pt x="52" y="58"/>
                    </a:lnTo>
                    <a:lnTo>
                      <a:pt x="57" y="53"/>
                    </a:lnTo>
                    <a:lnTo>
                      <a:pt x="59" y="44"/>
                    </a:lnTo>
                    <a:lnTo>
                      <a:pt x="61" y="46"/>
                    </a:lnTo>
                    <a:lnTo>
                      <a:pt x="59" y="53"/>
                    </a:lnTo>
                    <a:lnTo>
                      <a:pt x="57" y="60"/>
                    </a:lnTo>
                    <a:lnTo>
                      <a:pt x="52" y="65"/>
                    </a:lnTo>
                    <a:lnTo>
                      <a:pt x="47" y="69"/>
                    </a:lnTo>
                    <a:lnTo>
                      <a:pt x="40" y="74"/>
                    </a:lnTo>
                    <a:lnTo>
                      <a:pt x="33" y="74"/>
                    </a:lnTo>
                    <a:lnTo>
                      <a:pt x="24" y="74"/>
                    </a:lnTo>
                    <a:lnTo>
                      <a:pt x="17" y="69"/>
                    </a:lnTo>
                    <a:lnTo>
                      <a:pt x="10" y="65"/>
                    </a:lnTo>
                    <a:lnTo>
                      <a:pt x="5" y="58"/>
                    </a:lnTo>
                    <a:lnTo>
                      <a:pt x="3" y="49"/>
                    </a:lnTo>
                    <a:lnTo>
                      <a:pt x="0" y="37"/>
                    </a:lnTo>
                    <a:lnTo>
                      <a:pt x="3" y="28"/>
                    </a:lnTo>
                    <a:lnTo>
                      <a:pt x="5" y="18"/>
                    </a:lnTo>
                    <a:lnTo>
                      <a:pt x="10" y="9"/>
                    </a:lnTo>
                    <a:lnTo>
                      <a:pt x="17" y="4"/>
                    </a:lnTo>
                    <a:lnTo>
                      <a:pt x="26" y="0"/>
                    </a:lnTo>
                    <a:lnTo>
                      <a:pt x="33" y="0"/>
                    </a:lnTo>
                    <a:lnTo>
                      <a:pt x="43" y="0"/>
                    </a:lnTo>
                    <a:lnTo>
                      <a:pt x="47" y="2"/>
                    </a:lnTo>
                    <a:lnTo>
                      <a:pt x="54" y="7"/>
                    </a:lnTo>
                    <a:lnTo>
                      <a:pt x="59" y="14"/>
                    </a:lnTo>
                    <a:lnTo>
                      <a:pt x="61" y="21"/>
                    </a:lnTo>
                    <a:lnTo>
                      <a:pt x="61" y="28"/>
                    </a:lnTo>
                    <a:lnTo>
                      <a:pt x="12" y="28"/>
                    </a:lnTo>
                    <a:close/>
                    <a:moveTo>
                      <a:pt x="12" y="23"/>
                    </a:moveTo>
                    <a:lnTo>
                      <a:pt x="45" y="23"/>
                    </a:lnTo>
                    <a:lnTo>
                      <a:pt x="45" y="18"/>
                    </a:lnTo>
                    <a:lnTo>
                      <a:pt x="43" y="14"/>
                    </a:lnTo>
                    <a:lnTo>
                      <a:pt x="40" y="9"/>
                    </a:lnTo>
                    <a:lnTo>
                      <a:pt x="38" y="7"/>
                    </a:lnTo>
                    <a:lnTo>
                      <a:pt x="33" y="4"/>
                    </a:lnTo>
                    <a:lnTo>
                      <a:pt x="31" y="4"/>
                    </a:lnTo>
                    <a:lnTo>
                      <a:pt x="24" y="7"/>
                    </a:lnTo>
                    <a:lnTo>
                      <a:pt x="19" y="9"/>
                    </a:lnTo>
                    <a:lnTo>
                      <a:pt x="15" y="16"/>
                    </a:lnTo>
                    <a:lnTo>
                      <a:pt x="12" y="23"/>
                    </a:lnTo>
                    <a:close/>
                  </a:path>
                </a:pathLst>
              </a:custGeom>
              <a:solidFill>
                <a:srgbClr val="000000"/>
              </a:solidFill>
              <a:ln w="0">
                <a:solidFill>
                  <a:srgbClr val="000000"/>
                </a:solidFill>
                <a:round/>
                <a:headEnd/>
                <a:tailEnd/>
              </a:ln>
            </p:spPr>
            <p:txBody>
              <a:bodyPr/>
              <a:lstStyle/>
              <a:p>
                <a:endParaRPr lang="en-US"/>
              </a:p>
            </p:txBody>
          </p:sp>
          <p:sp>
            <p:nvSpPr>
              <p:cNvPr id="534867" name="Freeform 339"/>
              <p:cNvSpPr>
                <a:spLocks noEditPoints="1"/>
              </p:cNvSpPr>
              <p:nvPr/>
            </p:nvSpPr>
            <p:spPr bwMode="auto">
              <a:xfrm>
                <a:off x="4794" y="4238"/>
                <a:ext cx="66" cy="74"/>
              </a:xfrm>
              <a:custGeom>
                <a:avLst/>
                <a:gdLst/>
                <a:ahLst/>
                <a:cxnLst>
                  <a:cxn ang="0">
                    <a:pos x="33" y="67"/>
                  </a:cxn>
                  <a:cxn ang="0">
                    <a:pos x="26" y="72"/>
                  </a:cxn>
                  <a:cxn ang="0">
                    <a:pos x="16" y="74"/>
                  </a:cxn>
                  <a:cxn ang="0">
                    <a:pos x="5" y="69"/>
                  </a:cxn>
                  <a:cxn ang="0">
                    <a:pos x="0" y="55"/>
                  </a:cxn>
                  <a:cxn ang="0">
                    <a:pos x="2" y="46"/>
                  </a:cxn>
                  <a:cxn ang="0">
                    <a:pos x="14" y="37"/>
                  </a:cxn>
                  <a:cxn ang="0">
                    <a:pos x="28" y="30"/>
                  </a:cxn>
                  <a:cxn ang="0">
                    <a:pos x="40" y="23"/>
                  </a:cxn>
                  <a:cxn ang="0">
                    <a:pos x="40" y="11"/>
                  </a:cxn>
                  <a:cxn ang="0">
                    <a:pos x="33" y="7"/>
                  </a:cxn>
                  <a:cxn ang="0">
                    <a:pos x="23" y="4"/>
                  </a:cxn>
                  <a:cxn ang="0">
                    <a:pos x="16" y="11"/>
                  </a:cxn>
                  <a:cxn ang="0">
                    <a:pos x="16" y="18"/>
                  </a:cxn>
                  <a:cxn ang="0">
                    <a:pos x="14" y="23"/>
                  </a:cxn>
                  <a:cxn ang="0">
                    <a:pos x="9" y="25"/>
                  </a:cxn>
                  <a:cxn ang="0">
                    <a:pos x="5" y="23"/>
                  </a:cxn>
                  <a:cxn ang="0">
                    <a:pos x="2" y="18"/>
                  </a:cxn>
                  <a:cxn ang="0">
                    <a:pos x="9" y="4"/>
                  </a:cxn>
                  <a:cxn ang="0">
                    <a:pos x="21" y="0"/>
                  </a:cxn>
                  <a:cxn ang="0">
                    <a:pos x="38" y="0"/>
                  </a:cxn>
                  <a:cxn ang="0">
                    <a:pos x="49" y="7"/>
                  </a:cxn>
                  <a:cxn ang="0">
                    <a:pos x="54" y="16"/>
                  </a:cxn>
                  <a:cxn ang="0">
                    <a:pos x="54" y="49"/>
                  </a:cxn>
                  <a:cxn ang="0">
                    <a:pos x="54" y="60"/>
                  </a:cxn>
                  <a:cxn ang="0">
                    <a:pos x="56" y="62"/>
                  </a:cxn>
                  <a:cxn ang="0">
                    <a:pos x="56" y="65"/>
                  </a:cxn>
                  <a:cxn ang="0">
                    <a:pos x="59" y="65"/>
                  </a:cxn>
                  <a:cxn ang="0">
                    <a:pos x="66" y="60"/>
                  </a:cxn>
                  <a:cxn ang="0">
                    <a:pos x="59" y="69"/>
                  </a:cxn>
                  <a:cxn ang="0">
                    <a:pos x="49" y="74"/>
                  </a:cxn>
                  <a:cxn ang="0">
                    <a:pos x="42" y="72"/>
                  </a:cxn>
                  <a:cxn ang="0">
                    <a:pos x="40" y="62"/>
                  </a:cxn>
                  <a:cxn ang="0">
                    <a:pos x="40" y="32"/>
                  </a:cxn>
                  <a:cxn ang="0">
                    <a:pos x="28" y="37"/>
                  </a:cxn>
                  <a:cxn ang="0">
                    <a:pos x="19" y="42"/>
                  </a:cxn>
                  <a:cxn ang="0">
                    <a:pos x="14" y="49"/>
                  </a:cxn>
                  <a:cxn ang="0">
                    <a:pos x="14" y="58"/>
                  </a:cxn>
                  <a:cxn ang="0">
                    <a:pos x="21" y="62"/>
                  </a:cxn>
                  <a:cxn ang="0">
                    <a:pos x="28" y="62"/>
                  </a:cxn>
                  <a:cxn ang="0">
                    <a:pos x="40" y="58"/>
                  </a:cxn>
                </a:cxnLst>
                <a:rect l="0" t="0" r="r" b="b"/>
                <a:pathLst>
                  <a:path w="66" h="74">
                    <a:moveTo>
                      <a:pt x="40" y="62"/>
                    </a:moveTo>
                    <a:lnTo>
                      <a:pt x="33" y="67"/>
                    </a:lnTo>
                    <a:lnTo>
                      <a:pt x="28" y="69"/>
                    </a:lnTo>
                    <a:lnTo>
                      <a:pt x="26" y="72"/>
                    </a:lnTo>
                    <a:lnTo>
                      <a:pt x="21" y="74"/>
                    </a:lnTo>
                    <a:lnTo>
                      <a:pt x="16" y="74"/>
                    </a:lnTo>
                    <a:lnTo>
                      <a:pt x="9" y="74"/>
                    </a:lnTo>
                    <a:lnTo>
                      <a:pt x="5" y="69"/>
                    </a:lnTo>
                    <a:lnTo>
                      <a:pt x="2" y="62"/>
                    </a:lnTo>
                    <a:lnTo>
                      <a:pt x="0" y="55"/>
                    </a:lnTo>
                    <a:lnTo>
                      <a:pt x="0" y="51"/>
                    </a:lnTo>
                    <a:lnTo>
                      <a:pt x="2" y="46"/>
                    </a:lnTo>
                    <a:lnTo>
                      <a:pt x="7" y="42"/>
                    </a:lnTo>
                    <a:lnTo>
                      <a:pt x="14" y="37"/>
                    </a:lnTo>
                    <a:lnTo>
                      <a:pt x="21" y="35"/>
                    </a:lnTo>
                    <a:lnTo>
                      <a:pt x="28" y="30"/>
                    </a:lnTo>
                    <a:lnTo>
                      <a:pt x="40" y="25"/>
                    </a:lnTo>
                    <a:lnTo>
                      <a:pt x="40" y="23"/>
                    </a:lnTo>
                    <a:lnTo>
                      <a:pt x="40" y="16"/>
                    </a:lnTo>
                    <a:lnTo>
                      <a:pt x="40" y="11"/>
                    </a:lnTo>
                    <a:lnTo>
                      <a:pt x="38" y="9"/>
                    </a:lnTo>
                    <a:lnTo>
                      <a:pt x="33" y="7"/>
                    </a:lnTo>
                    <a:lnTo>
                      <a:pt x="28" y="4"/>
                    </a:lnTo>
                    <a:lnTo>
                      <a:pt x="23" y="4"/>
                    </a:lnTo>
                    <a:lnTo>
                      <a:pt x="19" y="7"/>
                    </a:lnTo>
                    <a:lnTo>
                      <a:pt x="16" y="11"/>
                    </a:lnTo>
                    <a:lnTo>
                      <a:pt x="16" y="14"/>
                    </a:lnTo>
                    <a:lnTo>
                      <a:pt x="16" y="18"/>
                    </a:lnTo>
                    <a:lnTo>
                      <a:pt x="16" y="21"/>
                    </a:lnTo>
                    <a:lnTo>
                      <a:pt x="14" y="23"/>
                    </a:lnTo>
                    <a:lnTo>
                      <a:pt x="12" y="25"/>
                    </a:lnTo>
                    <a:lnTo>
                      <a:pt x="9" y="25"/>
                    </a:lnTo>
                    <a:lnTo>
                      <a:pt x="7" y="25"/>
                    </a:lnTo>
                    <a:lnTo>
                      <a:pt x="5" y="23"/>
                    </a:lnTo>
                    <a:lnTo>
                      <a:pt x="5" y="21"/>
                    </a:lnTo>
                    <a:lnTo>
                      <a:pt x="2" y="18"/>
                    </a:lnTo>
                    <a:lnTo>
                      <a:pt x="5" y="11"/>
                    </a:lnTo>
                    <a:lnTo>
                      <a:pt x="9" y="4"/>
                    </a:lnTo>
                    <a:lnTo>
                      <a:pt x="16" y="2"/>
                    </a:lnTo>
                    <a:lnTo>
                      <a:pt x="21" y="0"/>
                    </a:lnTo>
                    <a:lnTo>
                      <a:pt x="31" y="0"/>
                    </a:lnTo>
                    <a:lnTo>
                      <a:pt x="38" y="0"/>
                    </a:lnTo>
                    <a:lnTo>
                      <a:pt x="45" y="2"/>
                    </a:lnTo>
                    <a:lnTo>
                      <a:pt x="49" y="7"/>
                    </a:lnTo>
                    <a:lnTo>
                      <a:pt x="52" y="11"/>
                    </a:lnTo>
                    <a:lnTo>
                      <a:pt x="54" y="16"/>
                    </a:lnTo>
                    <a:lnTo>
                      <a:pt x="54" y="23"/>
                    </a:lnTo>
                    <a:lnTo>
                      <a:pt x="54" y="49"/>
                    </a:lnTo>
                    <a:lnTo>
                      <a:pt x="54" y="55"/>
                    </a:lnTo>
                    <a:lnTo>
                      <a:pt x="54" y="60"/>
                    </a:lnTo>
                    <a:lnTo>
                      <a:pt x="54" y="62"/>
                    </a:lnTo>
                    <a:lnTo>
                      <a:pt x="56" y="62"/>
                    </a:lnTo>
                    <a:lnTo>
                      <a:pt x="56" y="65"/>
                    </a:lnTo>
                    <a:lnTo>
                      <a:pt x="59" y="65"/>
                    </a:lnTo>
                    <a:lnTo>
                      <a:pt x="61" y="62"/>
                    </a:lnTo>
                    <a:lnTo>
                      <a:pt x="66" y="60"/>
                    </a:lnTo>
                    <a:lnTo>
                      <a:pt x="66" y="62"/>
                    </a:lnTo>
                    <a:lnTo>
                      <a:pt x="59" y="69"/>
                    </a:lnTo>
                    <a:lnTo>
                      <a:pt x="54" y="74"/>
                    </a:lnTo>
                    <a:lnTo>
                      <a:pt x="49" y="74"/>
                    </a:lnTo>
                    <a:lnTo>
                      <a:pt x="45" y="74"/>
                    </a:lnTo>
                    <a:lnTo>
                      <a:pt x="42" y="72"/>
                    </a:lnTo>
                    <a:lnTo>
                      <a:pt x="40" y="67"/>
                    </a:lnTo>
                    <a:lnTo>
                      <a:pt x="40" y="62"/>
                    </a:lnTo>
                    <a:close/>
                    <a:moveTo>
                      <a:pt x="40" y="58"/>
                    </a:moveTo>
                    <a:lnTo>
                      <a:pt x="40" y="32"/>
                    </a:lnTo>
                    <a:lnTo>
                      <a:pt x="33" y="35"/>
                    </a:lnTo>
                    <a:lnTo>
                      <a:pt x="28" y="37"/>
                    </a:lnTo>
                    <a:lnTo>
                      <a:pt x="26" y="37"/>
                    </a:lnTo>
                    <a:lnTo>
                      <a:pt x="19" y="42"/>
                    </a:lnTo>
                    <a:lnTo>
                      <a:pt x="16" y="44"/>
                    </a:lnTo>
                    <a:lnTo>
                      <a:pt x="14" y="49"/>
                    </a:lnTo>
                    <a:lnTo>
                      <a:pt x="14" y="51"/>
                    </a:lnTo>
                    <a:lnTo>
                      <a:pt x="14" y="58"/>
                    </a:lnTo>
                    <a:lnTo>
                      <a:pt x="16" y="60"/>
                    </a:lnTo>
                    <a:lnTo>
                      <a:pt x="21" y="62"/>
                    </a:lnTo>
                    <a:lnTo>
                      <a:pt x="23" y="65"/>
                    </a:lnTo>
                    <a:lnTo>
                      <a:pt x="28" y="62"/>
                    </a:lnTo>
                    <a:lnTo>
                      <a:pt x="35" y="60"/>
                    </a:lnTo>
                    <a:lnTo>
                      <a:pt x="40" y="58"/>
                    </a:lnTo>
                    <a:close/>
                  </a:path>
                </a:pathLst>
              </a:custGeom>
              <a:solidFill>
                <a:srgbClr val="000000"/>
              </a:solidFill>
              <a:ln w="0">
                <a:solidFill>
                  <a:srgbClr val="000000"/>
                </a:solidFill>
                <a:round/>
                <a:headEnd/>
                <a:tailEnd/>
              </a:ln>
            </p:spPr>
            <p:txBody>
              <a:bodyPr/>
              <a:lstStyle/>
              <a:p>
                <a:endParaRPr lang="en-US"/>
              </a:p>
            </p:txBody>
          </p:sp>
          <p:sp>
            <p:nvSpPr>
              <p:cNvPr id="534866" name="Freeform 338"/>
              <p:cNvSpPr>
                <a:spLocks noEditPoints="1"/>
              </p:cNvSpPr>
              <p:nvPr/>
            </p:nvSpPr>
            <p:spPr bwMode="auto">
              <a:xfrm>
                <a:off x="4862" y="4200"/>
                <a:ext cx="75" cy="112"/>
              </a:xfrm>
              <a:custGeom>
                <a:avLst/>
                <a:gdLst/>
                <a:ahLst/>
                <a:cxnLst>
                  <a:cxn ang="0">
                    <a:pos x="23" y="52"/>
                  </a:cxn>
                  <a:cxn ang="0">
                    <a:pos x="30" y="45"/>
                  </a:cxn>
                  <a:cxn ang="0">
                    <a:pos x="40" y="40"/>
                  </a:cxn>
                  <a:cxn ang="0">
                    <a:pos x="47" y="38"/>
                  </a:cxn>
                  <a:cxn ang="0">
                    <a:pos x="54" y="38"/>
                  </a:cxn>
                  <a:cxn ang="0">
                    <a:pos x="61" y="42"/>
                  </a:cxn>
                  <a:cxn ang="0">
                    <a:pos x="66" y="47"/>
                  </a:cxn>
                  <a:cxn ang="0">
                    <a:pos x="70" y="54"/>
                  </a:cxn>
                  <a:cxn ang="0">
                    <a:pos x="73" y="63"/>
                  </a:cxn>
                  <a:cxn ang="0">
                    <a:pos x="75" y="73"/>
                  </a:cxn>
                  <a:cxn ang="0">
                    <a:pos x="73" y="84"/>
                  </a:cxn>
                  <a:cxn ang="0">
                    <a:pos x="68" y="93"/>
                  </a:cxn>
                  <a:cxn ang="0">
                    <a:pos x="61" y="103"/>
                  </a:cxn>
                  <a:cxn ang="0">
                    <a:pos x="54" y="107"/>
                  </a:cxn>
                  <a:cxn ang="0">
                    <a:pos x="44" y="112"/>
                  </a:cxn>
                  <a:cxn ang="0">
                    <a:pos x="37" y="112"/>
                  </a:cxn>
                  <a:cxn ang="0">
                    <a:pos x="30" y="112"/>
                  </a:cxn>
                  <a:cxn ang="0">
                    <a:pos x="23" y="110"/>
                  </a:cxn>
                  <a:cxn ang="0">
                    <a:pos x="16" y="107"/>
                  </a:cxn>
                  <a:cxn ang="0">
                    <a:pos x="12" y="105"/>
                  </a:cxn>
                  <a:cxn ang="0">
                    <a:pos x="12" y="28"/>
                  </a:cxn>
                  <a:cxn ang="0">
                    <a:pos x="12" y="21"/>
                  </a:cxn>
                  <a:cxn ang="0">
                    <a:pos x="9" y="17"/>
                  </a:cxn>
                  <a:cxn ang="0">
                    <a:pos x="9" y="12"/>
                  </a:cxn>
                  <a:cxn ang="0">
                    <a:pos x="9" y="10"/>
                  </a:cxn>
                  <a:cxn ang="0">
                    <a:pos x="9" y="10"/>
                  </a:cxn>
                  <a:cxn ang="0">
                    <a:pos x="7" y="7"/>
                  </a:cxn>
                  <a:cxn ang="0">
                    <a:pos x="7" y="7"/>
                  </a:cxn>
                  <a:cxn ang="0">
                    <a:pos x="5" y="7"/>
                  </a:cxn>
                  <a:cxn ang="0">
                    <a:pos x="2" y="10"/>
                  </a:cxn>
                  <a:cxn ang="0">
                    <a:pos x="0" y="7"/>
                  </a:cxn>
                  <a:cxn ang="0">
                    <a:pos x="21" y="0"/>
                  </a:cxn>
                  <a:cxn ang="0">
                    <a:pos x="23" y="0"/>
                  </a:cxn>
                  <a:cxn ang="0">
                    <a:pos x="23" y="52"/>
                  </a:cxn>
                  <a:cxn ang="0">
                    <a:pos x="23" y="56"/>
                  </a:cxn>
                  <a:cxn ang="0">
                    <a:pos x="23" y="100"/>
                  </a:cxn>
                  <a:cxn ang="0">
                    <a:pos x="28" y="103"/>
                  </a:cxn>
                  <a:cxn ang="0">
                    <a:pos x="33" y="105"/>
                  </a:cxn>
                  <a:cxn ang="0">
                    <a:pos x="37" y="107"/>
                  </a:cxn>
                  <a:cxn ang="0">
                    <a:pos x="42" y="107"/>
                  </a:cxn>
                  <a:cxn ang="0">
                    <a:pos x="49" y="105"/>
                  </a:cxn>
                  <a:cxn ang="0">
                    <a:pos x="54" y="100"/>
                  </a:cxn>
                  <a:cxn ang="0">
                    <a:pos x="59" y="93"/>
                  </a:cxn>
                  <a:cxn ang="0">
                    <a:pos x="61" y="87"/>
                  </a:cxn>
                  <a:cxn ang="0">
                    <a:pos x="61" y="77"/>
                  </a:cxn>
                  <a:cxn ang="0">
                    <a:pos x="61" y="68"/>
                  </a:cxn>
                  <a:cxn ang="0">
                    <a:pos x="59" y="61"/>
                  </a:cxn>
                  <a:cxn ang="0">
                    <a:pos x="54" y="56"/>
                  </a:cxn>
                  <a:cxn ang="0">
                    <a:pos x="49" y="52"/>
                  </a:cxn>
                  <a:cxn ang="0">
                    <a:pos x="40" y="49"/>
                  </a:cxn>
                  <a:cxn ang="0">
                    <a:pos x="37" y="49"/>
                  </a:cxn>
                  <a:cxn ang="0">
                    <a:pos x="33" y="52"/>
                  </a:cxn>
                  <a:cxn ang="0">
                    <a:pos x="28" y="54"/>
                  </a:cxn>
                  <a:cxn ang="0">
                    <a:pos x="23" y="56"/>
                  </a:cxn>
                </a:cxnLst>
                <a:rect l="0" t="0" r="r" b="b"/>
                <a:pathLst>
                  <a:path w="75" h="112">
                    <a:moveTo>
                      <a:pt x="23" y="52"/>
                    </a:moveTo>
                    <a:lnTo>
                      <a:pt x="30" y="45"/>
                    </a:lnTo>
                    <a:lnTo>
                      <a:pt x="40" y="40"/>
                    </a:lnTo>
                    <a:lnTo>
                      <a:pt x="47" y="38"/>
                    </a:lnTo>
                    <a:lnTo>
                      <a:pt x="54" y="38"/>
                    </a:lnTo>
                    <a:lnTo>
                      <a:pt x="61" y="42"/>
                    </a:lnTo>
                    <a:lnTo>
                      <a:pt x="66" y="47"/>
                    </a:lnTo>
                    <a:lnTo>
                      <a:pt x="70" y="54"/>
                    </a:lnTo>
                    <a:lnTo>
                      <a:pt x="73" y="63"/>
                    </a:lnTo>
                    <a:lnTo>
                      <a:pt x="75" y="73"/>
                    </a:lnTo>
                    <a:lnTo>
                      <a:pt x="73" y="84"/>
                    </a:lnTo>
                    <a:lnTo>
                      <a:pt x="68" y="93"/>
                    </a:lnTo>
                    <a:lnTo>
                      <a:pt x="61" y="103"/>
                    </a:lnTo>
                    <a:lnTo>
                      <a:pt x="54" y="107"/>
                    </a:lnTo>
                    <a:lnTo>
                      <a:pt x="44" y="112"/>
                    </a:lnTo>
                    <a:lnTo>
                      <a:pt x="37" y="112"/>
                    </a:lnTo>
                    <a:lnTo>
                      <a:pt x="30" y="112"/>
                    </a:lnTo>
                    <a:lnTo>
                      <a:pt x="23" y="110"/>
                    </a:lnTo>
                    <a:lnTo>
                      <a:pt x="16" y="107"/>
                    </a:lnTo>
                    <a:lnTo>
                      <a:pt x="12" y="105"/>
                    </a:lnTo>
                    <a:lnTo>
                      <a:pt x="12" y="28"/>
                    </a:lnTo>
                    <a:lnTo>
                      <a:pt x="12" y="21"/>
                    </a:lnTo>
                    <a:lnTo>
                      <a:pt x="9" y="17"/>
                    </a:lnTo>
                    <a:lnTo>
                      <a:pt x="9" y="12"/>
                    </a:lnTo>
                    <a:lnTo>
                      <a:pt x="9" y="10"/>
                    </a:lnTo>
                    <a:lnTo>
                      <a:pt x="7" y="7"/>
                    </a:lnTo>
                    <a:lnTo>
                      <a:pt x="5" y="7"/>
                    </a:lnTo>
                    <a:lnTo>
                      <a:pt x="2" y="10"/>
                    </a:lnTo>
                    <a:lnTo>
                      <a:pt x="0" y="7"/>
                    </a:lnTo>
                    <a:lnTo>
                      <a:pt x="21" y="0"/>
                    </a:lnTo>
                    <a:lnTo>
                      <a:pt x="23" y="0"/>
                    </a:lnTo>
                    <a:lnTo>
                      <a:pt x="23" y="52"/>
                    </a:lnTo>
                    <a:close/>
                    <a:moveTo>
                      <a:pt x="23" y="56"/>
                    </a:moveTo>
                    <a:lnTo>
                      <a:pt x="23" y="100"/>
                    </a:lnTo>
                    <a:lnTo>
                      <a:pt x="28" y="103"/>
                    </a:lnTo>
                    <a:lnTo>
                      <a:pt x="33" y="105"/>
                    </a:lnTo>
                    <a:lnTo>
                      <a:pt x="37" y="107"/>
                    </a:lnTo>
                    <a:lnTo>
                      <a:pt x="42" y="107"/>
                    </a:lnTo>
                    <a:lnTo>
                      <a:pt x="49" y="105"/>
                    </a:lnTo>
                    <a:lnTo>
                      <a:pt x="54" y="100"/>
                    </a:lnTo>
                    <a:lnTo>
                      <a:pt x="59" y="93"/>
                    </a:lnTo>
                    <a:lnTo>
                      <a:pt x="61" y="87"/>
                    </a:lnTo>
                    <a:lnTo>
                      <a:pt x="61" y="77"/>
                    </a:lnTo>
                    <a:lnTo>
                      <a:pt x="61" y="68"/>
                    </a:lnTo>
                    <a:lnTo>
                      <a:pt x="59" y="61"/>
                    </a:lnTo>
                    <a:lnTo>
                      <a:pt x="54" y="56"/>
                    </a:lnTo>
                    <a:lnTo>
                      <a:pt x="49" y="52"/>
                    </a:lnTo>
                    <a:lnTo>
                      <a:pt x="40" y="49"/>
                    </a:lnTo>
                    <a:lnTo>
                      <a:pt x="37" y="49"/>
                    </a:lnTo>
                    <a:lnTo>
                      <a:pt x="33" y="52"/>
                    </a:lnTo>
                    <a:lnTo>
                      <a:pt x="28" y="54"/>
                    </a:lnTo>
                    <a:lnTo>
                      <a:pt x="23" y="56"/>
                    </a:lnTo>
                    <a:close/>
                  </a:path>
                </a:pathLst>
              </a:custGeom>
              <a:solidFill>
                <a:srgbClr val="000000"/>
              </a:solidFill>
              <a:ln w="0">
                <a:solidFill>
                  <a:srgbClr val="000000"/>
                </a:solidFill>
                <a:round/>
                <a:headEnd/>
                <a:tailEnd/>
              </a:ln>
            </p:spPr>
            <p:txBody>
              <a:bodyPr/>
              <a:lstStyle/>
              <a:p>
                <a:endParaRPr lang="en-US"/>
              </a:p>
            </p:txBody>
          </p:sp>
          <p:sp>
            <p:nvSpPr>
              <p:cNvPr id="534865" name="Freeform 337"/>
              <p:cNvSpPr>
                <a:spLocks noEditPoints="1"/>
              </p:cNvSpPr>
              <p:nvPr/>
            </p:nvSpPr>
            <p:spPr bwMode="auto">
              <a:xfrm>
                <a:off x="4946" y="4238"/>
                <a:ext cx="68" cy="74"/>
              </a:xfrm>
              <a:custGeom>
                <a:avLst/>
                <a:gdLst/>
                <a:ahLst/>
                <a:cxnLst>
                  <a:cxn ang="0">
                    <a:pos x="35" y="0"/>
                  </a:cxn>
                  <a:cxn ang="0">
                    <a:pos x="45" y="2"/>
                  </a:cxn>
                  <a:cxn ang="0">
                    <a:pos x="54" y="4"/>
                  </a:cxn>
                  <a:cxn ang="0">
                    <a:pos x="61" y="11"/>
                  </a:cxn>
                  <a:cxn ang="0">
                    <a:pos x="66" y="18"/>
                  </a:cxn>
                  <a:cxn ang="0">
                    <a:pos x="68" y="28"/>
                  </a:cxn>
                  <a:cxn ang="0">
                    <a:pos x="68" y="35"/>
                  </a:cxn>
                  <a:cxn ang="0">
                    <a:pos x="68" y="46"/>
                  </a:cxn>
                  <a:cxn ang="0">
                    <a:pos x="64" y="55"/>
                  </a:cxn>
                  <a:cxn ang="0">
                    <a:pos x="59" y="62"/>
                  </a:cxn>
                  <a:cxn ang="0">
                    <a:pos x="52" y="69"/>
                  </a:cxn>
                  <a:cxn ang="0">
                    <a:pos x="42" y="74"/>
                  </a:cxn>
                  <a:cxn ang="0">
                    <a:pos x="33" y="74"/>
                  </a:cxn>
                  <a:cxn ang="0">
                    <a:pos x="24" y="72"/>
                  </a:cxn>
                  <a:cxn ang="0">
                    <a:pos x="14" y="69"/>
                  </a:cxn>
                  <a:cxn ang="0">
                    <a:pos x="7" y="62"/>
                  </a:cxn>
                  <a:cxn ang="0">
                    <a:pos x="5" y="53"/>
                  </a:cxn>
                  <a:cxn ang="0">
                    <a:pos x="0" y="46"/>
                  </a:cxn>
                  <a:cxn ang="0">
                    <a:pos x="0" y="37"/>
                  </a:cxn>
                  <a:cxn ang="0">
                    <a:pos x="3" y="28"/>
                  </a:cxn>
                  <a:cxn ang="0">
                    <a:pos x="5" y="18"/>
                  </a:cxn>
                  <a:cxn ang="0">
                    <a:pos x="10" y="9"/>
                  </a:cxn>
                  <a:cxn ang="0">
                    <a:pos x="19" y="4"/>
                  </a:cxn>
                  <a:cxn ang="0">
                    <a:pos x="26" y="0"/>
                  </a:cxn>
                  <a:cxn ang="0">
                    <a:pos x="35" y="0"/>
                  </a:cxn>
                  <a:cxn ang="0">
                    <a:pos x="33" y="4"/>
                  </a:cxn>
                  <a:cxn ang="0">
                    <a:pos x="28" y="4"/>
                  </a:cxn>
                  <a:cxn ang="0">
                    <a:pos x="24" y="7"/>
                  </a:cxn>
                  <a:cxn ang="0">
                    <a:pos x="19" y="11"/>
                  </a:cxn>
                  <a:cxn ang="0">
                    <a:pos x="17" y="16"/>
                  </a:cxn>
                  <a:cxn ang="0">
                    <a:pos x="14" y="23"/>
                  </a:cxn>
                  <a:cxn ang="0">
                    <a:pos x="14" y="32"/>
                  </a:cxn>
                  <a:cxn ang="0">
                    <a:pos x="14" y="42"/>
                  </a:cxn>
                  <a:cxn ang="0">
                    <a:pos x="17" y="51"/>
                  </a:cxn>
                  <a:cxn ang="0">
                    <a:pos x="19" y="58"/>
                  </a:cxn>
                  <a:cxn ang="0">
                    <a:pos x="26" y="65"/>
                  </a:cxn>
                  <a:cxn ang="0">
                    <a:pos x="31" y="67"/>
                  </a:cxn>
                  <a:cxn ang="0">
                    <a:pos x="38" y="69"/>
                  </a:cxn>
                  <a:cxn ang="0">
                    <a:pos x="45" y="67"/>
                  </a:cxn>
                  <a:cxn ang="0">
                    <a:pos x="49" y="62"/>
                  </a:cxn>
                  <a:cxn ang="0">
                    <a:pos x="54" y="58"/>
                  </a:cxn>
                  <a:cxn ang="0">
                    <a:pos x="54" y="51"/>
                  </a:cxn>
                  <a:cxn ang="0">
                    <a:pos x="56" y="42"/>
                  </a:cxn>
                  <a:cxn ang="0">
                    <a:pos x="54" y="30"/>
                  </a:cxn>
                  <a:cxn ang="0">
                    <a:pos x="52" y="21"/>
                  </a:cxn>
                  <a:cxn ang="0">
                    <a:pos x="47" y="11"/>
                  </a:cxn>
                  <a:cxn ang="0">
                    <a:pos x="42" y="9"/>
                  </a:cxn>
                  <a:cxn ang="0">
                    <a:pos x="38" y="4"/>
                  </a:cxn>
                  <a:cxn ang="0">
                    <a:pos x="33" y="4"/>
                  </a:cxn>
                </a:cxnLst>
                <a:rect l="0" t="0" r="r" b="b"/>
                <a:pathLst>
                  <a:path w="68" h="74">
                    <a:moveTo>
                      <a:pt x="35" y="0"/>
                    </a:moveTo>
                    <a:lnTo>
                      <a:pt x="45" y="2"/>
                    </a:lnTo>
                    <a:lnTo>
                      <a:pt x="54" y="4"/>
                    </a:lnTo>
                    <a:lnTo>
                      <a:pt x="61" y="11"/>
                    </a:lnTo>
                    <a:lnTo>
                      <a:pt x="66" y="18"/>
                    </a:lnTo>
                    <a:lnTo>
                      <a:pt x="68" y="28"/>
                    </a:lnTo>
                    <a:lnTo>
                      <a:pt x="68" y="35"/>
                    </a:lnTo>
                    <a:lnTo>
                      <a:pt x="68" y="46"/>
                    </a:lnTo>
                    <a:lnTo>
                      <a:pt x="64" y="55"/>
                    </a:lnTo>
                    <a:lnTo>
                      <a:pt x="59" y="62"/>
                    </a:lnTo>
                    <a:lnTo>
                      <a:pt x="52" y="69"/>
                    </a:lnTo>
                    <a:lnTo>
                      <a:pt x="42" y="74"/>
                    </a:lnTo>
                    <a:lnTo>
                      <a:pt x="33" y="74"/>
                    </a:lnTo>
                    <a:lnTo>
                      <a:pt x="24" y="72"/>
                    </a:lnTo>
                    <a:lnTo>
                      <a:pt x="14" y="69"/>
                    </a:lnTo>
                    <a:lnTo>
                      <a:pt x="7" y="62"/>
                    </a:lnTo>
                    <a:lnTo>
                      <a:pt x="5" y="53"/>
                    </a:lnTo>
                    <a:lnTo>
                      <a:pt x="0" y="46"/>
                    </a:lnTo>
                    <a:lnTo>
                      <a:pt x="0" y="37"/>
                    </a:lnTo>
                    <a:lnTo>
                      <a:pt x="3" y="28"/>
                    </a:lnTo>
                    <a:lnTo>
                      <a:pt x="5" y="18"/>
                    </a:lnTo>
                    <a:lnTo>
                      <a:pt x="10" y="9"/>
                    </a:lnTo>
                    <a:lnTo>
                      <a:pt x="19" y="4"/>
                    </a:lnTo>
                    <a:lnTo>
                      <a:pt x="26" y="0"/>
                    </a:lnTo>
                    <a:lnTo>
                      <a:pt x="35" y="0"/>
                    </a:lnTo>
                    <a:close/>
                    <a:moveTo>
                      <a:pt x="33" y="4"/>
                    </a:moveTo>
                    <a:lnTo>
                      <a:pt x="28" y="4"/>
                    </a:lnTo>
                    <a:lnTo>
                      <a:pt x="24" y="7"/>
                    </a:lnTo>
                    <a:lnTo>
                      <a:pt x="19" y="11"/>
                    </a:lnTo>
                    <a:lnTo>
                      <a:pt x="17" y="16"/>
                    </a:lnTo>
                    <a:lnTo>
                      <a:pt x="14" y="23"/>
                    </a:lnTo>
                    <a:lnTo>
                      <a:pt x="14" y="32"/>
                    </a:lnTo>
                    <a:lnTo>
                      <a:pt x="14" y="42"/>
                    </a:lnTo>
                    <a:lnTo>
                      <a:pt x="17" y="51"/>
                    </a:lnTo>
                    <a:lnTo>
                      <a:pt x="19" y="58"/>
                    </a:lnTo>
                    <a:lnTo>
                      <a:pt x="26" y="65"/>
                    </a:lnTo>
                    <a:lnTo>
                      <a:pt x="31" y="67"/>
                    </a:lnTo>
                    <a:lnTo>
                      <a:pt x="38" y="69"/>
                    </a:lnTo>
                    <a:lnTo>
                      <a:pt x="45" y="67"/>
                    </a:lnTo>
                    <a:lnTo>
                      <a:pt x="49" y="62"/>
                    </a:lnTo>
                    <a:lnTo>
                      <a:pt x="54" y="58"/>
                    </a:lnTo>
                    <a:lnTo>
                      <a:pt x="54" y="51"/>
                    </a:lnTo>
                    <a:lnTo>
                      <a:pt x="56" y="42"/>
                    </a:lnTo>
                    <a:lnTo>
                      <a:pt x="54" y="30"/>
                    </a:lnTo>
                    <a:lnTo>
                      <a:pt x="52" y="21"/>
                    </a:lnTo>
                    <a:lnTo>
                      <a:pt x="47" y="11"/>
                    </a:lnTo>
                    <a:lnTo>
                      <a:pt x="42" y="9"/>
                    </a:lnTo>
                    <a:lnTo>
                      <a:pt x="38" y="4"/>
                    </a:lnTo>
                    <a:lnTo>
                      <a:pt x="33" y="4"/>
                    </a:lnTo>
                    <a:close/>
                  </a:path>
                </a:pathLst>
              </a:custGeom>
              <a:solidFill>
                <a:srgbClr val="000000"/>
              </a:solidFill>
              <a:ln w="0">
                <a:solidFill>
                  <a:srgbClr val="000000"/>
                </a:solidFill>
                <a:round/>
                <a:headEnd/>
                <a:tailEnd/>
              </a:ln>
            </p:spPr>
            <p:txBody>
              <a:bodyPr/>
              <a:lstStyle/>
              <a:p>
                <a:endParaRPr lang="en-US"/>
              </a:p>
            </p:txBody>
          </p:sp>
          <p:sp>
            <p:nvSpPr>
              <p:cNvPr id="534864" name="Freeform 336"/>
              <p:cNvSpPr>
                <a:spLocks/>
              </p:cNvSpPr>
              <p:nvPr/>
            </p:nvSpPr>
            <p:spPr bwMode="auto">
              <a:xfrm>
                <a:off x="5024" y="4238"/>
                <a:ext cx="51" cy="72"/>
              </a:xfrm>
              <a:custGeom>
                <a:avLst/>
                <a:gdLst/>
                <a:ahLst/>
                <a:cxnLst>
                  <a:cxn ang="0">
                    <a:pos x="23" y="0"/>
                  </a:cxn>
                  <a:cxn ang="0">
                    <a:pos x="23" y="18"/>
                  </a:cxn>
                  <a:cxn ang="0">
                    <a:pos x="28" y="7"/>
                  </a:cxn>
                  <a:cxn ang="0">
                    <a:pos x="35" y="2"/>
                  </a:cxn>
                  <a:cxn ang="0">
                    <a:pos x="42" y="0"/>
                  </a:cxn>
                  <a:cxn ang="0">
                    <a:pos x="44" y="0"/>
                  </a:cxn>
                  <a:cxn ang="0">
                    <a:pos x="49" y="2"/>
                  </a:cxn>
                  <a:cxn ang="0">
                    <a:pos x="51" y="7"/>
                  </a:cxn>
                  <a:cxn ang="0">
                    <a:pos x="51" y="9"/>
                  </a:cxn>
                  <a:cxn ang="0">
                    <a:pos x="51" y="14"/>
                  </a:cxn>
                  <a:cxn ang="0">
                    <a:pos x="49" y="16"/>
                  </a:cxn>
                  <a:cxn ang="0">
                    <a:pos x="46" y="18"/>
                  </a:cxn>
                  <a:cxn ang="0">
                    <a:pos x="44" y="18"/>
                  </a:cxn>
                  <a:cxn ang="0">
                    <a:pos x="42" y="16"/>
                  </a:cxn>
                  <a:cxn ang="0">
                    <a:pos x="39" y="14"/>
                  </a:cxn>
                  <a:cxn ang="0">
                    <a:pos x="35" y="11"/>
                  </a:cxn>
                  <a:cxn ang="0">
                    <a:pos x="32" y="11"/>
                  </a:cxn>
                  <a:cxn ang="0">
                    <a:pos x="32" y="11"/>
                  </a:cxn>
                  <a:cxn ang="0">
                    <a:pos x="30" y="14"/>
                  </a:cxn>
                  <a:cxn ang="0">
                    <a:pos x="25" y="18"/>
                  </a:cxn>
                  <a:cxn ang="0">
                    <a:pos x="23" y="25"/>
                  </a:cxn>
                  <a:cxn ang="0">
                    <a:pos x="23" y="55"/>
                  </a:cxn>
                  <a:cxn ang="0">
                    <a:pos x="23" y="60"/>
                  </a:cxn>
                  <a:cxn ang="0">
                    <a:pos x="25" y="65"/>
                  </a:cxn>
                  <a:cxn ang="0">
                    <a:pos x="25" y="67"/>
                  </a:cxn>
                  <a:cxn ang="0">
                    <a:pos x="28" y="69"/>
                  </a:cxn>
                  <a:cxn ang="0">
                    <a:pos x="32" y="69"/>
                  </a:cxn>
                  <a:cxn ang="0">
                    <a:pos x="37" y="72"/>
                  </a:cxn>
                  <a:cxn ang="0">
                    <a:pos x="37" y="72"/>
                  </a:cxn>
                  <a:cxn ang="0">
                    <a:pos x="0" y="72"/>
                  </a:cxn>
                  <a:cxn ang="0">
                    <a:pos x="0" y="72"/>
                  </a:cxn>
                  <a:cxn ang="0">
                    <a:pos x="4" y="69"/>
                  </a:cxn>
                  <a:cxn ang="0">
                    <a:pos x="7" y="69"/>
                  </a:cxn>
                  <a:cxn ang="0">
                    <a:pos x="9" y="67"/>
                  </a:cxn>
                  <a:cxn ang="0">
                    <a:pos x="9" y="65"/>
                  </a:cxn>
                  <a:cxn ang="0">
                    <a:pos x="9" y="62"/>
                  </a:cxn>
                  <a:cxn ang="0">
                    <a:pos x="9" y="55"/>
                  </a:cxn>
                  <a:cxn ang="0">
                    <a:pos x="9" y="30"/>
                  </a:cxn>
                  <a:cxn ang="0">
                    <a:pos x="9" y="21"/>
                  </a:cxn>
                  <a:cxn ang="0">
                    <a:pos x="9" y="16"/>
                  </a:cxn>
                  <a:cxn ang="0">
                    <a:pos x="9" y="14"/>
                  </a:cxn>
                  <a:cxn ang="0">
                    <a:pos x="9" y="11"/>
                  </a:cxn>
                  <a:cxn ang="0">
                    <a:pos x="7" y="9"/>
                  </a:cxn>
                  <a:cxn ang="0">
                    <a:pos x="7" y="9"/>
                  </a:cxn>
                  <a:cxn ang="0">
                    <a:pos x="4" y="9"/>
                  </a:cxn>
                  <a:cxn ang="0">
                    <a:pos x="2" y="9"/>
                  </a:cxn>
                  <a:cxn ang="0">
                    <a:pos x="0" y="9"/>
                  </a:cxn>
                  <a:cxn ang="0">
                    <a:pos x="0" y="9"/>
                  </a:cxn>
                  <a:cxn ang="0">
                    <a:pos x="21" y="0"/>
                  </a:cxn>
                  <a:cxn ang="0">
                    <a:pos x="23" y="0"/>
                  </a:cxn>
                </a:cxnLst>
                <a:rect l="0" t="0" r="r" b="b"/>
                <a:pathLst>
                  <a:path w="51" h="72">
                    <a:moveTo>
                      <a:pt x="23" y="0"/>
                    </a:moveTo>
                    <a:lnTo>
                      <a:pt x="23" y="18"/>
                    </a:lnTo>
                    <a:lnTo>
                      <a:pt x="28" y="7"/>
                    </a:lnTo>
                    <a:lnTo>
                      <a:pt x="35" y="2"/>
                    </a:lnTo>
                    <a:lnTo>
                      <a:pt x="42" y="0"/>
                    </a:lnTo>
                    <a:lnTo>
                      <a:pt x="44" y="0"/>
                    </a:lnTo>
                    <a:lnTo>
                      <a:pt x="49" y="2"/>
                    </a:lnTo>
                    <a:lnTo>
                      <a:pt x="51" y="7"/>
                    </a:lnTo>
                    <a:lnTo>
                      <a:pt x="51" y="9"/>
                    </a:lnTo>
                    <a:lnTo>
                      <a:pt x="51" y="14"/>
                    </a:lnTo>
                    <a:lnTo>
                      <a:pt x="49" y="16"/>
                    </a:lnTo>
                    <a:lnTo>
                      <a:pt x="46" y="18"/>
                    </a:lnTo>
                    <a:lnTo>
                      <a:pt x="44" y="18"/>
                    </a:lnTo>
                    <a:lnTo>
                      <a:pt x="42" y="16"/>
                    </a:lnTo>
                    <a:lnTo>
                      <a:pt x="39" y="14"/>
                    </a:lnTo>
                    <a:lnTo>
                      <a:pt x="35" y="11"/>
                    </a:lnTo>
                    <a:lnTo>
                      <a:pt x="32" y="11"/>
                    </a:lnTo>
                    <a:lnTo>
                      <a:pt x="30" y="14"/>
                    </a:lnTo>
                    <a:lnTo>
                      <a:pt x="25" y="18"/>
                    </a:lnTo>
                    <a:lnTo>
                      <a:pt x="23" y="25"/>
                    </a:lnTo>
                    <a:lnTo>
                      <a:pt x="23" y="55"/>
                    </a:lnTo>
                    <a:lnTo>
                      <a:pt x="23" y="60"/>
                    </a:lnTo>
                    <a:lnTo>
                      <a:pt x="25" y="65"/>
                    </a:lnTo>
                    <a:lnTo>
                      <a:pt x="25" y="67"/>
                    </a:lnTo>
                    <a:lnTo>
                      <a:pt x="28" y="69"/>
                    </a:lnTo>
                    <a:lnTo>
                      <a:pt x="32" y="69"/>
                    </a:lnTo>
                    <a:lnTo>
                      <a:pt x="37" y="72"/>
                    </a:lnTo>
                    <a:lnTo>
                      <a:pt x="0" y="72"/>
                    </a:lnTo>
                    <a:lnTo>
                      <a:pt x="4" y="69"/>
                    </a:lnTo>
                    <a:lnTo>
                      <a:pt x="7" y="69"/>
                    </a:lnTo>
                    <a:lnTo>
                      <a:pt x="9" y="67"/>
                    </a:lnTo>
                    <a:lnTo>
                      <a:pt x="9" y="65"/>
                    </a:lnTo>
                    <a:lnTo>
                      <a:pt x="9" y="62"/>
                    </a:lnTo>
                    <a:lnTo>
                      <a:pt x="9" y="55"/>
                    </a:lnTo>
                    <a:lnTo>
                      <a:pt x="9" y="30"/>
                    </a:lnTo>
                    <a:lnTo>
                      <a:pt x="9" y="21"/>
                    </a:lnTo>
                    <a:lnTo>
                      <a:pt x="9" y="16"/>
                    </a:lnTo>
                    <a:lnTo>
                      <a:pt x="9" y="14"/>
                    </a:lnTo>
                    <a:lnTo>
                      <a:pt x="9" y="11"/>
                    </a:lnTo>
                    <a:lnTo>
                      <a:pt x="7" y="9"/>
                    </a:lnTo>
                    <a:lnTo>
                      <a:pt x="4" y="9"/>
                    </a:lnTo>
                    <a:lnTo>
                      <a:pt x="2" y="9"/>
                    </a:lnTo>
                    <a:lnTo>
                      <a:pt x="0" y="9"/>
                    </a:lnTo>
                    <a:lnTo>
                      <a:pt x="21" y="0"/>
                    </a:lnTo>
                    <a:lnTo>
                      <a:pt x="23" y="0"/>
                    </a:lnTo>
                    <a:close/>
                  </a:path>
                </a:pathLst>
              </a:custGeom>
              <a:solidFill>
                <a:srgbClr val="000000"/>
              </a:solidFill>
              <a:ln w="0">
                <a:solidFill>
                  <a:srgbClr val="000000"/>
                </a:solidFill>
                <a:round/>
                <a:headEnd/>
                <a:tailEnd/>
              </a:ln>
            </p:spPr>
            <p:txBody>
              <a:bodyPr/>
              <a:lstStyle/>
              <a:p>
                <a:endParaRPr lang="en-US"/>
              </a:p>
            </p:txBody>
          </p:sp>
          <p:sp>
            <p:nvSpPr>
              <p:cNvPr id="534863" name="Freeform 335"/>
              <p:cNvSpPr>
                <a:spLocks noEditPoints="1"/>
              </p:cNvSpPr>
              <p:nvPr/>
            </p:nvSpPr>
            <p:spPr bwMode="auto">
              <a:xfrm>
                <a:off x="5080" y="4238"/>
                <a:ext cx="72" cy="107"/>
              </a:xfrm>
              <a:custGeom>
                <a:avLst/>
                <a:gdLst/>
                <a:ahLst/>
                <a:cxnLst>
                  <a:cxn ang="0">
                    <a:pos x="14" y="44"/>
                  </a:cxn>
                  <a:cxn ang="0">
                    <a:pos x="7" y="32"/>
                  </a:cxn>
                  <a:cxn ang="0">
                    <a:pos x="7" y="18"/>
                  </a:cxn>
                  <a:cxn ang="0">
                    <a:pos x="14" y="7"/>
                  </a:cxn>
                  <a:cxn ang="0">
                    <a:pos x="26" y="0"/>
                  </a:cxn>
                  <a:cxn ang="0">
                    <a:pos x="44" y="0"/>
                  </a:cxn>
                  <a:cxn ang="0">
                    <a:pos x="68" y="4"/>
                  </a:cxn>
                  <a:cxn ang="0">
                    <a:pos x="70" y="4"/>
                  </a:cxn>
                  <a:cxn ang="0">
                    <a:pos x="72" y="4"/>
                  </a:cxn>
                  <a:cxn ang="0">
                    <a:pos x="72" y="7"/>
                  </a:cxn>
                  <a:cxn ang="0">
                    <a:pos x="72" y="9"/>
                  </a:cxn>
                  <a:cxn ang="0">
                    <a:pos x="70" y="9"/>
                  </a:cxn>
                  <a:cxn ang="0">
                    <a:pos x="68" y="9"/>
                  </a:cxn>
                  <a:cxn ang="0">
                    <a:pos x="61" y="16"/>
                  </a:cxn>
                  <a:cxn ang="0">
                    <a:pos x="61" y="30"/>
                  </a:cxn>
                  <a:cxn ang="0">
                    <a:pos x="54" y="42"/>
                  </a:cxn>
                  <a:cxn ang="0">
                    <a:pos x="42" y="49"/>
                  </a:cxn>
                  <a:cxn ang="0">
                    <a:pos x="28" y="49"/>
                  </a:cxn>
                  <a:cxn ang="0">
                    <a:pos x="19" y="51"/>
                  </a:cxn>
                  <a:cxn ang="0">
                    <a:pos x="16" y="55"/>
                  </a:cxn>
                  <a:cxn ang="0">
                    <a:pos x="16" y="58"/>
                  </a:cxn>
                  <a:cxn ang="0">
                    <a:pos x="19" y="60"/>
                  </a:cxn>
                  <a:cxn ang="0">
                    <a:pos x="26" y="60"/>
                  </a:cxn>
                  <a:cxn ang="0">
                    <a:pos x="42" y="62"/>
                  </a:cxn>
                  <a:cxn ang="0">
                    <a:pos x="54" y="62"/>
                  </a:cxn>
                  <a:cxn ang="0">
                    <a:pos x="65" y="67"/>
                  </a:cxn>
                  <a:cxn ang="0">
                    <a:pos x="70" y="79"/>
                  </a:cxn>
                  <a:cxn ang="0">
                    <a:pos x="63" y="95"/>
                  </a:cxn>
                  <a:cxn ang="0">
                    <a:pos x="42" y="107"/>
                  </a:cxn>
                  <a:cxn ang="0">
                    <a:pos x="21" y="107"/>
                  </a:cxn>
                  <a:cxn ang="0">
                    <a:pos x="7" y="100"/>
                  </a:cxn>
                  <a:cxn ang="0">
                    <a:pos x="0" y="93"/>
                  </a:cxn>
                  <a:cxn ang="0">
                    <a:pos x="0" y="88"/>
                  </a:cxn>
                  <a:cxn ang="0">
                    <a:pos x="7" y="81"/>
                  </a:cxn>
                  <a:cxn ang="0">
                    <a:pos x="9" y="76"/>
                  </a:cxn>
                  <a:cxn ang="0">
                    <a:pos x="9" y="69"/>
                  </a:cxn>
                  <a:cxn ang="0">
                    <a:pos x="4" y="65"/>
                  </a:cxn>
                  <a:cxn ang="0">
                    <a:pos x="7" y="60"/>
                  </a:cxn>
                  <a:cxn ang="0">
                    <a:pos x="9" y="53"/>
                  </a:cxn>
                  <a:cxn ang="0">
                    <a:pos x="19" y="46"/>
                  </a:cxn>
                  <a:cxn ang="0">
                    <a:pos x="28" y="4"/>
                  </a:cxn>
                  <a:cxn ang="0">
                    <a:pos x="19" y="14"/>
                  </a:cxn>
                  <a:cxn ang="0">
                    <a:pos x="19" y="30"/>
                  </a:cxn>
                  <a:cxn ang="0">
                    <a:pos x="23" y="42"/>
                  </a:cxn>
                  <a:cxn ang="0">
                    <a:pos x="35" y="46"/>
                  </a:cxn>
                  <a:cxn ang="0">
                    <a:pos x="44" y="42"/>
                  </a:cxn>
                  <a:cxn ang="0">
                    <a:pos x="49" y="28"/>
                  </a:cxn>
                  <a:cxn ang="0">
                    <a:pos x="47" y="14"/>
                  </a:cxn>
                  <a:cxn ang="0">
                    <a:pos x="37" y="4"/>
                  </a:cxn>
                  <a:cxn ang="0">
                    <a:pos x="19" y="72"/>
                  </a:cxn>
                  <a:cxn ang="0">
                    <a:pos x="11" y="81"/>
                  </a:cxn>
                  <a:cxn ang="0">
                    <a:pos x="9" y="86"/>
                  </a:cxn>
                  <a:cxn ang="0">
                    <a:pos x="14" y="93"/>
                  </a:cxn>
                  <a:cxn ang="0">
                    <a:pos x="28" y="97"/>
                  </a:cxn>
                  <a:cxn ang="0">
                    <a:pos x="47" y="97"/>
                  </a:cxn>
                  <a:cxn ang="0">
                    <a:pos x="58" y="93"/>
                  </a:cxn>
                  <a:cxn ang="0">
                    <a:pos x="65" y="81"/>
                  </a:cxn>
                  <a:cxn ang="0">
                    <a:pos x="61" y="76"/>
                  </a:cxn>
                  <a:cxn ang="0">
                    <a:pos x="51" y="74"/>
                  </a:cxn>
                  <a:cxn ang="0">
                    <a:pos x="30" y="74"/>
                  </a:cxn>
                </a:cxnLst>
                <a:rect l="0" t="0" r="r" b="b"/>
                <a:pathLst>
                  <a:path w="72" h="107">
                    <a:moveTo>
                      <a:pt x="19" y="46"/>
                    </a:moveTo>
                    <a:lnTo>
                      <a:pt x="14" y="44"/>
                    </a:lnTo>
                    <a:lnTo>
                      <a:pt x="9" y="37"/>
                    </a:lnTo>
                    <a:lnTo>
                      <a:pt x="7" y="32"/>
                    </a:lnTo>
                    <a:lnTo>
                      <a:pt x="4" y="25"/>
                    </a:lnTo>
                    <a:lnTo>
                      <a:pt x="7" y="18"/>
                    </a:lnTo>
                    <a:lnTo>
                      <a:pt x="9" y="14"/>
                    </a:lnTo>
                    <a:lnTo>
                      <a:pt x="14" y="7"/>
                    </a:lnTo>
                    <a:lnTo>
                      <a:pt x="19" y="2"/>
                    </a:lnTo>
                    <a:lnTo>
                      <a:pt x="26" y="0"/>
                    </a:lnTo>
                    <a:lnTo>
                      <a:pt x="33" y="0"/>
                    </a:lnTo>
                    <a:lnTo>
                      <a:pt x="44" y="0"/>
                    </a:lnTo>
                    <a:lnTo>
                      <a:pt x="51" y="4"/>
                    </a:lnTo>
                    <a:lnTo>
                      <a:pt x="68" y="4"/>
                    </a:lnTo>
                    <a:lnTo>
                      <a:pt x="70" y="4"/>
                    </a:lnTo>
                    <a:lnTo>
                      <a:pt x="72" y="4"/>
                    </a:lnTo>
                    <a:lnTo>
                      <a:pt x="72" y="7"/>
                    </a:lnTo>
                    <a:lnTo>
                      <a:pt x="72" y="9"/>
                    </a:lnTo>
                    <a:lnTo>
                      <a:pt x="70" y="9"/>
                    </a:lnTo>
                    <a:lnTo>
                      <a:pt x="68" y="9"/>
                    </a:lnTo>
                    <a:lnTo>
                      <a:pt x="58" y="9"/>
                    </a:lnTo>
                    <a:lnTo>
                      <a:pt x="61" y="16"/>
                    </a:lnTo>
                    <a:lnTo>
                      <a:pt x="63" y="25"/>
                    </a:lnTo>
                    <a:lnTo>
                      <a:pt x="61" y="30"/>
                    </a:lnTo>
                    <a:lnTo>
                      <a:pt x="58" y="37"/>
                    </a:lnTo>
                    <a:lnTo>
                      <a:pt x="54" y="42"/>
                    </a:lnTo>
                    <a:lnTo>
                      <a:pt x="49" y="46"/>
                    </a:lnTo>
                    <a:lnTo>
                      <a:pt x="42" y="49"/>
                    </a:lnTo>
                    <a:lnTo>
                      <a:pt x="33" y="49"/>
                    </a:lnTo>
                    <a:lnTo>
                      <a:pt x="28" y="49"/>
                    </a:lnTo>
                    <a:lnTo>
                      <a:pt x="23" y="49"/>
                    </a:lnTo>
                    <a:lnTo>
                      <a:pt x="19" y="51"/>
                    </a:lnTo>
                    <a:lnTo>
                      <a:pt x="16" y="53"/>
                    </a:lnTo>
                    <a:lnTo>
                      <a:pt x="16" y="55"/>
                    </a:lnTo>
                    <a:lnTo>
                      <a:pt x="16" y="58"/>
                    </a:lnTo>
                    <a:lnTo>
                      <a:pt x="16" y="60"/>
                    </a:lnTo>
                    <a:lnTo>
                      <a:pt x="19" y="60"/>
                    </a:lnTo>
                    <a:lnTo>
                      <a:pt x="21" y="60"/>
                    </a:lnTo>
                    <a:lnTo>
                      <a:pt x="26" y="60"/>
                    </a:lnTo>
                    <a:lnTo>
                      <a:pt x="33" y="62"/>
                    </a:lnTo>
                    <a:lnTo>
                      <a:pt x="42" y="62"/>
                    </a:lnTo>
                    <a:lnTo>
                      <a:pt x="49" y="62"/>
                    </a:lnTo>
                    <a:lnTo>
                      <a:pt x="54" y="62"/>
                    </a:lnTo>
                    <a:lnTo>
                      <a:pt x="61" y="65"/>
                    </a:lnTo>
                    <a:lnTo>
                      <a:pt x="65" y="67"/>
                    </a:lnTo>
                    <a:lnTo>
                      <a:pt x="70" y="74"/>
                    </a:lnTo>
                    <a:lnTo>
                      <a:pt x="70" y="79"/>
                    </a:lnTo>
                    <a:lnTo>
                      <a:pt x="68" y="88"/>
                    </a:lnTo>
                    <a:lnTo>
                      <a:pt x="63" y="95"/>
                    </a:lnTo>
                    <a:lnTo>
                      <a:pt x="54" y="102"/>
                    </a:lnTo>
                    <a:lnTo>
                      <a:pt x="42" y="107"/>
                    </a:lnTo>
                    <a:lnTo>
                      <a:pt x="30" y="107"/>
                    </a:lnTo>
                    <a:lnTo>
                      <a:pt x="21" y="107"/>
                    </a:lnTo>
                    <a:lnTo>
                      <a:pt x="14" y="104"/>
                    </a:lnTo>
                    <a:lnTo>
                      <a:pt x="7" y="100"/>
                    </a:lnTo>
                    <a:lnTo>
                      <a:pt x="2" y="97"/>
                    </a:lnTo>
                    <a:lnTo>
                      <a:pt x="0" y="93"/>
                    </a:lnTo>
                    <a:lnTo>
                      <a:pt x="0" y="90"/>
                    </a:lnTo>
                    <a:lnTo>
                      <a:pt x="0" y="88"/>
                    </a:lnTo>
                    <a:lnTo>
                      <a:pt x="2" y="86"/>
                    </a:lnTo>
                    <a:lnTo>
                      <a:pt x="7" y="81"/>
                    </a:lnTo>
                    <a:lnTo>
                      <a:pt x="7" y="79"/>
                    </a:lnTo>
                    <a:lnTo>
                      <a:pt x="9" y="76"/>
                    </a:lnTo>
                    <a:lnTo>
                      <a:pt x="14" y="72"/>
                    </a:lnTo>
                    <a:lnTo>
                      <a:pt x="9" y="69"/>
                    </a:lnTo>
                    <a:lnTo>
                      <a:pt x="7" y="67"/>
                    </a:lnTo>
                    <a:lnTo>
                      <a:pt x="4" y="65"/>
                    </a:lnTo>
                    <a:lnTo>
                      <a:pt x="4" y="62"/>
                    </a:lnTo>
                    <a:lnTo>
                      <a:pt x="7" y="60"/>
                    </a:lnTo>
                    <a:lnTo>
                      <a:pt x="7" y="58"/>
                    </a:lnTo>
                    <a:lnTo>
                      <a:pt x="9" y="53"/>
                    </a:lnTo>
                    <a:lnTo>
                      <a:pt x="14" y="51"/>
                    </a:lnTo>
                    <a:lnTo>
                      <a:pt x="19" y="46"/>
                    </a:lnTo>
                    <a:close/>
                    <a:moveTo>
                      <a:pt x="33" y="2"/>
                    </a:moveTo>
                    <a:lnTo>
                      <a:pt x="28" y="4"/>
                    </a:lnTo>
                    <a:lnTo>
                      <a:pt x="23" y="7"/>
                    </a:lnTo>
                    <a:lnTo>
                      <a:pt x="19" y="14"/>
                    </a:lnTo>
                    <a:lnTo>
                      <a:pt x="19" y="21"/>
                    </a:lnTo>
                    <a:lnTo>
                      <a:pt x="19" y="30"/>
                    </a:lnTo>
                    <a:lnTo>
                      <a:pt x="21" y="35"/>
                    </a:lnTo>
                    <a:lnTo>
                      <a:pt x="23" y="42"/>
                    </a:lnTo>
                    <a:lnTo>
                      <a:pt x="28" y="44"/>
                    </a:lnTo>
                    <a:lnTo>
                      <a:pt x="35" y="46"/>
                    </a:lnTo>
                    <a:lnTo>
                      <a:pt x="40" y="44"/>
                    </a:lnTo>
                    <a:lnTo>
                      <a:pt x="44" y="42"/>
                    </a:lnTo>
                    <a:lnTo>
                      <a:pt x="47" y="37"/>
                    </a:lnTo>
                    <a:lnTo>
                      <a:pt x="49" y="28"/>
                    </a:lnTo>
                    <a:lnTo>
                      <a:pt x="49" y="21"/>
                    </a:lnTo>
                    <a:lnTo>
                      <a:pt x="47" y="14"/>
                    </a:lnTo>
                    <a:lnTo>
                      <a:pt x="42" y="9"/>
                    </a:lnTo>
                    <a:lnTo>
                      <a:pt x="37" y="4"/>
                    </a:lnTo>
                    <a:lnTo>
                      <a:pt x="33" y="2"/>
                    </a:lnTo>
                    <a:close/>
                    <a:moveTo>
                      <a:pt x="19" y="72"/>
                    </a:moveTo>
                    <a:lnTo>
                      <a:pt x="14" y="76"/>
                    </a:lnTo>
                    <a:lnTo>
                      <a:pt x="11" y="81"/>
                    </a:lnTo>
                    <a:lnTo>
                      <a:pt x="11" y="83"/>
                    </a:lnTo>
                    <a:lnTo>
                      <a:pt x="9" y="86"/>
                    </a:lnTo>
                    <a:lnTo>
                      <a:pt x="11" y="90"/>
                    </a:lnTo>
                    <a:lnTo>
                      <a:pt x="14" y="93"/>
                    </a:lnTo>
                    <a:lnTo>
                      <a:pt x="21" y="95"/>
                    </a:lnTo>
                    <a:lnTo>
                      <a:pt x="28" y="97"/>
                    </a:lnTo>
                    <a:lnTo>
                      <a:pt x="37" y="97"/>
                    </a:lnTo>
                    <a:lnTo>
                      <a:pt x="47" y="97"/>
                    </a:lnTo>
                    <a:lnTo>
                      <a:pt x="54" y="95"/>
                    </a:lnTo>
                    <a:lnTo>
                      <a:pt x="58" y="93"/>
                    </a:lnTo>
                    <a:lnTo>
                      <a:pt x="63" y="88"/>
                    </a:lnTo>
                    <a:lnTo>
                      <a:pt x="65" y="81"/>
                    </a:lnTo>
                    <a:lnTo>
                      <a:pt x="65" y="79"/>
                    </a:lnTo>
                    <a:lnTo>
                      <a:pt x="61" y="76"/>
                    </a:lnTo>
                    <a:lnTo>
                      <a:pt x="58" y="76"/>
                    </a:lnTo>
                    <a:lnTo>
                      <a:pt x="51" y="74"/>
                    </a:lnTo>
                    <a:lnTo>
                      <a:pt x="44" y="74"/>
                    </a:lnTo>
                    <a:lnTo>
                      <a:pt x="30" y="74"/>
                    </a:lnTo>
                    <a:lnTo>
                      <a:pt x="19" y="72"/>
                    </a:lnTo>
                    <a:close/>
                  </a:path>
                </a:pathLst>
              </a:custGeom>
              <a:solidFill>
                <a:srgbClr val="000000"/>
              </a:solidFill>
              <a:ln w="0">
                <a:solidFill>
                  <a:srgbClr val="000000"/>
                </a:solidFill>
                <a:round/>
                <a:headEnd/>
                <a:tailEnd/>
              </a:ln>
            </p:spPr>
            <p:txBody>
              <a:bodyPr/>
              <a:lstStyle/>
              <a:p>
                <a:endParaRPr lang="en-US"/>
              </a:p>
            </p:txBody>
          </p:sp>
          <p:sp>
            <p:nvSpPr>
              <p:cNvPr id="534862" name="Freeform 334"/>
              <p:cNvSpPr>
                <a:spLocks/>
              </p:cNvSpPr>
              <p:nvPr/>
            </p:nvSpPr>
            <p:spPr bwMode="auto">
              <a:xfrm>
                <a:off x="5202" y="4200"/>
                <a:ext cx="42" cy="145"/>
              </a:xfrm>
              <a:custGeom>
                <a:avLst/>
                <a:gdLst/>
                <a:ahLst/>
                <a:cxnLst>
                  <a:cxn ang="0">
                    <a:pos x="42" y="140"/>
                  </a:cxn>
                  <a:cxn ang="0">
                    <a:pos x="42" y="145"/>
                  </a:cxn>
                  <a:cxn ang="0">
                    <a:pos x="30" y="138"/>
                  </a:cxn>
                  <a:cxn ang="0">
                    <a:pos x="23" y="131"/>
                  </a:cxn>
                  <a:cxn ang="0">
                    <a:pos x="11" y="119"/>
                  </a:cxn>
                  <a:cxn ang="0">
                    <a:pos x="4" y="103"/>
                  </a:cxn>
                  <a:cxn ang="0">
                    <a:pos x="0" y="89"/>
                  </a:cxn>
                  <a:cxn ang="0">
                    <a:pos x="0" y="73"/>
                  </a:cxn>
                  <a:cxn ang="0">
                    <a:pos x="2" y="49"/>
                  </a:cxn>
                  <a:cxn ang="0">
                    <a:pos x="11" y="28"/>
                  </a:cxn>
                  <a:cxn ang="0">
                    <a:pos x="18" y="17"/>
                  </a:cxn>
                  <a:cxn ang="0">
                    <a:pos x="30" y="7"/>
                  </a:cxn>
                  <a:cxn ang="0">
                    <a:pos x="42" y="0"/>
                  </a:cxn>
                  <a:cxn ang="0">
                    <a:pos x="42" y="5"/>
                  </a:cxn>
                  <a:cxn ang="0">
                    <a:pos x="32" y="10"/>
                  </a:cxn>
                  <a:cxn ang="0">
                    <a:pos x="25" y="19"/>
                  </a:cxn>
                  <a:cxn ang="0">
                    <a:pos x="21" y="28"/>
                  </a:cxn>
                  <a:cxn ang="0">
                    <a:pos x="16" y="42"/>
                  </a:cxn>
                  <a:cxn ang="0">
                    <a:pos x="14" y="56"/>
                  </a:cxn>
                  <a:cxn ang="0">
                    <a:pos x="14" y="70"/>
                  </a:cxn>
                  <a:cxn ang="0">
                    <a:pos x="14" y="87"/>
                  </a:cxn>
                  <a:cxn ang="0">
                    <a:pos x="16" y="100"/>
                  </a:cxn>
                  <a:cxn ang="0">
                    <a:pos x="18" y="110"/>
                  </a:cxn>
                  <a:cxn ang="0">
                    <a:pos x="21" y="117"/>
                  </a:cxn>
                  <a:cxn ang="0">
                    <a:pos x="25" y="124"/>
                  </a:cxn>
                  <a:cxn ang="0">
                    <a:pos x="30" y="128"/>
                  </a:cxn>
                  <a:cxn ang="0">
                    <a:pos x="35" y="135"/>
                  </a:cxn>
                  <a:cxn ang="0">
                    <a:pos x="42" y="140"/>
                  </a:cxn>
                </a:cxnLst>
                <a:rect l="0" t="0" r="r" b="b"/>
                <a:pathLst>
                  <a:path w="42" h="145">
                    <a:moveTo>
                      <a:pt x="42" y="140"/>
                    </a:moveTo>
                    <a:lnTo>
                      <a:pt x="42" y="145"/>
                    </a:lnTo>
                    <a:lnTo>
                      <a:pt x="30" y="138"/>
                    </a:lnTo>
                    <a:lnTo>
                      <a:pt x="23" y="131"/>
                    </a:lnTo>
                    <a:lnTo>
                      <a:pt x="11" y="119"/>
                    </a:lnTo>
                    <a:lnTo>
                      <a:pt x="4" y="103"/>
                    </a:lnTo>
                    <a:lnTo>
                      <a:pt x="0" y="89"/>
                    </a:lnTo>
                    <a:lnTo>
                      <a:pt x="0" y="73"/>
                    </a:lnTo>
                    <a:lnTo>
                      <a:pt x="2" y="49"/>
                    </a:lnTo>
                    <a:lnTo>
                      <a:pt x="11" y="28"/>
                    </a:lnTo>
                    <a:lnTo>
                      <a:pt x="18" y="17"/>
                    </a:lnTo>
                    <a:lnTo>
                      <a:pt x="30" y="7"/>
                    </a:lnTo>
                    <a:lnTo>
                      <a:pt x="42" y="0"/>
                    </a:lnTo>
                    <a:lnTo>
                      <a:pt x="42" y="5"/>
                    </a:lnTo>
                    <a:lnTo>
                      <a:pt x="32" y="10"/>
                    </a:lnTo>
                    <a:lnTo>
                      <a:pt x="25" y="19"/>
                    </a:lnTo>
                    <a:lnTo>
                      <a:pt x="21" y="28"/>
                    </a:lnTo>
                    <a:lnTo>
                      <a:pt x="16" y="42"/>
                    </a:lnTo>
                    <a:lnTo>
                      <a:pt x="14" y="56"/>
                    </a:lnTo>
                    <a:lnTo>
                      <a:pt x="14" y="70"/>
                    </a:lnTo>
                    <a:lnTo>
                      <a:pt x="14" y="87"/>
                    </a:lnTo>
                    <a:lnTo>
                      <a:pt x="16" y="100"/>
                    </a:lnTo>
                    <a:lnTo>
                      <a:pt x="18" y="110"/>
                    </a:lnTo>
                    <a:lnTo>
                      <a:pt x="21" y="117"/>
                    </a:lnTo>
                    <a:lnTo>
                      <a:pt x="25" y="124"/>
                    </a:lnTo>
                    <a:lnTo>
                      <a:pt x="30" y="128"/>
                    </a:lnTo>
                    <a:lnTo>
                      <a:pt x="35" y="135"/>
                    </a:lnTo>
                    <a:lnTo>
                      <a:pt x="42" y="140"/>
                    </a:lnTo>
                    <a:close/>
                  </a:path>
                </a:pathLst>
              </a:custGeom>
              <a:solidFill>
                <a:srgbClr val="000000"/>
              </a:solidFill>
              <a:ln w="0">
                <a:solidFill>
                  <a:srgbClr val="000000"/>
                </a:solidFill>
                <a:round/>
                <a:headEnd/>
                <a:tailEnd/>
              </a:ln>
            </p:spPr>
            <p:txBody>
              <a:bodyPr/>
              <a:lstStyle/>
              <a:p>
                <a:endParaRPr lang="en-US"/>
              </a:p>
            </p:txBody>
          </p:sp>
          <p:sp>
            <p:nvSpPr>
              <p:cNvPr id="534861" name="Freeform 333"/>
              <p:cNvSpPr>
                <a:spLocks/>
              </p:cNvSpPr>
              <p:nvPr/>
            </p:nvSpPr>
            <p:spPr bwMode="auto">
              <a:xfrm>
                <a:off x="5251" y="4205"/>
                <a:ext cx="44" cy="105"/>
              </a:xfrm>
              <a:custGeom>
                <a:avLst/>
                <a:gdLst/>
                <a:ahLst/>
                <a:cxnLst>
                  <a:cxn ang="0">
                    <a:pos x="44" y="105"/>
                  </a:cxn>
                  <a:cxn ang="0">
                    <a:pos x="44" y="105"/>
                  </a:cxn>
                  <a:cxn ang="0">
                    <a:pos x="0" y="105"/>
                  </a:cxn>
                  <a:cxn ang="0">
                    <a:pos x="0" y="105"/>
                  </a:cxn>
                  <a:cxn ang="0">
                    <a:pos x="4" y="105"/>
                  </a:cxn>
                  <a:cxn ang="0">
                    <a:pos x="9" y="102"/>
                  </a:cxn>
                  <a:cxn ang="0">
                    <a:pos x="14" y="100"/>
                  </a:cxn>
                  <a:cxn ang="0">
                    <a:pos x="14" y="95"/>
                  </a:cxn>
                  <a:cxn ang="0">
                    <a:pos x="14" y="86"/>
                  </a:cxn>
                  <a:cxn ang="0">
                    <a:pos x="14" y="19"/>
                  </a:cxn>
                  <a:cxn ang="0">
                    <a:pos x="14" y="12"/>
                  </a:cxn>
                  <a:cxn ang="0">
                    <a:pos x="14" y="7"/>
                  </a:cxn>
                  <a:cxn ang="0">
                    <a:pos x="11" y="5"/>
                  </a:cxn>
                  <a:cxn ang="0">
                    <a:pos x="11" y="2"/>
                  </a:cxn>
                  <a:cxn ang="0">
                    <a:pos x="7" y="2"/>
                  </a:cxn>
                  <a:cxn ang="0">
                    <a:pos x="4" y="0"/>
                  </a:cxn>
                  <a:cxn ang="0">
                    <a:pos x="0" y="0"/>
                  </a:cxn>
                  <a:cxn ang="0">
                    <a:pos x="0" y="0"/>
                  </a:cxn>
                  <a:cxn ang="0">
                    <a:pos x="44" y="0"/>
                  </a:cxn>
                  <a:cxn ang="0">
                    <a:pos x="44" y="0"/>
                  </a:cxn>
                  <a:cxn ang="0">
                    <a:pos x="42" y="0"/>
                  </a:cxn>
                  <a:cxn ang="0">
                    <a:pos x="35" y="2"/>
                  </a:cxn>
                  <a:cxn ang="0">
                    <a:pos x="33" y="5"/>
                  </a:cxn>
                  <a:cxn ang="0">
                    <a:pos x="30" y="9"/>
                  </a:cxn>
                  <a:cxn ang="0">
                    <a:pos x="30" y="19"/>
                  </a:cxn>
                  <a:cxn ang="0">
                    <a:pos x="30" y="86"/>
                  </a:cxn>
                  <a:cxn ang="0">
                    <a:pos x="30" y="95"/>
                  </a:cxn>
                  <a:cxn ang="0">
                    <a:pos x="30" y="98"/>
                  </a:cxn>
                  <a:cxn ang="0">
                    <a:pos x="33" y="100"/>
                  </a:cxn>
                  <a:cxn ang="0">
                    <a:pos x="35" y="102"/>
                  </a:cxn>
                  <a:cxn ang="0">
                    <a:pos x="37" y="102"/>
                  </a:cxn>
                  <a:cxn ang="0">
                    <a:pos x="42" y="105"/>
                  </a:cxn>
                  <a:cxn ang="0">
                    <a:pos x="44" y="105"/>
                  </a:cxn>
                </a:cxnLst>
                <a:rect l="0" t="0" r="r" b="b"/>
                <a:pathLst>
                  <a:path w="44" h="105">
                    <a:moveTo>
                      <a:pt x="44" y="105"/>
                    </a:moveTo>
                    <a:lnTo>
                      <a:pt x="44" y="105"/>
                    </a:lnTo>
                    <a:lnTo>
                      <a:pt x="0" y="105"/>
                    </a:lnTo>
                    <a:lnTo>
                      <a:pt x="4" y="105"/>
                    </a:lnTo>
                    <a:lnTo>
                      <a:pt x="9" y="102"/>
                    </a:lnTo>
                    <a:lnTo>
                      <a:pt x="14" y="100"/>
                    </a:lnTo>
                    <a:lnTo>
                      <a:pt x="14" y="95"/>
                    </a:lnTo>
                    <a:lnTo>
                      <a:pt x="14" y="86"/>
                    </a:lnTo>
                    <a:lnTo>
                      <a:pt x="14" y="19"/>
                    </a:lnTo>
                    <a:lnTo>
                      <a:pt x="14" y="12"/>
                    </a:lnTo>
                    <a:lnTo>
                      <a:pt x="14" y="7"/>
                    </a:lnTo>
                    <a:lnTo>
                      <a:pt x="11" y="5"/>
                    </a:lnTo>
                    <a:lnTo>
                      <a:pt x="11" y="2"/>
                    </a:lnTo>
                    <a:lnTo>
                      <a:pt x="7" y="2"/>
                    </a:lnTo>
                    <a:lnTo>
                      <a:pt x="4" y="0"/>
                    </a:lnTo>
                    <a:lnTo>
                      <a:pt x="0" y="0"/>
                    </a:lnTo>
                    <a:lnTo>
                      <a:pt x="44" y="0"/>
                    </a:lnTo>
                    <a:lnTo>
                      <a:pt x="42" y="0"/>
                    </a:lnTo>
                    <a:lnTo>
                      <a:pt x="35" y="2"/>
                    </a:lnTo>
                    <a:lnTo>
                      <a:pt x="33" y="5"/>
                    </a:lnTo>
                    <a:lnTo>
                      <a:pt x="30" y="9"/>
                    </a:lnTo>
                    <a:lnTo>
                      <a:pt x="30" y="19"/>
                    </a:lnTo>
                    <a:lnTo>
                      <a:pt x="30" y="86"/>
                    </a:lnTo>
                    <a:lnTo>
                      <a:pt x="30" y="95"/>
                    </a:lnTo>
                    <a:lnTo>
                      <a:pt x="30" y="98"/>
                    </a:lnTo>
                    <a:lnTo>
                      <a:pt x="33" y="100"/>
                    </a:lnTo>
                    <a:lnTo>
                      <a:pt x="35" y="102"/>
                    </a:lnTo>
                    <a:lnTo>
                      <a:pt x="37" y="102"/>
                    </a:lnTo>
                    <a:lnTo>
                      <a:pt x="42" y="105"/>
                    </a:lnTo>
                    <a:lnTo>
                      <a:pt x="44" y="105"/>
                    </a:lnTo>
                    <a:close/>
                  </a:path>
                </a:pathLst>
              </a:custGeom>
              <a:solidFill>
                <a:srgbClr val="000000"/>
              </a:solidFill>
              <a:ln w="0">
                <a:solidFill>
                  <a:srgbClr val="000000"/>
                </a:solidFill>
                <a:round/>
                <a:headEnd/>
                <a:tailEnd/>
              </a:ln>
            </p:spPr>
            <p:txBody>
              <a:bodyPr/>
              <a:lstStyle/>
              <a:p>
                <a:endParaRPr lang="en-US"/>
              </a:p>
            </p:txBody>
          </p:sp>
          <p:sp>
            <p:nvSpPr>
              <p:cNvPr id="534860" name="Freeform 332"/>
              <p:cNvSpPr>
                <a:spLocks noEditPoints="1"/>
              </p:cNvSpPr>
              <p:nvPr/>
            </p:nvSpPr>
            <p:spPr bwMode="auto">
              <a:xfrm>
                <a:off x="5300" y="4205"/>
                <a:ext cx="96" cy="105"/>
              </a:xfrm>
              <a:custGeom>
                <a:avLst/>
                <a:gdLst/>
                <a:ahLst/>
                <a:cxnLst>
                  <a:cxn ang="0">
                    <a:pos x="82" y="56"/>
                  </a:cxn>
                  <a:cxn ang="0">
                    <a:pos x="94" y="65"/>
                  </a:cxn>
                  <a:cxn ang="0">
                    <a:pos x="96" y="77"/>
                  </a:cxn>
                  <a:cxn ang="0">
                    <a:pos x="91" y="91"/>
                  </a:cxn>
                  <a:cxn ang="0">
                    <a:pos x="77" y="102"/>
                  </a:cxn>
                  <a:cxn ang="0">
                    <a:pos x="61" y="105"/>
                  </a:cxn>
                  <a:cxn ang="0">
                    <a:pos x="0" y="105"/>
                  </a:cxn>
                  <a:cxn ang="0">
                    <a:pos x="5" y="105"/>
                  </a:cxn>
                  <a:cxn ang="0">
                    <a:pos x="14" y="100"/>
                  </a:cxn>
                  <a:cxn ang="0">
                    <a:pos x="16" y="86"/>
                  </a:cxn>
                  <a:cxn ang="0">
                    <a:pos x="16" y="12"/>
                  </a:cxn>
                  <a:cxn ang="0">
                    <a:pos x="14" y="5"/>
                  </a:cxn>
                  <a:cxn ang="0">
                    <a:pos x="5" y="0"/>
                  </a:cxn>
                  <a:cxn ang="0">
                    <a:pos x="0" y="0"/>
                  </a:cxn>
                  <a:cxn ang="0">
                    <a:pos x="58" y="0"/>
                  </a:cxn>
                  <a:cxn ang="0">
                    <a:pos x="75" y="5"/>
                  </a:cxn>
                  <a:cxn ang="0">
                    <a:pos x="84" y="12"/>
                  </a:cxn>
                  <a:cxn ang="0">
                    <a:pos x="91" y="28"/>
                  </a:cxn>
                  <a:cxn ang="0">
                    <a:pos x="87" y="42"/>
                  </a:cxn>
                  <a:cxn ang="0">
                    <a:pos x="73" y="51"/>
                  </a:cxn>
                  <a:cxn ang="0">
                    <a:pos x="35" y="49"/>
                  </a:cxn>
                  <a:cxn ang="0">
                    <a:pos x="42" y="49"/>
                  </a:cxn>
                  <a:cxn ang="0">
                    <a:pos x="56" y="49"/>
                  </a:cxn>
                  <a:cxn ang="0">
                    <a:pos x="68" y="44"/>
                  </a:cxn>
                  <a:cxn ang="0">
                    <a:pos x="73" y="33"/>
                  </a:cxn>
                  <a:cxn ang="0">
                    <a:pos x="73" y="21"/>
                  </a:cxn>
                  <a:cxn ang="0">
                    <a:pos x="66" y="12"/>
                  </a:cxn>
                  <a:cxn ang="0">
                    <a:pos x="54" y="5"/>
                  </a:cxn>
                  <a:cxn ang="0">
                    <a:pos x="37" y="5"/>
                  </a:cxn>
                  <a:cxn ang="0">
                    <a:pos x="30" y="49"/>
                  </a:cxn>
                  <a:cxn ang="0">
                    <a:pos x="40" y="100"/>
                  </a:cxn>
                  <a:cxn ang="0">
                    <a:pos x="58" y="100"/>
                  </a:cxn>
                  <a:cxn ang="0">
                    <a:pos x="70" y="93"/>
                  </a:cxn>
                  <a:cxn ang="0">
                    <a:pos x="77" y="84"/>
                  </a:cxn>
                  <a:cxn ang="0">
                    <a:pos x="77" y="72"/>
                  </a:cxn>
                  <a:cxn ang="0">
                    <a:pos x="70" y="61"/>
                  </a:cxn>
                  <a:cxn ang="0">
                    <a:pos x="56" y="56"/>
                  </a:cxn>
                  <a:cxn ang="0">
                    <a:pos x="40" y="54"/>
                  </a:cxn>
                  <a:cxn ang="0">
                    <a:pos x="33" y="54"/>
                  </a:cxn>
                  <a:cxn ang="0">
                    <a:pos x="30" y="98"/>
                  </a:cxn>
                </a:cxnLst>
                <a:rect l="0" t="0" r="r" b="b"/>
                <a:pathLst>
                  <a:path w="96" h="105">
                    <a:moveTo>
                      <a:pt x="73" y="51"/>
                    </a:moveTo>
                    <a:lnTo>
                      <a:pt x="82" y="56"/>
                    </a:lnTo>
                    <a:lnTo>
                      <a:pt x="89" y="61"/>
                    </a:lnTo>
                    <a:lnTo>
                      <a:pt x="94" y="65"/>
                    </a:lnTo>
                    <a:lnTo>
                      <a:pt x="96" y="70"/>
                    </a:lnTo>
                    <a:lnTo>
                      <a:pt x="96" y="77"/>
                    </a:lnTo>
                    <a:lnTo>
                      <a:pt x="96" y="84"/>
                    </a:lnTo>
                    <a:lnTo>
                      <a:pt x="91" y="91"/>
                    </a:lnTo>
                    <a:lnTo>
                      <a:pt x="84" y="98"/>
                    </a:lnTo>
                    <a:lnTo>
                      <a:pt x="77" y="102"/>
                    </a:lnTo>
                    <a:lnTo>
                      <a:pt x="70" y="105"/>
                    </a:lnTo>
                    <a:lnTo>
                      <a:pt x="61" y="105"/>
                    </a:lnTo>
                    <a:lnTo>
                      <a:pt x="51" y="105"/>
                    </a:lnTo>
                    <a:lnTo>
                      <a:pt x="0" y="105"/>
                    </a:lnTo>
                    <a:lnTo>
                      <a:pt x="5" y="105"/>
                    </a:lnTo>
                    <a:lnTo>
                      <a:pt x="9" y="102"/>
                    </a:lnTo>
                    <a:lnTo>
                      <a:pt x="14" y="100"/>
                    </a:lnTo>
                    <a:lnTo>
                      <a:pt x="16" y="95"/>
                    </a:lnTo>
                    <a:lnTo>
                      <a:pt x="16" y="86"/>
                    </a:lnTo>
                    <a:lnTo>
                      <a:pt x="16" y="19"/>
                    </a:lnTo>
                    <a:lnTo>
                      <a:pt x="16" y="12"/>
                    </a:lnTo>
                    <a:lnTo>
                      <a:pt x="14" y="7"/>
                    </a:lnTo>
                    <a:lnTo>
                      <a:pt x="14" y="5"/>
                    </a:lnTo>
                    <a:lnTo>
                      <a:pt x="9" y="2"/>
                    </a:lnTo>
                    <a:lnTo>
                      <a:pt x="5" y="0"/>
                    </a:lnTo>
                    <a:lnTo>
                      <a:pt x="0" y="0"/>
                    </a:lnTo>
                    <a:lnTo>
                      <a:pt x="47" y="0"/>
                    </a:lnTo>
                    <a:lnTo>
                      <a:pt x="58" y="0"/>
                    </a:lnTo>
                    <a:lnTo>
                      <a:pt x="68" y="0"/>
                    </a:lnTo>
                    <a:lnTo>
                      <a:pt x="75" y="5"/>
                    </a:lnTo>
                    <a:lnTo>
                      <a:pt x="80" y="7"/>
                    </a:lnTo>
                    <a:lnTo>
                      <a:pt x="84" y="12"/>
                    </a:lnTo>
                    <a:lnTo>
                      <a:pt x="89" y="19"/>
                    </a:lnTo>
                    <a:lnTo>
                      <a:pt x="91" y="28"/>
                    </a:lnTo>
                    <a:lnTo>
                      <a:pt x="89" y="35"/>
                    </a:lnTo>
                    <a:lnTo>
                      <a:pt x="87" y="42"/>
                    </a:lnTo>
                    <a:lnTo>
                      <a:pt x="80" y="49"/>
                    </a:lnTo>
                    <a:lnTo>
                      <a:pt x="73" y="51"/>
                    </a:lnTo>
                    <a:close/>
                    <a:moveTo>
                      <a:pt x="30" y="49"/>
                    </a:moveTo>
                    <a:lnTo>
                      <a:pt x="35" y="49"/>
                    </a:lnTo>
                    <a:lnTo>
                      <a:pt x="37" y="49"/>
                    </a:lnTo>
                    <a:lnTo>
                      <a:pt x="42" y="49"/>
                    </a:lnTo>
                    <a:lnTo>
                      <a:pt x="47" y="49"/>
                    </a:lnTo>
                    <a:lnTo>
                      <a:pt x="56" y="49"/>
                    </a:lnTo>
                    <a:lnTo>
                      <a:pt x="63" y="47"/>
                    </a:lnTo>
                    <a:lnTo>
                      <a:pt x="68" y="44"/>
                    </a:lnTo>
                    <a:lnTo>
                      <a:pt x="70" y="40"/>
                    </a:lnTo>
                    <a:lnTo>
                      <a:pt x="73" y="33"/>
                    </a:lnTo>
                    <a:lnTo>
                      <a:pt x="73" y="28"/>
                    </a:lnTo>
                    <a:lnTo>
                      <a:pt x="73" y="21"/>
                    </a:lnTo>
                    <a:lnTo>
                      <a:pt x="70" y="16"/>
                    </a:lnTo>
                    <a:lnTo>
                      <a:pt x="66" y="12"/>
                    </a:lnTo>
                    <a:lnTo>
                      <a:pt x="61" y="7"/>
                    </a:lnTo>
                    <a:lnTo>
                      <a:pt x="54" y="5"/>
                    </a:lnTo>
                    <a:lnTo>
                      <a:pt x="44" y="5"/>
                    </a:lnTo>
                    <a:lnTo>
                      <a:pt x="37" y="5"/>
                    </a:lnTo>
                    <a:lnTo>
                      <a:pt x="30" y="7"/>
                    </a:lnTo>
                    <a:lnTo>
                      <a:pt x="30" y="49"/>
                    </a:lnTo>
                    <a:close/>
                    <a:moveTo>
                      <a:pt x="30" y="98"/>
                    </a:moveTo>
                    <a:lnTo>
                      <a:pt x="40" y="100"/>
                    </a:lnTo>
                    <a:lnTo>
                      <a:pt x="49" y="100"/>
                    </a:lnTo>
                    <a:lnTo>
                      <a:pt x="58" y="100"/>
                    </a:lnTo>
                    <a:lnTo>
                      <a:pt x="66" y="98"/>
                    </a:lnTo>
                    <a:lnTo>
                      <a:pt x="70" y="93"/>
                    </a:lnTo>
                    <a:lnTo>
                      <a:pt x="75" y="88"/>
                    </a:lnTo>
                    <a:lnTo>
                      <a:pt x="77" y="84"/>
                    </a:lnTo>
                    <a:lnTo>
                      <a:pt x="77" y="79"/>
                    </a:lnTo>
                    <a:lnTo>
                      <a:pt x="77" y="72"/>
                    </a:lnTo>
                    <a:lnTo>
                      <a:pt x="75" y="68"/>
                    </a:lnTo>
                    <a:lnTo>
                      <a:pt x="70" y="61"/>
                    </a:lnTo>
                    <a:lnTo>
                      <a:pt x="63" y="58"/>
                    </a:lnTo>
                    <a:lnTo>
                      <a:pt x="56" y="56"/>
                    </a:lnTo>
                    <a:lnTo>
                      <a:pt x="44" y="54"/>
                    </a:lnTo>
                    <a:lnTo>
                      <a:pt x="40" y="54"/>
                    </a:lnTo>
                    <a:lnTo>
                      <a:pt x="37" y="54"/>
                    </a:lnTo>
                    <a:lnTo>
                      <a:pt x="33" y="54"/>
                    </a:lnTo>
                    <a:lnTo>
                      <a:pt x="30" y="56"/>
                    </a:lnTo>
                    <a:lnTo>
                      <a:pt x="30" y="98"/>
                    </a:lnTo>
                    <a:close/>
                  </a:path>
                </a:pathLst>
              </a:custGeom>
              <a:solidFill>
                <a:srgbClr val="000000"/>
              </a:solidFill>
              <a:ln w="0">
                <a:solidFill>
                  <a:srgbClr val="000000"/>
                </a:solidFill>
                <a:round/>
                <a:headEnd/>
                <a:tailEnd/>
              </a:ln>
            </p:spPr>
            <p:txBody>
              <a:bodyPr/>
              <a:lstStyle/>
              <a:p>
                <a:endParaRPr lang="en-US"/>
              </a:p>
            </p:txBody>
          </p:sp>
          <p:sp>
            <p:nvSpPr>
              <p:cNvPr id="534859" name="Freeform 331"/>
              <p:cNvSpPr>
                <a:spLocks/>
              </p:cNvSpPr>
              <p:nvPr/>
            </p:nvSpPr>
            <p:spPr bwMode="auto">
              <a:xfrm>
                <a:off x="5408" y="4205"/>
                <a:ext cx="138" cy="105"/>
              </a:xfrm>
              <a:custGeom>
                <a:avLst/>
                <a:gdLst/>
                <a:ahLst/>
                <a:cxnLst>
                  <a:cxn ang="0">
                    <a:pos x="63" y="105"/>
                  </a:cxn>
                  <a:cxn ang="0">
                    <a:pos x="21" y="16"/>
                  </a:cxn>
                  <a:cxn ang="0">
                    <a:pos x="21" y="86"/>
                  </a:cxn>
                  <a:cxn ang="0">
                    <a:pos x="21" y="93"/>
                  </a:cxn>
                  <a:cxn ang="0">
                    <a:pos x="23" y="98"/>
                  </a:cxn>
                  <a:cxn ang="0">
                    <a:pos x="23" y="100"/>
                  </a:cxn>
                  <a:cxn ang="0">
                    <a:pos x="28" y="102"/>
                  </a:cxn>
                  <a:cxn ang="0">
                    <a:pos x="32" y="105"/>
                  </a:cxn>
                  <a:cxn ang="0">
                    <a:pos x="37" y="105"/>
                  </a:cxn>
                  <a:cxn ang="0">
                    <a:pos x="37" y="105"/>
                  </a:cxn>
                  <a:cxn ang="0">
                    <a:pos x="0" y="105"/>
                  </a:cxn>
                  <a:cxn ang="0">
                    <a:pos x="0" y="105"/>
                  </a:cxn>
                  <a:cxn ang="0">
                    <a:pos x="4" y="105"/>
                  </a:cxn>
                  <a:cxn ang="0">
                    <a:pos x="9" y="102"/>
                  </a:cxn>
                  <a:cxn ang="0">
                    <a:pos x="14" y="100"/>
                  </a:cxn>
                  <a:cxn ang="0">
                    <a:pos x="14" y="95"/>
                  </a:cxn>
                  <a:cxn ang="0">
                    <a:pos x="14" y="86"/>
                  </a:cxn>
                  <a:cxn ang="0">
                    <a:pos x="14" y="19"/>
                  </a:cxn>
                  <a:cxn ang="0">
                    <a:pos x="14" y="12"/>
                  </a:cxn>
                  <a:cxn ang="0">
                    <a:pos x="14" y="7"/>
                  </a:cxn>
                  <a:cxn ang="0">
                    <a:pos x="11" y="5"/>
                  </a:cxn>
                  <a:cxn ang="0">
                    <a:pos x="9" y="2"/>
                  </a:cxn>
                  <a:cxn ang="0">
                    <a:pos x="4" y="2"/>
                  </a:cxn>
                  <a:cxn ang="0">
                    <a:pos x="0" y="0"/>
                  </a:cxn>
                  <a:cxn ang="0">
                    <a:pos x="0" y="0"/>
                  </a:cxn>
                  <a:cxn ang="0">
                    <a:pos x="30" y="0"/>
                  </a:cxn>
                  <a:cxn ang="0">
                    <a:pos x="70" y="82"/>
                  </a:cxn>
                  <a:cxn ang="0">
                    <a:pos x="110" y="0"/>
                  </a:cxn>
                  <a:cxn ang="0">
                    <a:pos x="138" y="0"/>
                  </a:cxn>
                  <a:cxn ang="0">
                    <a:pos x="138" y="0"/>
                  </a:cxn>
                  <a:cxn ang="0">
                    <a:pos x="135" y="0"/>
                  </a:cxn>
                  <a:cxn ang="0">
                    <a:pos x="128" y="2"/>
                  </a:cxn>
                  <a:cxn ang="0">
                    <a:pos x="126" y="5"/>
                  </a:cxn>
                  <a:cxn ang="0">
                    <a:pos x="124" y="9"/>
                  </a:cxn>
                  <a:cxn ang="0">
                    <a:pos x="124" y="19"/>
                  </a:cxn>
                  <a:cxn ang="0">
                    <a:pos x="124" y="86"/>
                  </a:cxn>
                  <a:cxn ang="0">
                    <a:pos x="124" y="93"/>
                  </a:cxn>
                  <a:cxn ang="0">
                    <a:pos x="124" y="98"/>
                  </a:cxn>
                  <a:cxn ang="0">
                    <a:pos x="126" y="100"/>
                  </a:cxn>
                  <a:cxn ang="0">
                    <a:pos x="128" y="102"/>
                  </a:cxn>
                  <a:cxn ang="0">
                    <a:pos x="135" y="105"/>
                  </a:cxn>
                  <a:cxn ang="0">
                    <a:pos x="138" y="105"/>
                  </a:cxn>
                  <a:cxn ang="0">
                    <a:pos x="138" y="105"/>
                  </a:cxn>
                  <a:cxn ang="0">
                    <a:pos x="93" y="105"/>
                  </a:cxn>
                  <a:cxn ang="0">
                    <a:pos x="93" y="105"/>
                  </a:cxn>
                  <a:cxn ang="0">
                    <a:pos x="98" y="105"/>
                  </a:cxn>
                  <a:cxn ang="0">
                    <a:pos x="103" y="102"/>
                  </a:cxn>
                  <a:cxn ang="0">
                    <a:pos x="107" y="100"/>
                  </a:cxn>
                  <a:cxn ang="0">
                    <a:pos x="107" y="95"/>
                  </a:cxn>
                  <a:cxn ang="0">
                    <a:pos x="107" y="86"/>
                  </a:cxn>
                  <a:cxn ang="0">
                    <a:pos x="107" y="16"/>
                  </a:cxn>
                  <a:cxn ang="0">
                    <a:pos x="65" y="105"/>
                  </a:cxn>
                  <a:cxn ang="0">
                    <a:pos x="63" y="105"/>
                  </a:cxn>
                </a:cxnLst>
                <a:rect l="0" t="0" r="r" b="b"/>
                <a:pathLst>
                  <a:path w="138" h="105">
                    <a:moveTo>
                      <a:pt x="63" y="105"/>
                    </a:moveTo>
                    <a:lnTo>
                      <a:pt x="21" y="16"/>
                    </a:lnTo>
                    <a:lnTo>
                      <a:pt x="21" y="86"/>
                    </a:lnTo>
                    <a:lnTo>
                      <a:pt x="21" y="93"/>
                    </a:lnTo>
                    <a:lnTo>
                      <a:pt x="23" y="98"/>
                    </a:lnTo>
                    <a:lnTo>
                      <a:pt x="23" y="100"/>
                    </a:lnTo>
                    <a:lnTo>
                      <a:pt x="28" y="102"/>
                    </a:lnTo>
                    <a:lnTo>
                      <a:pt x="32" y="105"/>
                    </a:lnTo>
                    <a:lnTo>
                      <a:pt x="37" y="105"/>
                    </a:lnTo>
                    <a:lnTo>
                      <a:pt x="0" y="105"/>
                    </a:lnTo>
                    <a:lnTo>
                      <a:pt x="4" y="105"/>
                    </a:lnTo>
                    <a:lnTo>
                      <a:pt x="9" y="102"/>
                    </a:lnTo>
                    <a:lnTo>
                      <a:pt x="14" y="100"/>
                    </a:lnTo>
                    <a:lnTo>
                      <a:pt x="14" y="95"/>
                    </a:lnTo>
                    <a:lnTo>
                      <a:pt x="14" y="86"/>
                    </a:lnTo>
                    <a:lnTo>
                      <a:pt x="14" y="19"/>
                    </a:lnTo>
                    <a:lnTo>
                      <a:pt x="14" y="12"/>
                    </a:lnTo>
                    <a:lnTo>
                      <a:pt x="14" y="7"/>
                    </a:lnTo>
                    <a:lnTo>
                      <a:pt x="11" y="5"/>
                    </a:lnTo>
                    <a:lnTo>
                      <a:pt x="9" y="2"/>
                    </a:lnTo>
                    <a:lnTo>
                      <a:pt x="4" y="2"/>
                    </a:lnTo>
                    <a:lnTo>
                      <a:pt x="0" y="0"/>
                    </a:lnTo>
                    <a:lnTo>
                      <a:pt x="30" y="0"/>
                    </a:lnTo>
                    <a:lnTo>
                      <a:pt x="70" y="82"/>
                    </a:lnTo>
                    <a:lnTo>
                      <a:pt x="110" y="0"/>
                    </a:lnTo>
                    <a:lnTo>
                      <a:pt x="138" y="0"/>
                    </a:lnTo>
                    <a:lnTo>
                      <a:pt x="135" y="0"/>
                    </a:lnTo>
                    <a:lnTo>
                      <a:pt x="128" y="2"/>
                    </a:lnTo>
                    <a:lnTo>
                      <a:pt x="126" y="5"/>
                    </a:lnTo>
                    <a:lnTo>
                      <a:pt x="124" y="9"/>
                    </a:lnTo>
                    <a:lnTo>
                      <a:pt x="124" y="19"/>
                    </a:lnTo>
                    <a:lnTo>
                      <a:pt x="124" y="86"/>
                    </a:lnTo>
                    <a:lnTo>
                      <a:pt x="124" y="93"/>
                    </a:lnTo>
                    <a:lnTo>
                      <a:pt x="124" y="98"/>
                    </a:lnTo>
                    <a:lnTo>
                      <a:pt x="126" y="100"/>
                    </a:lnTo>
                    <a:lnTo>
                      <a:pt x="128" y="102"/>
                    </a:lnTo>
                    <a:lnTo>
                      <a:pt x="135" y="105"/>
                    </a:lnTo>
                    <a:lnTo>
                      <a:pt x="138" y="105"/>
                    </a:lnTo>
                    <a:lnTo>
                      <a:pt x="93" y="105"/>
                    </a:lnTo>
                    <a:lnTo>
                      <a:pt x="98" y="105"/>
                    </a:lnTo>
                    <a:lnTo>
                      <a:pt x="103" y="102"/>
                    </a:lnTo>
                    <a:lnTo>
                      <a:pt x="107" y="100"/>
                    </a:lnTo>
                    <a:lnTo>
                      <a:pt x="107" y="95"/>
                    </a:lnTo>
                    <a:lnTo>
                      <a:pt x="107" y="86"/>
                    </a:lnTo>
                    <a:lnTo>
                      <a:pt x="107" y="16"/>
                    </a:lnTo>
                    <a:lnTo>
                      <a:pt x="65" y="105"/>
                    </a:lnTo>
                    <a:lnTo>
                      <a:pt x="63" y="105"/>
                    </a:lnTo>
                    <a:close/>
                  </a:path>
                </a:pathLst>
              </a:custGeom>
              <a:solidFill>
                <a:srgbClr val="000000"/>
              </a:solidFill>
              <a:ln w="0">
                <a:solidFill>
                  <a:srgbClr val="000000"/>
                </a:solidFill>
                <a:round/>
                <a:headEnd/>
                <a:tailEnd/>
              </a:ln>
            </p:spPr>
            <p:txBody>
              <a:bodyPr/>
              <a:lstStyle/>
              <a:p>
                <a:endParaRPr lang="en-US"/>
              </a:p>
            </p:txBody>
          </p:sp>
          <p:sp>
            <p:nvSpPr>
              <p:cNvPr id="534858" name="Freeform 330"/>
              <p:cNvSpPr>
                <a:spLocks/>
              </p:cNvSpPr>
              <p:nvPr/>
            </p:nvSpPr>
            <p:spPr bwMode="auto">
              <a:xfrm>
                <a:off x="5597" y="4203"/>
                <a:ext cx="71" cy="109"/>
              </a:xfrm>
              <a:custGeom>
                <a:avLst/>
                <a:gdLst/>
                <a:ahLst/>
                <a:cxnLst>
                  <a:cxn ang="0">
                    <a:pos x="66" y="37"/>
                  </a:cxn>
                  <a:cxn ang="0">
                    <a:pos x="61" y="25"/>
                  </a:cxn>
                  <a:cxn ang="0">
                    <a:pos x="54" y="14"/>
                  </a:cxn>
                  <a:cxn ang="0">
                    <a:pos x="40" y="4"/>
                  </a:cxn>
                  <a:cxn ang="0">
                    <a:pos x="26" y="7"/>
                  </a:cxn>
                  <a:cxn ang="0">
                    <a:pos x="17" y="16"/>
                  </a:cxn>
                  <a:cxn ang="0">
                    <a:pos x="17" y="25"/>
                  </a:cxn>
                  <a:cxn ang="0">
                    <a:pos x="24" y="35"/>
                  </a:cxn>
                  <a:cxn ang="0">
                    <a:pos x="40" y="46"/>
                  </a:cxn>
                  <a:cxn ang="0">
                    <a:pos x="57" y="56"/>
                  </a:cxn>
                  <a:cxn ang="0">
                    <a:pos x="66" y="63"/>
                  </a:cxn>
                  <a:cxn ang="0">
                    <a:pos x="71" y="74"/>
                  </a:cxn>
                  <a:cxn ang="0">
                    <a:pos x="71" y="88"/>
                  </a:cxn>
                  <a:cxn ang="0">
                    <a:pos x="61" y="100"/>
                  </a:cxn>
                  <a:cxn ang="0">
                    <a:pos x="47" y="109"/>
                  </a:cxn>
                  <a:cxn ang="0">
                    <a:pos x="33" y="109"/>
                  </a:cxn>
                  <a:cxn ang="0">
                    <a:pos x="26" y="107"/>
                  </a:cxn>
                  <a:cxn ang="0">
                    <a:pos x="12" y="104"/>
                  </a:cxn>
                  <a:cxn ang="0">
                    <a:pos x="7" y="102"/>
                  </a:cxn>
                  <a:cxn ang="0">
                    <a:pos x="5" y="107"/>
                  </a:cxn>
                  <a:cxn ang="0">
                    <a:pos x="3" y="109"/>
                  </a:cxn>
                  <a:cxn ang="0">
                    <a:pos x="5" y="72"/>
                  </a:cxn>
                  <a:cxn ang="0">
                    <a:pos x="10" y="90"/>
                  </a:cxn>
                  <a:cxn ang="0">
                    <a:pos x="21" y="100"/>
                  </a:cxn>
                  <a:cxn ang="0">
                    <a:pos x="38" y="104"/>
                  </a:cxn>
                  <a:cxn ang="0">
                    <a:pos x="52" y="100"/>
                  </a:cxn>
                  <a:cxn ang="0">
                    <a:pos x="59" y="86"/>
                  </a:cxn>
                  <a:cxn ang="0">
                    <a:pos x="57" y="79"/>
                  </a:cxn>
                  <a:cxn ang="0">
                    <a:pos x="50" y="72"/>
                  </a:cxn>
                  <a:cxn ang="0">
                    <a:pos x="40" y="67"/>
                  </a:cxn>
                  <a:cxn ang="0">
                    <a:pos x="24" y="58"/>
                  </a:cxn>
                  <a:cxn ang="0">
                    <a:pos x="14" y="51"/>
                  </a:cxn>
                  <a:cxn ang="0">
                    <a:pos x="5" y="39"/>
                  </a:cxn>
                  <a:cxn ang="0">
                    <a:pos x="0" y="28"/>
                  </a:cxn>
                  <a:cxn ang="0">
                    <a:pos x="5" y="14"/>
                  </a:cxn>
                  <a:cxn ang="0">
                    <a:pos x="17" y="4"/>
                  </a:cxn>
                  <a:cxn ang="0">
                    <a:pos x="33" y="0"/>
                  </a:cxn>
                  <a:cxn ang="0">
                    <a:pos x="52" y="4"/>
                  </a:cxn>
                  <a:cxn ang="0">
                    <a:pos x="59" y="7"/>
                  </a:cxn>
                  <a:cxn ang="0">
                    <a:pos x="61" y="4"/>
                  </a:cxn>
                  <a:cxn ang="0">
                    <a:pos x="64" y="0"/>
                  </a:cxn>
                </a:cxnLst>
                <a:rect l="0" t="0" r="r" b="b"/>
                <a:pathLst>
                  <a:path w="71" h="109">
                    <a:moveTo>
                      <a:pt x="66" y="0"/>
                    </a:moveTo>
                    <a:lnTo>
                      <a:pt x="66" y="37"/>
                    </a:lnTo>
                    <a:lnTo>
                      <a:pt x="64" y="37"/>
                    </a:lnTo>
                    <a:lnTo>
                      <a:pt x="61" y="25"/>
                    </a:lnTo>
                    <a:lnTo>
                      <a:pt x="59" y="18"/>
                    </a:lnTo>
                    <a:lnTo>
                      <a:pt x="54" y="14"/>
                    </a:lnTo>
                    <a:lnTo>
                      <a:pt x="47" y="9"/>
                    </a:lnTo>
                    <a:lnTo>
                      <a:pt x="40" y="4"/>
                    </a:lnTo>
                    <a:lnTo>
                      <a:pt x="33" y="4"/>
                    </a:lnTo>
                    <a:lnTo>
                      <a:pt x="26" y="7"/>
                    </a:lnTo>
                    <a:lnTo>
                      <a:pt x="19" y="9"/>
                    </a:lnTo>
                    <a:lnTo>
                      <a:pt x="17" y="16"/>
                    </a:lnTo>
                    <a:lnTo>
                      <a:pt x="14" y="21"/>
                    </a:lnTo>
                    <a:lnTo>
                      <a:pt x="17" y="25"/>
                    </a:lnTo>
                    <a:lnTo>
                      <a:pt x="19" y="30"/>
                    </a:lnTo>
                    <a:lnTo>
                      <a:pt x="24" y="35"/>
                    </a:lnTo>
                    <a:lnTo>
                      <a:pt x="31" y="39"/>
                    </a:lnTo>
                    <a:lnTo>
                      <a:pt x="40" y="46"/>
                    </a:lnTo>
                    <a:lnTo>
                      <a:pt x="50" y="51"/>
                    </a:lnTo>
                    <a:lnTo>
                      <a:pt x="57" y="56"/>
                    </a:lnTo>
                    <a:lnTo>
                      <a:pt x="61" y="58"/>
                    </a:lnTo>
                    <a:lnTo>
                      <a:pt x="66" y="63"/>
                    </a:lnTo>
                    <a:lnTo>
                      <a:pt x="68" y="67"/>
                    </a:lnTo>
                    <a:lnTo>
                      <a:pt x="71" y="74"/>
                    </a:lnTo>
                    <a:lnTo>
                      <a:pt x="71" y="81"/>
                    </a:lnTo>
                    <a:lnTo>
                      <a:pt x="71" y="88"/>
                    </a:lnTo>
                    <a:lnTo>
                      <a:pt x="68" y="95"/>
                    </a:lnTo>
                    <a:lnTo>
                      <a:pt x="61" y="100"/>
                    </a:lnTo>
                    <a:lnTo>
                      <a:pt x="54" y="104"/>
                    </a:lnTo>
                    <a:lnTo>
                      <a:pt x="47" y="109"/>
                    </a:lnTo>
                    <a:lnTo>
                      <a:pt x="38" y="109"/>
                    </a:lnTo>
                    <a:lnTo>
                      <a:pt x="33" y="109"/>
                    </a:lnTo>
                    <a:lnTo>
                      <a:pt x="28" y="109"/>
                    </a:lnTo>
                    <a:lnTo>
                      <a:pt x="26" y="107"/>
                    </a:lnTo>
                    <a:lnTo>
                      <a:pt x="19" y="104"/>
                    </a:lnTo>
                    <a:lnTo>
                      <a:pt x="12" y="104"/>
                    </a:lnTo>
                    <a:lnTo>
                      <a:pt x="10" y="102"/>
                    </a:lnTo>
                    <a:lnTo>
                      <a:pt x="7" y="102"/>
                    </a:lnTo>
                    <a:lnTo>
                      <a:pt x="7" y="104"/>
                    </a:lnTo>
                    <a:lnTo>
                      <a:pt x="5" y="107"/>
                    </a:lnTo>
                    <a:lnTo>
                      <a:pt x="5" y="109"/>
                    </a:lnTo>
                    <a:lnTo>
                      <a:pt x="3" y="109"/>
                    </a:lnTo>
                    <a:lnTo>
                      <a:pt x="3" y="72"/>
                    </a:lnTo>
                    <a:lnTo>
                      <a:pt x="5" y="72"/>
                    </a:lnTo>
                    <a:lnTo>
                      <a:pt x="7" y="84"/>
                    </a:lnTo>
                    <a:lnTo>
                      <a:pt x="10" y="90"/>
                    </a:lnTo>
                    <a:lnTo>
                      <a:pt x="14" y="95"/>
                    </a:lnTo>
                    <a:lnTo>
                      <a:pt x="21" y="100"/>
                    </a:lnTo>
                    <a:lnTo>
                      <a:pt x="28" y="104"/>
                    </a:lnTo>
                    <a:lnTo>
                      <a:pt x="38" y="104"/>
                    </a:lnTo>
                    <a:lnTo>
                      <a:pt x="45" y="102"/>
                    </a:lnTo>
                    <a:lnTo>
                      <a:pt x="52" y="100"/>
                    </a:lnTo>
                    <a:lnTo>
                      <a:pt x="57" y="93"/>
                    </a:lnTo>
                    <a:lnTo>
                      <a:pt x="59" y="86"/>
                    </a:lnTo>
                    <a:lnTo>
                      <a:pt x="57" y="84"/>
                    </a:lnTo>
                    <a:lnTo>
                      <a:pt x="57" y="79"/>
                    </a:lnTo>
                    <a:lnTo>
                      <a:pt x="54" y="74"/>
                    </a:lnTo>
                    <a:lnTo>
                      <a:pt x="50" y="72"/>
                    </a:lnTo>
                    <a:lnTo>
                      <a:pt x="47" y="70"/>
                    </a:lnTo>
                    <a:lnTo>
                      <a:pt x="40" y="67"/>
                    </a:lnTo>
                    <a:lnTo>
                      <a:pt x="33" y="63"/>
                    </a:lnTo>
                    <a:lnTo>
                      <a:pt x="24" y="58"/>
                    </a:lnTo>
                    <a:lnTo>
                      <a:pt x="19" y="53"/>
                    </a:lnTo>
                    <a:lnTo>
                      <a:pt x="14" y="51"/>
                    </a:lnTo>
                    <a:lnTo>
                      <a:pt x="7" y="44"/>
                    </a:lnTo>
                    <a:lnTo>
                      <a:pt x="5" y="39"/>
                    </a:lnTo>
                    <a:lnTo>
                      <a:pt x="3" y="35"/>
                    </a:lnTo>
                    <a:lnTo>
                      <a:pt x="0" y="28"/>
                    </a:lnTo>
                    <a:lnTo>
                      <a:pt x="3" y="21"/>
                    </a:lnTo>
                    <a:lnTo>
                      <a:pt x="5" y="14"/>
                    </a:lnTo>
                    <a:lnTo>
                      <a:pt x="10" y="9"/>
                    </a:lnTo>
                    <a:lnTo>
                      <a:pt x="17" y="4"/>
                    </a:lnTo>
                    <a:lnTo>
                      <a:pt x="24" y="0"/>
                    </a:lnTo>
                    <a:lnTo>
                      <a:pt x="33" y="0"/>
                    </a:lnTo>
                    <a:lnTo>
                      <a:pt x="43" y="0"/>
                    </a:lnTo>
                    <a:lnTo>
                      <a:pt x="52" y="4"/>
                    </a:lnTo>
                    <a:lnTo>
                      <a:pt x="54" y="7"/>
                    </a:lnTo>
                    <a:lnTo>
                      <a:pt x="59" y="7"/>
                    </a:lnTo>
                    <a:lnTo>
                      <a:pt x="61" y="4"/>
                    </a:lnTo>
                    <a:lnTo>
                      <a:pt x="61" y="2"/>
                    </a:lnTo>
                    <a:lnTo>
                      <a:pt x="64" y="0"/>
                    </a:lnTo>
                    <a:lnTo>
                      <a:pt x="66" y="0"/>
                    </a:lnTo>
                    <a:close/>
                  </a:path>
                </a:pathLst>
              </a:custGeom>
              <a:solidFill>
                <a:srgbClr val="000000"/>
              </a:solidFill>
              <a:ln w="0">
                <a:solidFill>
                  <a:srgbClr val="000000"/>
                </a:solidFill>
                <a:round/>
                <a:headEnd/>
                <a:tailEnd/>
              </a:ln>
            </p:spPr>
            <p:txBody>
              <a:bodyPr/>
              <a:lstStyle/>
              <a:p>
                <a:endParaRPr lang="en-US"/>
              </a:p>
            </p:txBody>
          </p:sp>
          <p:sp>
            <p:nvSpPr>
              <p:cNvPr id="534857" name="Freeform 329"/>
              <p:cNvSpPr>
                <a:spLocks noEditPoints="1"/>
              </p:cNvSpPr>
              <p:nvPr/>
            </p:nvSpPr>
            <p:spPr bwMode="auto">
              <a:xfrm>
                <a:off x="5679" y="4205"/>
                <a:ext cx="82" cy="105"/>
              </a:xfrm>
              <a:custGeom>
                <a:avLst/>
                <a:gdLst/>
                <a:ahLst/>
                <a:cxnLst>
                  <a:cxn ang="0">
                    <a:pos x="31" y="56"/>
                  </a:cxn>
                  <a:cxn ang="0">
                    <a:pos x="31" y="86"/>
                  </a:cxn>
                  <a:cxn ang="0">
                    <a:pos x="31" y="93"/>
                  </a:cxn>
                  <a:cxn ang="0">
                    <a:pos x="31" y="98"/>
                  </a:cxn>
                  <a:cxn ang="0">
                    <a:pos x="31" y="100"/>
                  </a:cxn>
                  <a:cxn ang="0">
                    <a:pos x="35" y="102"/>
                  </a:cxn>
                  <a:cxn ang="0">
                    <a:pos x="40" y="105"/>
                  </a:cxn>
                  <a:cxn ang="0">
                    <a:pos x="45" y="105"/>
                  </a:cxn>
                  <a:cxn ang="0">
                    <a:pos x="45" y="105"/>
                  </a:cxn>
                  <a:cxn ang="0">
                    <a:pos x="0" y="105"/>
                  </a:cxn>
                  <a:cxn ang="0">
                    <a:pos x="0" y="105"/>
                  </a:cxn>
                  <a:cxn ang="0">
                    <a:pos x="3" y="105"/>
                  </a:cxn>
                  <a:cxn ang="0">
                    <a:pos x="10" y="102"/>
                  </a:cxn>
                  <a:cxn ang="0">
                    <a:pos x="12" y="100"/>
                  </a:cxn>
                  <a:cxn ang="0">
                    <a:pos x="14" y="95"/>
                  </a:cxn>
                  <a:cxn ang="0">
                    <a:pos x="14" y="86"/>
                  </a:cxn>
                  <a:cxn ang="0">
                    <a:pos x="14" y="19"/>
                  </a:cxn>
                  <a:cxn ang="0">
                    <a:pos x="14" y="12"/>
                  </a:cxn>
                  <a:cxn ang="0">
                    <a:pos x="14" y="7"/>
                  </a:cxn>
                  <a:cxn ang="0">
                    <a:pos x="12" y="5"/>
                  </a:cxn>
                  <a:cxn ang="0">
                    <a:pos x="10" y="2"/>
                  </a:cxn>
                  <a:cxn ang="0">
                    <a:pos x="3" y="0"/>
                  </a:cxn>
                  <a:cxn ang="0">
                    <a:pos x="0" y="0"/>
                  </a:cxn>
                  <a:cxn ang="0">
                    <a:pos x="0" y="0"/>
                  </a:cxn>
                  <a:cxn ang="0">
                    <a:pos x="40" y="0"/>
                  </a:cxn>
                  <a:cxn ang="0">
                    <a:pos x="52" y="0"/>
                  </a:cxn>
                  <a:cxn ang="0">
                    <a:pos x="61" y="2"/>
                  </a:cxn>
                  <a:cxn ang="0">
                    <a:pos x="71" y="7"/>
                  </a:cxn>
                  <a:cxn ang="0">
                    <a:pos x="75" y="12"/>
                  </a:cxn>
                  <a:cxn ang="0">
                    <a:pos x="80" y="19"/>
                  </a:cxn>
                  <a:cxn ang="0">
                    <a:pos x="82" y="28"/>
                  </a:cxn>
                  <a:cxn ang="0">
                    <a:pos x="80" y="37"/>
                  </a:cxn>
                  <a:cxn ang="0">
                    <a:pos x="78" y="44"/>
                  </a:cxn>
                  <a:cxn ang="0">
                    <a:pos x="73" y="49"/>
                  </a:cxn>
                  <a:cxn ang="0">
                    <a:pos x="66" y="54"/>
                  </a:cxn>
                  <a:cxn ang="0">
                    <a:pos x="59" y="56"/>
                  </a:cxn>
                  <a:cxn ang="0">
                    <a:pos x="47" y="58"/>
                  </a:cxn>
                  <a:cxn ang="0">
                    <a:pos x="45" y="58"/>
                  </a:cxn>
                  <a:cxn ang="0">
                    <a:pos x="40" y="56"/>
                  </a:cxn>
                  <a:cxn ang="0">
                    <a:pos x="35" y="56"/>
                  </a:cxn>
                  <a:cxn ang="0">
                    <a:pos x="31" y="56"/>
                  </a:cxn>
                  <a:cxn ang="0">
                    <a:pos x="31" y="51"/>
                  </a:cxn>
                  <a:cxn ang="0">
                    <a:pos x="33" y="51"/>
                  </a:cxn>
                  <a:cxn ang="0">
                    <a:pos x="38" y="51"/>
                  </a:cxn>
                  <a:cxn ang="0">
                    <a:pos x="40" y="51"/>
                  </a:cxn>
                  <a:cxn ang="0">
                    <a:pos x="42" y="54"/>
                  </a:cxn>
                  <a:cxn ang="0">
                    <a:pos x="50" y="51"/>
                  </a:cxn>
                  <a:cxn ang="0">
                    <a:pos x="57" y="47"/>
                  </a:cxn>
                  <a:cxn ang="0">
                    <a:pos x="61" y="42"/>
                  </a:cxn>
                  <a:cxn ang="0">
                    <a:pos x="64" y="35"/>
                  </a:cxn>
                  <a:cxn ang="0">
                    <a:pos x="64" y="30"/>
                  </a:cxn>
                  <a:cxn ang="0">
                    <a:pos x="64" y="23"/>
                  </a:cxn>
                  <a:cxn ang="0">
                    <a:pos x="61" y="16"/>
                  </a:cxn>
                  <a:cxn ang="0">
                    <a:pos x="57" y="12"/>
                  </a:cxn>
                  <a:cxn ang="0">
                    <a:pos x="52" y="7"/>
                  </a:cxn>
                  <a:cxn ang="0">
                    <a:pos x="47" y="5"/>
                  </a:cxn>
                  <a:cxn ang="0">
                    <a:pos x="40" y="5"/>
                  </a:cxn>
                  <a:cxn ang="0">
                    <a:pos x="35" y="5"/>
                  </a:cxn>
                  <a:cxn ang="0">
                    <a:pos x="31" y="5"/>
                  </a:cxn>
                  <a:cxn ang="0">
                    <a:pos x="31" y="51"/>
                  </a:cxn>
                </a:cxnLst>
                <a:rect l="0" t="0" r="r" b="b"/>
                <a:pathLst>
                  <a:path w="82" h="105">
                    <a:moveTo>
                      <a:pt x="31" y="56"/>
                    </a:moveTo>
                    <a:lnTo>
                      <a:pt x="31" y="86"/>
                    </a:lnTo>
                    <a:lnTo>
                      <a:pt x="31" y="93"/>
                    </a:lnTo>
                    <a:lnTo>
                      <a:pt x="31" y="98"/>
                    </a:lnTo>
                    <a:lnTo>
                      <a:pt x="31" y="100"/>
                    </a:lnTo>
                    <a:lnTo>
                      <a:pt x="35" y="102"/>
                    </a:lnTo>
                    <a:lnTo>
                      <a:pt x="40" y="105"/>
                    </a:lnTo>
                    <a:lnTo>
                      <a:pt x="45" y="105"/>
                    </a:lnTo>
                    <a:lnTo>
                      <a:pt x="0" y="105"/>
                    </a:lnTo>
                    <a:lnTo>
                      <a:pt x="3" y="105"/>
                    </a:lnTo>
                    <a:lnTo>
                      <a:pt x="10" y="102"/>
                    </a:lnTo>
                    <a:lnTo>
                      <a:pt x="12" y="100"/>
                    </a:lnTo>
                    <a:lnTo>
                      <a:pt x="14" y="95"/>
                    </a:lnTo>
                    <a:lnTo>
                      <a:pt x="14" y="86"/>
                    </a:lnTo>
                    <a:lnTo>
                      <a:pt x="14" y="19"/>
                    </a:lnTo>
                    <a:lnTo>
                      <a:pt x="14" y="12"/>
                    </a:lnTo>
                    <a:lnTo>
                      <a:pt x="14" y="7"/>
                    </a:lnTo>
                    <a:lnTo>
                      <a:pt x="12" y="5"/>
                    </a:lnTo>
                    <a:lnTo>
                      <a:pt x="10" y="2"/>
                    </a:lnTo>
                    <a:lnTo>
                      <a:pt x="3" y="0"/>
                    </a:lnTo>
                    <a:lnTo>
                      <a:pt x="0" y="0"/>
                    </a:lnTo>
                    <a:lnTo>
                      <a:pt x="40" y="0"/>
                    </a:lnTo>
                    <a:lnTo>
                      <a:pt x="52" y="0"/>
                    </a:lnTo>
                    <a:lnTo>
                      <a:pt x="61" y="2"/>
                    </a:lnTo>
                    <a:lnTo>
                      <a:pt x="71" y="7"/>
                    </a:lnTo>
                    <a:lnTo>
                      <a:pt x="75" y="12"/>
                    </a:lnTo>
                    <a:lnTo>
                      <a:pt x="80" y="19"/>
                    </a:lnTo>
                    <a:lnTo>
                      <a:pt x="82" y="28"/>
                    </a:lnTo>
                    <a:lnTo>
                      <a:pt x="80" y="37"/>
                    </a:lnTo>
                    <a:lnTo>
                      <a:pt x="78" y="44"/>
                    </a:lnTo>
                    <a:lnTo>
                      <a:pt x="73" y="49"/>
                    </a:lnTo>
                    <a:lnTo>
                      <a:pt x="66" y="54"/>
                    </a:lnTo>
                    <a:lnTo>
                      <a:pt x="59" y="56"/>
                    </a:lnTo>
                    <a:lnTo>
                      <a:pt x="47" y="58"/>
                    </a:lnTo>
                    <a:lnTo>
                      <a:pt x="45" y="58"/>
                    </a:lnTo>
                    <a:lnTo>
                      <a:pt x="40" y="56"/>
                    </a:lnTo>
                    <a:lnTo>
                      <a:pt x="35" y="56"/>
                    </a:lnTo>
                    <a:lnTo>
                      <a:pt x="31" y="56"/>
                    </a:lnTo>
                    <a:close/>
                    <a:moveTo>
                      <a:pt x="31" y="51"/>
                    </a:moveTo>
                    <a:lnTo>
                      <a:pt x="33" y="51"/>
                    </a:lnTo>
                    <a:lnTo>
                      <a:pt x="38" y="51"/>
                    </a:lnTo>
                    <a:lnTo>
                      <a:pt x="40" y="51"/>
                    </a:lnTo>
                    <a:lnTo>
                      <a:pt x="42" y="54"/>
                    </a:lnTo>
                    <a:lnTo>
                      <a:pt x="50" y="51"/>
                    </a:lnTo>
                    <a:lnTo>
                      <a:pt x="57" y="47"/>
                    </a:lnTo>
                    <a:lnTo>
                      <a:pt x="61" y="42"/>
                    </a:lnTo>
                    <a:lnTo>
                      <a:pt x="64" y="35"/>
                    </a:lnTo>
                    <a:lnTo>
                      <a:pt x="64" y="30"/>
                    </a:lnTo>
                    <a:lnTo>
                      <a:pt x="64" y="23"/>
                    </a:lnTo>
                    <a:lnTo>
                      <a:pt x="61" y="16"/>
                    </a:lnTo>
                    <a:lnTo>
                      <a:pt x="57" y="12"/>
                    </a:lnTo>
                    <a:lnTo>
                      <a:pt x="52" y="7"/>
                    </a:lnTo>
                    <a:lnTo>
                      <a:pt x="47" y="5"/>
                    </a:lnTo>
                    <a:lnTo>
                      <a:pt x="40" y="5"/>
                    </a:lnTo>
                    <a:lnTo>
                      <a:pt x="35" y="5"/>
                    </a:lnTo>
                    <a:lnTo>
                      <a:pt x="31" y="5"/>
                    </a:lnTo>
                    <a:lnTo>
                      <a:pt x="31" y="51"/>
                    </a:lnTo>
                    <a:close/>
                  </a:path>
                </a:pathLst>
              </a:custGeom>
              <a:solidFill>
                <a:srgbClr val="000000"/>
              </a:solidFill>
              <a:ln w="0">
                <a:solidFill>
                  <a:srgbClr val="000000"/>
                </a:solidFill>
                <a:round/>
                <a:headEnd/>
                <a:tailEnd/>
              </a:ln>
            </p:spPr>
            <p:txBody>
              <a:bodyPr/>
              <a:lstStyle/>
              <a:p>
                <a:endParaRPr lang="en-US"/>
              </a:p>
            </p:txBody>
          </p:sp>
          <p:sp>
            <p:nvSpPr>
              <p:cNvPr id="534856" name="Freeform 328"/>
              <p:cNvSpPr>
                <a:spLocks/>
              </p:cNvSpPr>
              <p:nvPr/>
            </p:nvSpPr>
            <p:spPr bwMode="auto">
              <a:xfrm>
                <a:off x="5773" y="4203"/>
                <a:ext cx="59" cy="109"/>
              </a:xfrm>
              <a:custGeom>
                <a:avLst/>
                <a:gdLst/>
                <a:ahLst/>
                <a:cxnLst>
                  <a:cxn ang="0">
                    <a:pos x="7" y="11"/>
                  </a:cxn>
                  <a:cxn ang="0">
                    <a:pos x="21" y="2"/>
                  </a:cxn>
                  <a:cxn ang="0">
                    <a:pos x="37" y="0"/>
                  </a:cxn>
                  <a:cxn ang="0">
                    <a:pos x="49" y="7"/>
                  </a:cxn>
                  <a:cxn ang="0">
                    <a:pos x="54" y="21"/>
                  </a:cxn>
                  <a:cxn ang="0">
                    <a:pos x="47" y="37"/>
                  </a:cxn>
                  <a:cxn ang="0">
                    <a:pos x="49" y="49"/>
                  </a:cxn>
                  <a:cxn ang="0">
                    <a:pos x="59" y="63"/>
                  </a:cxn>
                  <a:cxn ang="0">
                    <a:pos x="59" y="81"/>
                  </a:cxn>
                  <a:cxn ang="0">
                    <a:pos x="52" y="95"/>
                  </a:cxn>
                  <a:cxn ang="0">
                    <a:pos x="37" y="107"/>
                  </a:cxn>
                  <a:cxn ang="0">
                    <a:pos x="19" y="109"/>
                  </a:cxn>
                  <a:cxn ang="0">
                    <a:pos x="2" y="107"/>
                  </a:cxn>
                  <a:cxn ang="0">
                    <a:pos x="0" y="102"/>
                  </a:cxn>
                  <a:cxn ang="0">
                    <a:pos x="0" y="97"/>
                  </a:cxn>
                  <a:cxn ang="0">
                    <a:pos x="5" y="95"/>
                  </a:cxn>
                  <a:cxn ang="0">
                    <a:pos x="9" y="97"/>
                  </a:cxn>
                  <a:cxn ang="0">
                    <a:pos x="16" y="100"/>
                  </a:cxn>
                  <a:cxn ang="0">
                    <a:pos x="21" y="102"/>
                  </a:cxn>
                  <a:cxn ang="0">
                    <a:pos x="28" y="102"/>
                  </a:cxn>
                  <a:cxn ang="0">
                    <a:pos x="42" y="97"/>
                  </a:cxn>
                  <a:cxn ang="0">
                    <a:pos x="47" y="81"/>
                  </a:cxn>
                  <a:cxn ang="0">
                    <a:pos x="45" y="70"/>
                  </a:cxn>
                  <a:cxn ang="0">
                    <a:pos x="40" y="63"/>
                  </a:cxn>
                  <a:cxn ang="0">
                    <a:pos x="33" y="58"/>
                  </a:cxn>
                  <a:cxn ang="0">
                    <a:pos x="21" y="56"/>
                  </a:cxn>
                  <a:cxn ang="0">
                    <a:pos x="16" y="53"/>
                  </a:cxn>
                  <a:cxn ang="0">
                    <a:pos x="30" y="49"/>
                  </a:cxn>
                  <a:cxn ang="0">
                    <a:pos x="40" y="39"/>
                  </a:cxn>
                  <a:cxn ang="0">
                    <a:pos x="42" y="28"/>
                  </a:cxn>
                  <a:cxn ang="0">
                    <a:pos x="37" y="14"/>
                  </a:cxn>
                  <a:cxn ang="0">
                    <a:pos x="26" y="9"/>
                  </a:cxn>
                  <a:cxn ang="0">
                    <a:pos x="9" y="16"/>
                  </a:cxn>
                  <a:cxn ang="0">
                    <a:pos x="0" y="21"/>
                  </a:cxn>
                </a:cxnLst>
                <a:rect l="0" t="0" r="r" b="b"/>
                <a:pathLst>
                  <a:path w="59" h="109">
                    <a:moveTo>
                      <a:pt x="0" y="21"/>
                    </a:moveTo>
                    <a:lnTo>
                      <a:pt x="7" y="11"/>
                    </a:lnTo>
                    <a:lnTo>
                      <a:pt x="12" y="4"/>
                    </a:lnTo>
                    <a:lnTo>
                      <a:pt x="21" y="2"/>
                    </a:lnTo>
                    <a:lnTo>
                      <a:pt x="30" y="0"/>
                    </a:lnTo>
                    <a:lnTo>
                      <a:pt x="37" y="0"/>
                    </a:lnTo>
                    <a:lnTo>
                      <a:pt x="45" y="4"/>
                    </a:lnTo>
                    <a:lnTo>
                      <a:pt x="49" y="7"/>
                    </a:lnTo>
                    <a:lnTo>
                      <a:pt x="54" y="14"/>
                    </a:lnTo>
                    <a:lnTo>
                      <a:pt x="54" y="21"/>
                    </a:lnTo>
                    <a:lnTo>
                      <a:pt x="54" y="28"/>
                    </a:lnTo>
                    <a:lnTo>
                      <a:pt x="47" y="37"/>
                    </a:lnTo>
                    <a:lnTo>
                      <a:pt x="40" y="44"/>
                    </a:lnTo>
                    <a:lnTo>
                      <a:pt x="49" y="49"/>
                    </a:lnTo>
                    <a:lnTo>
                      <a:pt x="54" y="56"/>
                    </a:lnTo>
                    <a:lnTo>
                      <a:pt x="59" y="63"/>
                    </a:lnTo>
                    <a:lnTo>
                      <a:pt x="59" y="72"/>
                    </a:lnTo>
                    <a:lnTo>
                      <a:pt x="59" y="81"/>
                    </a:lnTo>
                    <a:lnTo>
                      <a:pt x="56" y="88"/>
                    </a:lnTo>
                    <a:lnTo>
                      <a:pt x="52" y="95"/>
                    </a:lnTo>
                    <a:lnTo>
                      <a:pt x="45" y="102"/>
                    </a:lnTo>
                    <a:lnTo>
                      <a:pt x="37" y="107"/>
                    </a:lnTo>
                    <a:lnTo>
                      <a:pt x="28" y="109"/>
                    </a:lnTo>
                    <a:lnTo>
                      <a:pt x="19" y="109"/>
                    </a:lnTo>
                    <a:lnTo>
                      <a:pt x="9" y="109"/>
                    </a:lnTo>
                    <a:lnTo>
                      <a:pt x="2" y="107"/>
                    </a:lnTo>
                    <a:lnTo>
                      <a:pt x="0" y="104"/>
                    </a:lnTo>
                    <a:lnTo>
                      <a:pt x="0" y="102"/>
                    </a:lnTo>
                    <a:lnTo>
                      <a:pt x="0" y="100"/>
                    </a:lnTo>
                    <a:lnTo>
                      <a:pt x="0" y="97"/>
                    </a:lnTo>
                    <a:lnTo>
                      <a:pt x="2" y="97"/>
                    </a:lnTo>
                    <a:lnTo>
                      <a:pt x="5" y="95"/>
                    </a:lnTo>
                    <a:lnTo>
                      <a:pt x="7" y="95"/>
                    </a:lnTo>
                    <a:lnTo>
                      <a:pt x="9" y="97"/>
                    </a:lnTo>
                    <a:lnTo>
                      <a:pt x="12" y="97"/>
                    </a:lnTo>
                    <a:lnTo>
                      <a:pt x="16" y="100"/>
                    </a:lnTo>
                    <a:lnTo>
                      <a:pt x="19" y="100"/>
                    </a:lnTo>
                    <a:lnTo>
                      <a:pt x="21" y="102"/>
                    </a:lnTo>
                    <a:lnTo>
                      <a:pt x="26" y="102"/>
                    </a:lnTo>
                    <a:lnTo>
                      <a:pt x="28" y="102"/>
                    </a:lnTo>
                    <a:lnTo>
                      <a:pt x="35" y="102"/>
                    </a:lnTo>
                    <a:lnTo>
                      <a:pt x="42" y="97"/>
                    </a:lnTo>
                    <a:lnTo>
                      <a:pt x="47" y="90"/>
                    </a:lnTo>
                    <a:lnTo>
                      <a:pt x="47" y="81"/>
                    </a:lnTo>
                    <a:lnTo>
                      <a:pt x="47" y="77"/>
                    </a:lnTo>
                    <a:lnTo>
                      <a:pt x="45" y="70"/>
                    </a:lnTo>
                    <a:lnTo>
                      <a:pt x="42" y="65"/>
                    </a:lnTo>
                    <a:lnTo>
                      <a:pt x="40" y="63"/>
                    </a:lnTo>
                    <a:lnTo>
                      <a:pt x="37" y="60"/>
                    </a:lnTo>
                    <a:lnTo>
                      <a:pt x="33" y="58"/>
                    </a:lnTo>
                    <a:lnTo>
                      <a:pt x="26" y="56"/>
                    </a:lnTo>
                    <a:lnTo>
                      <a:pt x="21" y="56"/>
                    </a:lnTo>
                    <a:lnTo>
                      <a:pt x="16" y="56"/>
                    </a:lnTo>
                    <a:lnTo>
                      <a:pt x="16" y="53"/>
                    </a:lnTo>
                    <a:lnTo>
                      <a:pt x="23" y="51"/>
                    </a:lnTo>
                    <a:lnTo>
                      <a:pt x="30" y="49"/>
                    </a:lnTo>
                    <a:lnTo>
                      <a:pt x="35" y="44"/>
                    </a:lnTo>
                    <a:lnTo>
                      <a:pt x="40" y="39"/>
                    </a:lnTo>
                    <a:lnTo>
                      <a:pt x="42" y="35"/>
                    </a:lnTo>
                    <a:lnTo>
                      <a:pt x="42" y="28"/>
                    </a:lnTo>
                    <a:lnTo>
                      <a:pt x="42" y="21"/>
                    </a:lnTo>
                    <a:lnTo>
                      <a:pt x="37" y="14"/>
                    </a:lnTo>
                    <a:lnTo>
                      <a:pt x="33" y="11"/>
                    </a:lnTo>
                    <a:lnTo>
                      <a:pt x="26" y="9"/>
                    </a:lnTo>
                    <a:lnTo>
                      <a:pt x="16" y="11"/>
                    </a:lnTo>
                    <a:lnTo>
                      <a:pt x="9" y="16"/>
                    </a:lnTo>
                    <a:lnTo>
                      <a:pt x="5" y="23"/>
                    </a:lnTo>
                    <a:lnTo>
                      <a:pt x="0" y="21"/>
                    </a:lnTo>
                    <a:close/>
                  </a:path>
                </a:pathLst>
              </a:custGeom>
              <a:solidFill>
                <a:srgbClr val="000000"/>
              </a:solidFill>
              <a:ln w="0">
                <a:solidFill>
                  <a:srgbClr val="000000"/>
                </a:solidFill>
                <a:round/>
                <a:headEnd/>
                <a:tailEnd/>
              </a:ln>
            </p:spPr>
            <p:txBody>
              <a:bodyPr/>
              <a:lstStyle/>
              <a:p>
                <a:endParaRPr lang="en-US"/>
              </a:p>
            </p:txBody>
          </p:sp>
          <p:sp>
            <p:nvSpPr>
              <p:cNvPr id="534855" name="Freeform 327"/>
              <p:cNvSpPr>
                <a:spLocks/>
              </p:cNvSpPr>
              <p:nvPr/>
            </p:nvSpPr>
            <p:spPr bwMode="auto">
              <a:xfrm>
                <a:off x="5850" y="4200"/>
                <a:ext cx="42" cy="145"/>
              </a:xfrm>
              <a:custGeom>
                <a:avLst/>
                <a:gdLst/>
                <a:ahLst/>
                <a:cxnLst>
                  <a:cxn ang="0">
                    <a:pos x="0" y="5"/>
                  </a:cxn>
                  <a:cxn ang="0">
                    <a:pos x="0" y="0"/>
                  </a:cxn>
                  <a:cxn ang="0">
                    <a:pos x="10" y="7"/>
                  </a:cxn>
                  <a:cxn ang="0">
                    <a:pos x="19" y="14"/>
                  </a:cxn>
                  <a:cxn ang="0">
                    <a:pos x="28" y="26"/>
                  </a:cxn>
                  <a:cxn ang="0">
                    <a:pos x="35" y="40"/>
                  </a:cxn>
                  <a:cxn ang="0">
                    <a:pos x="40" y="56"/>
                  </a:cxn>
                  <a:cxn ang="0">
                    <a:pos x="42" y="73"/>
                  </a:cxn>
                  <a:cxn ang="0">
                    <a:pos x="40" y="96"/>
                  </a:cxn>
                  <a:cxn ang="0">
                    <a:pos x="31" y="117"/>
                  </a:cxn>
                  <a:cxn ang="0">
                    <a:pos x="21" y="128"/>
                  </a:cxn>
                  <a:cxn ang="0">
                    <a:pos x="12" y="138"/>
                  </a:cxn>
                  <a:cxn ang="0">
                    <a:pos x="0" y="145"/>
                  </a:cxn>
                  <a:cxn ang="0">
                    <a:pos x="0" y="140"/>
                  </a:cxn>
                  <a:cxn ang="0">
                    <a:pos x="7" y="135"/>
                  </a:cxn>
                  <a:cxn ang="0">
                    <a:pos x="14" y="126"/>
                  </a:cxn>
                  <a:cxn ang="0">
                    <a:pos x="21" y="117"/>
                  </a:cxn>
                  <a:cxn ang="0">
                    <a:pos x="24" y="103"/>
                  </a:cxn>
                  <a:cxn ang="0">
                    <a:pos x="26" y="89"/>
                  </a:cxn>
                  <a:cxn ang="0">
                    <a:pos x="28" y="75"/>
                  </a:cxn>
                  <a:cxn ang="0">
                    <a:pos x="26" y="59"/>
                  </a:cxn>
                  <a:cxn ang="0">
                    <a:pos x="26" y="45"/>
                  </a:cxn>
                  <a:cxn ang="0">
                    <a:pos x="24" y="35"/>
                  </a:cxn>
                  <a:cxn ang="0">
                    <a:pos x="19" y="28"/>
                  </a:cxn>
                  <a:cxn ang="0">
                    <a:pos x="17" y="21"/>
                  </a:cxn>
                  <a:cxn ang="0">
                    <a:pos x="12" y="14"/>
                  </a:cxn>
                  <a:cxn ang="0">
                    <a:pos x="7" y="10"/>
                  </a:cxn>
                  <a:cxn ang="0">
                    <a:pos x="0" y="5"/>
                  </a:cxn>
                </a:cxnLst>
                <a:rect l="0" t="0" r="r" b="b"/>
                <a:pathLst>
                  <a:path w="42" h="145">
                    <a:moveTo>
                      <a:pt x="0" y="5"/>
                    </a:moveTo>
                    <a:lnTo>
                      <a:pt x="0" y="0"/>
                    </a:lnTo>
                    <a:lnTo>
                      <a:pt x="10" y="7"/>
                    </a:lnTo>
                    <a:lnTo>
                      <a:pt x="19" y="14"/>
                    </a:lnTo>
                    <a:lnTo>
                      <a:pt x="28" y="26"/>
                    </a:lnTo>
                    <a:lnTo>
                      <a:pt x="35" y="40"/>
                    </a:lnTo>
                    <a:lnTo>
                      <a:pt x="40" y="56"/>
                    </a:lnTo>
                    <a:lnTo>
                      <a:pt x="42" y="73"/>
                    </a:lnTo>
                    <a:lnTo>
                      <a:pt x="40" y="96"/>
                    </a:lnTo>
                    <a:lnTo>
                      <a:pt x="31" y="117"/>
                    </a:lnTo>
                    <a:lnTo>
                      <a:pt x="21" y="128"/>
                    </a:lnTo>
                    <a:lnTo>
                      <a:pt x="12" y="138"/>
                    </a:lnTo>
                    <a:lnTo>
                      <a:pt x="0" y="145"/>
                    </a:lnTo>
                    <a:lnTo>
                      <a:pt x="0" y="140"/>
                    </a:lnTo>
                    <a:lnTo>
                      <a:pt x="7" y="135"/>
                    </a:lnTo>
                    <a:lnTo>
                      <a:pt x="14" y="126"/>
                    </a:lnTo>
                    <a:lnTo>
                      <a:pt x="21" y="117"/>
                    </a:lnTo>
                    <a:lnTo>
                      <a:pt x="24" y="103"/>
                    </a:lnTo>
                    <a:lnTo>
                      <a:pt x="26" y="89"/>
                    </a:lnTo>
                    <a:lnTo>
                      <a:pt x="28" y="75"/>
                    </a:lnTo>
                    <a:lnTo>
                      <a:pt x="26" y="59"/>
                    </a:lnTo>
                    <a:lnTo>
                      <a:pt x="26" y="45"/>
                    </a:lnTo>
                    <a:lnTo>
                      <a:pt x="24" y="35"/>
                    </a:lnTo>
                    <a:lnTo>
                      <a:pt x="19" y="28"/>
                    </a:lnTo>
                    <a:lnTo>
                      <a:pt x="17" y="21"/>
                    </a:lnTo>
                    <a:lnTo>
                      <a:pt x="12" y="14"/>
                    </a:lnTo>
                    <a:lnTo>
                      <a:pt x="7" y="10"/>
                    </a:lnTo>
                    <a:lnTo>
                      <a:pt x="0" y="5"/>
                    </a:lnTo>
                    <a:close/>
                  </a:path>
                </a:pathLst>
              </a:custGeom>
              <a:solidFill>
                <a:srgbClr val="000000"/>
              </a:solidFill>
              <a:ln w="0">
                <a:solidFill>
                  <a:srgbClr val="000000"/>
                </a:solidFill>
                <a:round/>
                <a:headEnd/>
                <a:tailEnd/>
              </a:ln>
            </p:spPr>
            <p:txBody>
              <a:bodyPr/>
              <a:lstStyle/>
              <a:p>
                <a:endParaRPr lang="en-US"/>
              </a:p>
            </p:txBody>
          </p:sp>
          <p:sp>
            <p:nvSpPr>
              <p:cNvPr id="534854" name="Line 326"/>
              <p:cNvSpPr>
                <a:spLocks noChangeShapeType="1"/>
              </p:cNvSpPr>
              <p:nvPr/>
            </p:nvSpPr>
            <p:spPr bwMode="auto">
              <a:xfrm>
                <a:off x="4295" y="4273"/>
                <a:ext cx="230" cy="0"/>
              </a:xfrm>
              <a:prstGeom prst="line">
                <a:avLst/>
              </a:prstGeom>
              <a:noFill/>
              <a:ln w="13335">
                <a:solidFill>
                  <a:srgbClr val="FF00FF"/>
                </a:solidFill>
                <a:round/>
                <a:headEnd/>
                <a:tailEnd/>
              </a:ln>
            </p:spPr>
            <p:txBody>
              <a:bodyPr/>
              <a:lstStyle/>
              <a:p>
                <a:endParaRPr lang="en-US"/>
              </a:p>
            </p:txBody>
          </p:sp>
          <p:sp>
            <p:nvSpPr>
              <p:cNvPr id="534853" name="Rectangle 325"/>
              <p:cNvSpPr>
                <a:spLocks noChangeArrowheads="1"/>
              </p:cNvSpPr>
              <p:nvPr/>
            </p:nvSpPr>
            <p:spPr bwMode="auto">
              <a:xfrm>
                <a:off x="4262" y="4240"/>
                <a:ext cx="68" cy="67"/>
              </a:xfrm>
              <a:prstGeom prst="rect">
                <a:avLst/>
              </a:prstGeom>
              <a:solidFill>
                <a:srgbClr val="FF00FF"/>
              </a:solidFill>
              <a:ln w="0">
                <a:solidFill>
                  <a:srgbClr val="FF00FF"/>
                </a:solidFill>
                <a:miter lim="800000"/>
                <a:headEnd/>
                <a:tailEnd/>
              </a:ln>
            </p:spPr>
            <p:txBody>
              <a:bodyPr/>
              <a:lstStyle/>
              <a:p>
                <a:endParaRPr lang="en-US"/>
              </a:p>
            </p:txBody>
          </p:sp>
          <p:sp>
            <p:nvSpPr>
              <p:cNvPr id="534852" name="Rectangle 324"/>
              <p:cNvSpPr>
                <a:spLocks noChangeArrowheads="1"/>
              </p:cNvSpPr>
              <p:nvPr/>
            </p:nvSpPr>
            <p:spPr bwMode="auto">
              <a:xfrm>
                <a:off x="4262" y="4240"/>
                <a:ext cx="68" cy="67"/>
              </a:xfrm>
              <a:prstGeom prst="rect">
                <a:avLst/>
              </a:prstGeom>
              <a:noFill/>
              <a:ln w="5715">
                <a:solidFill>
                  <a:srgbClr val="FF00FF"/>
                </a:solidFill>
                <a:miter lim="800000"/>
                <a:headEnd/>
                <a:tailEnd/>
              </a:ln>
            </p:spPr>
            <p:txBody>
              <a:bodyPr/>
              <a:lstStyle/>
              <a:p>
                <a:endParaRPr lang="en-US"/>
              </a:p>
            </p:txBody>
          </p:sp>
          <p:sp>
            <p:nvSpPr>
              <p:cNvPr id="534851" name="Rectangle 323"/>
              <p:cNvSpPr>
                <a:spLocks noChangeArrowheads="1"/>
              </p:cNvSpPr>
              <p:nvPr/>
            </p:nvSpPr>
            <p:spPr bwMode="auto">
              <a:xfrm>
                <a:off x="4492" y="4240"/>
                <a:ext cx="68" cy="67"/>
              </a:xfrm>
              <a:prstGeom prst="rect">
                <a:avLst/>
              </a:prstGeom>
              <a:solidFill>
                <a:srgbClr val="FF00FF"/>
              </a:solidFill>
              <a:ln w="0">
                <a:solidFill>
                  <a:srgbClr val="FF00FF"/>
                </a:solidFill>
                <a:miter lim="800000"/>
                <a:headEnd/>
                <a:tailEnd/>
              </a:ln>
            </p:spPr>
            <p:txBody>
              <a:bodyPr/>
              <a:lstStyle/>
              <a:p>
                <a:endParaRPr lang="en-US"/>
              </a:p>
            </p:txBody>
          </p:sp>
          <p:sp>
            <p:nvSpPr>
              <p:cNvPr id="534850" name="Rectangle 322"/>
              <p:cNvSpPr>
                <a:spLocks noChangeArrowheads="1"/>
              </p:cNvSpPr>
              <p:nvPr/>
            </p:nvSpPr>
            <p:spPr bwMode="auto">
              <a:xfrm>
                <a:off x="4492" y="4240"/>
                <a:ext cx="68" cy="67"/>
              </a:xfrm>
              <a:prstGeom prst="rect">
                <a:avLst/>
              </a:prstGeom>
              <a:noFill/>
              <a:ln w="5715">
                <a:solidFill>
                  <a:srgbClr val="FF00FF"/>
                </a:solidFill>
                <a:miter lim="800000"/>
                <a:headEnd/>
                <a:tailEnd/>
              </a:ln>
            </p:spPr>
            <p:txBody>
              <a:bodyPr/>
              <a:lstStyle/>
              <a:p>
                <a:endParaRPr lang="en-US"/>
              </a:p>
            </p:txBody>
          </p:sp>
          <p:sp>
            <p:nvSpPr>
              <p:cNvPr id="534849" name="Freeform 321"/>
              <p:cNvSpPr>
                <a:spLocks/>
              </p:cNvSpPr>
              <p:nvPr/>
            </p:nvSpPr>
            <p:spPr bwMode="auto">
              <a:xfrm>
                <a:off x="977" y="12"/>
                <a:ext cx="140" cy="163"/>
              </a:xfrm>
              <a:custGeom>
                <a:avLst/>
                <a:gdLst/>
                <a:ahLst/>
                <a:cxnLst>
                  <a:cxn ang="0">
                    <a:pos x="133" y="0"/>
                  </a:cxn>
                  <a:cxn ang="0">
                    <a:pos x="135" y="53"/>
                  </a:cxn>
                  <a:cxn ang="0">
                    <a:pos x="133" y="53"/>
                  </a:cxn>
                  <a:cxn ang="0">
                    <a:pos x="128" y="39"/>
                  </a:cxn>
                  <a:cxn ang="0">
                    <a:pos x="121" y="25"/>
                  </a:cxn>
                  <a:cxn ang="0">
                    <a:pos x="114" y="18"/>
                  </a:cxn>
                  <a:cxn ang="0">
                    <a:pos x="105" y="11"/>
                  </a:cxn>
                  <a:cxn ang="0">
                    <a:pos x="93" y="7"/>
                  </a:cxn>
                  <a:cxn ang="0">
                    <a:pos x="82" y="7"/>
                  </a:cxn>
                  <a:cxn ang="0">
                    <a:pos x="72" y="7"/>
                  </a:cxn>
                  <a:cxn ang="0">
                    <a:pos x="63" y="9"/>
                  </a:cxn>
                  <a:cxn ang="0">
                    <a:pos x="53" y="14"/>
                  </a:cxn>
                  <a:cxn ang="0">
                    <a:pos x="46" y="21"/>
                  </a:cxn>
                  <a:cxn ang="0">
                    <a:pos x="39" y="30"/>
                  </a:cxn>
                  <a:cxn ang="0">
                    <a:pos x="35" y="39"/>
                  </a:cxn>
                  <a:cxn ang="0">
                    <a:pos x="30" y="60"/>
                  </a:cxn>
                  <a:cxn ang="0">
                    <a:pos x="28" y="84"/>
                  </a:cxn>
                  <a:cxn ang="0">
                    <a:pos x="30" y="105"/>
                  </a:cxn>
                  <a:cxn ang="0">
                    <a:pos x="35" y="121"/>
                  </a:cxn>
                  <a:cxn ang="0">
                    <a:pos x="39" y="130"/>
                  </a:cxn>
                  <a:cxn ang="0">
                    <a:pos x="46" y="140"/>
                  </a:cxn>
                  <a:cxn ang="0">
                    <a:pos x="56" y="144"/>
                  </a:cxn>
                  <a:cxn ang="0">
                    <a:pos x="65" y="149"/>
                  </a:cxn>
                  <a:cxn ang="0">
                    <a:pos x="75" y="154"/>
                  </a:cxn>
                  <a:cxn ang="0">
                    <a:pos x="86" y="154"/>
                  </a:cxn>
                  <a:cxn ang="0">
                    <a:pos x="96" y="154"/>
                  </a:cxn>
                  <a:cxn ang="0">
                    <a:pos x="105" y="151"/>
                  </a:cxn>
                  <a:cxn ang="0">
                    <a:pos x="112" y="147"/>
                  </a:cxn>
                  <a:cxn ang="0">
                    <a:pos x="119" y="142"/>
                  </a:cxn>
                  <a:cxn ang="0">
                    <a:pos x="128" y="133"/>
                  </a:cxn>
                  <a:cxn ang="0">
                    <a:pos x="138" y="121"/>
                  </a:cxn>
                  <a:cxn ang="0">
                    <a:pos x="140" y="123"/>
                  </a:cxn>
                  <a:cxn ang="0">
                    <a:pos x="133" y="137"/>
                  </a:cxn>
                  <a:cxn ang="0">
                    <a:pos x="124" y="147"/>
                  </a:cxn>
                  <a:cxn ang="0">
                    <a:pos x="114" y="154"/>
                  </a:cxn>
                  <a:cxn ang="0">
                    <a:pos x="103" y="161"/>
                  </a:cxn>
                  <a:cxn ang="0">
                    <a:pos x="91" y="163"/>
                  </a:cxn>
                  <a:cxn ang="0">
                    <a:pos x="77" y="163"/>
                  </a:cxn>
                  <a:cxn ang="0">
                    <a:pos x="53" y="161"/>
                  </a:cxn>
                  <a:cxn ang="0">
                    <a:pos x="32" y="151"/>
                  </a:cxn>
                  <a:cxn ang="0">
                    <a:pos x="16" y="135"/>
                  </a:cxn>
                  <a:cxn ang="0">
                    <a:pos x="4" y="112"/>
                  </a:cxn>
                  <a:cxn ang="0">
                    <a:pos x="0" y="84"/>
                  </a:cxn>
                  <a:cxn ang="0">
                    <a:pos x="2" y="60"/>
                  </a:cxn>
                  <a:cxn ang="0">
                    <a:pos x="11" y="39"/>
                  </a:cxn>
                  <a:cxn ang="0">
                    <a:pos x="18" y="28"/>
                  </a:cxn>
                  <a:cxn ang="0">
                    <a:pos x="28" y="18"/>
                  </a:cxn>
                  <a:cxn ang="0">
                    <a:pos x="39" y="9"/>
                  </a:cxn>
                  <a:cxn ang="0">
                    <a:pos x="61" y="2"/>
                  </a:cxn>
                  <a:cxn ang="0">
                    <a:pos x="82" y="0"/>
                  </a:cxn>
                  <a:cxn ang="0">
                    <a:pos x="98" y="0"/>
                  </a:cxn>
                  <a:cxn ang="0">
                    <a:pos x="114" y="7"/>
                  </a:cxn>
                  <a:cxn ang="0">
                    <a:pos x="119" y="9"/>
                  </a:cxn>
                  <a:cxn ang="0">
                    <a:pos x="121" y="9"/>
                  </a:cxn>
                  <a:cxn ang="0">
                    <a:pos x="124" y="9"/>
                  </a:cxn>
                  <a:cxn ang="0">
                    <a:pos x="126" y="7"/>
                  </a:cxn>
                  <a:cxn ang="0">
                    <a:pos x="128" y="4"/>
                  </a:cxn>
                  <a:cxn ang="0">
                    <a:pos x="131" y="0"/>
                  </a:cxn>
                  <a:cxn ang="0">
                    <a:pos x="133" y="0"/>
                  </a:cxn>
                </a:cxnLst>
                <a:rect l="0" t="0" r="r" b="b"/>
                <a:pathLst>
                  <a:path w="140" h="163">
                    <a:moveTo>
                      <a:pt x="133" y="0"/>
                    </a:moveTo>
                    <a:lnTo>
                      <a:pt x="135" y="53"/>
                    </a:lnTo>
                    <a:lnTo>
                      <a:pt x="133" y="53"/>
                    </a:lnTo>
                    <a:lnTo>
                      <a:pt x="128" y="39"/>
                    </a:lnTo>
                    <a:lnTo>
                      <a:pt x="121" y="25"/>
                    </a:lnTo>
                    <a:lnTo>
                      <a:pt x="114" y="18"/>
                    </a:lnTo>
                    <a:lnTo>
                      <a:pt x="105" y="11"/>
                    </a:lnTo>
                    <a:lnTo>
                      <a:pt x="93" y="7"/>
                    </a:lnTo>
                    <a:lnTo>
                      <a:pt x="82" y="7"/>
                    </a:lnTo>
                    <a:lnTo>
                      <a:pt x="72" y="7"/>
                    </a:lnTo>
                    <a:lnTo>
                      <a:pt x="63" y="9"/>
                    </a:lnTo>
                    <a:lnTo>
                      <a:pt x="53" y="14"/>
                    </a:lnTo>
                    <a:lnTo>
                      <a:pt x="46" y="21"/>
                    </a:lnTo>
                    <a:lnTo>
                      <a:pt x="39" y="30"/>
                    </a:lnTo>
                    <a:lnTo>
                      <a:pt x="35" y="39"/>
                    </a:lnTo>
                    <a:lnTo>
                      <a:pt x="30" y="60"/>
                    </a:lnTo>
                    <a:lnTo>
                      <a:pt x="28" y="84"/>
                    </a:lnTo>
                    <a:lnTo>
                      <a:pt x="30" y="105"/>
                    </a:lnTo>
                    <a:lnTo>
                      <a:pt x="35" y="121"/>
                    </a:lnTo>
                    <a:lnTo>
                      <a:pt x="39" y="130"/>
                    </a:lnTo>
                    <a:lnTo>
                      <a:pt x="46" y="140"/>
                    </a:lnTo>
                    <a:lnTo>
                      <a:pt x="56" y="144"/>
                    </a:lnTo>
                    <a:lnTo>
                      <a:pt x="65" y="149"/>
                    </a:lnTo>
                    <a:lnTo>
                      <a:pt x="75" y="154"/>
                    </a:lnTo>
                    <a:lnTo>
                      <a:pt x="86" y="154"/>
                    </a:lnTo>
                    <a:lnTo>
                      <a:pt x="96" y="154"/>
                    </a:lnTo>
                    <a:lnTo>
                      <a:pt x="105" y="151"/>
                    </a:lnTo>
                    <a:lnTo>
                      <a:pt x="112" y="147"/>
                    </a:lnTo>
                    <a:lnTo>
                      <a:pt x="119" y="142"/>
                    </a:lnTo>
                    <a:lnTo>
                      <a:pt x="128" y="133"/>
                    </a:lnTo>
                    <a:lnTo>
                      <a:pt x="138" y="121"/>
                    </a:lnTo>
                    <a:lnTo>
                      <a:pt x="140" y="123"/>
                    </a:lnTo>
                    <a:lnTo>
                      <a:pt x="133" y="137"/>
                    </a:lnTo>
                    <a:lnTo>
                      <a:pt x="124" y="147"/>
                    </a:lnTo>
                    <a:lnTo>
                      <a:pt x="114" y="154"/>
                    </a:lnTo>
                    <a:lnTo>
                      <a:pt x="103" y="161"/>
                    </a:lnTo>
                    <a:lnTo>
                      <a:pt x="91" y="163"/>
                    </a:lnTo>
                    <a:lnTo>
                      <a:pt x="77" y="163"/>
                    </a:lnTo>
                    <a:lnTo>
                      <a:pt x="53" y="161"/>
                    </a:lnTo>
                    <a:lnTo>
                      <a:pt x="32" y="151"/>
                    </a:lnTo>
                    <a:lnTo>
                      <a:pt x="16" y="135"/>
                    </a:lnTo>
                    <a:lnTo>
                      <a:pt x="4" y="112"/>
                    </a:lnTo>
                    <a:lnTo>
                      <a:pt x="0" y="84"/>
                    </a:lnTo>
                    <a:lnTo>
                      <a:pt x="2" y="60"/>
                    </a:lnTo>
                    <a:lnTo>
                      <a:pt x="11" y="39"/>
                    </a:lnTo>
                    <a:lnTo>
                      <a:pt x="18" y="28"/>
                    </a:lnTo>
                    <a:lnTo>
                      <a:pt x="28" y="18"/>
                    </a:lnTo>
                    <a:lnTo>
                      <a:pt x="39" y="9"/>
                    </a:lnTo>
                    <a:lnTo>
                      <a:pt x="61" y="2"/>
                    </a:lnTo>
                    <a:lnTo>
                      <a:pt x="82" y="0"/>
                    </a:lnTo>
                    <a:lnTo>
                      <a:pt x="98" y="0"/>
                    </a:lnTo>
                    <a:lnTo>
                      <a:pt x="114" y="7"/>
                    </a:lnTo>
                    <a:lnTo>
                      <a:pt x="119" y="9"/>
                    </a:lnTo>
                    <a:lnTo>
                      <a:pt x="121" y="9"/>
                    </a:lnTo>
                    <a:lnTo>
                      <a:pt x="124" y="9"/>
                    </a:lnTo>
                    <a:lnTo>
                      <a:pt x="126" y="7"/>
                    </a:lnTo>
                    <a:lnTo>
                      <a:pt x="128" y="4"/>
                    </a:lnTo>
                    <a:lnTo>
                      <a:pt x="131" y="0"/>
                    </a:lnTo>
                    <a:lnTo>
                      <a:pt x="133" y="0"/>
                    </a:lnTo>
                    <a:close/>
                  </a:path>
                </a:pathLst>
              </a:custGeom>
              <a:solidFill>
                <a:srgbClr val="000000"/>
              </a:solidFill>
              <a:ln w="0">
                <a:solidFill>
                  <a:srgbClr val="000000"/>
                </a:solidFill>
                <a:round/>
                <a:headEnd/>
                <a:tailEnd/>
              </a:ln>
            </p:spPr>
            <p:txBody>
              <a:bodyPr/>
              <a:lstStyle/>
              <a:p>
                <a:endParaRPr lang="en-US"/>
              </a:p>
            </p:txBody>
          </p:sp>
          <p:sp>
            <p:nvSpPr>
              <p:cNvPr id="534848" name="Freeform 320"/>
              <p:cNvSpPr>
                <a:spLocks noEditPoints="1"/>
              </p:cNvSpPr>
              <p:nvPr/>
            </p:nvSpPr>
            <p:spPr bwMode="auto">
              <a:xfrm>
                <a:off x="1136" y="63"/>
                <a:ext cx="103" cy="112"/>
              </a:xfrm>
              <a:custGeom>
                <a:avLst/>
                <a:gdLst/>
                <a:ahLst/>
                <a:cxnLst>
                  <a:cxn ang="0">
                    <a:pos x="51" y="0"/>
                  </a:cxn>
                  <a:cxn ang="0">
                    <a:pos x="72" y="5"/>
                  </a:cxn>
                  <a:cxn ang="0">
                    <a:pos x="89" y="19"/>
                  </a:cxn>
                  <a:cxn ang="0">
                    <a:pos x="96" y="30"/>
                  </a:cxn>
                  <a:cxn ang="0">
                    <a:pos x="101" y="42"/>
                  </a:cxn>
                  <a:cxn ang="0">
                    <a:pos x="103" y="54"/>
                  </a:cxn>
                  <a:cxn ang="0">
                    <a:pos x="101" y="70"/>
                  </a:cxn>
                  <a:cxn ang="0">
                    <a:pos x="96" y="84"/>
                  </a:cxn>
                  <a:cxn ang="0">
                    <a:pos x="91" y="93"/>
                  </a:cxn>
                  <a:cxn ang="0">
                    <a:pos x="84" y="100"/>
                  </a:cxn>
                  <a:cxn ang="0">
                    <a:pos x="77" y="105"/>
                  </a:cxn>
                  <a:cxn ang="0">
                    <a:pos x="68" y="110"/>
                  </a:cxn>
                  <a:cxn ang="0">
                    <a:pos x="58" y="112"/>
                  </a:cxn>
                  <a:cxn ang="0">
                    <a:pos x="49" y="112"/>
                  </a:cxn>
                  <a:cxn ang="0">
                    <a:pos x="28" y="107"/>
                  </a:cxn>
                  <a:cxn ang="0">
                    <a:pos x="12" y="93"/>
                  </a:cxn>
                  <a:cxn ang="0">
                    <a:pos x="5" y="82"/>
                  </a:cxn>
                  <a:cxn ang="0">
                    <a:pos x="0" y="70"/>
                  </a:cxn>
                  <a:cxn ang="0">
                    <a:pos x="0" y="58"/>
                  </a:cxn>
                  <a:cxn ang="0">
                    <a:pos x="2" y="42"/>
                  </a:cxn>
                  <a:cxn ang="0">
                    <a:pos x="7" y="28"/>
                  </a:cxn>
                  <a:cxn ang="0">
                    <a:pos x="12" y="19"/>
                  </a:cxn>
                  <a:cxn ang="0">
                    <a:pos x="19" y="12"/>
                  </a:cxn>
                  <a:cxn ang="0">
                    <a:pos x="26" y="7"/>
                  </a:cxn>
                  <a:cxn ang="0">
                    <a:pos x="37" y="2"/>
                  </a:cxn>
                  <a:cxn ang="0">
                    <a:pos x="51" y="0"/>
                  </a:cxn>
                  <a:cxn ang="0">
                    <a:pos x="47" y="7"/>
                  </a:cxn>
                  <a:cxn ang="0">
                    <a:pos x="40" y="9"/>
                  </a:cxn>
                  <a:cxn ang="0">
                    <a:pos x="35" y="12"/>
                  </a:cxn>
                  <a:cxn ang="0">
                    <a:pos x="28" y="16"/>
                  </a:cxn>
                  <a:cxn ang="0">
                    <a:pos x="23" y="23"/>
                  </a:cxn>
                  <a:cxn ang="0">
                    <a:pos x="21" y="35"/>
                  </a:cxn>
                  <a:cxn ang="0">
                    <a:pos x="19" y="49"/>
                  </a:cxn>
                  <a:cxn ang="0">
                    <a:pos x="21" y="70"/>
                  </a:cxn>
                  <a:cxn ang="0">
                    <a:pos x="30" y="89"/>
                  </a:cxn>
                  <a:cxn ang="0">
                    <a:pos x="35" y="96"/>
                  </a:cxn>
                  <a:cxn ang="0">
                    <a:pos x="40" y="100"/>
                  </a:cxn>
                  <a:cxn ang="0">
                    <a:pos x="47" y="105"/>
                  </a:cxn>
                  <a:cxn ang="0">
                    <a:pos x="54" y="105"/>
                  </a:cxn>
                  <a:cxn ang="0">
                    <a:pos x="63" y="105"/>
                  </a:cxn>
                  <a:cxn ang="0">
                    <a:pos x="68" y="100"/>
                  </a:cxn>
                  <a:cxn ang="0">
                    <a:pos x="75" y="96"/>
                  </a:cxn>
                  <a:cxn ang="0">
                    <a:pos x="77" y="91"/>
                  </a:cxn>
                  <a:cxn ang="0">
                    <a:pos x="79" y="84"/>
                  </a:cxn>
                  <a:cxn ang="0">
                    <a:pos x="82" y="75"/>
                  </a:cxn>
                  <a:cxn ang="0">
                    <a:pos x="82" y="63"/>
                  </a:cxn>
                  <a:cxn ang="0">
                    <a:pos x="79" y="37"/>
                  </a:cxn>
                  <a:cxn ang="0">
                    <a:pos x="70" y="19"/>
                  </a:cxn>
                  <a:cxn ang="0">
                    <a:pos x="63" y="14"/>
                  </a:cxn>
                  <a:cxn ang="0">
                    <a:pos x="56" y="9"/>
                  </a:cxn>
                  <a:cxn ang="0">
                    <a:pos x="47" y="7"/>
                  </a:cxn>
                </a:cxnLst>
                <a:rect l="0" t="0" r="r" b="b"/>
                <a:pathLst>
                  <a:path w="103" h="112">
                    <a:moveTo>
                      <a:pt x="51" y="0"/>
                    </a:moveTo>
                    <a:lnTo>
                      <a:pt x="72" y="5"/>
                    </a:lnTo>
                    <a:lnTo>
                      <a:pt x="89" y="19"/>
                    </a:lnTo>
                    <a:lnTo>
                      <a:pt x="96" y="30"/>
                    </a:lnTo>
                    <a:lnTo>
                      <a:pt x="101" y="42"/>
                    </a:lnTo>
                    <a:lnTo>
                      <a:pt x="103" y="54"/>
                    </a:lnTo>
                    <a:lnTo>
                      <a:pt x="101" y="70"/>
                    </a:lnTo>
                    <a:lnTo>
                      <a:pt x="96" y="84"/>
                    </a:lnTo>
                    <a:lnTo>
                      <a:pt x="91" y="93"/>
                    </a:lnTo>
                    <a:lnTo>
                      <a:pt x="84" y="100"/>
                    </a:lnTo>
                    <a:lnTo>
                      <a:pt x="77" y="105"/>
                    </a:lnTo>
                    <a:lnTo>
                      <a:pt x="68" y="110"/>
                    </a:lnTo>
                    <a:lnTo>
                      <a:pt x="58" y="112"/>
                    </a:lnTo>
                    <a:lnTo>
                      <a:pt x="49" y="112"/>
                    </a:lnTo>
                    <a:lnTo>
                      <a:pt x="28" y="107"/>
                    </a:lnTo>
                    <a:lnTo>
                      <a:pt x="12" y="93"/>
                    </a:lnTo>
                    <a:lnTo>
                      <a:pt x="5" y="82"/>
                    </a:lnTo>
                    <a:lnTo>
                      <a:pt x="0" y="70"/>
                    </a:lnTo>
                    <a:lnTo>
                      <a:pt x="0" y="58"/>
                    </a:lnTo>
                    <a:lnTo>
                      <a:pt x="2" y="42"/>
                    </a:lnTo>
                    <a:lnTo>
                      <a:pt x="7" y="28"/>
                    </a:lnTo>
                    <a:lnTo>
                      <a:pt x="12" y="19"/>
                    </a:lnTo>
                    <a:lnTo>
                      <a:pt x="19" y="12"/>
                    </a:lnTo>
                    <a:lnTo>
                      <a:pt x="26" y="7"/>
                    </a:lnTo>
                    <a:lnTo>
                      <a:pt x="37" y="2"/>
                    </a:lnTo>
                    <a:lnTo>
                      <a:pt x="51" y="0"/>
                    </a:lnTo>
                    <a:close/>
                    <a:moveTo>
                      <a:pt x="47" y="7"/>
                    </a:moveTo>
                    <a:lnTo>
                      <a:pt x="40" y="9"/>
                    </a:lnTo>
                    <a:lnTo>
                      <a:pt x="35" y="12"/>
                    </a:lnTo>
                    <a:lnTo>
                      <a:pt x="28" y="16"/>
                    </a:lnTo>
                    <a:lnTo>
                      <a:pt x="23" y="23"/>
                    </a:lnTo>
                    <a:lnTo>
                      <a:pt x="21" y="35"/>
                    </a:lnTo>
                    <a:lnTo>
                      <a:pt x="19" y="49"/>
                    </a:lnTo>
                    <a:lnTo>
                      <a:pt x="21" y="70"/>
                    </a:lnTo>
                    <a:lnTo>
                      <a:pt x="30" y="89"/>
                    </a:lnTo>
                    <a:lnTo>
                      <a:pt x="35" y="96"/>
                    </a:lnTo>
                    <a:lnTo>
                      <a:pt x="40" y="100"/>
                    </a:lnTo>
                    <a:lnTo>
                      <a:pt x="47" y="105"/>
                    </a:lnTo>
                    <a:lnTo>
                      <a:pt x="54" y="105"/>
                    </a:lnTo>
                    <a:lnTo>
                      <a:pt x="63" y="105"/>
                    </a:lnTo>
                    <a:lnTo>
                      <a:pt x="68" y="100"/>
                    </a:lnTo>
                    <a:lnTo>
                      <a:pt x="75" y="96"/>
                    </a:lnTo>
                    <a:lnTo>
                      <a:pt x="77" y="91"/>
                    </a:lnTo>
                    <a:lnTo>
                      <a:pt x="79" y="84"/>
                    </a:lnTo>
                    <a:lnTo>
                      <a:pt x="82" y="75"/>
                    </a:lnTo>
                    <a:lnTo>
                      <a:pt x="82" y="63"/>
                    </a:lnTo>
                    <a:lnTo>
                      <a:pt x="79" y="37"/>
                    </a:lnTo>
                    <a:lnTo>
                      <a:pt x="70" y="19"/>
                    </a:lnTo>
                    <a:lnTo>
                      <a:pt x="63" y="14"/>
                    </a:lnTo>
                    <a:lnTo>
                      <a:pt x="56" y="9"/>
                    </a:lnTo>
                    <a:lnTo>
                      <a:pt x="47" y="7"/>
                    </a:lnTo>
                    <a:close/>
                  </a:path>
                </a:pathLst>
              </a:custGeom>
              <a:solidFill>
                <a:srgbClr val="000000"/>
              </a:solidFill>
              <a:ln w="0">
                <a:solidFill>
                  <a:srgbClr val="000000"/>
                </a:solidFill>
                <a:round/>
                <a:headEnd/>
                <a:tailEnd/>
              </a:ln>
            </p:spPr>
            <p:txBody>
              <a:bodyPr/>
              <a:lstStyle/>
              <a:p>
                <a:endParaRPr lang="en-US"/>
              </a:p>
            </p:txBody>
          </p:sp>
          <p:sp>
            <p:nvSpPr>
              <p:cNvPr id="534847" name="Freeform 319"/>
              <p:cNvSpPr>
                <a:spLocks/>
              </p:cNvSpPr>
              <p:nvPr/>
            </p:nvSpPr>
            <p:spPr bwMode="auto">
              <a:xfrm>
                <a:off x="1251" y="63"/>
                <a:ext cx="180" cy="110"/>
              </a:xfrm>
              <a:custGeom>
                <a:avLst/>
                <a:gdLst/>
                <a:ahLst/>
                <a:cxnLst>
                  <a:cxn ang="0">
                    <a:pos x="42" y="16"/>
                  </a:cxn>
                  <a:cxn ang="0">
                    <a:pos x="49" y="9"/>
                  </a:cxn>
                  <a:cxn ang="0">
                    <a:pos x="61" y="2"/>
                  </a:cxn>
                  <a:cxn ang="0">
                    <a:pos x="72" y="0"/>
                  </a:cxn>
                  <a:cxn ang="0">
                    <a:pos x="89" y="7"/>
                  </a:cxn>
                  <a:cxn ang="0">
                    <a:pos x="98" y="16"/>
                  </a:cxn>
                  <a:cxn ang="0">
                    <a:pos x="107" y="16"/>
                  </a:cxn>
                  <a:cxn ang="0">
                    <a:pos x="119" y="5"/>
                  </a:cxn>
                  <a:cxn ang="0">
                    <a:pos x="138" y="0"/>
                  </a:cxn>
                  <a:cxn ang="0">
                    <a:pos x="152" y="5"/>
                  </a:cxn>
                  <a:cxn ang="0">
                    <a:pos x="164" y="19"/>
                  </a:cxn>
                  <a:cxn ang="0">
                    <a:pos x="166" y="30"/>
                  </a:cxn>
                  <a:cxn ang="0">
                    <a:pos x="166" y="86"/>
                  </a:cxn>
                  <a:cxn ang="0">
                    <a:pos x="166" y="100"/>
                  </a:cxn>
                  <a:cxn ang="0">
                    <a:pos x="171" y="105"/>
                  </a:cxn>
                  <a:cxn ang="0">
                    <a:pos x="180" y="107"/>
                  </a:cxn>
                  <a:cxn ang="0">
                    <a:pos x="131" y="110"/>
                  </a:cxn>
                  <a:cxn ang="0">
                    <a:pos x="133" y="107"/>
                  </a:cxn>
                  <a:cxn ang="0">
                    <a:pos x="142" y="105"/>
                  </a:cxn>
                  <a:cxn ang="0">
                    <a:pos x="145" y="98"/>
                  </a:cxn>
                  <a:cxn ang="0">
                    <a:pos x="145" y="86"/>
                  </a:cxn>
                  <a:cxn ang="0">
                    <a:pos x="145" y="33"/>
                  </a:cxn>
                  <a:cxn ang="0">
                    <a:pos x="142" y="23"/>
                  </a:cxn>
                  <a:cxn ang="0">
                    <a:pos x="133" y="16"/>
                  </a:cxn>
                  <a:cxn ang="0">
                    <a:pos x="121" y="16"/>
                  </a:cxn>
                  <a:cxn ang="0">
                    <a:pos x="107" y="23"/>
                  </a:cxn>
                  <a:cxn ang="0">
                    <a:pos x="100" y="30"/>
                  </a:cxn>
                  <a:cxn ang="0">
                    <a:pos x="100" y="86"/>
                  </a:cxn>
                  <a:cxn ang="0">
                    <a:pos x="100" y="98"/>
                  </a:cxn>
                  <a:cxn ang="0">
                    <a:pos x="103" y="103"/>
                  </a:cxn>
                  <a:cxn ang="0">
                    <a:pos x="110" y="107"/>
                  </a:cxn>
                  <a:cxn ang="0">
                    <a:pos x="114" y="110"/>
                  </a:cxn>
                  <a:cxn ang="0">
                    <a:pos x="65" y="107"/>
                  </a:cxn>
                  <a:cxn ang="0">
                    <a:pos x="75" y="105"/>
                  </a:cxn>
                  <a:cxn ang="0">
                    <a:pos x="79" y="98"/>
                  </a:cxn>
                  <a:cxn ang="0">
                    <a:pos x="79" y="86"/>
                  </a:cxn>
                  <a:cxn ang="0">
                    <a:pos x="79" y="33"/>
                  </a:cxn>
                  <a:cxn ang="0">
                    <a:pos x="77" y="23"/>
                  </a:cxn>
                  <a:cxn ang="0">
                    <a:pos x="68" y="16"/>
                  </a:cxn>
                  <a:cxn ang="0">
                    <a:pos x="56" y="16"/>
                  </a:cxn>
                  <a:cxn ang="0">
                    <a:pos x="42" y="23"/>
                  </a:cxn>
                  <a:cxn ang="0">
                    <a:pos x="35" y="86"/>
                  </a:cxn>
                  <a:cxn ang="0">
                    <a:pos x="35" y="98"/>
                  </a:cxn>
                  <a:cxn ang="0">
                    <a:pos x="37" y="105"/>
                  </a:cxn>
                  <a:cxn ang="0">
                    <a:pos x="44" y="107"/>
                  </a:cxn>
                  <a:cxn ang="0">
                    <a:pos x="49" y="110"/>
                  </a:cxn>
                  <a:cxn ang="0">
                    <a:pos x="0" y="107"/>
                  </a:cxn>
                  <a:cxn ang="0">
                    <a:pos x="9" y="105"/>
                  </a:cxn>
                  <a:cxn ang="0">
                    <a:pos x="14" y="100"/>
                  </a:cxn>
                  <a:cxn ang="0">
                    <a:pos x="14" y="86"/>
                  </a:cxn>
                  <a:cxn ang="0">
                    <a:pos x="14" y="35"/>
                  </a:cxn>
                  <a:cxn ang="0">
                    <a:pos x="14" y="21"/>
                  </a:cxn>
                  <a:cxn ang="0">
                    <a:pos x="11" y="14"/>
                  </a:cxn>
                  <a:cxn ang="0">
                    <a:pos x="7" y="14"/>
                  </a:cxn>
                  <a:cxn ang="0">
                    <a:pos x="2" y="16"/>
                  </a:cxn>
                  <a:cxn ang="0">
                    <a:pos x="30" y="0"/>
                  </a:cxn>
                  <a:cxn ang="0">
                    <a:pos x="35" y="23"/>
                  </a:cxn>
                </a:cxnLst>
                <a:rect l="0" t="0" r="r" b="b"/>
                <a:pathLst>
                  <a:path w="180" h="110">
                    <a:moveTo>
                      <a:pt x="35" y="23"/>
                    </a:moveTo>
                    <a:lnTo>
                      <a:pt x="42" y="16"/>
                    </a:lnTo>
                    <a:lnTo>
                      <a:pt x="46" y="12"/>
                    </a:lnTo>
                    <a:lnTo>
                      <a:pt x="49" y="9"/>
                    </a:lnTo>
                    <a:lnTo>
                      <a:pt x="53" y="7"/>
                    </a:lnTo>
                    <a:lnTo>
                      <a:pt x="61" y="2"/>
                    </a:lnTo>
                    <a:lnTo>
                      <a:pt x="65" y="0"/>
                    </a:lnTo>
                    <a:lnTo>
                      <a:pt x="72" y="0"/>
                    </a:lnTo>
                    <a:lnTo>
                      <a:pt x="82" y="2"/>
                    </a:lnTo>
                    <a:lnTo>
                      <a:pt x="89" y="7"/>
                    </a:lnTo>
                    <a:lnTo>
                      <a:pt x="93" y="12"/>
                    </a:lnTo>
                    <a:lnTo>
                      <a:pt x="98" y="16"/>
                    </a:lnTo>
                    <a:lnTo>
                      <a:pt x="100" y="23"/>
                    </a:lnTo>
                    <a:lnTo>
                      <a:pt x="107" y="16"/>
                    </a:lnTo>
                    <a:lnTo>
                      <a:pt x="114" y="9"/>
                    </a:lnTo>
                    <a:lnTo>
                      <a:pt x="119" y="5"/>
                    </a:lnTo>
                    <a:lnTo>
                      <a:pt x="128" y="2"/>
                    </a:lnTo>
                    <a:lnTo>
                      <a:pt x="138" y="0"/>
                    </a:lnTo>
                    <a:lnTo>
                      <a:pt x="145" y="2"/>
                    </a:lnTo>
                    <a:lnTo>
                      <a:pt x="152" y="5"/>
                    </a:lnTo>
                    <a:lnTo>
                      <a:pt x="159" y="9"/>
                    </a:lnTo>
                    <a:lnTo>
                      <a:pt x="164" y="19"/>
                    </a:lnTo>
                    <a:lnTo>
                      <a:pt x="164" y="23"/>
                    </a:lnTo>
                    <a:lnTo>
                      <a:pt x="166" y="30"/>
                    </a:lnTo>
                    <a:lnTo>
                      <a:pt x="166" y="40"/>
                    </a:lnTo>
                    <a:lnTo>
                      <a:pt x="166" y="86"/>
                    </a:lnTo>
                    <a:lnTo>
                      <a:pt x="166" y="96"/>
                    </a:lnTo>
                    <a:lnTo>
                      <a:pt x="166" y="100"/>
                    </a:lnTo>
                    <a:lnTo>
                      <a:pt x="168" y="103"/>
                    </a:lnTo>
                    <a:lnTo>
                      <a:pt x="171" y="105"/>
                    </a:lnTo>
                    <a:lnTo>
                      <a:pt x="175" y="107"/>
                    </a:lnTo>
                    <a:lnTo>
                      <a:pt x="180" y="107"/>
                    </a:lnTo>
                    <a:lnTo>
                      <a:pt x="180" y="110"/>
                    </a:lnTo>
                    <a:lnTo>
                      <a:pt x="131" y="110"/>
                    </a:lnTo>
                    <a:lnTo>
                      <a:pt x="131" y="107"/>
                    </a:lnTo>
                    <a:lnTo>
                      <a:pt x="133" y="107"/>
                    </a:lnTo>
                    <a:lnTo>
                      <a:pt x="138" y="107"/>
                    </a:lnTo>
                    <a:lnTo>
                      <a:pt x="142" y="105"/>
                    </a:lnTo>
                    <a:lnTo>
                      <a:pt x="142" y="103"/>
                    </a:lnTo>
                    <a:lnTo>
                      <a:pt x="145" y="98"/>
                    </a:lnTo>
                    <a:lnTo>
                      <a:pt x="145" y="93"/>
                    </a:lnTo>
                    <a:lnTo>
                      <a:pt x="145" y="86"/>
                    </a:lnTo>
                    <a:lnTo>
                      <a:pt x="145" y="40"/>
                    </a:lnTo>
                    <a:lnTo>
                      <a:pt x="145" y="33"/>
                    </a:lnTo>
                    <a:lnTo>
                      <a:pt x="145" y="28"/>
                    </a:lnTo>
                    <a:lnTo>
                      <a:pt x="142" y="23"/>
                    </a:lnTo>
                    <a:lnTo>
                      <a:pt x="138" y="19"/>
                    </a:lnTo>
                    <a:lnTo>
                      <a:pt x="133" y="16"/>
                    </a:lnTo>
                    <a:lnTo>
                      <a:pt x="128" y="16"/>
                    </a:lnTo>
                    <a:lnTo>
                      <a:pt x="121" y="16"/>
                    </a:lnTo>
                    <a:lnTo>
                      <a:pt x="114" y="19"/>
                    </a:lnTo>
                    <a:lnTo>
                      <a:pt x="107" y="23"/>
                    </a:lnTo>
                    <a:lnTo>
                      <a:pt x="100" y="30"/>
                    </a:lnTo>
                    <a:lnTo>
                      <a:pt x="100" y="35"/>
                    </a:lnTo>
                    <a:lnTo>
                      <a:pt x="100" y="86"/>
                    </a:lnTo>
                    <a:lnTo>
                      <a:pt x="100" y="93"/>
                    </a:lnTo>
                    <a:lnTo>
                      <a:pt x="100" y="98"/>
                    </a:lnTo>
                    <a:lnTo>
                      <a:pt x="100" y="100"/>
                    </a:lnTo>
                    <a:lnTo>
                      <a:pt x="103" y="103"/>
                    </a:lnTo>
                    <a:lnTo>
                      <a:pt x="105" y="105"/>
                    </a:lnTo>
                    <a:lnTo>
                      <a:pt x="110" y="107"/>
                    </a:lnTo>
                    <a:lnTo>
                      <a:pt x="114" y="107"/>
                    </a:lnTo>
                    <a:lnTo>
                      <a:pt x="114" y="110"/>
                    </a:lnTo>
                    <a:lnTo>
                      <a:pt x="65" y="110"/>
                    </a:lnTo>
                    <a:lnTo>
                      <a:pt x="65" y="107"/>
                    </a:lnTo>
                    <a:lnTo>
                      <a:pt x="72" y="107"/>
                    </a:lnTo>
                    <a:lnTo>
                      <a:pt x="75" y="105"/>
                    </a:lnTo>
                    <a:lnTo>
                      <a:pt x="77" y="103"/>
                    </a:lnTo>
                    <a:lnTo>
                      <a:pt x="79" y="98"/>
                    </a:lnTo>
                    <a:lnTo>
                      <a:pt x="79" y="93"/>
                    </a:lnTo>
                    <a:lnTo>
                      <a:pt x="79" y="86"/>
                    </a:lnTo>
                    <a:lnTo>
                      <a:pt x="79" y="40"/>
                    </a:lnTo>
                    <a:lnTo>
                      <a:pt x="79" y="33"/>
                    </a:lnTo>
                    <a:lnTo>
                      <a:pt x="79" y="28"/>
                    </a:lnTo>
                    <a:lnTo>
                      <a:pt x="77" y="23"/>
                    </a:lnTo>
                    <a:lnTo>
                      <a:pt x="72" y="19"/>
                    </a:lnTo>
                    <a:lnTo>
                      <a:pt x="68" y="16"/>
                    </a:lnTo>
                    <a:lnTo>
                      <a:pt x="63" y="16"/>
                    </a:lnTo>
                    <a:lnTo>
                      <a:pt x="56" y="16"/>
                    </a:lnTo>
                    <a:lnTo>
                      <a:pt x="49" y="19"/>
                    </a:lnTo>
                    <a:lnTo>
                      <a:pt x="42" y="23"/>
                    </a:lnTo>
                    <a:lnTo>
                      <a:pt x="35" y="30"/>
                    </a:lnTo>
                    <a:lnTo>
                      <a:pt x="35" y="86"/>
                    </a:lnTo>
                    <a:lnTo>
                      <a:pt x="35" y="93"/>
                    </a:lnTo>
                    <a:lnTo>
                      <a:pt x="35" y="98"/>
                    </a:lnTo>
                    <a:lnTo>
                      <a:pt x="37" y="100"/>
                    </a:lnTo>
                    <a:lnTo>
                      <a:pt x="37" y="105"/>
                    </a:lnTo>
                    <a:lnTo>
                      <a:pt x="39" y="105"/>
                    </a:lnTo>
                    <a:lnTo>
                      <a:pt x="44" y="107"/>
                    </a:lnTo>
                    <a:lnTo>
                      <a:pt x="49" y="107"/>
                    </a:lnTo>
                    <a:lnTo>
                      <a:pt x="49" y="110"/>
                    </a:lnTo>
                    <a:lnTo>
                      <a:pt x="0" y="110"/>
                    </a:lnTo>
                    <a:lnTo>
                      <a:pt x="0" y="107"/>
                    </a:lnTo>
                    <a:lnTo>
                      <a:pt x="7" y="107"/>
                    </a:lnTo>
                    <a:lnTo>
                      <a:pt x="9" y="105"/>
                    </a:lnTo>
                    <a:lnTo>
                      <a:pt x="11" y="103"/>
                    </a:lnTo>
                    <a:lnTo>
                      <a:pt x="14" y="100"/>
                    </a:lnTo>
                    <a:lnTo>
                      <a:pt x="14" y="96"/>
                    </a:lnTo>
                    <a:lnTo>
                      <a:pt x="14" y="86"/>
                    </a:lnTo>
                    <a:lnTo>
                      <a:pt x="14" y="44"/>
                    </a:lnTo>
                    <a:lnTo>
                      <a:pt x="14" y="35"/>
                    </a:lnTo>
                    <a:lnTo>
                      <a:pt x="14" y="26"/>
                    </a:lnTo>
                    <a:lnTo>
                      <a:pt x="14" y="21"/>
                    </a:lnTo>
                    <a:lnTo>
                      <a:pt x="14" y="16"/>
                    </a:lnTo>
                    <a:lnTo>
                      <a:pt x="11" y="14"/>
                    </a:lnTo>
                    <a:lnTo>
                      <a:pt x="9" y="14"/>
                    </a:lnTo>
                    <a:lnTo>
                      <a:pt x="7" y="14"/>
                    </a:lnTo>
                    <a:lnTo>
                      <a:pt x="4" y="14"/>
                    </a:lnTo>
                    <a:lnTo>
                      <a:pt x="2" y="16"/>
                    </a:lnTo>
                    <a:lnTo>
                      <a:pt x="0" y="14"/>
                    </a:lnTo>
                    <a:lnTo>
                      <a:pt x="30" y="0"/>
                    </a:lnTo>
                    <a:lnTo>
                      <a:pt x="35" y="0"/>
                    </a:lnTo>
                    <a:lnTo>
                      <a:pt x="35" y="23"/>
                    </a:lnTo>
                    <a:close/>
                  </a:path>
                </a:pathLst>
              </a:custGeom>
              <a:solidFill>
                <a:srgbClr val="000000"/>
              </a:solidFill>
              <a:ln w="0">
                <a:solidFill>
                  <a:srgbClr val="000000"/>
                </a:solidFill>
                <a:round/>
                <a:headEnd/>
                <a:tailEnd/>
              </a:ln>
            </p:spPr>
            <p:txBody>
              <a:bodyPr/>
              <a:lstStyle/>
              <a:p>
                <a:endParaRPr lang="en-US"/>
              </a:p>
            </p:txBody>
          </p:sp>
          <p:sp>
            <p:nvSpPr>
              <p:cNvPr id="534846" name="Freeform 318"/>
              <p:cNvSpPr>
                <a:spLocks noEditPoints="1"/>
              </p:cNvSpPr>
              <p:nvPr/>
            </p:nvSpPr>
            <p:spPr bwMode="auto">
              <a:xfrm>
                <a:off x="1433" y="63"/>
                <a:ext cx="117" cy="163"/>
              </a:xfrm>
              <a:custGeom>
                <a:avLst/>
                <a:gdLst/>
                <a:ahLst/>
                <a:cxnLst>
                  <a:cxn ang="0">
                    <a:pos x="38" y="0"/>
                  </a:cxn>
                  <a:cxn ang="0">
                    <a:pos x="40" y="26"/>
                  </a:cxn>
                  <a:cxn ang="0">
                    <a:pos x="59" y="7"/>
                  </a:cxn>
                  <a:cxn ang="0">
                    <a:pos x="75" y="0"/>
                  </a:cxn>
                  <a:cxn ang="0">
                    <a:pos x="94" y="7"/>
                  </a:cxn>
                  <a:cxn ang="0">
                    <a:pos x="113" y="30"/>
                  </a:cxn>
                  <a:cxn ang="0">
                    <a:pos x="113" y="77"/>
                  </a:cxn>
                  <a:cxn ang="0">
                    <a:pos x="94" y="105"/>
                  </a:cxn>
                  <a:cxn ang="0">
                    <a:pos x="75" y="112"/>
                  </a:cxn>
                  <a:cxn ang="0">
                    <a:pos x="59" y="112"/>
                  </a:cxn>
                  <a:cxn ang="0">
                    <a:pos x="47" y="107"/>
                  </a:cxn>
                  <a:cxn ang="0">
                    <a:pos x="40" y="138"/>
                  </a:cxn>
                  <a:cxn ang="0">
                    <a:pos x="42" y="149"/>
                  </a:cxn>
                  <a:cxn ang="0">
                    <a:pos x="45" y="156"/>
                  </a:cxn>
                  <a:cxn ang="0">
                    <a:pos x="49" y="161"/>
                  </a:cxn>
                  <a:cxn ang="0">
                    <a:pos x="57" y="163"/>
                  </a:cxn>
                  <a:cxn ang="0">
                    <a:pos x="0" y="161"/>
                  </a:cxn>
                  <a:cxn ang="0">
                    <a:pos x="10" y="159"/>
                  </a:cxn>
                  <a:cxn ang="0">
                    <a:pos x="19" y="156"/>
                  </a:cxn>
                  <a:cxn ang="0">
                    <a:pos x="21" y="149"/>
                  </a:cxn>
                  <a:cxn ang="0">
                    <a:pos x="21" y="138"/>
                  </a:cxn>
                  <a:cxn ang="0">
                    <a:pos x="21" y="23"/>
                  </a:cxn>
                  <a:cxn ang="0">
                    <a:pos x="19" y="16"/>
                  </a:cxn>
                  <a:cxn ang="0">
                    <a:pos x="17" y="14"/>
                  </a:cxn>
                  <a:cxn ang="0">
                    <a:pos x="10" y="14"/>
                  </a:cxn>
                  <a:cxn ang="0">
                    <a:pos x="5" y="14"/>
                  </a:cxn>
                  <a:cxn ang="0">
                    <a:pos x="40" y="72"/>
                  </a:cxn>
                  <a:cxn ang="0">
                    <a:pos x="42" y="84"/>
                  </a:cxn>
                  <a:cxn ang="0">
                    <a:pos x="45" y="96"/>
                  </a:cxn>
                  <a:cxn ang="0">
                    <a:pos x="59" y="105"/>
                  </a:cxn>
                  <a:cxn ang="0">
                    <a:pos x="75" y="105"/>
                  </a:cxn>
                  <a:cxn ang="0">
                    <a:pos x="87" y="96"/>
                  </a:cxn>
                  <a:cxn ang="0">
                    <a:pos x="94" y="77"/>
                  </a:cxn>
                  <a:cxn ang="0">
                    <a:pos x="96" y="51"/>
                  </a:cxn>
                  <a:cxn ang="0">
                    <a:pos x="89" y="35"/>
                  </a:cxn>
                  <a:cxn ang="0">
                    <a:pos x="80" y="21"/>
                  </a:cxn>
                  <a:cxn ang="0">
                    <a:pos x="66" y="19"/>
                  </a:cxn>
                  <a:cxn ang="0">
                    <a:pos x="57" y="21"/>
                  </a:cxn>
                  <a:cxn ang="0">
                    <a:pos x="47" y="28"/>
                  </a:cxn>
                </a:cxnLst>
                <a:rect l="0" t="0" r="r" b="b"/>
                <a:pathLst>
                  <a:path w="117" h="163">
                    <a:moveTo>
                      <a:pt x="5" y="14"/>
                    </a:moveTo>
                    <a:lnTo>
                      <a:pt x="38" y="0"/>
                    </a:lnTo>
                    <a:lnTo>
                      <a:pt x="40" y="0"/>
                    </a:lnTo>
                    <a:lnTo>
                      <a:pt x="40" y="26"/>
                    </a:lnTo>
                    <a:lnTo>
                      <a:pt x="49" y="14"/>
                    </a:lnTo>
                    <a:lnTo>
                      <a:pt x="59" y="7"/>
                    </a:lnTo>
                    <a:lnTo>
                      <a:pt x="66" y="2"/>
                    </a:lnTo>
                    <a:lnTo>
                      <a:pt x="75" y="0"/>
                    </a:lnTo>
                    <a:lnTo>
                      <a:pt x="87" y="2"/>
                    </a:lnTo>
                    <a:lnTo>
                      <a:pt x="94" y="7"/>
                    </a:lnTo>
                    <a:lnTo>
                      <a:pt x="103" y="14"/>
                    </a:lnTo>
                    <a:lnTo>
                      <a:pt x="113" y="30"/>
                    </a:lnTo>
                    <a:lnTo>
                      <a:pt x="117" y="54"/>
                    </a:lnTo>
                    <a:lnTo>
                      <a:pt x="113" y="77"/>
                    </a:lnTo>
                    <a:lnTo>
                      <a:pt x="101" y="98"/>
                    </a:lnTo>
                    <a:lnTo>
                      <a:pt x="94" y="105"/>
                    </a:lnTo>
                    <a:lnTo>
                      <a:pt x="85" y="110"/>
                    </a:lnTo>
                    <a:lnTo>
                      <a:pt x="75" y="112"/>
                    </a:lnTo>
                    <a:lnTo>
                      <a:pt x="66" y="112"/>
                    </a:lnTo>
                    <a:lnTo>
                      <a:pt x="59" y="112"/>
                    </a:lnTo>
                    <a:lnTo>
                      <a:pt x="52" y="110"/>
                    </a:lnTo>
                    <a:lnTo>
                      <a:pt x="47" y="107"/>
                    </a:lnTo>
                    <a:lnTo>
                      <a:pt x="40" y="103"/>
                    </a:lnTo>
                    <a:lnTo>
                      <a:pt x="40" y="138"/>
                    </a:lnTo>
                    <a:lnTo>
                      <a:pt x="40" y="145"/>
                    </a:lnTo>
                    <a:lnTo>
                      <a:pt x="42" y="149"/>
                    </a:lnTo>
                    <a:lnTo>
                      <a:pt x="42" y="154"/>
                    </a:lnTo>
                    <a:lnTo>
                      <a:pt x="45" y="156"/>
                    </a:lnTo>
                    <a:lnTo>
                      <a:pt x="47" y="159"/>
                    </a:lnTo>
                    <a:lnTo>
                      <a:pt x="49" y="161"/>
                    </a:lnTo>
                    <a:lnTo>
                      <a:pt x="57" y="161"/>
                    </a:lnTo>
                    <a:lnTo>
                      <a:pt x="57" y="163"/>
                    </a:lnTo>
                    <a:lnTo>
                      <a:pt x="0" y="163"/>
                    </a:lnTo>
                    <a:lnTo>
                      <a:pt x="0" y="161"/>
                    </a:lnTo>
                    <a:lnTo>
                      <a:pt x="5" y="161"/>
                    </a:lnTo>
                    <a:lnTo>
                      <a:pt x="10" y="159"/>
                    </a:lnTo>
                    <a:lnTo>
                      <a:pt x="17" y="159"/>
                    </a:lnTo>
                    <a:lnTo>
                      <a:pt x="19" y="156"/>
                    </a:lnTo>
                    <a:lnTo>
                      <a:pt x="19" y="154"/>
                    </a:lnTo>
                    <a:lnTo>
                      <a:pt x="21" y="149"/>
                    </a:lnTo>
                    <a:lnTo>
                      <a:pt x="21" y="145"/>
                    </a:lnTo>
                    <a:lnTo>
                      <a:pt x="21" y="138"/>
                    </a:lnTo>
                    <a:lnTo>
                      <a:pt x="21" y="33"/>
                    </a:lnTo>
                    <a:lnTo>
                      <a:pt x="21" y="23"/>
                    </a:lnTo>
                    <a:lnTo>
                      <a:pt x="19" y="19"/>
                    </a:lnTo>
                    <a:lnTo>
                      <a:pt x="19" y="16"/>
                    </a:lnTo>
                    <a:lnTo>
                      <a:pt x="17" y="14"/>
                    </a:lnTo>
                    <a:lnTo>
                      <a:pt x="12" y="14"/>
                    </a:lnTo>
                    <a:lnTo>
                      <a:pt x="10" y="14"/>
                    </a:lnTo>
                    <a:lnTo>
                      <a:pt x="7" y="16"/>
                    </a:lnTo>
                    <a:lnTo>
                      <a:pt x="5" y="14"/>
                    </a:lnTo>
                    <a:close/>
                    <a:moveTo>
                      <a:pt x="40" y="33"/>
                    </a:moveTo>
                    <a:lnTo>
                      <a:pt x="40" y="72"/>
                    </a:lnTo>
                    <a:lnTo>
                      <a:pt x="40" y="79"/>
                    </a:lnTo>
                    <a:lnTo>
                      <a:pt x="42" y="84"/>
                    </a:lnTo>
                    <a:lnTo>
                      <a:pt x="42" y="89"/>
                    </a:lnTo>
                    <a:lnTo>
                      <a:pt x="45" y="96"/>
                    </a:lnTo>
                    <a:lnTo>
                      <a:pt x="49" y="100"/>
                    </a:lnTo>
                    <a:lnTo>
                      <a:pt x="59" y="105"/>
                    </a:lnTo>
                    <a:lnTo>
                      <a:pt x="66" y="105"/>
                    </a:lnTo>
                    <a:lnTo>
                      <a:pt x="75" y="105"/>
                    </a:lnTo>
                    <a:lnTo>
                      <a:pt x="80" y="100"/>
                    </a:lnTo>
                    <a:lnTo>
                      <a:pt x="87" y="96"/>
                    </a:lnTo>
                    <a:lnTo>
                      <a:pt x="92" y="89"/>
                    </a:lnTo>
                    <a:lnTo>
                      <a:pt x="94" y="77"/>
                    </a:lnTo>
                    <a:lnTo>
                      <a:pt x="96" y="63"/>
                    </a:lnTo>
                    <a:lnTo>
                      <a:pt x="96" y="51"/>
                    </a:lnTo>
                    <a:lnTo>
                      <a:pt x="94" y="42"/>
                    </a:lnTo>
                    <a:lnTo>
                      <a:pt x="89" y="35"/>
                    </a:lnTo>
                    <a:lnTo>
                      <a:pt x="85" y="26"/>
                    </a:lnTo>
                    <a:lnTo>
                      <a:pt x="80" y="21"/>
                    </a:lnTo>
                    <a:lnTo>
                      <a:pt x="73" y="19"/>
                    </a:lnTo>
                    <a:lnTo>
                      <a:pt x="66" y="19"/>
                    </a:lnTo>
                    <a:lnTo>
                      <a:pt x="61" y="19"/>
                    </a:lnTo>
                    <a:lnTo>
                      <a:pt x="57" y="21"/>
                    </a:lnTo>
                    <a:lnTo>
                      <a:pt x="52" y="23"/>
                    </a:lnTo>
                    <a:lnTo>
                      <a:pt x="47" y="28"/>
                    </a:lnTo>
                    <a:lnTo>
                      <a:pt x="40" y="33"/>
                    </a:lnTo>
                    <a:close/>
                  </a:path>
                </a:pathLst>
              </a:custGeom>
              <a:solidFill>
                <a:srgbClr val="000000"/>
              </a:solidFill>
              <a:ln w="0">
                <a:solidFill>
                  <a:srgbClr val="000000"/>
                </a:solidFill>
                <a:round/>
                <a:headEnd/>
                <a:tailEnd/>
              </a:ln>
            </p:spPr>
            <p:txBody>
              <a:bodyPr/>
              <a:lstStyle/>
              <a:p>
                <a:endParaRPr lang="en-US"/>
              </a:p>
            </p:txBody>
          </p:sp>
          <p:sp>
            <p:nvSpPr>
              <p:cNvPr id="534845" name="Freeform 317"/>
              <p:cNvSpPr>
                <a:spLocks/>
              </p:cNvSpPr>
              <p:nvPr/>
            </p:nvSpPr>
            <p:spPr bwMode="auto">
              <a:xfrm>
                <a:off x="1560" y="65"/>
                <a:ext cx="115" cy="110"/>
              </a:xfrm>
              <a:custGeom>
                <a:avLst/>
                <a:gdLst/>
                <a:ahLst/>
                <a:cxnLst>
                  <a:cxn ang="0">
                    <a:pos x="100" y="0"/>
                  </a:cxn>
                  <a:cxn ang="0">
                    <a:pos x="100" y="66"/>
                  </a:cxn>
                  <a:cxn ang="0">
                    <a:pos x="100" y="77"/>
                  </a:cxn>
                  <a:cxn ang="0">
                    <a:pos x="100" y="84"/>
                  </a:cxn>
                  <a:cxn ang="0">
                    <a:pos x="100" y="89"/>
                  </a:cxn>
                  <a:cxn ang="0">
                    <a:pos x="100" y="94"/>
                  </a:cxn>
                  <a:cxn ang="0">
                    <a:pos x="103" y="96"/>
                  </a:cxn>
                  <a:cxn ang="0">
                    <a:pos x="105" y="98"/>
                  </a:cxn>
                  <a:cxn ang="0">
                    <a:pos x="107" y="98"/>
                  </a:cxn>
                  <a:cxn ang="0">
                    <a:pos x="110" y="98"/>
                  </a:cxn>
                  <a:cxn ang="0">
                    <a:pos x="112" y="96"/>
                  </a:cxn>
                  <a:cxn ang="0">
                    <a:pos x="115" y="98"/>
                  </a:cxn>
                  <a:cxn ang="0">
                    <a:pos x="84" y="110"/>
                  </a:cxn>
                  <a:cxn ang="0">
                    <a:pos x="79" y="110"/>
                  </a:cxn>
                  <a:cxn ang="0">
                    <a:pos x="79" y="87"/>
                  </a:cxn>
                  <a:cxn ang="0">
                    <a:pos x="70" y="96"/>
                  </a:cxn>
                  <a:cxn ang="0">
                    <a:pos x="63" y="103"/>
                  </a:cxn>
                  <a:cxn ang="0">
                    <a:pos x="58" y="108"/>
                  </a:cxn>
                  <a:cxn ang="0">
                    <a:pos x="51" y="110"/>
                  </a:cxn>
                  <a:cxn ang="0">
                    <a:pos x="42" y="110"/>
                  </a:cxn>
                  <a:cxn ang="0">
                    <a:pos x="33" y="110"/>
                  </a:cxn>
                  <a:cxn ang="0">
                    <a:pos x="26" y="105"/>
                  </a:cxn>
                  <a:cxn ang="0">
                    <a:pos x="21" y="101"/>
                  </a:cxn>
                  <a:cxn ang="0">
                    <a:pos x="16" y="91"/>
                  </a:cxn>
                  <a:cxn ang="0">
                    <a:pos x="16" y="87"/>
                  </a:cxn>
                  <a:cxn ang="0">
                    <a:pos x="14" y="77"/>
                  </a:cxn>
                  <a:cxn ang="0">
                    <a:pos x="14" y="68"/>
                  </a:cxn>
                  <a:cxn ang="0">
                    <a:pos x="14" y="21"/>
                  </a:cxn>
                  <a:cxn ang="0">
                    <a:pos x="14" y="14"/>
                  </a:cxn>
                  <a:cxn ang="0">
                    <a:pos x="14" y="10"/>
                  </a:cxn>
                  <a:cxn ang="0">
                    <a:pos x="11" y="7"/>
                  </a:cxn>
                  <a:cxn ang="0">
                    <a:pos x="9" y="5"/>
                  </a:cxn>
                  <a:cxn ang="0">
                    <a:pos x="4" y="3"/>
                  </a:cxn>
                  <a:cxn ang="0">
                    <a:pos x="0" y="3"/>
                  </a:cxn>
                  <a:cxn ang="0">
                    <a:pos x="0" y="0"/>
                  </a:cxn>
                  <a:cxn ang="0">
                    <a:pos x="35" y="0"/>
                  </a:cxn>
                  <a:cxn ang="0">
                    <a:pos x="35" y="73"/>
                  </a:cxn>
                  <a:cxn ang="0">
                    <a:pos x="35" y="80"/>
                  </a:cxn>
                  <a:cxn ang="0">
                    <a:pos x="37" y="87"/>
                  </a:cxn>
                  <a:cxn ang="0">
                    <a:pos x="40" y="91"/>
                  </a:cxn>
                  <a:cxn ang="0">
                    <a:pos x="47" y="94"/>
                  </a:cxn>
                  <a:cxn ang="0">
                    <a:pos x="54" y="96"/>
                  </a:cxn>
                  <a:cxn ang="0">
                    <a:pos x="58" y="96"/>
                  </a:cxn>
                  <a:cxn ang="0">
                    <a:pos x="63" y="94"/>
                  </a:cxn>
                  <a:cxn ang="0">
                    <a:pos x="72" y="89"/>
                  </a:cxn>
                  <a:cxn ang="0">
                    <a:pos x="79" y="80"/>
                  </a:cxn>
                  <a:cxn ang="0">
                    <a:pos x="79" y="21"/>
                  </a:cxn>
                  <a:cxn ang="0">
                    <a:pos x="79" y="14"/>
                  </a:cxn>
                  <a:cxn ang="0">
                    <a:pos x="79" y="10"/>
                  </a:cxn>
                  <a:cxn ang="0">
                    <a:pos x="77" y="7"/>
                  </a:cxn>
                  <a:cxn ang="0">
                    <a:pos x="75" y="5"/>
                  </a:cxn>
                  <a:cxn ang="0">
                    <a:pos x="70" y="5"/>
                  </a:cxn>
                  <a:cxn ang="0">
                    <a:pos x="65" y="3"/>
                  </a:cxn>
                  <a:cxn ang="0">
                    <a:pos x="65" y="0"/>
                  </a:cxn>
                  <a:cxn ang="0">
                    <a:pos x="100" y="0"/>
                  </a:cxn>
                </a:cxnLst>
                <a:rect l="0" t="0" r="r" b="b"/>
                <a:pathLst>
                  <a:path w="115" h="110">
                    <a:moveTo>
                      <a:pt x="100" y="0"/>
                    </a:moveTo>
                    <a:lnTo>
                      <a:pt x="100" y="66"/>
                    </a:lnTo>
                    <a:lnTo>
                      <a:pt x="100" y="77"/>
                    </a:lnTo>
                    <a:lnTo>
                      <a:pt x="100" y="84"/>
                    </a:lnTo>
                    <a:lnTo>
                      <a:pt x="100" y="89"/>
                    </a:lnTo>
                    <a:lnTo>
                      <a:pt x="100" y="94"/>
                    </a:lnTo>
                    <a:lnTo>
                      <a:pt x="103" y="96"/>
                    </a:lnTo>
                    <a:lnTo>
                      <a:pt x="105" y="98"/>
                    </a:lnTo>
                    <a:lnTo>
                      <a:pt x="107" y="98"/>
                    </a:lnTo>
                    <a:lnTo>
                      <a:pt x="110" y="98"/>
                    </a:lnTo>
                    <a:lnTo>
                      <a:pt x="112" y="96"/>
                    </a:lnTo>
                    <a:lnTo>
                      <a:pt x="115" y="98"/>
                    </a:lnTo>
                    <a:lnTo>
                      <a:pt x="84" y="110"/>
                    </a:lnTo>
                    <a:lnTo>
                      <a:pt x="79" y="110"/>
                    </a:lnTo>
                    <a:lnTo>
                      <a:pt x="79" y="87"/>
                    </a:lnTo>
                    <a:lnTo>
                      <a:pt x="70" y="96"/>
                    </a:lnTo>
                    <a:lnTo>
                      <a:pt x="63" y="103"/>
                    </a:lnTo>
                    <a:lnTo>
                      <a:pt x="58" y="108"/>
                    </a:lnTo>
                    <a:lnTo>
                      <a:pt x="51" y="110"/>
                    </a:lnTo>
                    <a:lnTo>
                      <a:pt x="42" y="110"/>
                    </a:lnTo>
                    <a:lnTo>
                      <a:pt x="33" y="110"/>
                    </a:lnTo>
                    <a:lnTo>
                      <a:pt x="26" y="105"/>
                    </a:lnTo>
                    <a:lnTo>
                      <a:pt x="21" y="101"/>
                    </a:lnTo>
                    <a:lnTo>
                      <a:pt x="16" y="91"/>
                    </a:lnTo>
                    <a:lnTo>
                      <a:pt x="16" y="87"/>
                    </a:lnTo>
                    <a:lnTo>
                      <a:pt x="14" y="77"/>
                    </a:lnTo>
                    <a:lnTo>
                      <a:pt x="14" y="68"/>
                    </a:lnTo>
                    <a:lnTo>
                      <a:pt x="14" y="21"/>
                    </a:lnTo>
                    <a:lnTo>
                      <a:pt x="14" y="14"/>
                    </a:lnTo>
                    <a:lnTo>
                      <a:pt x="14" y="10"/>
                    </a:lnTo>
                    <a:lnTo>
                      <a:pt x="11" y="7"/>
                    </a:lnTo>
                    <a:lnTo>
                      <a:pt x="9" y="5"/>
                    </a:lnTo>
                    <a:lnTo>
                      <a:pt x="4" y="3"/>
                    </a:lnTo>
                    <a:lnTo>
                      <a:pt x="0" y="3"/>
                    </a:lnTo>
                    <a:lnTo>
                      <a:pt x="0" y="0"/>
                    </a:lnTo>
                    <a:lnTo>
                      <a:pt x="35" y="0"/>
                    </a:lnTo>
                    <a:lnTo>
                      <a:pt x="35" y="73"/>
                    </a:lnTo>
                    <a:lnTo>
                      <a:pt x="35" y="80"/>
                    </a:lnTo>
                    <a:lnTo>
                      <a:pt x="37" y="87"/>
                    </a:lnTo>
                    <a:lnTo>
                      <a:pt x="40" y="91"/>
                    </a:lnTo>
                    <a:lnTo>
                      <a:pt x="47" y="94"/>
                    </a:lnTo>
                    <a:lnTo>
                      <a:pt x="54" y="96"/>
                    </a:lnTo>
                    <a:lnTo>
                      <a:pt x="58" y="96"/>
                    </a:lnTo>
                    <a:lnTo>
                      <a:pt x="63" y="94"/>
                    </a:lnTo>
                    <a:lnTo>
                      <a:pt x="72" y="89"/>
                    </a:lnTo>
                    <a:lnTo>
                      <a:pt x="79" y="80"/>
                    </a:lnTo>
                    <a:lnTo>
                      <a:pt x="79" y="21"/>
                    </a:lnTo>
                    <a:lnTo>
                      <a:pt x="79" y="14"/>
                    </a:lnTo>
                    <a:lnTo>
                      <a:pt x="79" y="10"/>
                    </a:lnTo>
                    <a:lnTo>
                      <a:pt x="77" y="7"/>
                    </a:lnTo>
                    <a:lnTo>
                      <a:pt x="75" y="5"/>
                    </a:lnTo>
                    <a:lnTo>
                      <a:pt x="70" y="5"/>
                    </a:lnTo>
                    <a:lnTo>
                      <a:pt x="65" y="3"/>
                    </a:lnTo>
                    <a:lnTo>
                      <a:pt x="65" y="0"/>
                    </a:lnTo>
                    <a:lnTo>
                      <a:pt x="100" y="0"/>
                    </a:lnTo>
                    <a:close/>
                  </a:path>
                </a:pathLst>
              </a:custGeom>
              <a:solidFill>
                <a:srgbClr val="000000"/>
              </a:solidFill>
              <a:ln w="0">
                <a:solidFill>
                  <a:srgbClr val="000000"/>
                </a:solidFill>
                <a:round/>
                <a:headEnd/>
                <a:tailEnd/>
              </a:ln>
            </p:spPr>
            <p:txBody>
              <a:bodyPr/>
              <a:lstStyle/>
              <a:p>
                <a:endParaRPr lang="en-US"/>
              </a:p>
            </p:txBody>
          </p:sp>
          <p:sp>
            <p:nvSpPr>
              <p:cNvPr id="534844" name="Freeform 316"/>
              <p:cNvSpPr>
                <a:spLocks/>
              </p:cNvSpPr>
              <p:nvPr/>
            </p:nvSpPr>
            <p:spPr bwMode="auto">
              <a:xfrm>
                <a:off x="1677" y="30"/>
                <a:ext cx="68" cy="145"/>
              </a:xfrm>
              <a:custGeom>
                <a:avLst/>
                <a:gdLst/>
                <a:ahLst/>
                <a:cxnLst>
                  <a:cxn ang="0">
                    <a:pos x="37" y="0"/>
                  </a:cxn>
                  <a:cxn ang="0">
                    <a:pos x="37" y="35"/>
                  </a:cxn>
                  <a:cxn ang="0">
                    <a:pos x="63" y="35"/>
                  </a:cxn>
                  <a:cxn ang="0">
                    <a:pos x="63" y="42"/>
                  </a:cxn>
                  <a:cxn ang="0">
                    <a:pos x="37" y="42"/>
                  </a:cxn>
                  <a:cxn ang="0">
                    <a:pos x="37" y="112"/>
                  </a:cxn>
                  <a:cxn ang="0">
                    <a:pos x="37" y="119"/>
                  </a:cxn>
                  <a:cxn ang="0">
                    <a:pos x="40" y="124"/>
                  </a:cxn>
                  <a:cxn ang="0">
                    <a:pos x="42" y="126"/>
                  </a:cxn>
                  <a:cxn ang="0">
                    <a:pos x="44" y="131"/>
                  </a:cxn>
                  <a:cxn ang="0">
                    <a:pos x="49" y="131"/>
                  </a:cxn>
                  <a:cxn ang="0">
                    <a:pos x="54" y="131"/>
                  </a:cxn>
                  <a:cxn ang="0">
                    <a:pos x="56" y="129"/>
                  </a:cxn>
                  <a:cxn ang="0">
                    <a:pos x="61" y="126"/>
                  </a:cxn>
                  <a:cxn ang="0">
                    <a:pos x="63" y="124"/>
                  </a:cxn>
                  <a:cxn ang="0">
                    <a:pos x="68" y="124"/>
                  </a:cxn>
                  <a:cxn ang="0">
                    <a:pos x="63" y="133"/>
                  </a:cxn>
                  <a:cxn ang="0">
                    <a:pos x="56" y="140"/>
                  </a:cxn>
                  <a:cxn ang="0">
                    <a:pos x="47" y="145"/>
                  </a:cxn>
                  <a:cxn ang="0">
                    <a:pos x="40" y="145"/>
                  </a:cxn>
                  <a:cxn ang="0">
                    <a:pos x="33" y="145"/>
                  </a:cxn>
                  <a:cxn ang="0">
                    <a:pos x="28" y="143"/>
                  </a:cxn>
                  <a:cxn ang="0">
                    <a:pos x="23" y="138"/>
                  </a:cxn>
                  <a:cxn ang="0">
                    <a:pos x="21" y="133"/>
                  </a:cxn>
                  <a:cxn ang="0">
                    <a:pos x="19" y="126"/>
                  </a:cxn>
                  <a:cxn ang="0">
                    <a:pos x="19" y="117"/>
                  </a:cxn>
                  <a:cxn ang="0">
                    <a:pos x="19" y="42"/>
                  </a:cxn>
                  <a:cxn ang="0">
                    <a:pos x="0" y="42"/>
                  </a:cxn>
                  <a:cxn ang="0">
                    <a:pos x="0" y="40"/>
                  </a:cxn>
                  <a:cxn ang="0">
                    <a:pos x="7" y="35"/>
                  </a:cxn>
                  <a:cxn ang="0">
                    <a:pos x="14" y="31"/>
                  </a:cxn>
                  <a:cxn ang="0">
                    <a:pos x="21" y="24"/>
                  </a:cxn>
                  <a:cxn ang="0">
                    <a:pos x="28" y="17"/>
                  </a:cxn>
                  <a:cxn ang="0">
                    <a:pos x="30" y="14"/>
                  </a:cxn>
                  <a:cxn ang="0">
                    <a:pos x="33" y="7"/>
                  </a:cxn>
                  <a:cxn ang="0">
                    <a:pos x="35" y="0"/>
                  </a:cxn>
                  <a:cxn ang="0">
                    <a:pos x="37" y="0"/>
                  </a:cxn>
                </a:cxnLst>
                <a:rect l="0" t="0" r="r" b="b"/>
                <a:pathLst>
                  <a:path w="68" h="145">
                    <a:moveTo>
                      <a:pt x="37" y="0"/>
                    </a:moveTo>
                    <a:lnTo>
                      <a:pt x="37" y="35"/>
                    </a:lnTo>
                    <a:lnTo>
                      <a:pt x="63" y="35"/>
                    </a:lnTo>
                    <a:lnTo>
                      <a:pt x="63" y="42"/>
                    </a:lnTo>
                    <a:lnTo>
                      <a:pt x="37" y="42"/>
                    </a:lnTo>
                    <a:lnTo>
                      <a:pt x="37" y="112"/>
                    </a:lnTo>
                    <a:lnTo>
                      <a:pt x="37" y="119"/>
                    </a:lnTo>
                    <a:lnTo>
                      <a:pt x="40" y="124"/>
                    </a:lnTo>
                    <a:lnTo>
                      <a:pt x="42" y="126"/>
                    </a:lnTo>
                    <a:lnTo>
                      <a:pt x="44" y="131"/>
                    </a:lnTo>
                    <a:lnTo>
                      <a:pt x="49" y="131"/>
                    </a:lnTo>
                    <a:lnTo>
                      <a:pt x="54" y="131"/>
                    </a:lnTo>
                    <a:lnTo>
                      <a:pt x="56" y="129"/>
                    </a:lnTo>
                    <a:lnTo>
                      <a:pt x="61" y="126"/>
                    </a:lnTo>
                    <a:lnTo>
                      <a:pt x="63" y="124"/>
                    </a:lnTo>
                    <a:lnTo>
                      <a:pt x="68" y="124"/>
                    </a:lnTo>
                    <a:lnTo>
                      <a:pt x="63" y="133"/>
                    </a:lnTo>
                    <a:lnTo>
                      <a:pt x="56" y="140"/>
                    </a:lnTo>
                    <a:lnTo>
                      <a:pt x="47" y="145"/>
                    </a:lnTo>
                    <a:lnTo>
                      <a:pt x="40" y="145"/>
                    </a:lnTo>
                    <a:lnTo>
                      <a:pt x="33" y="145"/>
                    </a:lnTo>
                    <a:lnTo>
                      <a:pt x="28" y="143"/>
                    </a:lnTo>
                    <a:lnTo>
                      <a:pt x="23" y="138"/>
                    </a:lnTo>
                    <a:lnTo>
                      <a:pt x="21" y="133"/>
                    </a:lnTo>
                    <a:lnTo>
                      <a:pt x="19" y="126"/>
                    </a:lnTo>
                    <a:lnTo>
                      <a:pt x="19" y="117"/>
                    </a:lnTo>
                    <a:lnTo>
                      <a:pt x="19" y="42"/>
                    </a:lnTo>
                    <a:lnTo>
                      <a:pt x="0" y="42"/>
                    </a:lnTo>
                    <a:lnTo>
                      <a:pt x="0" y="40"/>
                    </a:lnTo>
                    <a:lnTo>
                      <a:pt x="7" y="35"/>
                    </a:lnTo>
                    <a:lnTo>
                      <a:pt x="14" y="31"/>
                    </a:lnTo>
                    <a:lnTo>
                      <a:pt x="21" y="24"/>
                    </a:lnTo>
                    <a:lnTo>
                      <a:pt x="28" y="17"/>
                    </a:lnTo>
                    <a:lnTo>
                      <a:pt x="30" y="14"/>
                    </a:lnTo>
                    <a:lnTo>
                      <a:pt x="33" y="7"/>
                    </a:lnTo>
                    <a:lnTo>
                      <a:pt x="35" y="0"/>
                    </a:lnTo>
                    <a:lnTo>
                      <a:pt x="37" y="0"/>
                    </a:lnTo>
                    <a:close/>
                  </a:path>
                </a:pathLst>
              </a:custGeom>
              <a:solidFill>
                <a:srgbClr val="000000"/>
              </a:solidFill>
              <a:ln w="0">
                <a:solidFill>
                  <a:srgbClr val="000000"/>
                </a:solidFill>
                <a:round/>
                <a:headEnd/>
                <a:tailEnd/>
              </a:ln>
            </p:spPr>
            <p:txBody>
              <a:bodyPr/>
              <a:lstStyle/>
              <a:p>
                <a:endParaRPr lang="en-US"/>
              </a:p>
            </p:txBody>
          </p:sp>
          <p:sp>
            <p:nvSpPr>
              <p:cNvPr id="534843" name="Freeform 315"/>
              <p:cNvSpPr>
                <a:spLocks noEditPoints="1"/>
              </p:cNvSpPr>
              <p:nvPr/>
            </p:nvSpPr>
            <p:spPr bwMode="auto">
              <a:xfrm>
                <a:off x="1752" y="63"/>
                <a:ext cx="91" cy="112"/>
              </a:xfrm>
              <a:custGeom>
                <a:avLst/>
                <a:gdLst/>
                <a:ahLst/>
                <a:cxnLst>
                  <a:cxn ang="0">
                    <a:pos x="19" y="42"/>
                  </a:cxn>
                  <a:cxn ang="0">
                    <a:pos x="19" y="54"/>
                  </a:cxn>
                  <a:cxn ang="0">
                    <a:pos x="21" y="63"/>
                  </a:cxn>
                  <a:cxn ang="0">
                    <a:pos x="26" y="72"/>
                  </a:cxn>
                  <a:cxn ang="0">
                    <a:pos x="30" y="79"/>
                  </a:cxn>
                  <a:cxn ang="0">
                    <a:pos x="37" y="86"/>
                  </a:cxn>
                  <a:cxn ang="0">
                    <a:pos x="47" y="91"/>
                  </a:cxn>
                  <a:cxn ang="0">
                    <a:pos x="56" y="93"/>
                  </a:cxn>
                  <a:cxn ang="0">
                    <a:pos x="68" y="91"/>
                  </a:cxn>
                  <a:cxn ang="0">
                    <a:pos x="75" y="89"/>
                  </a:cxn>
                  <a:cxn ang="0">
                    <a:pos x="79" y="84"/>
                  </a:cxn>
                  <a:cxn ang="0">
                    <a:pos x="84" y="77"/>
                  </a:cxn>
                  <a:cxn ang="0">
                    <a:pos x="89" y="68"/>
                  </a:cxn>
                  <a:cxn ang="0">
                    <a:pos x="91" y="70"/>
                  </a:cxn>
                  <a:cxn ang="0">
                    <a:pos x="89" y="82"/>
                  </a:cxn>
                  <a:cxn ang="0">
                    <a:pos x="84" y="91"/>
                  </a:cxn>
                  <a:cxn ang="0">
                    <a:pos x="77" y="100"/>
                  </a:cxn>
                  <a:cxn ang="0">
                    <a:pos x="68" y="107"/>
                  </a:cxn>
                  <a:cxn ang="0">
                    <a:pos x="58" y="112"/>
                  </a:cxn>
                  <a:cxn ang="0">
                    <a:pos x="47" y="112"/>
                  </a:cxn>
                  <a:cxn ang="0">
                    <a:pos x="35" y="112"/>
                  </a:cxn>
                  <a:cxn ang="0">
                    <a:pos x="23" y="107"/>
                  </a:cxn>
                  <a:cxn ang="0">
                    <a:pos x="14" y="98"/>
                  </a:cxn>
                  <a:cxn ang="0">
                    <a:pos x="4" y="82"/>
                  </a:cxn>
                  <a:cxn ang="0">
                    <a:pos x="0" y="58"/>
                  </a:cxn>
                  <a:cxn ang="0">
                    <a:pos x="4" y="33"/>
                  </a:cxn>
                  <a:cxn ang="0">
                    <a:pos x="14" y="16"/>
                  </a:cxn>
                  <a:cxn ang="0">
                    <a:pos x="21" y="9"/>
                  </a:cxn>
                  <a:cxn ang="0">
                    <a:pos x="30" y="5"/>
                  </a:cxn>
                  <a:cxn ang="0">
                    <a:pos x="40" y="2"/>
                  </a:cxn>
                  <a:cxn ang="0">
                    <a:pos x="49" y="0"/>
                  </a:cxn>
                  <a:cxn ang="0">
                    <a:pos x="61" y="2"/>
                  </a:cxn>
                  <a:cxn ang="0">
                    <a:pos x="70" y="5"/>
                  </a:cxn>
                  <a:cxn ang="0">
                    <a:pos x="79" y="12"/>
                  </a:cxn>
                  <a:cxn ang="0">
                    <a:pos x="86" y="21"/>
                  </a:cxn>
                  <a:cxn ang="0">
                    <a:pos x="89" y="30"/>
                  </a:cxn>
                  <a:cxn ang="0">
                    <a:pos x="91" y="42"/>
                  </a:cxn>
                  <a:cxn ang="0">
                    <a:pos x="19" y="42"/>
                  </a:cxn>
                  <a:cxn ang="0">
                    <a:pos x="19" y="35"/>
                  </a:cxn>
                  <a:cxn ang="0">
                    <a:pos x="65" y="35"/>
                  </a:cxn>
                  <a:cxn ang="0">
                    <a:pos x="65" y="28"/>
                  </a:cxn>
                  <a:cxn ang="0">
                    <a:pos x="63" y="21"/>
                  </a:cxn>
                  <a:cxn ang="0">
                    <a:pos x="61" y="16"/>
                  </a:cxn>
                  <a:cxn ang="0">
                    <a:pos x="56" y="12"/>
                  </a:cxn>
                  <a:cxn ang="0">
                    <a:pos x="49" y="9"/>
                  </a:cxn>
                  <a:cxn ang="0">
                    <a:pos x="44" y="7"/>
                  </a:cxn>
                  <a:cxn ang="0">
                    <a:pos x="35" y="9"/>
                  </a:cxn>
                  <a:cxn ang="0">
                    <a:pos x="26" y="14"/>
                  </a:cxn>
                  <a:cxn ang="0">
                    <a:pos x="23" y="21"/>
                  </a:cxn>
                  <a:cxn ang="0">
                    <a:pos x="19" y="28"/>
                  </a:cxn>
                  <a:cxn ang="0">
                    <a:pos x="19" y="35"/>
                  </a:cxn>
                </a:cxnLst>
                <a:rect l="0" t="0" r="r" b="b"/>
                <a:pathLst>
                  <a:path w="91" h="112">
                    <a:moveTo>
                      <a:pt x="19" y="42"/>
                    </a:moveTo>
                    <a:lnTo>
                      <a:pt x="19" y="54"/>
                    </a:lnTo>
                    <a:lnTo>
                      <a:pt x="21" y="63"/>
                    </a:lnTo>
                    <a:lnTo>
                      <a:pt x="26" y="72"/>
                    </a:lnTo>
                    <a:lnTo>
                      <a:pt x="30" y="79"/>
                    </a:lnTo>
                    <a:lnTo>
                      <a:pt x="37" y="86"/>
                    </a:lnTo>
                    <a:lnTo>
                      <a:pt x="47" y="91"/>
                    </a:lnTo>
                    <a:lnTo>
                      <a:pt x="56" y="93"/>
                    </a:lnTo>
                    <a:lnTo>
                      <a:pt x="68" y="91"/>
                    </a:lnTo>
                    <a:lnTo>
                      <a:pt x="75" y="89"/>
                    </a:lnTo>
                    <a:lnTo>
                      <a:pt x="79" y="84"/>
                    </a:lnTo>
                    <a:lnTo>
                      <a:pt x="84" y="77"/>
                    </a:lnTo>
                    <a:lnTo>
                      <a:pt x="89" y="68"/>
                    </a:lnTo>
                    <a:lnTo>
                      <a:pt x="91" y="70"/>
                    </a:lnTo>
                    <a:lnTo>
                      <a:pt x="89" y="82"/>
                    </a:lnTo>
                    <a:lnTo>
                      <a:pt x="84" y="91"/>
                    </a:lnTo>
                    <a:lnTo>
                      <a:pt x="77" y="100"/>
                    </a:lnTo>
                    <a:lnTo>
                      <a:pt x="68" y="107"/>
                    </a:lnTo>
                    <a:lnTo>
                      <a:pt x="58" y="112"/>
                    </a:lnTo>
                    <a:lnTo>
                      <a:pt x="47" y="112"/>
                    </a:lnTo>
                    <a:lnTo>
                      <a:pt x="35" y="112"/>
                    </a:lnTo>
                    <a:lnTo>
                      <a:pt x="23" y="107"/>
                    </a:lnTo>
                    <a:lnTo>
                      <a:pt x="14" y="98"/>
                    </a:lnTo>
                    <a:lnTo>
                      <a:pt x="4" y="82"/>
                    </a:lnTo>
                    <a:lnTo>
                      <a:pt x="0" y="58"/>
                    </a:lnTo>
                    <a:lnTo>
                      <a:pt x="4" y="33"/>
                    </a:lnTo>
                    <a:lnTo>
                      <a:pt x="14" y="16"/>
                    </a:lnTo>
                    <a:lnTo>
                      <a:pt x="21" y="9"/>
                    </a:lnTo>
                    <a:lnTo>
                      <a:pt x="30" y="5"/>
                    </a:lnTo>
                    <a:lnTo>
                      <a:pt x="40" y="2"/>
                    </a:lnTo>
                    <a:lnTo>
                      <a:pt x="49" y="0"/>
                    </a:lnTo>
                    <a:lnTo>
                      <a:pt x="61" y="2"/>
                    </a:lnTo>
                    <a:lnTo>
                      <a:pt x="70" y="5"/>
                    </a:lnTo>
                    <a:lnTo>
                      <a:pt x="79" y="12"/>
                    </a:lnTo>
                    <a:lnTo>
                      <a:pt x="86" y="21"/>
                    </a:lnTo>
                    <a:lnTo>
                      <a:pt x="89" y="30"/>
                    </a:lnTo>
                    <a:lnTo>
                      <a:pt x="91" y="42"/>
                    </a:lnTo>
                    <a:lnTo>
                      <a:pt x="19" y="42"/>
                    </a:lnTo>
                    <a:close/>
                    <a:moveTo>
                      <a:pt x="19" y="35"/>
                    </a:moveTo>
                    <a:lnTo>
                      <a:pt x="65" y="35"/>
                    </a:lnTo>
                    <a:lnTo>
                      <a:pt x="65" y="28"/>
                    </a:lnTo>
                    <a:lnTo>
                      <a:pt x="63" y="21"/>
                    </a:lnTo>
                    <a:lnTo>
                      <a:pt x="61" y="16"/>
                    </a:lnTo>
                    <a:lnTo>
                      <a:pt x="56" y="12"/>
                    </a:lnTo>
                    <a:lnTo>
                      <a:pt x="49" y="9"/>
                    </a:lnTo>
                    <a:lnTo>
                      <a:pt x="44" y="7"/>
                    </a:lnTo>
                    <a:lnTo>
                      <a:pt x="35" y="9"/>
                    </a:lnTo>
                    <a:lnTo>
                      <a:pt x="26" y="14"/>
                    </a:lnTo>
                    <a:lnTo>
                      <a:pt x="23" y="21"/>
                    </a:lnTo>
                    <a:lnTo>
                      <a:pt x="19" y="28"/>
                    </a:lnTo>
                    <a:lnTo>
                      <a:pt x="19" y="35"/>
                    </a:lnTo>
                    <a:close/>
                  </a:path>
                </a:pathLst>
              </a:custGeom>
              <a:solidFill>
                <a:srgbClr val="000000"/>
              </a:solidFill>
              <a:ln w="0">
                <a:solidFill>
                  <a:srgbClr val="000000"/>
                </a:solidFill>
                <a:round/>
                <a:headEnd/>
                <a:tailEnd/>
              </a:ln>
            </p:spPr>
            <p:txBody>
              <a:bodyPr/>
              <a:lstStyle/>
              <a:p>
                <a:endParaRPr lang="en-US"/>
              </a:p>
            </p:txBody>
          </p:sp>
          <p:sp>
            <p:nvSpPr>
              <p:cNvPr id="534842" name="Freeform 314"/>
              <p:cNvSpPr>
                <a:spLocks noEditPoints="1"/>
              </p:cNvSpPr>
              <p:nvPr/>
            </p:nvSpPr>
            <p:spPr bwMode="auto">
              <a:xfrm>
                <a:off x="1916" y="14"/>
                <a:ext cx="122" cy="159"/>
              </a:xfrm>
              <a:custGeom>
                <a:avLst/>
                <a:gdLst/>
                <a:ahLst/>
                <a:cxnLst>
                  <a:cxn ang="0">
                    <a:pos x="44" y="133"/>
                  </a:cxn>
                  <a:cxn ang="0">
                    <a:pos x="47" y="147"/>
                  </a:cxn>
                  <a:cxn ang="0">
                    <a:pos x="51" y="154"/>
                  </a:cxn>
                  <a:cxn ang="0">
                    <a:pos x="61" y="156"/>
                  </a:cxn>
                  <a:cxn ang="0">
                    <a:pos x="68" y="159"/>
                  </a:cxn>
                  <a:cxn ang="0">
                    <a:pos x="0" y="156"/>
                  </a:cxn>
                  <a:cxn ang="0">
                    <a:pos x="11" y="156"/>
                  </a:cxn>
                  <a:cxn ang="0">
                    <a:pos x="21" y="149"/>
                  </a:cxn>
                  <a:cxn ang="0">
                    <a:pos x="21" y="140"/>
                  </a:cxn>
                  <a:cxn ang="0">
                    <a:pos x="23" y="28"/>
                  </a:cxn>
                  <a:cxn ang="0">
                    <a:pos x="21" y="12"/>
                  </a:cxn>
                  <a:cxn ang="0">
                    <a:pos x="16" y="5"/>
                  </a:cxn>
                  <a:cxn ang="0">
                    <a:pos x="4" y="2"/>
                  </a:cxn>
                  <a:cxn ang="0">
                    <a:pos x="0" y="0"/>
                  </a:cxn>
                  <a:cxn ang="0">
                    <a:pos x="72" y="0"/>
                  </a:cxn>
                  <a:cxn ang="0">
                    <a:pos x="93" y="5"/>
                  </a:cxn>
                  <a:cxn ang="0">
                    <a:pos x="107" y="12"/>
                  </a:cxn>
                  <a:cxn ang="0">
                    <a:pos x="119" y="26"/>
                  </a:cxn>
                  <a:cxn ang="0">
                    <a:pos x="122" y="44"/>
                  </a:cxn>
                  <a:cxn ang="0">
                    <a:pos x="117" y="65"/>
                  </a:cxn>
                  <a:cxn ang="0">
                    <a:pos x="103" y="79"/>
                  </a:cxn>
                  <a:cxn ang="0">
                    <a:pos x="84" y="86"/>
                  </a:cxn>
                  <a:cxn ang="0">
                    <a:pos x="65" y="86"/>
                  </a:cxn>
                  <a:cxn ang="0">
                    <a:pos x="51" y="84"/>
                  </a:cxn>
                  <a:cxn ang="0">
                    <a:pos x="44" y="77"/>
                  </a:cxn>
                  <a:cxn ang="0">
                    <a:pos x="56" y="79"/>
                  </a:cxn>
                  <a:cxn ang="0">
                    <a:pos x="65" y="79"/>
                  </a:cxn>
                  <a:cxn ang="0">
                    <a:pos x="79" y="75"/>
                  </a:cxn>
                  <a:cxn ang="0">
                    <a:pos x="91" y="63"/>
                  </a:cxn>
                  <a:cxn ang="0">
                    <a:pos x="96" y="44"/>
                  </a:cxn>
                  <a:cxn ang="0">
                    <a:pos x="91" y="26"/>
                  </a:cxn>
                  <a:cxn ang="0">
                    <a:pos x="79" y="12"/>
                  </a:cxn>
                  <a:cxn ang="0">
                    <a:pos x="61" y="7"/>
                  </a:cxn>
                  <a:cxn ang="0">
                    <a:pos x="44" y="9"/>
                  </a:cxn>
                </a:cxnLst>
                <a:rect l="0" t="0" r="r" b="b"/>
                <a:pathLst>
                  <a:path w="122" h="159">
                    <a:moveTo>
                      <a:pt x="44" y="84"/>
                    </a:moveTo>
                    <a:lnTo>
                      <a:pt x="44" y="133"/>
                    </a:lnTo>
                    <a:lnTo>
                      <a:pt x="44" y="140"/>
                    </a:lnTo>
                    <a:lnTo>
                      <a:pt x="47" y="147"/>
                    </a:lnTo>
                    <a:lnTo>
                      <a:pt x="49" y="152"/>
                    </a:lnTo>
                    <a:lnTo>
                      <a:pt x="51" y="154"/>
                    </a:lnTo>
                    <a:lnTo>
                      <a:pt x="56" y="156"/>
                    </a:lnTo>
                    <a:lnTo>
                      <a:pt x="61" y="156"/>
                    </a:lnTo>
                    <a:lnTo>
                      <a:pt x="68" y="156"/>
                    </a:lnTo>
                    <a:lnTo>
                      <a:pt x="68" y="159"/>
                    </a:lnTo>
                    <a:lnTo>
                      <a:pt x="0" y="159"/>
                    </a:lnTo>
                    <a:lnTo>
                      <a:pt x="0" y="156"/>
                    </a:lnTo>
                    <a:lnTo>
                      <a:pt x="4" y="156"/>
                    </a:lnTo>
                    <a:lnTo>
                      <a:pt x="11" y="156"/>
                    </a:lnTo>
                    <a:lnTo>
                      <a:pt x="16" y="154"/>
                    </a:lnTo>
                    <a:lnTo>
                      <a:pt x="21" y="149"/>
                    </a:lnTo>
                    <a:lnTo>
                      <a:pt x="21" y="147"/>
                    </a:lnTo>
                    <a:lnTo>
                      <a:pt x="21" y="140"/>
                    </a:lnTo>
                    <a:lnTo>
                      <a:pt x="23" y="133"/>
                    </a:lnTo>
                    <a:lnTo>
                      <a:pt x="23" y="28"/>
                    </a:lnTo>
                    <a:lnTo>
                      <a:pt x="21" y="19"/>
                    </a:lnTo>
                    <a:lnTo>
                      <a:pt x="21" y="12"/>
                    </a:lnTo>
                    <a:lnTo>
                      <a:pt x="18" y="7"/>
                    </a:lnTo>
                    <a:lnTo>
                      <a:pt x="16" y="5"/>
                    </a:lnTo>
                    <a:lnTo>
                      <a:pt x="11" y="2"/>
                    </a:lnTo>
                    <a:lnTo>
                      <a:pt x="4" y="2"/>
                    </a:lnTo>
                    <a:lnTo>
                      <a:pt x="0" y="2"/>
                    </a:lnTo>
                    <a:lnTo>
                      <a:pt x="0" y="0"/>
                    </a:lnTo>
                    <a:lnTo>
                      <a:pt x="58" y="0"/>
                    </a:lnTo>
                    <a:lnTo>
                      <a:pt x="72" y="0"/>
                    </a:lnTo>
                    <a:lnTo>
                      <a:pt x="84" y="2"/>
                    </a:lnTo>
                    <a:lnTo>
                      <a:pt x="93" y="5"/>
                    </a:lnTo>
                    <a:lnTo>
                      <a:pt x="100" y="7"/>
                    </a:lnTo>
                    <a:lnTo>
                      <a:pt x="107" y="12"/>
                    </a:lnTo>
                    <a:lnTo>
                      <a:pt x="115" y="19"/>
                    </a:lnTo>
                    <a:lnTo>
                      <a:pt x="119" y="26"/>
                    </a:lnTo>
                    <a:lnTo>
                      <a:pt x="122" y="35"/>
                    </a:lnTo>
                    <a:lnTo>
                      <a:pt x="122" y="44"/>
                    </a:lnTo>
                    <a:lnTo>
                      <a:pt x="122" y="56"/>
                    </a:lnTo>
                    <a:lnTo>
                      <a:pt x="117" y="65"/>
                    </a:lnTo>
                    <a:lnTo>
                      <a:pt x="110" y="75"/>
                    </a:lnTo>
                    <a:lnTo>
                      <a:pt x="103" y="79"/>
                    </a:lnTo>
                    <a:lnTo>
                      <a:pt x="93" y="84"/>
                    </a:lnTo>
                    <a:lnTo>
                      <a:pt x="84" y="86"/>
                    </a:lnTo>
                    <a:lnTo>
                      <a:pt x="72" y="86"/>
                    </a:lnTo>
                    <a:lnTo>
                      <a:pt x="65" y="86"/>
                    </a:lnTo>
                    <a:lnTo>
                      <a:pt x="58" y="86"/>
                    </a:lnTo>
                    <a:lnTo>
                      <a:pt x="51" y="84"/>
                    </a:lnTo>
                    <a:lnTo>
                      <a:pt x="44" y="84"/>
                    </a:lnTo>
                    <a:close/>
                    <a:moveTo>
                      <a:pt x="44" y="77"/>
                    </a:moveTo>
                    <a:lnTo>
                      <a:pt x="51" y="77"/>
                    </a:lnTo>
                    <a:lnTo>
                      <a:pt x="56" y="79"/>
                    </a:lnTo>
                    <a:lnTo>
                      <a:pt x="61" y="79"/>
                    </a:lnTo>
                    <a:lnTo>
                      <a:pt x="65" y="79"/>
                    </a:lnTo>
                    <a:lnTo>
                      <a:pt x="72" y="79"/>
                    </a:lnTo>
                    <a:lnTo>
                      <a:pt x="79" y="75"/>
                    </a:lnTo>
                    <a:lnTo>
                      <a:pt x="86" y="70"/>
                    </a:lnTo>
                    <a:lnTo>
                      <a:pt x="91" y="63"/>
                    </a:lnTo>
                    <a:lnTo>
                      <a:pt x="93" y="54"/>
                    </a:lnTo>
                    <a:lnTo>
                      <a:pt x="96" y="44"/>
                    </a:lnTo>
                    <a:lnTo>
                      <a:pt x="93" y="35"/>
                    </a:lnTo>
                    <a:lnTo>
                      <a:pt x="91" y="26"/>
                    </a:lnTo>
                    <a:lnTo>
                      <a:pt x="86" y="16"/>
                    </a:lnTo>
                    <a:lnTo>
                      <a:pt x="79" y="12"/>
                    </a:lnTo>
                    <a:lnTo>
                      <a:pt x="70" y="7"/>
                    </a:lnTo>
                    <a:lnTo>
                      <a:pt x="61" y="7"/>
                    </a:lnTo>
                    <a:lnTo>
                      <a:pt x="54" y="7"/>
                    </a:lnTo>
                    <a:lnTo>
                      <a:pt x="44" y="9"/>
                    </a:lnTo>
                    <a:lnTo>
                      <a:pt x="44" y="77"/>
                    </a:lnTo>
                    <a:close/>
                  </a:path>
                </a:pathLst>
              </a:custGeom>
              <a:solidFill>
                <a:srgbClr val="000000"/>
              </a:solidFill>
              <a:ln w="0">
                <a:solidFill>
                  <a:srgbClr val="000000"/>
                </a:solidFill>
                <a:round/>
                <a:headEnd/>
                <a:tailEnd/>
              </a:ln>
            </p:spPr>
            <p:txBody>
              <a:bodyPr/>
              <a:lstStyle/>
              <a:p>
                <a:endParaRPr lang="en-US"/>
              </a:p>
            </p:txBody>
          </p:sp>
          <p:sp>
            <p:nvSpPr>
              <p:cNvPr id="534841" name="Freeform 313"/>
              <p:cNvSpPr>
                <a:spLocks noEditPoints="1"/>
              </p:cNvSpPr>
              <p:nvPr/>
            </p:nvSpPr>
            <p:spPr bwMode="auto">
              <a:xfrm>
                <a:off x="2054" y="63"/>
                <a:ext cx="103" cy="112"/>
              </a:xfrm>
              <a:custGeom>
                <a:avLst/>
                <a:gdLst/>
                <a:ahLst/>
                <a:cxnLst>
                  <a:cxn ang="0">
                    <a:pos x="51" y="0"/>
                  </a:cxn>
                  <a:cxn ang="0">
                    <a:pos x="73" y="5"/>
                  </a:cxn>
                  <a:cxn ang="0">
                    <a:pos x="89" y="19"/>
                  </a:cxn>
                  <a:cxn ang="0">
                    <a:pos x="96" y="30"/>
                  </a:cxn>
                  <a:cxn ang="0">
                    <a:pos x="101" y="42"/>
                  </a:cxn>
                  <a:cxn ang="0">
                    <a:pos x="103" y="54"/>
                  </a:cxn>
                  <a:cxn ang="0">
                    <a:pos x="101" y="70"/>
                  </a:cxn>
                  <a:cxn ang="0">
                    <a:pos x="96" y="84"/>
                  </a:cxn>
                  <a:cxn ang="0">
                    <a:pos x="91" y="93"/>
                  </a:cxn>
                  <a:cxn ang="0">
                    <a:pos x="84" y="100"/>
                  </a:cxn>
                  <a:cxn ang="0">
                    <a:pos x="77" y="105"/>
                  </a:cxn>
                  <a:cxn ang="0">
                    <a:pos x="68" y="110"/>
                  </a:cxn>
                  <a:cxn ang="0">
                    <a:pos x="58" y="112"/>
                  </a:cxn>
                  <a:cxn ang="0">
                    <a:pos x="49" y="112"/>
                  </a:cxn>
                  <a:cxn ang="0">
                    <a:pos x="28" y="107"/>
                  </a:cxn>
                  <a:cxn ang="0">
                    <a:pos x="12" y="93"/>
                  </a:cxn>
                  <a:cxn ang="0">
                    <a:pos x="5" y="82"/>
                  </a:cxn>
                  <a:cxn ang="0">
                    <a:pos x="0" y="70"/>
                  </a:cxn>
                  <a:cxn ang="0">
                    <a:pos x="0" y="58"/>
                  </a:cxn>
                  <a:cxn ang="0">
                    <a:pos x="2" y="42"/>
                  </a:cxn>
                  <a:cxn ang="0">
                    <a:pos x="7" y="28"/>
                  </a:cxn>
                  <a:cxn ang="0">
                    <a:pos x="12" y="19"/>
                  </a:cxn>
                  <a:cxn ang="0">
                    <a:pos x="19" y="12"/>
                  </a:cxn>
                  <a:cxn ang="0">
                    <a:pos x="26" y="7"/>
                  </a:cxn>
                  <a:cxn ang="0">
                    <a:pos x="37" y="2"/>
                  </a:cxn>
                  <a:cxn ang="0">
                    <a:pos x="51" y="0"/>
                  </a:cxn>
                  <a:cxn ang="0">
                    <a:pos x="47" y="7"/>
                  </a:cxn>
                  <a:cxn ang="0">
                    <a:pos x="40" y="9"/>
                  </a:cxn>
                  <a:cxn ang="0">
                    <a:pos x="35" y="12"/>
                  </a:cxn>
                  <a:cxn ang="0">
                    <a:pos x="28" y="16"/>
                  </a:cxn>
                  <a:cxn ang="0">
                    <a:pos x="23" y="23"/>
                  </a:cxn>
                  <a:cxn ang="0">
                    <a:pos x="21" y="35"/>
                  </a:cxn>
                  <a:cxn ang="0">
                    <a:pos x="19" y="49"/>
                  </a:cxn>
                  <a:cxn ang="0">
                    <a:pos x="21" y="70"/>
                  </a:cxn>
                  <a:cxn ang="0">
                    <a:pos x="30" y="89"/>
                  </a:cxn>
                  <a:cxn ang="0">
                    <a:pos x="35" y="96"/>
                  </a:cxn>
                  <a:cxn ang="0">
                    <a:pos x="40" y="100"/>
                  </a:cxn>
                  <a:cxn ang="0">
                    <a:pos x="47" y="105"/>
                  </a:cxn>
                  <a:cxn ang="0">
                    <a:pos x="54" y="105"/>
                  </a:cxn>
                  <a:cxn ang="0">
                    <a:pos x="63" y="105"/>
                  </a:cxn>
                  <a:cxn ang="0">
                    <a:pos x="68" y="100"/>
                  </a:cxn>
                  <a:cxn ang="0">
                    <a:pos x="75" y="96"/>
                  </a:cxn>
                  <a:cxn ang="0">
                    <a:pos x="77" y="91"/>
                  </a:cxn>
                  <a:cxn ang="0">
                    <a:pos x="80" y="84"/>
                  </a:cxn>
                  <a:cxn ang="0">
                    <a:pos x="82" y="75"/>
                  </a:cxn>
                  <a:cxn ang="0">
                    <a:pos x="82" y="63"/>
                  </a:cxn>
                  <a:cxn ang="0">
                    <a:pos x="80" y="37"/>
                  </a:cxn>
                  <a:cxn ang="0">
                    <a:pos x="70" y="19"/>
                  </a:cxn>
                  <a:cxn ang="0">
                    <a:pos x="63" y="14"/>
                  </a:cxn>
                  <a:cxn ang="0">
                    <a:pos x="56" y="9"/>
                  </a:cxn>
                  <a:cxn ang="0">
                    <a:pos x="47" y="7"/>
                  </a:cxn>
                </a:cxnLst>
                <a:rect l="0" t="0" r="r" b="b"/>
                <a:pathLst>
                  <a:path w="103" h="112">
                    <a:moveTo>
                      <a:pt x="51" y="0"/>
                    </a:moveTo>
                    <a:lnTo>
                      <a:pt x="73" y="5"/>
                    </a:lnTo>
                    <a:lnTo>
                      <a:pt x="89" y="19"/>
                    </a:lnTo>
                    <a:lnTo>
                      <a:pt x="96" y="30"/>
                    </a:lnTo>
                    <a:lnTo>
                      <a:pt x="101" y="42"/>
                    </a:lnTo>
                    <a:lnTo>
                      <a:pt x="103" y="54"/>
                    </a:lnTo>
                    <a:lnTo>
                      <a:pt x="101" y="70"/>
                    </a:lnTo>
                    <a:lnTo>
                      <a:pt x="96" y="84"/>
                    </a:lnTo>
                    <a:lnTo>
                      <a:pt x="91" y="93"/>
                    </a:lnTo>
                    <a:lnTo>
                      <a:pt x="84" y="100"/>
                    </a:lnTo>
                    <a:lnTo>
                      <a:pt x="77" y="105"/>
                    </a:lnTo>
                    <a:lnTo>
                      <a:pt x="68" y="110"/>
                    </a:lnTo>
                    <a:lnTo>
                      <a:pt x="58" y="112"/>
                    </a:lnTo>
                    <a:lnTo>
                      <a:pt x="49" y="112"/>
                    </a:lnTo>
                    <a:lnTo>
                      <a:pt x="28" y="107"/>
                    </a:lnTo>
                    <a:lnTo>
                      <a:pt x="12" y="93"/>
                    </a:lnTo>
                    <a:lnTo>
                      <a:pt x="5" y="82"/>
                    </a:lnTo>
                    <a:lnTo>
                      <a:pt x="0" y="70"/>
                    </a:lnTo>
                    <a:lnTo>
                      <a:pt x="0" y="58"/>
                    </a:lnTo>
                    <a:lnTo>
                      <a:pt x="2" y="42"/>
                    </a:lnTo>
                    <a:lnTo>
                      <a:pt x="7" y="28"/>
                    </a:lnTo>
                    <a:lnTo>
                      <a:pt x="12" y="19"/>
                    </a:lnTo>
                    <a:lnTo>
                      <a:pt x="19" y="12"/>
                    </a:lnTo>
                    <a:lnTo>
                      <a:pt x="26" y="7"/>
                    </a:lnTo>
                    <a:lnTo>
                      <a:pt x="37" y="2"/>
                    </a:lnTo>
                    <a:lnTo>
                      <a:pt x="51" y="0"/>
                    </a:lnTo>
                    <a:close/>
                    <a:moveTo>
                      <a:pt x="47" y="7"/>
                    </a:moveTo>
                    <a:lnTo>
                      <a:pt x="40" y="9"/>
                    </a:lnTo>
                    <a:lnTo>
                      <a:pt x="35" y="12"/>
                    </a:lnTo>
                    <a:lnTo>
                      <a:pt x="28" y="16"/>
                    </a:lnTo>
                    <a:lnTo>
                      <a:pt x="23" y="23"/>
                    </a:lnTo>
                    <a:lnTo>
                      <a:pt x="21" y="35"/>
                    </a:lnTo>
                    <a:lnTo>
                      <a:pt x="19" y="49"/>
                    </a:lnTo>
                    <a:lnTo>
                      <a:pt x="21" y="70"/>
                    </a:lnTo>
                    <a:lnTo>
                      <a:pt x="30" y="89"/>
                    </a:lnTo>
                    <a:lnTo>
                      <a:pt x="35" y="96"/>
                    </a:lnTo>
                    <a:lnTo>
                      <a:pt x="40" y="100"/>
                    </a:lnTo>
                    <a:lnTo>
                      <a:pt x="47" y="105"/>
                    </a:lnTo>
                    <a:lnTo>
                      <a:pt x="54" y="105"/>
                    </a:lnTo>
                    <a:lnTo>
                      <a:pt x="63" y="105"/>
                    </a:lnTo>
                    <a:lnTo>
                      <a:pt x="68" y="100"/>
                    </a:lnTo>
                    <a:lnTo>
                      <a:pt x="75" y="96"/>
                    </a:lnTo>
                    <a:lnTo>
                      <a:pt x="77" y="91"/>
                    </a:lnTo>
                    <a:lnTo>
                      <a:pt x="80" y="84"/>
                    </a:lnTo>
                    <a:lnTo>
                      <a:pt x="82" y="75"/>
                    </a:lnTo>
                    <a:lnTo>
                      <a:pt x="82" y="63"/>
                    </a:lnTo>
                    <a:lnTo>
                      <a:pt x="80" y="37"/>
                    </a:lnTo>
                    <a:lnTo>
                      <a:pt x="70" y="19"/>
                    </a:lnTo>
                    <a:lnTo>
                      <a:pt x="63" y="14"/>
                    </a:lnTo>
                    <a:lnTo>
                      <a:pt x="56" y="9"/>
                    </a:lnTo>
                    <a:lnTo>
                      <a:pt x="47" y="7"/>
                    </a:lnTo>
                    <a:close/>
                  </a:path>
                </a:pathLst>
              </a:custGeom>
              <a:solidFill>
                <a:srgbClr val="000000"/>
              </a:solidFill>
              <a:ln w="0">
                <a:solidFill>
                  <a:srgbClr val="000000"/>
                </a:solidFill>
                <a:round/>
                <a:headEnd/>
                <a:tailEnd/>
              </a:ln>
            </p:spPr>
            <p:txBody>
              <a:bodyPr/>
              <a:lstStyle/>
              <a:p>
                <a:endParaRPr lang="en-US"/>
              </a:p>
            </p:txBody>
          </p:sp>
          <p:sp>
            <p:nvSpPr>
              <p:cNvPr id="534840" name="Freeform 312"/>
              <p:cNvSpPr>
                <a:spLocks/>
              </p:cNvSpPr>
              <p:nvPr/>
            </p:nvSpPr>
            <p:spPr bwMode="auto">
              <a:xfrm>
                <a:off x="2166" y="65"/>
                <a:ext cx="174" cy="110"/>
              </a:xfrm>
              <a:custGeom>
                <a:avLst/>
                <a:gdLst/>
                <a:ahLst/>
                <a:cxnLst>
                  <a:cxn ang="0">
                    <a:pos x="0" y="0"/>
                  </a:cxn>
                  <a:cxn ang="0">
                    <a:pos x="47" y="0"/>
                  </a:cxn>
                  <a:cxn ang="0">
                    <a:pos x="47" y="3"/>
                  </a:cxn>
                  <a:cxn ang="0">
                    <a:pos x="42" y="5"/>
                  </a:cxn>
                  <a:cxn ang="0">
                    <a:pos x="38" y="5"/>
                  </a:cxn>
                  <a:cxn ang="0">
                    <a:pos x="38" y="7"/>
                  </a:cxn>
                  <a:cxn ang="0">
                    <a:pos x="38" y="12"/>
                  </a:cxn>
                  <a:cxn ang="0">
                    <a:pos x="38" y="17"/>
                  </a:cxn>
                  <a:cxn ang="0">
                    <a:pos x="40" y="21"/>
                  </a:cxn>
                  <a:cxn ang="0">
                    <a:pos x="64" y="82"/>
                  </a:cxn>
                  <a:cxn ang="0">
                    <a:pos x="87" y="31"/>
                  </a:cxn>
                  <a:cxn ang="0">
                    <a:pos x="80" y="17"/>
                  </a:cxn>
                  <a:cxn ang="0">
                    <a:pos x="78" y="10"/>
                  </a:cxn>
                  <a:cxn ang="0">
                    <a:pos x="73" y="5"/>
                  </a:cxn>
                  <a:cxn ang="0">
                    <a:pos x="68" y="5"/>
                  </a:cxn>
                  <a:cxn ang="0">
                    <a:pos x="64" y="3"/>
                  </a:cxn>
                  <a:cxn ang="0">
                    <a:pos x="64" y="0"/>
                  </a:cxn>
                  <a:cxn ang="0">
                    <a:pos x="113" y="0"/>
                  </a:cxn>
                  <a:cxn ang="0">
                    <a:pos x="113" y="3"/>
                  </a:cxn>
                  <a:cxn ang="0">
                    <a:pos x="108" y="5"/>
                  </a:cxn>
                  <a:cxn ang="0">
                    <a:pos x="103" y="7"/>
                  </a:cxn>
                  <a:cxn ang="0">
                    <a:pos x="101" y="10"/>
                  </a:cxn>
                  <a:cxn ang="0">
                    <a:pos x="101" y="14"/>
                  </a:cxn>
                  <a:cxn ang="0">
                    <a:pos x="101" y="17"/>
                  </a:cxn>
                  <a:cxn ang="0">
                    <a:pos x="101" y="19"/>
                  </a:cxn>
                  <a:cxn ang="0">
                    <a:pos x="129" y="80"/>
                  </a:cxn>
                  <a:cxn ang="0">
                    <a:pos x="150" y="21"/>
                  </a:cxn>
                  <a:cxn ang="0">
                    <a:pos x="155" y="14"/>
                  </a:cxn>
                  <a:cxn ang="0">
                    <a:pos x="155" y="10"/>
                  </a:cxn>
                  <a:cxn ang="0">
                    <a:pos x="155" y="7"/>
                  </a:cxn>
                  <a:cxn ang="0">
                    <a:pos x="153" y="5"/>
                  </a:cxn>
                  <a:cxn ang="0">
                    <a:pos x="148" y="5"/>
                  </a:cxn>
                  <a:cxn ang="0">
                    <a:pos x="141" y="3"/>
                  </a:cxn>
                  <a:cxn ang="0">
                    <a:pos x="141" y="0"/>
                  </a:cxn>
                  <a:cxn ang="0">
                    <a:pos x="174" y="0"/>
                  </a:cxn>
                  <a:cxn ang="0">
                    <a:pos x="174" y="3"/>
                  </a:cxn>
                  <a:cxn ang="0">
                    <a:pos x="169" y="5"/>
                  </a:cxn>
                  <a:cxn ang="0">
                    <a:pos x="164" y="12"/>
                  </a:cxn>
                  <a:cxn ang="0">
                    <a:pos x="160" y="19"/>
                  </a:cxn>
                  <a:cxn ang="0">
                    <a:pos x="127" y="110"/>
                  </a:cxn>
                  <a:cxn ang="0">
                    <a:pos x="120" y="110"/>
                  </a:cxn>
                  <a:cxn ang="0">
                    <a:pos x="89" y="40"/>
                  </a:cxn>
                  <a:cxn ang="0">
                    <a:pos x="57" y="110"/>
                  </a:cxn>
                  <a:cxn ang="0">
                    <a:pos x="52" y="110"/>
                  </a:cxn>
                  <a:cxn ang="0">
                    <a:pos x="17" y="21"/>
                  </a:cxn>
                  <a:cxn ang="0">
                    <a:pos x="14" y="14"/>
                  </a:cxn>
                  <a:cxn ang="0">
                    <a:pos x="12" y="7"/>
                  </a:cxn>
                  <a:cxn ang="0">
                    <a:pos x="7" y="5"/>
                  </a:cxn>
                  <a:cxn ang="0">
                    <a:pos x="0" y="3"/>
                  </a:cxn>
                  <a:cxn ang="0">
                    <a:pos x="0" y="0"/>
                  </a:cxn>
                </a:cxnLst>
                <a:rect l="0" t="0" r="r" b="b"/>
                <a:pathLst>
                  <a:path w="174" h="110">
                    <a:moveTo>
                      <a:pt x="0" y="0"/>
                    </a:moveTo>
                    <a:lnTo>
                      <a:pt x="47" y="0"/>
                    </a:lnTo>
                    <a:lnTo>
                      <a:pt x="47" y="3"/>
                    </a:lnTo>
                    <a:lnTo>
                      <a:pt x="42" y="5"/>
                    </a:lnTo>
                    <a:lnTo>
                      <a:pt x="38" y="5"/>
                    </a:lnTo>
                    <a:lnTo>
                      <a:pt x="38" y="7"/>
                    </a:lnTo>
                    <a:lnTo>
                      <a:pt x="38" y="12"/>
                    </a:lnTo>
                    <a:lnTo>
                      <a:pt x="38" y="17"/>
                    </a:lnTo>
                    <a:lnTo>
                      <a:pt x="40" y="21"/>
                    </a:lnTo>
                    <a:lnTo>
                      <a:pt x="64" y="82"/>
                    </a:lnTo>
                    <a:lnTo>
                      <a:pt x="87" y="31"/>
                    </a:lnTo>
                    <a:lnTo>
                      <a:pt x="80" y="17"/>
                    </a:lnTo>
                    <a:lnTo>
                      <a:pt x="78" y="10"/>
                    </a:lnTo>
                    <a:lnTo>
                      <a:pt x="73" y="5"/>
                    </a:lnTo>
                    <a:lnTo>
                      <a:pt x="68" y="5"/>
                    </a:lnTo>
                    <a:lnTo>
                      <a:pt x="64" y="3"/>
                    </a:lnTo>
                    <a:lnTo>
                      <a:pt x="64" y="0"/>
                    </a:lnTo>
                    <a:lnTo>
                      <a:pt x="113" y="0"/>
                    </a:lnTo>
                    <a:lnTo>
                      <a:pt x="113" y="3"/>
                    </a:lnTo>
                    <a:lnTo>
                      <a:pt x="108" y="5"/>
                    </a:lnTo>
                    <a:lnTo>
                      <a:pt x="103" y="7"/>
                    </a:lnTo>
                    <a:lnTo>
                      <a:pt x="101" y="10"/>
                    </a:lnTo>
                    <a:lnTo>
                      <a:pt x="101" y="14"/>
                    </a:lnTo>
                    <a:lnTo>
                      <a:pt x="101" y="17"/>
                    </a:lnTo>
                    <a:lnTo>
                      <a:pt x="101" y="19"/>
                    </a:lnTo>
                    <a:lnTo>
                      <a:pt x="129" y="80"/>
                    </a:lnTo>
                    <a:lnTo>
                      <a:pt x="150" y="21"/>
                    </a:lnTo>
                    <a:lnTo>
                      <a:pt x="155" y="14"/>
                    </a:lnTo>
                    <a:lnTo>
                      <a:pt x="155" y="10"/>
                    </a:lnTo>
                    <a:lnTo>
                      <a:pt x="155" y="7"/>
                    </a:lnTo>
                    <a:lnTo>
                      <a:pt x="153" y="5"/>
                    </a:lnTo>
                    <a:lnTo>
                      <a:pt x="148" y="5"/>
                    </a:lnTo>
                    <a:lnTo>
                      <a:pt x="141" y="3"/>
                    </a:lnTo>
                    <a:lnTo>
                      <a:pt x="141" y="0"/>
                    </a:lnTo>
                    <a:lnTo>
                      <a:pt x="174" y="0"/>
                    </a:lnTo>
                    <a:lnTo>
                      <a:pt x="174" y="3"/>
                    </a:lnTo>
                    <a:lnTo>
                      <a:pt x="169" y="5"/>
                    </a:lnTo>
                    <a:lnTo>
                      <a:pt x="164" y="12"/>
                    </a:lnTo>
                    <a:lnTo>
                      <a:pt x="160" y="19"/>
                    </a:lnTo>
                    <a:lnTo>
                      <a:pt x="127" y="110"/>
                    </a:lnTo>
                    <a:lnTo>
                      <a:pt x="120" y="110"/>
                    </a:lnTo>
                    <a:lnTo>
                      <a:pt x="89" y="40"/>
                    </a:lnTo>
                    <a:lnTo>
                      <a:pt x="57" y="110"/>
                    </a:lnTo>
                    <a:lnTo>
                      <a:pt x="52" y="110"/>
                    </a:lnTo>
                    <a:lnTo>
                      <a:pt x="17" y="21"/>
                    </a:lnTo>
                    <a:lnTo>
                      <a:pt x="14" y="14"/>
                    </a:lnTo>
                    <a:lnTo>
                      <a:pt x="12" y="7"/>
                    </a:lnTo>
                    <a:lnTo>
                      <a:pt x="7" y="5"/>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534839" name="Freeform 311"/>
              <p:cNvSpPr>
                <a:spLocks noEditPoints="1"/>
              </p:cNvSpPr>
              <p:nvPr/>
            </p:nvSpPr>
            <p:spPr bwMode="auto">
              <a:xfrm>
                <a:off x="2347" y="63"/>
                <a:ext cx="91" cy="112"/>
              </a:xfrm>
              <a:custGeom>
                <a:avLst/>
                <a:gdLst/>
                <a:ahLst/>
                <a:cxnLst>
                  <a:cxn ang="0">
                    <a:pos x="18" y="42"/>
                  </a:cxn>
                  <a:cxn ang="0">
                    <a:pos x="18" y="54"/>
                  </a:cxn>
                  <a:cxn ang="0">
                    <a:pos x="21" y="63"/>
                  </a:cxn>
                  <a:cxn ang="0">
                    <a:pos x="23" y="72"/>
                  </a:cxn>
                  <a:cxn ang="0">
                    <a:pos x="30" y="79"/>
                  </a:cxn>
                  <a:cxn ang="0">
                    <a:pos x="37" y="86"/>
                  </a:cxn>
                  <a:cxn ang="0">
                    <a:pos x="47" y="91"/>
                  </a:cxn>
                  <a:cxn ang="0">
                    <a:pos x="56" y="93"/>
                  </a:cxn>
                  <a:cxn ang="0">
                    <a:pos x="65" y="91"/>
                  </a:cxn>
                  <a:cxn ang="0">
                    <a:pos x="75" y="89"/>
                  </a:cxn>
                  <a:cxn ang="0">
                    <a:pos x="79" y="84"/>
                  </a:cxn>
                  <a:cxn ang="0">
                    <a:pos x="84" y="77"/>
                  </a:cxn>
                  <a:cxn ang="0">
                    <a:pos x="89" y="68"/>
                  </a:cxn>
                  <a:cxn ang="0">
                    <a:pos x="91" y="70"/>
                  </a:cxn>
                  <a:cxn ang="0">
                    <a:pos x="89" y="82"/>
                  </a:cxn>
                  <a:cxn ang="0">
                    <a:pos x="82" y="91"/>
                  </a:cxn>
                  <a:cxn ang="0">
                    <a:pos x="77" y="100"/>
                  </a:cxn>
                  <a:cxn ang="0">
                    <a:pos x="68" y="107"/>
                  </a:cxn>
                  <a:cxn ang="0">
                    <a:pos x="58" y="112"/>
                  </a:cxn>
                  <a:cxn ang="0">
                    <a:pos x="47" y="112"/>
                  </a:cxn>
                  <a:cxn ang="0">
                    <a:pos x="35" y="112"/>
                  </a:cxn>
                  <a:cxn ang="0">
                    <a:pos x="23" y="107"/>
                  </a:cxn>
                  <a:cxn ang="0">
                    <a:pos x="14" y="98"/>
                  </a:cxn>
                  <a:cxn ang="0">
                    <a:pos x="4" y="82"/>
                  </a:cxn>
                  <a:cxn ang="0">
                    <a:pos x="0" y="58"/>
                  </a:cxn>
                  <a:cxn ang="0">
                    <a:pos x="4" y="33"/>
                  </a:cxn>
                  <a:cxn ang="0">
                    <a:pos x="14" y="16"/>
                  </a:cxn>
                  <a:cxn ang="0">
                    <a:pos x="21" y="9"/>
                  </a:cxn>
                  <a:cxn ang="0">
                    <a:pos x="30" y="5"/>
                  </a:cxn>
                  <a:cxn ang="0">
                    <a:pos x="39" y="2"/>
                  </a:cxn>
                  <a:cxn ang="0">
                    <a:pos x="49" y="0"/>
                  </a:cxn>
                  <a:cxn ang="0">
                    <a:pos x="61" y="2"/>
                  </a:cxn>
                  <a:cxn ang="0">
                    <a:pos x="70" y="5"/>
                  </a:cxn>
                  <a:cxn ang="0">
                    <a:pos x="79" y="12"/>
                  </a:cxn>
                  <a:cxn ang="0">
                    <a:pos x="84" y="21"/>
                  </a:cxn>
                  <a:cxn ang="0">
                    <a:pos x="89" y="30"/>
                  </a:cxn>
                  <a:cxn ang="0">
                    <a:pos x="91" y="42"/>
                  </a:cxn>
                  <a:cxn ang="0">
                    <a:pos x="18" y="42"/>
                  </a:cxn>
                  <a:cxn ang="0">
                    <a:pos x="18" y="35"/>
                  </a:cxn>
                  <a:cxn ang="0">
                    <a:pos x="65" y="35"/>
                  </a:cxn>
                  <a:cxn ang="0">
                    <a:pos x="65" y="28"/>
                  </a:cxn>
                  <a:cxn ang="0">
                    <a:pos x="63" y="21"/>
                  </a:cxn>
                  <a:cxn ang="0">
                    <a:pos x="58" y="16"/>
                  </a:cxn>
                  <a:cxn ang="0">
                    <a:pos x="54" y="12"/>
                  </a:cxn>
                  <a:cxn ang="0">
                    <a:pos x="49" y="9"/>
                  </a:cxn>
                  <a:cxn ang="0">
                    <a:pos x="42" y="7"/>
                  </a:cxn>
                  <a:cxn ang="0">
                    <a:pos x="35" y="9"/>
                  </a:cxn>
                  <a:cxn ang="0">
                    <a:pos x="25" y="14"/>
                  </a:cxn>
                  <a:cxn ang="0">
                    <a:pos x="21" y="21"/>
                  </a:cxn>
                  <a:cxn ang="0">
                    <a:pos x="18" y="28"/>
                  </a:cxn>
                  <a:cxn ang="0">
                    <a:pos x="18" y="35"/>
                  </a:cxn>
                </a:cxnLst>
                <a:rect l="0" t="0" r="r" b="b"/>
                <a:pathLst>
                  <a:path w="91" h="112">
                    <a:moveTo>
                      <a:pt x="18" y="42"/>
                    </a:moveTo>
                    <a:lnTo>
                      <a:pt x="18" y="54"/>
                    </a:lnTo>
                    <a:lnTo>
                      <a:pt x="21" y="63"/>
                    </a:lnTo>
                    <a:lnTo>
                      <a:pt x="23" y="72"/>
                    </a:lnTo>
                    <a:lnTo>
                      <a:pt x="30" y="79"/>
                    </a:lnTo>
                    <a:lnTo>
                      <a:pt x="37" y="86"/>
                    </a:lnTo>
                    <a:lnTo>
                      <a:pt x="47" y="91"/>
                    </a:lnTo>
                    <a:lnTo>
                      <a:pt x="56" y="93"/>
                    </a:lnTo>
                    <a:lnTo>
                      <a:pt x="65" y="91"/>
                    </a:lnTo>
                    <a:lnTo>
                      <a:pt x="75" y="89"/>
                    </a:lnTo>
                    <a:lnTo>
                      <a:pt x="79" y="84"/>
                    </a:lnTo>
                    <a:lnTo>
                      <a:pt x="84" y="77"/>
                    </a:lnTo>
                    <a:lnTo>
                      <a:pt x="89" y="68"/>
                    </a:lnTo>
                    <a:lnTo>
                      <a:pt x="91" y="70"/>
                    </a:lnTo>
                    <a:lnTo>
                      <a:pt x="89" y="82"/>
                    </a:lnTo>
                    <a:lnTo>
                      <a:pt x="82" y="91"/>
                    </a:lnTo>
                    <a:lnTo>
                      <a:pt x="77" y="100"/>
                    </a:lnTo>
                    <a:lnTo>
                      <a:pt x="68" y="107"/>
                    </a:lnTo>
                    <a:lnTo>
                      <a:pt x="58" y="112"/>
                    </a:lnTo>
                    <a:lnTo>
                      <a:pt x="47" y="112"/>
                    </a:lnTo>
                    <a:lnTo>
                      <a:pt x="35" y="112"/>
                    </a:lnTo>
                    <a:lnTo>
                      <a:pt x="23" y="107"/>
                    </a:lnTo>
                    <a:lnTo>
                      <a:pt x="14" y="98"/>
                    </a:lnTo>
                    <a:lnTo>
                      <a:pt x="4" y="82"/>
                    </a:lnTo>
                    <a:lnTo>
                      <a:pt x="0" y="58"/>
                    </a:lnTo>
                    <a:lnTo>
                      <a:pt x="4" y="33"/>
                    </a:lnTo>
                    <a:lnTo>
                      <a:pt x="14" y="16"/>
                    </a:lnTo>
                    <a:lnTo>
                      <a:pt x="21" y="9"/>
                    </a:lnTo>
                    <a:lnTo>
                      <a:pt x="30" y="5"/>
                    </a:lnTo>
                    <a:lnTo>
                      <a:pt x="39" y="2"/>
                    </a:lnTo>
                    <a:lnTo>
                      <a:pt x="49" y="0"/>
                    </a:lnTo>
                    <a:lnTo>
                      <a:pt x="61" y="2"/>
                    </a:lnTo>
                    <a:lnTo>
                      <a:pt x="70" y="5"/>
                    </a:lnTo>
                    <a:lnTo>
                      <a:pt x="79" y="12"/>
                    </a:lnTo>
                    <a:lnTo>
                      <a:pt x="84" y="21"/>
                    </a:lnTo>
                    <a:lnTo>
                      <a:pt x="89" y="30"/>
                    </a:lnTo>
                    <a:lnTo>
                      <a:pt x="91" y="42"/>
                    </a:lnTo>
                    <a:lnTo>
                      <a:pt x="18" y="42"/>
                    </a:lnTo>
                    <a:close/>
                    <a:moveTo>
                      <a:pt x="18" y="35"/>
                    </a:moveTo>
                    <a:lnTo>
                      <a:pt x="65" y="35"/>
                    </a:lnTo>
                    <a:lnTo>
                      <a:pt x="65" y="28"/>
                    </a:lnTo>
                    <a:lnTo>
                      <a:pt x="63" y="21"/>
                    </a:lnTo>
                    <a:lnTo>
                      <a:pt x="58" y="16"/>
                    </a:lnTo>
                    <a:lnTo>
                      <a:pt x="54" y="12"/>
                    </a:lnTo>
                    <a:lnTo>
                      <a:pt x="49" y="9"/>
                    </a:lnTo>
                    <a:lnTo>
                      <a:pt x="42" y="7"/>
                    </a:lnTo>
                    <a:lnTo>
                      <a:pt x="35" y="9"/>
                    </a:lnTo>
                    <a:lnTo>
                      <a:pt x="25" y="14"/>
                    </a:lnTo>
                    <a:lnTo>
                      <a:pt x="21" y="21"/>
                    </a:lnTo>
                    <a:lnTo>
                      <a:pt x="18" y="28"/>
                    </a:lnTo>
                    <a:lnTo>
                      <a:pt x="18" y="35"/>
                    </a:lnTo>
                    <a:close/>
                  </a:path>
                </a:pathLst>
              </a:custGeom>
              <a:solidFill>
                <a:srgbClr val="000000"/>
              </a:solidFill>
              <a:ln w="0">
                <a:solidFill>
                  <a:srgbClr val="000000"/>
                </a:solidFill>
                <a:round/>
                <a:headEnd/>
                <a:tailEnd/>
              </a:ln>
            </p:spPr>
            <p:txBody>
              <a:bodyPr/>
              <a:lstStyle/>
              <a:p>
                <a:endParaRPr lang="en-US"/>
              </a:p>
            </p:txBody>
          </p:sp>
          <p:sp>
            <p:nvSpPr>
              <p:cNvPr id="534838" name="Freeform 310"/>
              <p:cNvSpPr>
                <a:spLocks/>
              </p:cNvSpPr>
              <p:nvPr/>
            </p:nvSpPr>
            <p:spPr bwMode="auto">
              <a:xfrm>
                <a:off x="2450" y="63"/>
                <a:ext cx="77" cy="110"/>
              </a:xfrm>
              <a:custGeom>
                <a:avLst/>
                <a:gdLst/>
                <a:ahLst/>
                <a:cxnLst>
                  <a:cxn ang="0">
                    <a:pos x="35" y="0"/>
                  </a:cxn>
                  <a:cxn ang="0">
                    <a:pos x="35" y="28"/>
                  </a:cxn>
                  <a:cxn ang="0">
                    <a:pos x="42" y="16"/>
                  </a:cxn>
                  <a:cxn ang="0">
                    <a:pos x="49" y="7"/>
                  </a:cxn>
                  <a:cxn ang="0">
                    <a:pos x="56" y="2"/>
                  </a:cxn>
                  <a:cxn ang="0">
                    <a:pos x="63" y="0"/>
                  </a:cxn>
                  <a:cxn ang="0">
                    <a:pos x="68" y="2"/>
                  </a:cxn>
                  <a:cxn ang="0">
                    <a:pos x="72" y="5"/>
                  </a:cxn>
                  <a:cxn ang="0">
                    <a:pos x="77" y="9"/>
                  </a:cxn>
                  <a:cxn ang="0">
                    <a:pos x="77" y="16"/>
                  </a:cxn>
                  <a:cxn ang="0">
                    <a:pos x="77" y="21"/>
                  </a:cxn>
                  <a:cxn ang="0">
                    <a:pos x="75" y="23"/>
                  </a:cxn>
                  <a:cxn ang="0">
                    <a:pos x="72" y="28"/>
                  </a:cxn>
                  <a:cxn ang="0">
                    <a:pos x="68" y="28"/>
                  </a:cxn>
                  <a:cxn ang="0">
                    <a:pos x="63" y="26"/>
                  </a:cxn>
                  <a:cxn ang="0">
                    <a:pos x="58" y="23"/>
                  </a:cxn>
                  <a:cxn ang="0">
                    <a:pos x="54" y="19"/>
                  </a:cxn>
                  <a:cxn ang="0">
                    <a:pos x="51" y="19"/>
                  </a:cxn>
                  <a:cxn ang="0">
                    <a:pos x="49" y="19"/>
                  </a:cxn>
                  <a:cxn ang="0">
                    <a:pos x="47" y="21"/>
                  </a:cxn>
                  <a:cxn ang="0">
                    <a:pos x="40" y="28"/>
                  </a:cxn>
                  <a:cxn ang="0">
                    <a:pos x="35" y="37"/>
                  </a:cxn>
                  <a:cxn ang="0">
                    <a:pos x="35" y="86"/>
                  </a:cxn>
                  <a:cxn ang="0">
                    <a:pos x="35" y="93"/>
                  </a:cxn>
                  <a:cxn ang="0">
                    <a:pos x="37" y="98"/>
                  </a:cxn>
                  <a:cxn ang="0">
                    <a:pos x="40" y="103"/>
                  </a:cxn>
                  <a:cxn ang="0">
                    <a:pos x="42" y="105"/>
                  </a:cxn>
                  <a:cxn ang="0">
                    <a:pos x="49" y="107"/>
                  </a:cxn>
                  <a:cxn ang="0">
                    <a:pos x="56" y="107"/>
                  </a:cxn>
                  <a:cxn ang="0">
                    <a:pos x="56" y="110"/>
                  </a:cxn>
                  <a:cxn ang="0">
                    <a:pos x="0" y="110"/>
                  </a:cxn>
                  <a:cxn ang="0">
                    <a:pos x="0" y="107"/>
                  </a:cxn>
                  <a:cxn ang="0">
                    <a:pos x="7" y="107"/>
                  </a:cxn>
                  <a:cxn ang="0">
                    <a:pos x="11" y="105"/>
                  </a:cxn>
                  <a:cxn ang="0">
                    <a:pos x="14" y="103"/>
                  </a:cxn>
                  <a:cxn ang="0">
                    <a:pos x="14" y="98"/>
                  </a:cxn>
                  <a:cxn ang="0">
                    <a:pos x="14" y="93"/>
                  </a:cxn>
                  <a:cxn ang="0">
                    <a:pos x="14" y="86"/>
                  </a:cxn>
                  <a:cxn ang="0">
                    <a:pos x="14" y="44"/>
                  </a:cxn>
                  <a:cxn ang="0">
                    <a:pos x="14" y="33"/>
                  </a:cxn>
                  <a:cxn ang="0">
                    <a:pos x="14" y="26"/>
                  </a:cxn>
                  <a:cxn ang="0">
                    <a:pos x="14" y="21"/>
                  </a:cxn>
                  <a:cxn ang="0">
                    <a:pos x="14" y="19"/>
                  </a:cxn>
                  <a:cxn ang="0">
                    <a:pos x="11" y="16"/>
                  </a:cxn>
                  <a:cxn ang="0">
                    <a:pos x="9" y="14"/>
                  </a:cxn>
                  <a:cxn ang="0">
                    <a:pos x="7" y="14"/>
                  </a:cxn>
                  <a:cxn ang="0">
                    <a:pos x="4" y="14"/>
                  </a:cxn>
                  <a:cxn ang="0">
                    <a:pos x="0" y="16"/>
                  </a:cxn>
                  <a:cxn ang="0">
                    <a:pos x="0" y="14"/>
                  </a:cxn>
                  <a:cxn ang="0">
                    <a:pos x="30" y="0"/>
                  </a:cxn>
                  <a:cxn ang="0">
                    <a:pos x="35" y="0"/>
                  </a:cxn>
                </a:cxnLst>
                <a:rect l="0" t="0" r="r" b="b"/>
                <a:pathLst>
                  <a:path w="77" h="110">
                    <a:moveTo>
                      <a:pt x="35" y="0"/>
                    </a:moveTo>
                    <a:lnTo>
                      <a:pt x="35" y="28"/>
                    </a:lnTo>
                    <a:lnTo>
                      <a:pt x="42" y="16"/>
                    </a:lnTo>
                    <a:lnTo>
                      <a:pt x="49" y="7"/>
                    </a:lnTo>
                    <a:lnTo>
                      <a:pt x="56" y="2"/>
                    </a:lnTo>
                    <a:lnTo>
                      <a:pt x="63" y="0"/>
                    </a:lnTo>
                    <a:lnTo>
                      <a:pt x="68" y="2"/>
                    </a:lnTo>
                    <a:lnTo>
                      <a:pt x="72" y="5"/>
                    </a:lnTo>
                    <a:lnTo>
                      <a:pt x="77" y="9"/>
                    </a:lnTo>
                    <a:lnTo>
                      <a:pt x="77" y="16"/>
                    </a:lnTo>
                    <a:lnTo>
                      <a:pt x="77" y="21"/>
                    </a:lnTo>
                    <a:lnTo>
                      <a:pt x="75" y="23"/>
                    </a:lnTo>
                    <a:lnTo>
                      <a:pt x="72" y="28"/>
                    </a:lnTo>
                    <a:lnTo>
                      <a:pt x="68" y="28"/>
                    </a:lnTo>
                    <a:lnTo>
                      <a:pt x="63" y="26"/>
                    </a:lnTo>
                    <a:lnTo>
                      <a:pt x="58" y="23"/>
                    </a:lnTo>
                    <a:lnTo>
                      <a:pt x="54" y="19"/>
                    </a:lnTo>
                    <a:lnTo>
                      <a:pt x="51" y="19"/>
                    </a:lnTo>
                    <a:lnTo>
                      <a:pt x="49" y="19"/>
                    </a:lnTo>
                    <a:lnTo>
                      <a:pt x="47" y="21"/>
                    </a:lnTo>
                    <a:lnTo>
                      <a:pt x="40" y="28"/>
                    </a:lnTo>
                    <a:lnTo>
                      <a:pt x="35" y="37"/>
                    </a:lnTo>
                    <a:lnTo>
                      <a:pt x="35" y="86"/>
                    </a:lnTo>
                    <a:lnTo>
                      <a:pt x="35" y="93"/>
                    </a:lnTo>
                    <a:lnTo>
                      <a:pt x="37" y="98"/>
                    </a:lnTo>
                    <a:lnTo>
                      <a:pt x="40" y="103"/>
                    </a:lnTo>
                    <a:lnTo>
                      <a:pt x="42" y="105"/>
                    </a:lnTo>
                    <a:lnTo>
                      <a:pt x="49" y="107"/>
                    </a:lnTo>
                    <a:lnTo>
                      <a:pt x="56" y="107"/>
                    </a:lnTo>
                    <a:lnTo>
                      <a:pt x="56" y="110"/>
                    </a:lnTo>
                    <a:lnTo>
                      <a:pt x="0" y="110"/>
                    </a:lnTo>
                    <a:lnTo>
                      <a:pt x="0" y="107"/>
                    </a:lnTo>
                    <a:lnTo>
                      <a:pt x="7" y="107"/>
                    </a:lnTo>
                    <a:lnTo>
                      <a:pt x="11" y="105"/>
                    </a:lnTo>
                    <a:lnTo>
                      <a:pt x="14" y="103"/>
                    </a:lnTo>
                    <a:lnTo>
                      <a:pt x="14" y="98"/>
                    </a:lnTo>
                    <a:lnTo>
                      <a:pt x="14" y="93"/>
                    </a:lnTo>
                    <a:lnTo>
                      <a:pt x="14" y="86"/>
                    </a:lnTo>
                    <a:lnTo>
                      <a:pt x="14" y="44"/>
                    </a:lnTo>
                    <a:lnTo>
                      <a:pt x="14" y="33"/>
                    </a:lnTo>
                    <a:lnTo>
                      <a:pt x="14" y="26"/>
                    </a:lnTo>
                    <a:lnTo>
                      <a:pt x="14" y="21"/>
                    </a:lnTo>
                    <a:lnTo>
                      <a:pt x="14" y="19"/>
                    </a:lnTo>
                    <a:lnTo>
                      <a:pt x="11" y="16"/>
                    </a:lnTo>
                    <a:lnTo>
                      <a:pt x="9" y="14"/>
                    </a:lnTo>
                    <a:lnTo>
                      <a:pt x="7" y="14"/>
                    </a:lnTo>
                    <a:lnTo>
                      <a:pt x="4" y="14"/>
                    </a:lnTo>
                    <a:lnTo>
                      <a:pt x="0" y="16"/>
                    </a:lnTo>
                    <a:lnTo>
                      <a:pt x="0" y="14"/>
                    </a:lnTo>
                    <a:lnTo>
                      <a:pt x="30" y="0"/>
                    </a:lnTo>
                    <a:lnTo>
                      <a:pt x="35" y="0"/>
                    </a:lnTo>
                    <a:close/>
                  </a:path>
                </a:pathLst>
              </a:custGeom>
              <a:solidFill>
                <a:srgbClr val="000000"/>
              </a:solidFill>
              <a:ln w="0">
                <a:solidFill>
                  <a:srgbClr val="000000"/>
                </a:solidFill>
                <a:round/>
                <a:headEnd/>
                <a:tailEnd/>
              </a:ln>
            </p:spPr>
            <p:txBody>
              <a:bodyPr/>
              <a:lstStyle/>
              <a:p>
                <a:endParaRPr lang="en-US"/>
              </a:p>
            </p:txBody>
          </p:sp>
          <p:sp>
            <p:nvSpPr>
              <p:cNvPr id="534837" name="Freeform 309"/>
              <p:cNvSpPr>
                <a:spLocks noEditPoints="1"/>
              </p:cNvSpPr>
              <p:nvPr/>
            </p:nvSpPr>
            <p:spPr bwMode="auto">
              <a:xfrm>
                <a:off x="2595" y="63"/>
                <a:ext cx="103" cy="112"/>
              </a:xfrm>
              <a:custGeom>
                <a:avLst/>
                <a:gdLst/>
                <a:ahLst/>
                <a:cxnLst>
                  <a:cxn ang="0">
                    <a:pos x="51" y="0"/>
                  </a:cxn>
                  <a:cxn ang="0">
                    <a:pos x="73" y="5"/>
                  </a:cxn>
                  <a:cxn ang="0">
                    <a:pos x="91" y="19"/>
                  </a:cxn>
                  <a:cxn ang="0">
                    <a:pos x="98" y="30"/>
                  </a:cxn>
                  <a:cxn ang="0">
                    <a:pos x="101" y="42"/>
                  </a:cxn>
                  <a:cxn ang="0">
                    <a:pos x="103" y="54"/>
                  </a:cxn>
                  <a:cxn ang="0">
                    <a:pos x="101" y="70"/>
                  </a:cxn>
                  <a:cxn ang="0">
                    <a:pos x="96" y="84"/>
                  </a:cxn>
                  <a:cxn ang="0">
                    <a:pos x="91" y="93"/>
                  </a:cxn>
                  <a:cxn ang="0">
                    <a:pos x="84" y="100"/>
                  </a:cxn>
                  <a:cxn ang="0">
                    <a:pos x="77" y="105"/>
                  </a:cxn>
                  <a:cxn ang="0">
                    <a:pos x="68" y="110"/>
                  </a:cxn>
                  <a:cxn ang="0">
                    <a:pos x="61" y="112"/>
                  </a:cxn>
                  <a:cxn ang="0">
                    <a:pos x="51" y="112"/>
                  </a:cxn>
                  <a:cxn ang="0">
                    <a:pos x="28" y="107"/>
                  </a:cxn>
                  <a:cxn ang="0">
                    <a:pos x="12" y="93"/>
                  </a:cxn>
                  <a:cxn ang="0">
                    <a:pos x="5" y="82"/>
                  </a:cxn>
                  <a:cxn ang="0">
                    <a:pos x="2" y="70"/>
                  </a:cxn>
                  <a:cxn ang="0">
                    <a:pos x="0" y="58"/>
                  </a:cxn>
                  <a:cxn ang="0">
                    <a:pos x="2" y="42"/>
                  </a:cxn>
                  <a:cxn ang="0">
                    <a:pos x="7" y="28"/>
                  </a:cxn>
                  <a:cxn ang="0">
                    <a:pos x="14" y="19"/>
                  </a:cxn>
                  <a:cxn ang="0">
                    <a:pos x="19" y="12"/>
                  </a:cxn>
                  <a:cxn ang="0">
                    <a:pos x="26" y="7"/>
                  </a:cxn>
                  <a:cxn ang="0">
                    <a:pos x="40" y="2"/>
                  </a:cxn>
                  <a:cxn ang="0">
                    <a:pos x="51" y="0"/>
                  </a:cxn>
                  <a:cxn ang="0">
                    <a:pos x="47" y="7"/>
                  </a:cxn>
                  <a:cxn ang="0">
                    <a:pos x="42" y="9"/>
                  </a:cxn>
                  <a:cxn ang="0">
                    <a:pos x="35" y="12"/>
                  </a:cxn>
                  <a:cxn ang="0">
                    <a:pos x="28" y="16"/>
                  </a:cxn>
                  <a:cxn ang="0">
                    <a:pos x="23" y="23"/>
                  </a:cxn>
                  <a:cxn ang="0">
                    <a:pos x="21" y="35"/>
                  </a:cxn>
                  <a:cxn ang="0">
                    <a:pos x="21" y="49"/>
                  </a:cxn>
                  <a:cxn ang="0">
                    <a:pos x="23" y="70"/>
                  </a:cxn>
                  <a:cxn ang="0">
                    <a:pos x="30" y="89"/>
                  </a:cxn>
                  <a:cxn ang="0">
                    <a:pos x="35" y="96"/>
                  </a:cxn>
                  <a:cxn ang="0">
                    <a:pos x="42" y="100"/>
                  </a:cxn>
                  <a:cxn ang="0">
                    <a:pos x="49" y="105"/>
                  </a:cxn>
                  <a:cxn ang="0">
                    <a:pos x="56" y="105"/>
                  </a:cxn>
                  <a:cxn ang="0">
                    <a:pos x="63" y="105"/>
                  </a:cxn>
                  <a:cxn ang="0">
                    <a:pos x="70" y="100"/>
                  </a:cxn>
                  <a:cxn ang="0">
                    <a:pos x="75" y="96"/>
                  </a:cxn>
                  <a:cxn ang="0">
                    <a:pos x="80" y="91"/>
                  </a:cxn>
                  <a:cxn ang="0">
                    <a:pos x="82" y="84"/>
                  </a:cxn>
                  <a:cxn ang="0">
                    <a:pos x="82" y="75"/>
                  </a:cxn>
                  <a:cxn ang="0">
                    <a:pos x="82" y="63"/>
                  </a:cxn>
                  <a:cxn ang="0">
                    <a:pos x="80" y="37"/>
                  </a:cxn>
                  <a:cxn ang="0">
                    <a:pos x="70" y="19"/>
                  </a:cxn>
                  <a:cxn ang="0">
                    <a:pos x="63" y="14"/>
                  </a:cxn>
                  <a:cxn ang="0">
                    <a:pos x="56" y="9"/>
                  </a:cxn>
                  <a:cxn ang="0">
                    <a:pos x="47" y="7"/>
                  </a:cxn>
                </a:cxnLst>
                <a:rect l="0" t="0" r="r" b="b"/>
                <a:pathLst>
                  <a:path w="103" h="112">
                    <a:moveTo>
                      <a:pt x="51" y="0"/>
                    </a:moveTo>
                    <a:lnTo>
                      <a:pt x="73" y="5"/>
                    </a:lnTo>
                    <a:lnTo>
                      <a:pt x="91" y="19"/>
                    </a:lnTo>
                    <a:lnTo>
                      <a:pt x="98" y="30"/>
                    </a:lnTo>
                    <a:lnTo>
                      <a:pt x="101" y="42"/>
                    </a:lnTo>
                    <a:lnTo>
                      <a:pt x="103" y="54"/>
                    </a:lnTo>
                    <a:lnTo>
                      <a:pt x="101" y="70"/>
                    </a:lnTo>
                    <a:lnTo>
                      <a:pt x="96" y="84"/>
                    </a:lnTo>
                    <a:lnTo>
                      <a:pt x="91" y="93"/>
                    </a:lnTo>
                    <a:lnTo>
                      <a:pt x="84" y="100"/>
                    </a:lnTo>
                    <a:lnTo>
                      <a:pt x="77" y="105"/>
                    </a:lnTo>
                    <a:lnTo>
                      <a:pt x="68" y="110"/>
                    </a:lnTo>
                    <a:lnTo>
                      <a:pt x="61" y="112"/>
                    </a:lnTo>
                    <a:lnTo>
                      <a:pt x="51" y="112"/>
                    </a:lnTo>
                    <a:lnTo>
                      <a:pt x="28" y="107"/>
                    </a:lnTo>
                    <a:lnTo>
                      <a:pt x="12" y="93"/>
                    </a:lnTo>
                    <a:lnTo>
                      <a:pt x="5" y="82"/>
                    </a:lnTo>
                    <a:lnTo>
                      <a:pt x="2" y="70"/>
                    </a:lnTo>
                    <a:lnTo>
                      <a:pt x="0" y="58"/>
                    </a:lnTo>
                    <a:lnTo>
                      <a:pt x="2" y="42"/>
                    </a:lnTo>
                    <a:lnTo>
                      <a:pt x="7" y="28"/>
                    </a:lnTo>
                    <a:lnTo>
                      <a:pt x="14" y="19"/>
                    </a:lnTo>
                    <a:lnTo>
                      <a:pt x="19" y="12"/>
                    </a:lnTo>
                    <a:lnTo>
                      <a:pt x="26" y="7"/>
                    </a:lnTo>
                    <a:lnTo>
                      <a:pt x="40" y="2"/>
                    </a:lnTo>
                    <a:lnTo>
                      <a:pt x="51" y="0"/>
                    </a:lnTo>
                    <a:close/>
                    <a:moveTo>
                      <a:pt x="47" y="7"/>
                    </a:moveTo>
                    <a:lnTo>
                      <a:pt x="42" y="9"/>
                    </a:lnTo>
                    <a:lnTo>
                      <a:pt x="35" y="12"/>
                    </a:lnTo>
                    <a:lnTo>
                      <a:pt x="28" y="16"/>
                    </a:lnTo>
                    <a:lnTo>
                      <a:pt x="23" y="23"/>
                    </a:lnTo>
                    <a:lnTo>
                      <a:pt x="21" y="35"/>
                    </a:lnTo>
                    <a:lnTo>
                      <a:pt x="21" y="49"/>
                    </a:lnTo>
                    <a:lnTo>
                      <a:pt x="23" y="70"/>
                    </a:lnTo>
                    <a:lnTo>
                      <a:pt x="30" y="89"/>
                    </a:lnTo>
                    <a:lnTo>
                      <a:pt x="35" y="96"/>
                    </a:lnTo>
                    <a:lnTo>
                      <a:pt x="42" y="100"/>
                    </a:lnTo>
                    <a:lnTo>
                      <a:pt x="49" y="105"/>
                    </a:lnTo>
                    <a:lnTo>
                      <a:pt x="56" y="105"/>
                    </a:lnTo>
                    <a:lnTo>
                      <a:pt x="63" y="105"/>
                    </a:lnTo>
                    <a:lnTo>
                      <a:pt x="70" y="100"/>
                    </a:lnTo>
                    <a:lnTo>
                      <a:pt x="75" y="96"/>
                    </a:lnTo>
                    <a:lnTo>
                      <a:pt x="80" y="91"/>
                    </a:lnTo>
                    <a:lnTo>
                      <a:pt x="82" y="84"/>
                    </a:lnTo>
                    <a:lnTo>
                      <a:pt x="82" y="75"/>
                    </a:lnTo>
                    <a:lnTo>
                      <a:pt x="82" y="63"/>
                    </a:lnTo>
                    <a:lnTo>
                      <a:pt x="80" y="37"/>
                    </a:lnTo>
                    <a:lnTo>
                      <a:pt x="70" y="19"/>
                    </a:lnTo>
                    <a:lnTo>
                      <a:pt x="63" y="14"/>
                    </a:lnTo>
                    <a:lnTo>
                      <a:pt x="56" y="9"/>
                    </a:lnTo>
                    <a:lnTo>
                      <a:pt x="47" y="7"/>
                    </a:lnTo>
                    <a:close/>
                  </a:path>
                </a:pathLst>
              </a:custGeom>
              <a:solidFill>
                <a:srgbClr val="000000"/>
              </a:solidFill>
              <a:ln w="0">
                <a:solidFill>
                  <a:srgbClr val="000000"/>
                </a:solidFill>
                <a:round/>
                <a:headEnd/>
                <a:tailEnd/>
              </a:ln>
            </p:spPr>
            <p:txBody>
              <a:bodyPr/>
              <a:lstStyle/>
              <a:p>
                <a:endParaRPr lang="en-US"/>
              </a:p>
            </p:txBody>
          </p:sp>
          <p:sp>
            <p:nvSpPr>
              <p:cNvPr id="534836" name="Freeform 308"/>
              <p:cNvSpPr>
                <a:spLocks/>
              </p:cNvSpPr>
              <p:nvPr/>
            </p:nvSpPr>
            <p:spPr bwMode="auto">
              <a:xfrm>
                <a:off x="2717" y="7"/>
                <a:ext cx="93" cy="166"/>
              </a:xfrm>
              <a:custGeom>
                <a:avLst/>
                <a:gdLst/>
                <a:ahLst/>
                <a:cxnLst>
                  <a:cxn ang="0">
                    <a:pos x="40" y="65"/>
                  </a:cxn>
                  <a:cxn ang="0">
                    <a:pos x="40" y="140"/>
                  </a:cxn>
                  <a:cxn ang="0">
                    <a:pos x="40" y="147"/>
                  </a:cxn>
                  <a:cxn ang="0">
                    <a:pos x="40" y="154"/>
                  </a:cxn>
                  <a:cxn ang="0">
                    <a:pos x="42" y="159"/>
                  </a:cxn>
                  <a:cxn ang="0">
                    <a:pos x="47" y="163"/>
                  </a:cxn>
                  <a:cxn ang="0">
                    <a:pos x="54" y="163"/>
                  </a:cxn>
                  <a:cxn ang="0">
                    <a:pos x="63" y="163"/>
                  </a:cxn>
                  <a:cxn ang="0">
                    <a:pos x="63" y="166"/>
                  </a:cxn>
                  <a:cxn ang="0">
                    <a:pos x="0" y="166"/>
                  </a:cxn>
                  <a:cxn ang="0">
                    <a:pos x="0" y="163"/>
                  </a:cxn>
                  <a:cxn ang="0">
                    <a:pos x="4" y="163"/>
                  </a:cxn>
                  <a:cxn ang="0">
                    <a:pos x="7" y="163"/>
                  </a:cxn>
                  <a:cxn ang="0">
                    <a:pos x="11" y="161"/>
                  </a:cxn>
                  <a:cxn ang="0">
                    <a:pos x="16" y="159"/>
                  </a:cxn>
                  <a:cxn ang="0">
                    <a:pos x="16" y="154"/>
                  </a:cxn>
                  <a:cxn ang="0">
                    <a:pos x="18" y="149"/>
                  </a:cxn>
                  <a:cxn ang="0">
                    <a:pos x="18" y="140"/>
                  </a:cxn>
                  <a:cxn ang="0">
                    <a:pos x="18" y="65"/>
                  </a:cxn>
                  <a:cxn ang="0">
                    <a:pos x="0" y="65"/>
                  </a:cxn>
                  <a:cxn ang="0">
                    <a:pos x="0" y="58"/>
                  </a:cxn>
                  <a:cxn ang="0">
                    <a:pos x="18" y="58"/>
                  </a:cxn>
                  <a:cxn ang="0">
                    <a:pos x="18" y="51"/>
                  </a:cxn>
                  <a:cxn ang="0">
                    <a:pos x="18" y="42"/>
                  </a:cxn>
                  <a:cxn ang="0">
                    <a:pos x="21" y="33"/>
                  </a:cxn>
                  <a:cxn ang="0">
                    <a:pos x="23" y="23"/>
                  </a:cxn>
                  <a:cxn ang="0">
                    <a:pos x="28" y="16"/>
                  </a:cxn>
                  <a:cxn ang="0">
                    <a:pos x="32" y="12"/>
                  </a:cxn>
                  <a:cxn ang="0">
                    <a:pos x="40" y="7"/>
                  </a:cxn>
                  <a:cxn ang="0">
                    <a:pos x="47" y="2"/>
                  </a:cxn>
                  <a:cxn ang="0">
                    <a:pos x="56" y="0"/>
                  </a:cxn>
                  <a:cxn ang="0">
                    <a:pos x="63" y="0"/>
                  </a:cxn>
                  <a:cxn ang="0">
                    <a:pos x="72" y="0"/>
                  </a:cxn>
                  <a:cxn ang="0">
                    <a:pos x="79" y="2"/>
                  </a:cxn>
                  <a:cxn ang="0">
                    <a:pos x="86" y="7"/>
                  </a:cxn>
                  <a:cxn ang="0">
                    <a:pos x="91" y="12"/>
                  </a:cxn>
                  <a:cxn ang="0">
                    <a:pos x="93" y="19"/>
                  </a:cxn>
                  <a:cxn ang="0">
                    <a:pos x="93" y="23"/>
                  </a:cxn>
                  <a:cxn ang="0">
                    <a:pos x="91" y="26"/>
                  </a:cxn>
                  <a:cxn ang="0">
                    <a:pos x="89" y="28"/>
                  </a:cxn>
                  <a:cxn ang="0">
                    <a:pos x="84" y="28"/>
                  </a:cxn>
                  <a:cxn ang="0">
                    <a:pos x="82" y="28"/>
                  </a:cxn>
                  <a:cxn ang="0">
                    <a:pos x="79" y="26"/>
                  </a:cxn>
                  <a:cxn ang="0">
                    <a:pos x="75" y="23"/>
                  </a:cxn>
                  <a:cxn ang="0">
                    <a:pos x="72" y="19"/>
                  </a:cxn>
                  <a:cxn ang="0">
                    <a:pos x="68" y="12"/>
                  </a:cxn>
                  <a:cxn ang="0">
                    <a:pos x="63" y="9"/>
                  </a:cxn>
                  <a:cxn ang="0">
                    <a:pos x="58" y="7"/>
                  </a:cxn>
                  <a:cxn ang="0">
                    <a:pos x="56" y="7"/>
                  </a:cxn>
                  <a:cxn ang="0">
                    <a:pos x="49" y="7"/>
                  </a:cxn>
                  <a:cxn ang="0">
                    <a:pos x="47" y="9"/>
                  </a:cxn>
                  <a:cxn ang="0">
                    <a:pos x="42" y="14"/>
                  </a:cxn>
                  <a:cxn ang="0">
                    <a:pos x="40" y="19"/>
                  </a:cxn>
                  <a:cxn ang="0">
                    <a:pos x="40" y="23"/>
                  </a:cxn>
                  <a:cxn ang="0">
                    <a:pos x="40" y="30"/>
                  </a:cxn>
                  <a:cxn ang="0">
                    <a:pos x="40" y="40"/>
                  </a:cxn>
                  <a:cxn ang="0">
                    <a:pos x="40" y="51"/>
                  </a:cxn>
                  <a:cxn ang="0">
                    <a:pos x="40" y="58"/>
                  </a:cxn>
                  <a:cxn ang="0">
                    <a:pos x="65" y="58"/>
                  </a:cxn>
                  <a:cxn ang="0">
                    <a:pos x="65" y="65"/>
                  </a:cxn>
                  <a:cxn ang="0">
                    <a:pos x="40" y="65"/>
                  </a:cxn>
                </a:cxnLst>
                <a:rect l="0" t="0" r="r" b="b"/>
                <a:pathLst>
                  <a:path w="93" h="166">
                    <a:moveTo>
                      <a:pt x="40" y="65"/>
                    </a:moveTo>
                    <a:lnTo>
                      <a:pt x="40" y="140"/>
                    </a:lnTo>
                    <a:lnTo>
                      <a:pt x="40" y="147"/>
                    </a:lnTo>
                    <a:lnTo>
                      <a:pt x="40" y="154"/>
                    </a:lnTo>
                    <a:lnTo>
                      <a:pt x="42" y="159"/>
                    </a:lnTo>
                    <a:lnTo>
                      <a:pt x="47" y="163"/>
                    </a:lnTo>
                    <a:lnTo>
                      <a:pt x="54" y="163"/>
                    </a:lnTo>
                    <a:lnTo>
                      <a:pt x="63" y="163"/>
                    </a:lnTo>
                    <a:lnTo>
                      <a:pt x="63" y="166"/>
                    </a:lnTo>
                    <a:lnTo>
                      <a:pt x="0" y="166"/>
                    </a:lnTo>
                    <a:lnTo>
                      <a:pt x="0" y="163"/>
                    </a:lnTo>
                    <a:lnTo>
                      <a:pt x="4" y="163"/>
                    </a:lnTo>
                    <a:lnTo>
                      <a:pt x="7" y="163"/>
                    </a:lnTo>
                    <a:lnTo>
                      <a:pt x="11" y="161"/>
                    </a:lnTo>
                    <a:lnTo>
                      <a:pt x="16" y="159"/>
                    </a:lnTo>
                    <a:lnTo>
                      <a:pt x="16" y="154"/>
                    </a:lnTo>
                    <a:lnTo>
                      <a:pt x="18" y="149"/>
                    </a:lnTo>
                    <a:lnTo>
                      <a:pt x="18" y="140"/>
                    </a:lnTo>
                    <a:lnTo>
                      <a:pt x="18" y="65"/>
                    </a:lnTo>
                    <a:lnTo>
                      <a:pt x="0" y="65"/>
                    </a:lnTo>
                    <a:lnTo>
                      <a:pt x="0" y="58"/>
                    </a:lnTo>
                    <a:lnTo>
                      <a:pt x="18" y="58"/>
                    </a:lnTo>
                    <a:lnTo>
                      <a:pt x="18" y="51"/>
                    </a:lnTo>
                    <a:lnTo>
                      <a:pt x="18" y="42"/>
                    </a:lnTo>
                    <a:lnTo>
                      <a:pt x="21" y="33"/>
                    </a:lnTo>
                    <a:lnTo>
                      <a:pt x="23" y="23"/>
                    </a:lnTo>
                    <a:lnTo>
                      <a:pt x="28" y="16"/>
                    </a:lnTo>
                    <a:lnTo>
                      <a:pt x="32" y="12"/>
                    </a:lnTo>
                    <a:lnTo>
                      <a:pt x="40" y="7"/>
                    </a:lnTo>
                    <a:lnTo>
                      <a:pt x="47" y="2"/>
                    </a:lnTo>
                    <a:lnTo>
                      <a:pt x="56" y="0"/>
                    </a:lnTo>
                    <a:lnTo>
                      <a:pt x="63" y="0"/>
                    </a:lnTo>
                    <a:lnTo>
                      <a:pt x="72" y="0"/>
                    </a:lnTo>
                    <a:lnTo>
                      <a:pt x="79" y="2"/>
                    </a:lnTo>
                    <a:lnTo>
                      <a:pt x="86" y="7"/>
                    </a:lnTo>
                    <a:lnTo>
                      <a:pt x="91" y="12"/>
                    </a:lnTo>
                    <a:lnTo>
                      <a:pt x="93" y="19"/>
                    </a:lnTo>
                    <a:lnTo>
                      <a:pt x="93" y="23"/>
                    </a:lnTo>
                    <a:lnTo>
                      <a:pt x="91" y="26"/>
                    </a:lnTo>
                    <a:lnTo>
                      <a:pt x="89" y="28"/>
                    </a:lnTo>
                    <a:lnTo>
                      <a:pt x="84" y="28"/>
                    </a:lnTo>
                    <a:lnTo>
                      <a:pt x="82" y="28"/>
                    </a:lnTo>
                    <a:lnTo>
                      <a:pt x="79" y="26"/>
                    </a:lnTo>
                    <a:lnTo>
                      <a:pt x="75" y="23"/>
                    </a:lnTo>
                    <a:lnTo>
                      <a:pt x="72" y="19"/>
                    </a:lnTo>
                    <a:lnTo>
                      <a:pt x="68" y="12"/>
                    </a:lnTo>
                    <a:lnTo>
                      <a:pt x="63" y="9"/>
                    </a:lnTo>
                    <a:lnTo>
                      <a:pt x="58" y="7"/>
                    </a:lnTo>
                    <a:lnTo>
                      <a:pt x="56" y="7"/>
                    </a:lnTo>
                    <a:lnTo>
                      <a:pt x="49" y="7"/>
                    </a:lnTo>
                    <a:lnTo>
                      <a:pt x="47" y="9"/>
                    </a:lnTo>
                    <a:lnTo>
                      <a:pt x="42" y="14"/>
                    </a:lnTo>
                    <a:lnTo>
                      <a:pt x="40" y="19"/>
                    </a:lnTo>
                    <a:lnTo>
                      <a:pt x="40" y="23"/>
                    </a:lnTo>
                    <a:lnTo>
                      <a:pt x="40" y="30"/>
                    </a:lnTo>
                    <a:lnTo>
                      <a:pt x="40" y="40"/>
                    </a:lnTo>
                    <a:lnTo>
                      <a:pt x="40" y="51"/>
                    </a:lnTo>
                    <a:lnTo>
                      <a:pt x="40" y="58"/>
                    </a:lnTo>
                    <a:lnTo>
                      <a:pt x="65" y="58"/>
                    </a:lnTo>
                    <a:lnTo>
                      <a:pt x="65" y="65"/>
                    </a:lnTo>
                    <a:lnTo>
                      <a:pt x="40" y="65"/>
                    </a:lnTo>
                    <a:close/>
                  </a:path>
                </a:pathLst>
              </a:custGeom>
              <a:solidFill>
                <a:srgbClr val="000000"/>
              </a:solidFill>
              <a:ln w="0">
                <a:solidFill>
                  <a:srgbClr val="000000"/>
                </a:solidFill>
                <a:round/>
                <a:headEnd/>
                <a:tailEnd/>
              </a:ln>
            </p:spPr>
            <p:txBody>
              <a:bodyPr/>
              <a:lstStyle/>
              <a:p>
                <a:endParaRPr lang="en-US"/>
              </a:p>
            </p:txBody>
          </p:sp>
          <p:sp>
            <p:nvSpPr>
              <p:cNvPr id="534835" name="Freeform 307"/>
              <p:cNvSpPr>
                <a:spLocks/>
              </p:cNvSpPr>
              <p:nvPr/>
            </p:nvSpPr>
            <p:spPr bwMode="auto">
              <a:xfrm>
                <a:off x="2846" y="30"/>
                <a:ext cx="67" cy="145"/>
              </a:xfrm>
              <a:custGeom>
                <a:avLst/>
                <a:gdLst/>
                <a:ahLst/>
                <a:cxnLst>
                  <a:cxn ang="0">
                    <a:pos x="37" y="0"/>
                  </a:cxn>
                  <a:cxn ang="0">
                    <a:pos x="37" y="35"/>
                  </a:cxn>
                  <a:cxn ang="0">
                    <a:pos x="63" y="35"/>
                  </a:cxn>
                  <a:cxn ang="0">
                    <a:pos x="63" y="42"/>
                  </a:cxn>
                  <a:cxn ang="0">
                    <a:pos x="37" y="42"/>
                  </a:cxn>
                  <a:cxn ang="0">
                    <a:pos x="37" y="112"/>
                  </a:cxn>
                  <a:cxn ang="0">
                    <a:pos x="37" y="119"/>
                  </a:cxn>
                  <a:cxn ang="0">
                    <a:pos x="39" y="124"/>
                  </a:cxn>
                  <a:cxn ang="0">
                    <a:pos x="42" y="126"/>
                  </a:cxn>
                  <a:cxn ang="0">
                    <a:pos x="44" y="131"/>
                  </a:cxn>
                  <a:cxn ang="0">
                    <a:pos x="49" y="131"/>
                  </a:cxn>
                  <a:cxn ang="0">
                    <a:pos x="53" y="131"/>
                  </a:cxn>
                  <a:cxn ang="0">
                    <a:pos x="56" y="129"/>
                  </a:cxn>
                  <a:cxn ang="0">
                    <a:pos x="60" y="126"/>
                  </a:cxn>
                  <a:cxn ang="0">
                    <a:pos x="63" y="124"/>
                  </a:cxn>
                  <a:cxn ang="0">
                    <a:pos x="67" y="124"/>
                  </a:cxn>
                  <a:cxn ang="0">
                    <a:pos x="63" y="133"/>
                  </a:cxn>
                  <a:cxn ang="0">
                    <a:pos x="56" y="140"/>
                  </a:cxn>
                  <a:cxn ang="0">
                    <a:pos x="46" y="145"/>
                  </a:cxn>
                  <a:cxn ang="0">
                    <a:pos x="39" y="145"/>
                  </a:cxn>
                  <a:cxn ang="0">
                    <a:pos x="35" y="145"/>
                  </a:cxn>
                  <a:cxn ang="0">
                    <a:pos x="28" y="143"/>
                  </a:cxn>
                  <a:cxn ang="0">
                    <a:pos x="23" y="138"/>
                  </a:cxn>
                  <a:cxn ang="0">
                    <a:pos x="21" y="133"/>
                  </a:cxn>
                  <a:cxn ang="0">
                    <a:pos x="18" y="126"/>
                  </a:cxn>
                  <a:cxn ang="0">
                    <a:pos x="18" y="117"/>
                  </a:cxn>
                  <a:cxn ang="0">
                    <a:pos x="18" y="42"/>
                  </a:cxn>
                  <a:cxn ang="0">
                    <a:pos x="0" y="42"/>
                  </a:cxn>
                  <a:cxn ang="0">
                    <a:pos x="0" y="40"/>
                  </a:cxn>
                  <a:cxn ang="0">
                    <a:pos x="7" y="35"/>
                  </a:cxn>
                  <a:cxn ang="0">
                    <a:pos x="14" y="31"/>
                  </a:cxn>
                  <a:cxn ang="0">
                    <a:pos x="21" y="24"/>
                  </a:cxn>
                  <a:cxn ang="0">
                    <a:pos x="28" y="17"/>
                  </a:cxn>
                  <a:cxn ang="0">
                    <a:pos x="30" y="14"/>
                  </a:cxn>
                  <a:cxn ang="0">
                    <a:pos x="32" y="7"/>
                  </a:cxn>
                  <a:cxn ang="0">
                    <a:pos x="35" y="0"/>
                  </a:cxn>
                  <a:cxn ang="0">
                    <a:pos x="37" y="0"/>
                  </a:cxn>
                </a:cxnLst>
                <a:rect l="0" t="0" r="r" b="b"/>
                <a:pathLst>
                  <a:path w="67" h="145">
                    <a:moveTo>
                      <a:pt x="37" y="0"/>
                    </a:moveTo>
                    <a:lnTo>
                      <a:pt x="37" y="35"/>
                    </a:lnTo>
                    <a:lnTo>
                      <a:pt x="63" y="35"/>
                    </a:lnTo>
                    <a:lnTo>
                      <a:pt x="63" y="42"/>
                    </a:lnTo>
                    <a:lnTo>
                      <a:pt x="37" y="42"/>
                    </a:lnTo>
                    <a:lnTo>
                      <a:pt x="37" y="112"/>
                    </a:lnTo>
                    <a:lnTo>
                      <a:pt x="37" y="119"/>
                    </a:lnTo>
                    <a:lnTo>
                      <a:pt x="39" y="124"/>
                    </a:lnTo>
                    <a:lnTo>
                      <a:pt x="42" y="126"/>
                    </a:lnTo>
                    <a:lnTo>
                      <a:pt x="44" y="131"/>
                    </a:lnTo>
                    <a:lnTo>
                      <a:pt x="49" y="131"/>
                    </a:lnTo>
                    <a:lnTo>
                      <a:pt x="53" y="131"/>
                    </a:lnTo>
                    <a:lnTo>
                      <a:pt x="56" y="129"/>
                    </a:lnTo>
                    <a:lnTo>
                      <a:pt x="60" y="126"/>
                    </a:lnTo>
                    <a:lnTo>
                      <a:pt x="63" y="124"/>
                    </a:lnTo>
                    <a:lnTo>
                      <a:pt x="67" y="124"/>
                    </a:lnTo>
                    <a:lnTo>
                      <a:pt x="63" y="133"/>
                    </a:lnTo>
                    <a:lnTo>
                      <a:pt x="56" y="140"/>
                    </a:lnTo>
                    <a:lnTo>
                      <a:pt x="46" y="145"/>
                    </a:lnTo>
                    <a:lnTo>
                      <a:pt x="39" y="145"/>
                    </a:lnTo>
                    <a:lnTo>
                      <a:pt x="35" y="145"/>
                    </a:lnTo>
                    <a:lnTo>
                      <a:pt x="28" y="143"/>
                    </a:lnTo>
                    <a:lnTo>
                      <a:pt x="23" y="138"/>
                    </a:lnTo>
                    <a:lnTo>
                      <a:pt x="21" y="133"/>
                    </a:lnTo>
                    <a:lnTo>
                      <a:pt x="18" y="126"/>
                    </a:lnTo>
                    <a:lnTo>
                      <a:pt x="18" y="117"/>
                    </a:lnTo>
                    <a:lnTo>
                      <a:pt x="18" y="42"/>
                    </a:lnTo>
                    <a:lnTo>
                      <a:pt x="0" y="42"/>
                    </a:lnTo>
                    <a:lnTo>
                      <a:pt x="0" y="40"/>
                    </a:lnTo>
                    <a:lnTo>
                      <a:pt x="7" y="35"/>
                    </a:lnTo>
                    <a:lnTo>
                      <a:pt x="14" y="31"/>
                    </a:lnTo>
                    <a:lnTo>
                      <a:pt x="21" y="24"/>
                    </a:lnTo>
                    <a:lnTo>
                      <a:pt x="28" y="17"/>
                    </a:lnTo>
                    <a:lnTo>
                      <a:pt x="30" y="14"/>
                    </a:lnTo>
                    <a:lnTo>
                      <a:pt x="32" y="7"/>
                    </a:lnTo>
                    <a:lnTo>
                      <a:pt x="35" y="0"/>
                    </a:lnTo>
                    <a:lnTo>
                      <a:pt x="37" y="0"/>
                    </a:lnTo>
                    <a:close/>
                  </a:path>
                </a:pathLst>
              </a:custGeom>
              <a:solidFill>
                <a:srgbClr val="000000"/>
              </a:solidFill>
              <a:ln w="0">
                <a:solidFill>
                  <a:srgbClr val="000000"/>
                </a:solidFill>
                <a:round/>
                <a:headEnd/>
                <a:tailEnd/>
              </a:ln>
            </p:spPr>
            <p:txBody>
              <a:bodyPr/>
              <a:lstStyle/>
              <a:p>
                <a:endParaRPr lang="en-US"/>
              </a:p>
            </p:txBody>
          </p:sp>
          <p:sp>
            <p:nvSpPr>
              <p:cNvPr id="534834" name="Freeform 306"/>
              <p:cNvSpPr>
                <a:spLocks/>
              </p:cNvSpPr>
              <p:nvPr/>
            </p:nvSpPr>
            <p:spPr bwMode="auto">
              <a:xfrm>
                <a:off x="2916" y="7"/>
                <a:ext cx="115" cy="166"/>
              </a:xfrm>
              <a:custGeom>
                <a:avLst/>
                <a:gdLst/>
                <a:ahLst/>
                <a:cxnLst>
                  <a:cxn ang="0">
                    <a:pos x="35" y="79"/>
                  </a:cxn>
                  <a:cxn ang="0">
                    <a:pos x="51" y="65"/>
                  </a:cxn>
                  <a:cxn ang="0">
                    <a:pos x="65" y="58"/>
                  </a:cxn>
                  <a:cxn ang="0">
                    <a:pos x="82" y="58"/>
                  </a:cxn>
                  <a:cxn ang="0">
                    <a:pos x="93" y="68"/>
                  </a:cxn>
                  <a:cxn ang="0">
                    <a:pos x="100" y="84"/>
                  </a:cxn>
                  <a:cxn ang="0">
                    <a:pos x="100" y="105"/>
                  </a:cxn>
                  <a:cxn ang="0">
                    <a:pos x="100" y="152"/>
                  </a:cxn>
                  <a:cxn ang="0">
                    <a:pos x="103" y="161"/>
                  </a:cxn>
                  <a:cxn ang="0">
                    <a:pos x="110" y="163"/>
                  </a:cxn>
                  <a:cxn ang="0">
                    <a:pos x="115" y="166"/>
                  </a:cxn>
                  <a:cxn ang="0">
                    <a:pos x="65" y="163"/>
                  </a:cxn>
                  <a:cxn ang="0">
                    <a:pos x="72" y="163"/>
                  </a:cxn>
                  <a:cxn ang="0">
                    <a:pos x="79" y="159"/>
                  </a:cxn>
                  <a:cxn ang="0">
                    <a:pos x="79" y="149"/>
                  </a:cxn>
                  <a:cxn ang="0">
                    <a:pos x="79" y="105"/>
                  </a:cxn>
                  <a:cxn ang="0">
                    <a:pos x="79" y="86"/>
                  </a:cxn>
                  <a:cxn ang="0">
                    <a:pos x="77" y="77"/>
                  </a:cxn>
                  <a:cxn ang="0">
                    <a:pos x="68" y="72"/>
                  </a:cxn>
                  <a:cxn ang="0">
                    <a:pos x="56" y="72"/>
                  </a:cxn>
                  <a:cxn ang="0">
                    <a:pos x="44" y="79"/>
                  </a:cxn>
                  <a:cxn ang="0">
                    <a:pos x="35" y="142"/>
                  </a:cxn>
                  <a:cxn ang="0">
                    <a:pos x="35" y="154"/>
                  </a:cxn>
                  <a:cxn ang="0">
                    <a:pos x="37" y="159"/>
                  </a:cxn>
                  <a:cxn ang="0">
                    <a:pos x="44" y="163"/>
                  </a:cxn>
                  <a:cxn ang="0">
                    <a:pos x="51" y="166"/>
                  </a:cxn>
                  <a:cxn ang="0">
                    <a:pos x="0" y="163"/>
                  </a:cxn>
                  <a:cxn ang="0">
                    <a:pos x="11" y="161"/>
                  </a:cxn>
                  <a:cxn ang="0">
                    <a:pos x="14" y="156"/>
                  </a:cxn>
                  <a:cxn ang="0">
                    <a:pos x="16" y="142"/>
                  </a:cxn>
                  <a:cxn ang="0">
                    <a:pos x="16" y="33"/>
                  </a:cxn>
                  <a:cxn ang="0">
                    <a:pos x="14" y="19"/>
                  </a:cxn>
                  <a:cxn ang="0">
                    <a:pos x="11" y="14"/>
                  </a:cxn>
                  <a:cxn ang="0">
                    <a:pos x="9" y="12"/>
                  </a:cxn>
                  <a:cxn ang="0">
                    <a:pos x="2" y="14"/>
                  </a:cxn>
                  <a:cxn ang="0">
                    <a:pos x="30" y="0"/>
                  </a:cxn>
                </a:cxnLst>
                <a:rect l="0" t="0" r="r" b="b"/>
                <a:pathLst>
                  <a:path w="115" h="166">
                    <a:moveTo>
                      <a:pt x="35" y="0"/>
                    </a:moveTo>
                    <a:lnTo>
                      <a:pt x="35" y="79"/>
                    </a:lnTo>
                    <a:lnTo>
                      <a:pt x="44" y="70"/>
                    </a:lnTo>
                    <a:lnTo>
                      <a:pt x="51" y="65"/>
                    </a:lnTo>
                    <a:lnTo>
                      <a:pt x="56" y="61"/>
                    </a:lnTo>
                    <a:lnTo>
                      <a:pt x="65" y="58"/>
                    </a:lnTo>
                    <a:lnTo>
                      <a:pt x="72" y="56"/>
                    </a:lnTo>
                    <a:lnTo>
                      <a:pt x="82" y="58"/>
                    </a:lnTo>
                    <a:lnTo>
                      <a:pt x="89" y="61"/>
                    </a:lnTo>
                    <a:lnTo>
                      <a:pt x="93" y="68"/>
                    </a:lnTo>
                    <a:lnTo>
                      <a:pt x="98" y="77"/>
                    </a:lnTo>
                    <a:lnTo>
                      <a:pt x="100" y="84"/>
                    </a:lnTo>
                    <a:lnTo>
                      <a:pt x="100" y="93"/>
                    </a:lnTo>
                    <a:lnTo>
                      <a:pt x="100" y="105"/>
                    </a:lnTo>
                    <a:lnTo>
                      <a:pt x="100" y="142"/>
                    </a:lnTo>
                    <a:lnTo>
                      <a:pt x="100" y="152"/>
                    </a:lnTo>
                    <a:lnTo>
                      <a:pt x="103" y="156"/>
                    </a:lnTo>
                    <a:lnTo>
                      <a:pt x="103" y="161"/>
                    </a:lnTo>
                    <a:lnTo>
                      <a:pt x="105" y="161"/>
                    </a:lnTo>
                    <a:lnTo>
                      <a:pt x="110" y="163"/>
                    </a:lnTo>
                    <a:lnTo>
                      <a:pt x="115" y="163"/>
                    </a:lnTo>
                    <a:lnTo>
                      <a:pt x="115" y="166"/>
                    </a:lnTo>
                    <a:lnTo>
                      <a:pt x="65" y="166"/>
                    </a:lnTo>
                    <a:lnTo>
                      <a:pt x="65" y="163"/>
                    </a:lnTo>
                    <a:lnTo>
                      <a:pt x="68" y="163"/>
                    </a:lnTo>
                    <a:lnTo>
                      <a:pt x="72" y="163"/>
                    </a:lnTo>
                    <a:lnTo>
                      <a:pt x="77" y="161"/>
                    </a:lnTo>
                    <a:lnTo>
                      <a:pt x="79" y="159"/>
                    </a:lnTo>
                    <a:lnTo>
                      <a:pt x="79" y="154"/>
                    </a:lnTo>
                    <a:lnTo>
                      <a:pt x="79" y="149"/>
                    </a:lnTo>
                    <a:lnTo>
                      <a:pt x="79" y="142"/>
                    </a:lnTo>
                    <a:lnTo>
                      <a:pt x="79" y="105"/>
                    </a:lnTo>
                    <a:lnTo>
                      <a:pt x="79" y="93"/>
                    </a:lnTo>
                    <a:lnTo>
                      <a:pt x="79" y="86"/>
                    </a:lnTo>
                    <a:lnTo>
                      <a:pt x="79" y="82"/>
                    </a:lnTo>
                    <a:lnTo>
                      <a:pt x="77" y="77"/>
                    </a:lnTo>
                    <a:lnTo>
                      <a:pt x="72" y="75"/>
                    </a:lnTo>
                    <a:lnTo>
                      <a:pt x="68" y="72"/>
                    </a:lnTo>
                    <a:lnTo>
                      <a:pt x="63" y="72"/>
                    </a:lnTo>
                    <a:lnTo>
                      <a:pt x="56" y="72"/>
                    </a:lnTo>
                    <a:lnTo>
                      <a:pt x="51" y="75"/>
                    </a:lnTo>
                    <a:lnTo>
                      <a:pt x="44" y="79"/>
                    </a:lnTo>
                    <a:lnTo>
                      <a:pt x="35" y="86"/>
                    </a:lnTo>
                    <a:lnTo>
                      <a:pt x="35" y="142"/>
                    </a:lnTo>
                    <a:lnTo>
                      <a:pt x="35" y="149"/>
                    </a:lnTo>
                    <a:lnTo>
                      <a:pt x="35" y="154"/>
                    </a:lnTo>
                    <a:lnTo>
                      <a:pt x="37" y="156"/>
                    </a:lnTo>
                    <a:lnTo>
                      <a:pt x="37" y="159"/>
                    </a:lnTo>
                    <a:lnTo>
                      <a:pt x="40" y="161"/>
                    </a:lnTo>
                    <a:lnTo>
                      <a:pt x="44" y="163"/>
                    </a:lnTo>
                    <a:lnTo>
                      <a:pt x="51" y="163"/>
                    </a:lnTo>
                    <a:lnTo>
                      <a:pt x="51" y="166"/>
                    </a:lnTo>
                    <a:lnTo>
                      <a:pt x="0" y="166"/>
                    </a:lnTo>
                    <a:lnTo>
                      <a:pt x="0" y="163"/>
                    </a:lnTo>
                    <a:lnTo>
                      <a:pt x="7" y="163"/>
                    </a:lnTo>
                    <a:lnTo>
                      <a:pt x="11" y="161"/>
                    </a:lnTo>
                    <a:lnTo>
                      <a:pt x="11" y="159"/>
                    </a:lnTo>
                    <a:lnTo>
                      <a:pt x="14" y="156"/>
                    </a:lnTo>
                    <a:lnTo>
                      <a:pt x="14" y="152"/>
                    </a:lnTo>
                    <a:lnTo>
                      <a:pt x="16" y="142"/>
                    </a:lnTo>
                    <a:lnTo>
                      <a:pt x="16" y="44"/>
                    </a:lnTo>
                    <a:lnTo>
                      <a:pt x="16" y="33"/>
                    </a:lnTo>
                    <a:lnTo>
                      <a:pt x="14" y="23"/>
                    </a:lnTo>
                    <a:lnTo>
                      <a:pt x="14" y="19"/>
                    </a:lnTo>
                    <a:lnTo>
                      <a:pt x="14" y="16"/>
                    </a:lnTo>
                    <a:lnTo>
                      <a:pt x="11" y="14"/>
                    </a:lnTo>
                    <a:lnTo>
                      <a:pt x="11" y="12"/>
                    </a:lnTo>
                    <a:lnTo>
                      <a:pt x="9" y="12"/>
                    </a:lnTo>
                    <a:lnTo>
                      <a:pt x="4" y="12"/>
                    </a:lnTo>
                    <a:lnTo>
                      <a:pt x="2" y="14"/>
                    </a:lnTo>
                    <a:lnTo>
                      <a:pt x="0" y="12"/>
                    </a:lnTo>
                    <a:lnTo>
                      <a:pt x="30" y="0"/>
                    </a:lnTo>
                    <a:lnTo>
                      <a:pt x="35" y="0"/>
                    </a:lnTo>
                    <a:close/>
                  </a:path>
                </a:pathLst>
              </a:custGeom>
              <a:solidFill>
                <a:srgbClr val="000000"/>
              </a:solidFill>
              <a:ln w="0">
                <a:solidFill>
                  <a:srgbClr val="000000"/>
                </a:solidFill>
                <a:round/>
                <a:headEnd/>
                <a:tailEnd/>
              </a:ln>
            </p:spPr>
            <p:txBody>
              <a:bodyPr/>
              <a:lstStyle/>
              <a:p>
                <a:endParaRPr lang="en-US"/>
              </a:p>
            </p:txBody>
          </p:sp>
          <p:sp>
            <p:nvSpPr>
              <p:cNvPr id="534833" name="Freeform 305"/>
              <p:cNvSpPr>
                <a:spLocks noEditPoints="1"/>
              </p:cNvSpPr>
              <p:nvPr/>
            </p:nvSpPr>
            <p:spPr bwMode="auto">
              <a:xfrm>
                <a:off x="3042" y="63"/>
                <a:ext cx="89" cy="112"/>
              </a:xfrm>
              <a:custGeom>
                <a:avLst/>
                <a:gdLst/>
                <a:ahLst/>
                <a:cxnLst>
                  <a:cxn ang="0">
                    <a:pos x="17" y="42"/>
                  </a:cxn>
                  <a:cxn ang="0">
                    <a:pos x="19" y="54"/>
                  </a:cxn>
                  <a:cxn ang="0">
                    <a:pos x="19" y="63"/>
                  </a:cxn>
                  <a:cxn ang="0">
                    <a:pos x="24" y="72"/>
                  </a:cxn>
                  <a:cxn ang="0">
                    <a:pos x="28" y="79"/>
                  </a:cxn>
                  <a:cxn ang="0">
                    <a:pos x="38" y="86"/>
                  </a:cxn>
                  <a:cxn ang="0">
                    <a:pos x="47" y="91"/>
                  </a:cxn>
                  <a:cxn ang="0">
                    <a:pos x="56" y="93"/>
                  </a:cxn>
                  <a:cxn ang="0">
                    <a:pos x="66" y="91"/>
                  </a:cxn>
                  <a:cxn ang="0">
                    <a:pos x="75" y="89"/>
                  </a:cxn>
                  <a:cxn ang="0">
                    <a:pos x="80" y="84"/>
                  </a:cxn>
                  <a:cxn ang="0">
                    <a:pos x="85" y="77"/>
                  </a:cxn>
                  <a:cxn ang="0">
                    <a:pos x="87" y="68"/>
                  </a:cxn>
                  <a:cxn ang="0">
                    <a:pos x="89" y="70"/>
                  </a:cxn>
                  <a:cxn ang="0">
                    <a:pos x="87" y="82"/>
                  </a:cxn>
                  <a:cxn ang="0">
                    <a:pos x="82" y="91"/>
                  </a:cxn>
                  <a:cxn ang="0">
                    <a:pos x="75" y="100"/>
                  </a:cxn>
                  <a:cxn ang="0">
                    <a:pos x="68" y="107"/>
                  </a:cxn>
                  <a:cxn ang="0">
                    <a:pos x="56" y="112"/>
                  </a:cxn>
                  <a:cxn ang="0">
                    <a:pos x="47" y="112"/>
                  </a:cxn>
                  <a:cxn ang="0">
                    <a:pos x="33" y="112"/>
                  </a:cxn>
                  <a:cxn ang="0">
                    <a:pos x="24" y="107"/>
                  </a:cxn>
                  <a:cxn ang="0">
                    <a:pos x="14" y="98"/>
                  </a:cxn>
                  <a:cxn ang="0">
                    <a:pos x="3" y="82"/>
                  </a:cxn>
                  <a:cxn ang="0">
                    <a:pos x="0" y="58"/>
                  </a:cxn>
                  <a:cxn ang="0">
                    <a:pos x="3" y="33"/>
                  </a:cxn>
                  <a:cxn ang="0">
                    <a:pos x="14" y="16"/>
                  </a:cxn>
                  <a:cxn ang="0">
                    <a:pos x="21" y="9"/>
                  </a:cxn>
                  <a:cxn ang="0">
                    <a:pos x="31" y="5"/>
                  </a:cxn>
                  <a:cxn ang="0">
                    <a:pos x="38" y="2"/>
                  </a:cxn>
                  <a:cxn ang="0">
                    <a:pos x="49" y="0"/>
                  </a:cxn>
                  <a:cxn ang="0">
                    <a:pos x="61" y="2"/>
                  </a:cxn>
                  <a:cxn ang="0">
                    <a:pos x="71" y="5"/>
                  </a:cxn>
                  <a:cxn ang="0">
                    <a:pos x="78" y="12"/>
                  </a:cxn>
                  <a:cxn ang="0">
                    <a:pos x="85" y="21"/>
                  </a:cxn>
                  <a:cxn ang="0">
                    <a:pos x="89" y="30"/>
                  </a:cxn>
                  <a:cxn ang="0">
                    <a:pos x="89" y="42"/>
                  </a:cxn>
                  <a:cxn ang="0">
                    <a:pos x="17" y="42"/>
                  </a:cxn>
                  <a:cxn ang="0">
                    <a:pos x="17" y="35"/>
                  </a:cxn>
                  <a:cxn ang="0">
                    <a:pos x="66" y="35"/>
                  </a:cxn>
                  <a:cxn ang="0">
                    <a:pos x="63" y="28"/>
                  </a:cxn>
                  <a:cxn ang="0">
                    <a:pos x="63" y="21"/>
                  </a:cxn>
                  <a:cxn ang="0">
                    <a:pos x="59" y="16"/>
                  </a:cxn>
                  <a:cxn ang="0">
                    <a:pos x="54" y="12"/>
                  </a:cxn>
                  <a:cxn ang="0">
                    <a:pos x="49" y="9"/>
                  </a:cxn>
                  <a:cxn ang="0">
                    <a:pos x="42" y="7"/>
                  </a:cxn>
                  <a:cxn ang="0">
                    <a:pos x="33" y="9"/>
                  </a:cxn>
                  <a:cxn ang="0">
                    <a:pos x="26" y="14"/>
                  </a:cxn>
                  <a:cxn ang="0">
                    <a:pos x="21" y="21"/>
                  </a:cxn>
                  <a:cxn ang="0">
                    <a:pos x="19" y="28"/>
                  </a:cxn>
                  <a:cxn ang="0">
                    <a:pos x="17" y="35"/>
                  </a:cxn>
                </a:cxnLst>
                <a:rect l="0" t="0" r="r" b="b"/>
                <a:pathLst>
                  <a:path w="89" h="112">
                    <a:moveTo>
                      <a:pt x="17" y="42"/>
                    </a:moveTo>
                    <a:lnTo>
                      <a:pt x="19" y="54"/>
                    </a:lnTo>
                    <a:lnTo>
                      <a:pt x="19" y="63"/>
                    </a:lnTo>
                    <a:lnTo>
                      <a:pt x="24" y="72"/>
                    </a:lnTo>
                    <a:lnTo>
                      <a:pt x="28" y="79"/>
                    </a:lnTo>
                    <a:lnTo>
                      <a:pt x="38" y="86"/>
                    </a:lnTo>
                    <a:lnTo>
                      <a:pt x="47" y="91"/>
                    </a:lnTo>
                    <a:lnTo>
                      <a:pt x="56" y="93"/>
                    </a:lnTo>
                    <a:lnTo>
                      <a:pt x="66" y="91"/>
                    </a:lnTo>
                    <a:lnTo>
                      <a:pt x="75" y="89"/>
                    </a:lnTo>
                    <a:lnTo>
                      <a:pt x="80" y="84"/>
                    </a:lnTo>
                    <a:lnTo>
                      <a:pt x="85" y="77"/>
                    </a:lnTo>
                    <a:lnTo>
                      <a:pt x="87" y="68"/>
                    </a:lnTo>
                    <a:lnTo>
                      <a:pt x="89" y="70"/>
                    </a:lnTo>
                    <a:lnTo>
                      <a:pt x="87" y="82"/>
                    </a:lnTo>
                    <a:lnTo>
                      <a:pt x="82" y="91"/>
                    </a:lnTo>
                    <a:lnTo>
                      <a:pt x="75" y="100"/>
                    </a:lnTo>
                    <a:lnTo>
                      <a:pt x="68" y="107"/>
                    </a:lnTo>
                    <a:lnTo>
                      <a:pt x="56" y="112"/>
                    </a:lnTo>
                    <a:lnTo>
                      <a:pt x="47" y="112"/>
                    </a:lnTo>
                    <a:lnTo>
                      <a:pt x="33" y="112"/>
                    </a:lnTo>
                    <a:lnTo>
                      <a:pt x="24" y="107"/>
                    </a:lnTo>
                    <a:lnTo>
                      <a:pt x="14" y="98"/>
                    </a:lnTo>
                    <a:lnTo>
                      <a:pt x="3" y="82"/>
                    </a:lnTo>
                    <a:lnTo>
                      <a:pt x="0" y="58"/>
                    </a:lnTo>
                    <a:lnTo>
                      <a:pt x="3" y="33"/>
                    </a:lnTo>
                    <a:lnTo>
                      <a:pt x="14" y="16"/>
                    </a:lnTo>
                    <a:lnTo>
                      <a:pt x="21" y="9"/>
                    </a:lnTo>
                    <a:lnTo>
                      <a:pt x="31" y="5"/>
                    </a:lnTo>
                    <a:lnTo>
                      <a:pt x="38" y="2"/>
                    </a:lnTo>
                    <a:lnTo>
                      <a:pt x="49" y="0"/>
                    </a:lnTo>
                    <a:lnTo>
                      <a:pt x="61" y="2"/>
                    </a:lnTo>
                    <a:lnTo>
                      <a:pt x="71" y="5"/>
                    </a:lnTo>
                    <a:lnTo>
                      <a:pt x="78" y="12"/>
                    </a:lnTo>
                    <a:lnTo>
                      <a:pt x="85" y="21"/>
                    </a:lnTo>
                    <a:lnTo>
                      <a:pt x="89" y="30"/>
                    </a:lnTo>
                    <a:lnTo>
                      <a:pt x="89" y="42"/>
                    </a:lnTo>
                    <a:lnTo>
                      <a:pt x="17" y="42"/>
                    </a:lnTo>
                    <a:close/>
                    <a:moveTo>
                      <a:pt x="17" y="35"/>
                    </a:moveTo>
                    <a:lnTo>
                      <a:pt x="66" y="35"/>
                    </a:lnTo>
                    <a:lnTo>
                      <a:pt x="63" y="28"/>
                    </a:lnTo>
                    <a:lnTo>
                      <a:pt x="63" y="21"/>
                    </a:lnTo>
                    <a:lnTo>
                      <a:pt x="59" y="16"/>
                    </a:lnTo>
                    <a:lnTo>
                      <a:pt x="54" y="12"/>
                    </a:lnTo>
                    <a:lnTo>
                      <a:pt x="49" y="9"/>
                    </a:lnTo>
                    <a:lnTo>
                      <a:pt x="42" y="7"/>
                    </a:lnTo>
                    <a:lnTo>
                      <a:pt x="33" y="9"/>
                    </a:lnTo>
                    <a:lnTo>
                      <a:pt x="26" y="14"/>
                    </a:lnTo>
                    <a:lnTo>
                      <a:pt x="21" y="21"/>
                    </a:lnTo>
                    <a:lnTo>
                      <a:pt x="19" y="28"/>
                    </a:lnTo>
                    <a:lnTo>
                      <a:pt x="17" y="35"/>
                    </a:lnTo>
                    <a:close/>
                  </a:path>
                </a:pathLst>
              </a:custGeom>
              <a:solidFill>
                <a:srgbClr val="000000"/>
              </a:solidFill>
              <a:ln w="0">
                <a:solidFill>
                  <a:srgbClr val="000000"/>
                </a:solidFill>
                <a:round/>
                <a:headEnd/>
                <a:tailEnd/>
              </a:ln>
            </p:spPr>
            <p:txBody>
              <a:bodyPr/>
              <a:lstStyle/>
              <a:p>
                <a:endParaRPr lang="en-US"/>
              </a:p>
            </p:txBody>
          </p:sp>
          <p:sp>
            <p:nvSpPr>
              <p:cNvPr id="534832" name="Freeform 304"/>
              <p:cNvSpPr>
                <a:spLocks/>
              </p:cNvSpPr>
              <p:nvPr/>
            </p:nvSpPr>
            <p:spPr bwMode="auto">
              <a:xfrm>
                <a:off x="3213" y="12"/>
                <a:ext cx="162" cy="163"/>
              </a:xfrm>
              <a:custGeom>
                <a:avLst/>
                <a:gdLst/>
                <a:ahLst/>
                <a:cxnLst>
                  <a:cxn ang="0">
                    <a:pos x="143" y="49"/>
                  </a:cxn>
                  <a:cxn ang="0">
                    <a:pos x="136" y="37"/>
                  </a:cxn>
                  <a:cxn ang="0">
                    <a:pos x="124" y="21"/>
                  </a:cxn>
                  <a:cxn ang="0">
                    <a:pos x="108" y="9"/>
                  </a:cxn>
                  <a:cxn ang="0">
                    <a:pos x="87" y="7"/>
                  </a:cxn>
                  <a:cxn ang="0">
                    <a:pos x="52" y="16"/>
                  </a:cxn>
                  <a:cxn ang="0">
                    <a:pos x="31" y="53"/>
                  </a:cxn>
                  <a:cxn ang="0">
                    <a:pos x="28" y="100"/>
                  </a:cxn>
                  <a:cxn ang="0">
                    <a:pos x="42" y="133"/>
                  </a:cxn>
                  <a:cxn ang="0">
                    <a:pos x="59" y="147"/>
                  </a:cxn>
                  <a:cxn ang="0">
                    <a:pos x="80" y="156"/>
                  </a:cxn>
                  <a:cxn ang="0">
                    <a:pos x="99" y="156"/>
                  </a:cxn>
                  <a:cxn ang="0">
                    <a:pos x="115" y="151"/>
                  </a:cxn>
                  <a:cxn ang="0">
                    <a:pos x="122" y="102"/>
                  </a:cxn>
                  <a:cxn ang="0">
                    <a:pos x="122" y="88"/>
                  </a:cxn>
                  <a:cxn ang="0">
                    <a:pos x="117" y="81"/>
                  </a:cxn>
                  <a:cxn ang="0">
                    <a:pos x="108" y="77"/>
                  </a:cxn>
                  <a:cxn ang="0">
                    <a:pos x="99" y="74"/>
                  </a:cxn>
                  <a:cxn ang="0">
                    <a:pos x="162" y="77"/>
                  </a:cxn>
                  <a:cxn ang="0">
                    <a:pos x="155" y="77"/>
                  </a:cxn>
                  <a:cxn ang="0">
                    <a:pos x="148" y="84"/>
                  </a:cxn>
                  <a:cxn ang="0">
                    <a:pos x="145" y="93"/>
                  </a:cxn>
                  <a:cxn ang="0">
                    <a:pos x="145" y="149"/>
                  </a:cxn>
                  <a:cxn ang="0">
                    <a:pos x="117" y="161"/>
                  </a:cxn>
                  <a:cxn ang="0">
                    <a:pos x="89" y="163"/>
                  </a:cxn>
                  <a:cxn ang="0">
                    <a:pos x="35" y="151"/>
                  </a:cxn>
                  <a:cxn ang="0">
                    <a:pos x="5" y="112"/>
                  </a:cxn>
                  <a:cxn ang="0">
                    <a:pos x="3" y="63"/>
                  </a:cxn>
                  <a:cxn ang="0">
                    <a:pos x="19" y="30"/>
                  </a:cxn>
                  <a:cxn ang="0">
                    <a:pos x="42" y="9"/>
                  </a:cxn>
                  <a:cxn ang="0">
                    <a:pos x="85" y="0"/>
                  </a:cxn>
                  <a:cxn ang="0">
                    <a:pos x="101" y="0"/>
                  </a:cxn>
                  <a:cxn ang="0">
                    <a:pos x="115" y="4"/>
                  </a:cxn>
                  <a:cxn ang="0">
                    <a:pos x="129" y="9"/>
                  </a:cxn>
                  <a:cxn ang="0">
                    <a:pos x="134" y="9"/>
                  </a:cxn>
                  <a:cxn ang="0">
                    <a:pos x="136" y="4"/>
                  </a:cxn>
                  <a:cxn ang="0">
                    <a:pos x="141" y="0"/>
                  </a:cxn>
                </a:cxnLst>
                <a:rect l="0" t="0" r="r" b="b"/>
                <a:pathLst>
                  <a:path w="162" h="163">
                    <a:moveTo>
                      <a:pt x="141" y="0"/>
                    </a:moveTo>
                    <a:lnTo>
                      <a:pt x="143" y="49"/>
                    </a:lnTo>
                    <a:lnTo>
                      <a:pt x="141" y="49"/>
                    </a:lnTo>
                    <a:lnTo>
                      <a:pt x="136" y="37"/>
                    </a:lnTo>
                    <a:lnTo>
                      <a:pt x="129" y="28"/>
                    </a:lnTo>
                    <a:lnTo>
                      <a:pt x="124" y="21"/>
                    </a:lnTo>
                    <a:lnTo>
                      <a:pt x="115" y="14"/>
                    </a:lnTo>
                    <a:lnTo>
                      <a:pt x="108" y="9"/>
                    </a:lnTo>
                    <a:lnTo>
                      <a:pt x="99" y="7"/>
                    </a:lnTo>
                    <a:lnTo>
                      <a:pt x="87" y="7"/>
                    </a:lnTo>
                    <a:lnTo>
                      <a:pt x="68" y="9"/>
                    </a:lnTo>
                    <a:lnTo>
                      <a:pt x="52" y="16"/>
                    </a:lnTo>
                    <a:lnTo>
                      <a:pt x="40" y="30"/>
                    </a:lnTo>
                    <a:lnTo>
                      <a:pt x="31" y="53"/>
                    </a:lnTo>
                    <a:lnTo>
                      <a:pt x="26" y="79"/>
                    </a:lnTo>
                    <a:lnTo>
                      <a:pt x="28" y="100"/>
                    </a:lnTo>
                    <a:lnTo>
                      <a:pt x="35" y="121"/>
                    </a:lnTo>
                    <a:lnTo>
                      <a:pt x="42" y="133"/>
                    </a:lnTo>
                    <a:lnTo>
                      <a:pt x="49" y="140"/>
                    </a:lnTo>
                    <a:lnTo>
                      <a:pt x="59" y="147"/>
                    </a:lnTo>
                    <a:lnTo>
                      <a:pt x="68" y="151"/>
                    </a:lnTo>
                    <a:lnTo>
                      <a:pt x="80" y="156"/>
                    </a:lnTo>
                    <a:lnTo>
                      <a:pt x="89" y="156"/>
                    </a:lnTo>
                    <a:lnTo>
                      <a:pt x="99" y="156"/>
                    </a:lnTo>
                    <a:lnTo>
                      <a:pt x="106" y="154"/>
                    </a:lnTo>
                    <a:lnTo>
                      <a:pt x="115" y="151"/>
                    </a:lnTo>
                    <a:lnTo>
                      <a:pt x="122" y="147"/>
                    </a:lnTo>
                    <a:lnTo>
                      <a:pt x="122" y="102"/>
                    </a:lnTo>
                    <a:lnTo>
                      <a:pt x="122" y="93"/>
                    </a:lnTo>
                    <a:lnTo>
                      <a:pt x="122" y="88"/>
                    </a:lnTo>
                    <a:lnTo>
                      <a:pt x="120" y="84"/>
                    </a:lnTo>
                    <a:lnTo>
                      <a:pt x="117" y="81"/>
                    </a:lnTo>
                    <a:lnTo>
                      <a:pt x="115" y="79"/>
                    </a:lnTo>
                    <a:lnTo>
                      <a:pt x="108" y="77"/>
                    </a:lnTo>
                    <a:lnTo>
                      <a:pt x="99" y="77"/>
                    </a:lnTo>
                    <a:lnTo>
                      <a:pt x="99" y="74"/>
                    </a:lnTo>
                    <a:lnTo>
                      <a:pt x="162" y="74"/>
                    </a:lnTo>
                    <a:lnTo>
                      <a:pt x="162" y="77"/>
                    </a:lnTo>
                    <a:lnTo>
                      <a:pt x="159" y="77"/>
                    </a:lnTo>
                    <a:lnTo>
                      <a:pt x="155" y="77"/>
                    </a:lnTo>
                    <a:lnTo>
                      <a:pt x="150" y="79"/>
                    </a:lnTo>
                    <a:lnTo>
                      <a:pt x="148" y="84"/>
                    </a:lnTo>
                    <a:lnTo>
                      <a:pt x="145" y="86"/>
                    </a:lnTo>
                    <a:lnTo>
                      <a:pt x="145" y="93"/>
                    </a:lnTo>
                    <a:lnTo>
                      <a:pt x="145" y="102"/>
                    </a:lnTo>
                    <a:lnTo>
                      <a:pt x="145" y="149"/>
                    </a:lnTo>
                    <a:lnTo>
                      <a:pt x="131" y="156"/>
                    </a:lnTo>
                    <a:lnTo>
                      <a:pt x="117" y="161"/>
                    </a:lnTo>
                    <a:lnTo>
                      <a:pt x="103" y="163"/>
                    </a:lnTo>
                    <a:lnTo>
                      <a:pt x="89" y="163"/>
                    </a:lnTo>
                    <a:lnTo>
                      <a:pt x="59" y="161"/>
                    </a:lnTo>
                    <a:lnTo>
                      <a:pt x="35" y="151"/>
                    </a:lnTo>
                    <a:lnTo>
                      <a:pt x="17" y="135"/>
                    </a:lnTo>
                    <a:lnTo>
                      <a:pt x="5" y="112"/>
                    </a:lnTo>
                    <a:lnTo>
                      <a:pt x="0" y="84"/>
                    </a:lnTo>
                    <a:lnTo>
                      <a:pt x="3" y="63"/>
                    </a:lnTo>
                    <a:lnTo>
                      <a:pt x="10" y="44"/>
                    </a:lnTo>
                    <a:lnTo>
                      <a:pt x="19" y="30"/>
                    </a:lnTo>
                    <a:lnTo>
                      <a:pt x="31" y="18"/>
                    </a:lnTo>
                    <a:lnTo>
                      <a:pt x="42" y="9"/>
                    </a:lnTo>
                    <a:lnTo>
                      <a:pt x="63" y="2"/>
                    </a:lnTo>
                    <a:lnTo>
                      <a:pt x="85" y="0"/>
                    </a:lnTo>
                    <a:lnTo>
                      <a:pt x="94" y="0"/>
                    </a:lnTo>
                    <a:lnTo>
                      <a:pt x="101" y="0"/>
                    </a:lnTo>
                    <a:lnTo>
                      <a:pt x="108" y="2"/>
                    </a:lnTo>
                    <a:lnTo>
                      <a:pt x="115" y="4"/>
                    </a:lnTo>
                    <a:lnTo>
                      <a:pt x="122" y="7"/>
                    </a:lnTo>
                    <a:lnTo>
                      <a:pt x="129" y="9"/>
                    </a:lnTo>
                    <a:lnTo>
                      <a:pt x="131" y="9"/>
                    </a:lnTo>
                    <a:lnTo>
                      <a:pt x="134" y="9"/>
                    </a:lnTo>
                    <a:lnTo>
                      <a:pt x="136" y="7"/>
                    </a:lnTo>
                    <a:lnTo>
                      <a:pt x="136" y="4"/>
                    </a:lnTo>
                    <a:lnTo>
                      <a:pt x="136" y="0"/>
                    </a:lnTo>
                    <a:lnTo>
                      <a:pt x="141" y="0"/>
                    </a:lnTo>
                    <a:close/>
                  </a:path>
                </a:pathLst>
              </a:custGeom>
              <a:solidFill>
                <a:srgbClr val="000000"/>
              </a:solidFill>
              <a:ln w="0">
                <a:solidFill>
                  <a:srgbClr val="000000"/>
                </a:solidFill>
                <a:round/>
                <a:headEnd/>
                <a:tailEnd/>
              </a:ln>
            </p:spPr>
            <p:txBody>
              <a:bodyPr/>
              <a:lstStyle/>
              <a:p>
                <a:endParaRPr lang="en-US"/>
              </a:p>
            </p:txBody>
          </p:sp>
          <p:sp>
            <p:nvSpPr>
              <p:cNvPr id="534831" name="Freeform 303"/>
              <p:cNvSpPr>
                <a:spLocks/>
              </p:cNvSpPr>
              <p:nvPr/>
            </p:nvSpPr>
            <p:spPr bwMode="auto">
              <a:xfrm>
                <a:off x="3375" y="65"/>
                <a:ext cx="117" cy="161"/>
              </a:xfrm>
              <a:custGeom>
                <a:avLst/>
                <a:gdLst/>
                <a:ahLst/>
                <a:cxnLst>
                  <a:cxn ang="0">
                    <a:pos x="0" y="0"/>
                  </a:cxn>
                  <a:cxn ang="0">
                    <a:pos x="51" y="0"/>
                  </a:cxn>
                  <a:cxn ang="0">
                    <a:pos x="51" y="3"/>
                  </a:cxn>
                  <a:cxn ang="0">
                    <a:pos x="49" y="3"/>
                  </a:cxn>
                  <a:cxn ang="0">
                    <a:pos x="44" y="5"/>
                  </a:cxn>
                  <a:cxn ang="0">
                    <a:pos x="42" y="5"/>
                  </a:cxn>
                  <a:cxn ang="0">
                    <a:pos x="40" y="10"/>
                  </a:cxn>
                  <a:cxn ang="0">
                    <a:pos x="40" y="12"/>
                  </a:cxn>
                  <a:cxn ang="0">
                    <a:pos x="40" y="17"/>
                  </a:cxn>
                  <a:cxn ang="0">
                    <a:pos x="42" y="26"/>
                  </a:cxn>
                  <a:cxn ang="0">
                    <a:pos x="70" y="80"/>
                  </a:cxn>
                  <a:cxn ang="0">
                    <a:pos x="93" y="21"/>
                  </a:cxn>
                  <a:cxn ang="0">
                    <a:pos x="93" y="14"/>
                  </a:cxn>
                  <a:cxn ang="0">
                    <a:pos x="96" y="10"/>
                  </a:cxn>
                  <a:cxn ang="0">
                    <a:pos x="96" y="7"/>
                  </a:cxn>
                  <a:cxn ang="0">
                    <a:pos x="93" y="7"/>
                  </a:cxn>
                  <a:cxn ang="0">
                    <a:pos x="93" y="5"/>
                  </a:cxn>
                  <a:cxn ang="0">
                    <a:pos x="91" y="5"/>
                  </a:cxn>
                  <a:cxn ang="0">
                    <a:pos x="89" y="3"/>
                  </a:cxn>
                  <a:cxn ang="0">
                    <a:pos x="84" y="3"/>
                  </a:cxn>
                  <a:cxn ang="0">
                    <a:pos x="84" y="0"/>
                  </a:cxn>
                  <a:cxn ang="0">
                    <a:pos x="117" y="0"/>
                  </a:cxn>
                  <a:cxn ang="0">
                    <a:pos x="117" y="3"/>
                  </a:cxn>
                  <a:cxn ang="0">
                    <a:pos x="112" y="5"/>
                  </a:cxn>
                  <a:cxn ang="0">
                    <a:pos x="110" y="5"/>
                  </a:cxn>
                  <a:cxn ang="0">
                    <a:pos x="108" y="7"/>
                  </a:cxn>
                  <a:cxn ang="0">
                    <a:pos x="105" y="12"/>
                  </a:cxn>
                  <a:cxn ang="0">
                    <a:pos x="103" y="14"/>
                  </a:cxn>
                  <a:cxn ang="0">
                    <a:pos x="101" y="21"/>
                  </a:cxn>
                  <a:cxn ang="0">
                    <a:pos x="58" y="126"/>
                  </a:cxn>
                  <a:cxn ang="0">
                    <a:pos x="54" y="136"/>
                  </a:cxn>
                  <a:cxn ang="0">
                    <a:pos x="47" y="145"/>
                  </a:cxn>
                  <a:cxn ang="0">
                    <a:pos x="42" y="152"/>
                  </a:cxn>
                  <a:cxn ang="0">
                    <a:pos x="35" y="157"/>
                  </a:cxn>
                  <a:cxn ang="0">
                    <a:pos x="28" y="159"/>
                  </a:cxn>
                  <a:cxn ang="0">
                    <a:pos x="21" y="161"/>
                  </a:cxn>
                  <a:cxn ang="0">
                    <a:pos x="14" y="159"/>
                  </a:cxn>
                  <a:cxn ang="0">
                    <a:pos x="9" y="157"/>
                  </a:cxn>
                  <a:cxn ang="0">
                    <a:pos x="7" y="152"/>
                  </a:cxn>
                  <a:cxn ang="0">
                    <a:pos x="4" y="145"/>
                  </a:cxn>
                  <a:cxn ang="0">
                    <a:pos x="7" y="140"/>
                  </a:cxn>
                  <a:cxn ang="0">
                    <a:pos x="9" y="136"/>
                  </a:cxn>
                  <a:cxn ang="0">
                    <a:pos x="14" y="133"/>
                  </a:cxn>
                  <a:cxn ang="0">
                    <a:pos x="19" y="133"/>
                  </a:cxn>
                  <a:cxn ang="0">
                    <a:pos x="23" y="133"/>
                  </a:cxn>
                  <a:cxn ang="0">
                    <a:pos x="30" y="136"/>
                  </a:cxn>
                  <a:cxn ang="0">
                    <a:pos x="33" y="138"/>
                  </a:cxn>
                  <a:cxn ang="0">
                    <a:pos x="35" y="138"/>
                  </a:cxn>
                  <a:cxn ang="0">
                    <a:pos x="40" y="138"/>
                  </a:cxn>
                  <a:cxn ang="0">
                    <a:pos x="44" y="136"/>
                  </a:cxn>
                  <a:cxn ang="0">
                    <a:pos x="47" y="129"/>
                  </a:cxn>
                  <a:cxn ang="0">
                    <a:pos x="51" y="119"/>
                  </a:cxn>
                  <a:cxn ang="0">
                    <a:pos x="58" y="103"/>
                  </a:cxn>
                  <a:cxn ang="0">
                    <a:pos x="19" y="24"/>
                  </a:cxn>
                  <a:cxn ang="0">
                    <a:pos x="19" y="19"/>
                  </a:cxn>
                  <a:cxn ang="0">
                    <a:pos x="14" y="12"/>
                  </a:cxn>
                  <a:cxn ang="0">
                    <a:pos x="12" y="10"/>
                  </a:cxn>
                  <a:cxn ang="0">
                    <a:pos x="9" y="7"/>
                  </a:cxn>
                  <a:cxn ang="0">
                    <a:pos x="7" y="5"/>
                  </a:cxn>
                  <a:cxn ang="0">
                    <a:pos x="0" y="3"/>
                  </a:cxn>
                  <a:cxn ang="0">
                    <a:pos x="0" y="0"/>
                  </a:cxn>
                </a:cxnLst>
                <a:rect l="0" t="0" r="r" b="b"/>
                <a:pathLst>
                  <a:path w="117" h="161">
                    <a:moveTo>
                      <a:pt x="0" y="0"/>
                    </a:moveTo>
                    <a:lnTo>
                      <a:pt x="51" y="0"/>
                    </a:lnTo>
                    <a:lnTo>
                      <a:pt x="51" y="3"/>
                    </a:lnTo>
                    <a:lnTo>
                      <a:pt x="49" y="3"/>
                    </a:lnTo>
                    <a:lnTo>
                      <a:pt x="44" y="5"/>
                    </a:lnTo>
                    <a:lnTo>
                      <a:pt x="42" y="5"/>
                    </a:lnTo>
                    <a:lnTo>
                      <a:pt x="40" y="10"/>
                    </a:lnTo>
                    <a:lnTo>
                      <a:pt x="40" y="12"/>
                    </a:lnTo>
                    <a:lnTo>
                      <a:pt x="40" y="17"/>
                    </a:lnTo>
                    <a:lnTo>
                      <a:pt x="42" y="26"/>
                    </a:lnTo>
                    <a:lnTo>
                      <a:pt x="70" y="80"/>
                    </a:lnTo>
                    <a:lnTo>
                      <a:pt x="93" y="21"/>
                    </a:lnTo>
                    <a:lnTo>
                      <a:pt x="93" y="14"/>
                    </a:lnTo>
                    <a:lnTo>
                      <a:pt x="96" y="10"/>
                    </a:lnTo>
                    <a:lnTo>
                      <a:pt x="96" y="7"/>
                    </a:lnTo>
                    <a:lnTo>
                      <a:pt x="93" y="7"/>
                    </a:lnTo>
                    <a:lnTo>
                      <a:pt x="93" y="5"/>
                    </a:lnTo>
                    <a:lnTo>
                      <a:pt x="91" y="5"/>
                    </a:lnTo>
                    <a:lnTo>
                      <a:pt x="89" y="3"/>
                    </a:lnTo>
                    <a:lnTo>
                      <a:pt x="84" y="3"/>
                    </a:lnTo>
                    <a:lnTo>
                      <a:pt x="84" y="0"/>
                    </a:lnTo>
                    <a:lnTo>
                      <a:pt x="117" y="0"/>
                    </a:lnTo>
                    <a:lnTo>
                      <a:pt x="117" y="3"/>
                    </a:lnTo>
                    <a:lnTo>
                      <a:pt x="112" y="5"/>
                    </a:lnTo>
                    <a:lnTo>
                      <a:pt x="110" y="5"/>
                    </a:lnTo>
                    <a:lnTo>
                      <a:pt x="108" y="7"/>
                    </a:lnTo>
                    <a:lnTo>
                      <a:pt x="105" y="12"/>
                    </a:lnTo>
                    <a:lnTo>
                      <a:pt x="103" y="14"/>
                    </a:lnTo>
                    <a:lnTo>
                      <a:pt x="101" y="21"/>
                    </a:lnTo>
                    <a:lnTo>
                      <a:pt x="58" y="126"/>
                    </a:lnTo>
                    <a:lnTo>
                      <a:pt x="54" y="136"/>
                    </a:lnTo>
                    <a:lnTo>
                      <a:pt x="47" y="145"/>
                    </a:lnTo>
                    <a:lnTo>
                      <a:pt x="42" y="152"/>
                    </a:lnTo>
                    <a:lnTo>
                      <a:pt x="35" y="157"/>
                    </a:lnTo>
                    <a:lnTo>
                      <a:pt x="28" y="159"/>
                    </a:lnTo>
                    <a:lnTo>
                      <a:pt x="21" y="161"/>
                    </a:lnTo>
                    <a:lnTo>
                      <a:pt x="14" y="159"/>
                    </a:lnTo>
                    <a:lnTo>
                      <a:pt x="9" y="157"/>
                    </a:lnTo>
                    <a:lnTo>
                      <a:pt x="7" y="152"/>
                    </a:lnTo>
                    <a:lnTo>
                      <a:pt x="4" y="145"/>
                    </a:lnTo>
                    <a:lnTo>
                      <a:pt x="7" y="140"/>
                    </a:lnTo>
                    <a:lnTo>
                      <a:pt x="9" y="136"/>
                    </a:lnTo>
                    <a:lnTo>
                      <a:pt x="14" y="133"/>
                    </a:lnTo>
                    <a:lnTo>
                      <a:pt x="19" y="133"/>
                    </a:lnTo>
                    <a:lnTo>
                      <a:pt x="23" y="133"/>
                    </a:lnTo>
                    <a:lnTo>
                      <a:pt x="30" y="136"/>
                    </a:lnTo>
                    <a:lnTo>
                      <a:pt x="33" y="138"/>
                    </a:lnTo>
                    <a:lnTo>
                      <a:pt x="35" y="138"/>
                    </a:lnTo>
                    <a:lnTo>
                      <a:pt x="40" y="138"/>
                    </a:lnTo>
                    <a:lnTo>
                      <a:pt x="44" y="136"/>
                    </a:lnTo>
                    <a:lnTo>
                      <a:pt x="47" y="129"/>
                    </a:lnTo>
                    <a:lnTo>
                      <a:pt x="51" y="119"/>
                    </a:lnTo>
                    <a:lnTo>
                      <a:pt x="58" y="103"/>
                    </a:lnTo>
                    <a:lnTo>
                      <a:pt x="19" y="24"/>
                    </a:lnTo>
                    <a:lnTo>
                      <a:pt x="19" y="19"/>
                    </a:lnTo>
                    <a:lnTo>
                      <a:pt x="14" y="12"/>
                    </a:lnTo>
                    <a:lnTo>
                      <a:pt x="12" y="10"/>
                    </a:lnTo>
                    <a:lnTo>
                      <a:pt x="9" y="7"/>
                    </a:lnTo>
                    <a:lnTo>
                      <a:pt x="7" y="5"/>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534830" name="Freeform 302"/>
              <p:cNvSpPr>
                <a:spLocks/>
              </p:cNvSpPr>
              <p:nvPr/>
            </p:nvSpPr>
            <p:spPr bwMode="auto">
              <a:xfrm>
                <a:off x="3494" y="63"/>
                <a:ext cx="78" cy="110"/>
              </a:xfrm>
              <a:custGeom>
                <a:avLst/>
                <a:gdLst/>
                <a:ahLst/>
                <a:cxnLst>
                  <a:cxn ang="0">
                    <a:pos x="35" y="0"/>
                  </a:cxn>
                  <a:cxn ang="0">
                    <a:pos x="35" y="28"/>
                  </a:cxn>
                  <a:cxn ang="0">
                    <a:pos x="40" y="16"/>
                  </a:cxn>
                  <a:cxn ang="0">
                    <a:pos x="47" y="7"/>
                  </a:cxn>
                  <a:cxn ang="0">
                    <a:pos x="54" y="2"/>
                  </a:cxn>
                  <a:cxn ang="0">
                    <a:pos x="61" y="0"/>
                  </a:cxn>
                  <a:cxn ang="0">
                    <a:pos x="68" y="2"/>
                  </a:cxn>
                  <a:cxn ang="0">
                    <a:pos x="73" y="5"/>
                  </a:cxn>
                  <a:cxn ang="0">
                    <a:pos x="75" y="9"/>
                  </a:cxn>
                  <a:cxn ang="0">
                    <a:pos x="78" y="16"/>
                  </a:cxn>
                  <a:cxn ang="0">
                    <a:pos x="75" y="21"/>
                  </a:cxn>
                  <a:cxn ang="0">
                    <a:pos x="75" y="23"/>
                  </a:cxn>
                  <a:cxn ang="0">
                    <a:pos x="71" y="28"/>
                  </a:cxn>
                  <a:cxn ang="0">
                    <a:pos x="68" y="28"/>
                  </a:cxn>
                  <a:cxn ang="0">
                    <a:pos x="63" y="26"/>
                  </a:cxn>
                  <a:cxn ang="0">
                    <a:pos x="59" y="23"/>
                  </a:cxn>
                  <a:cxn ang="0">
                    <a:pos x="54" y="19"/>
                  </a:cxn>
                  <a:cxn ang="0">
                    <a:pos x="49" y="19"/>
                  </a:cxn>
                  <a:cxn ang="0">
                    <a:pos x="47" y="19"/>
                  </a:cxn>
                  <a:cxn ang="0">
                    <a:pos x="45" y="21"/>
                  </a:cxn>
                  <a:cxn ang="0">
                    <a:pos x="40" y="28"/>
                  </a:cxn>
                  <a:cxn ang="0">
                    <a:pos x="35" y="37"/>
                  </a:cxn>
                  <a:cxn ang="0">
                    <a:pos x="35" y="86"/>
                  </a:cxn>
                  <a:cxn ang="0">
                    <a:pos x="35" y="93"/>
                  </a:cxn>
                  <a:cxn ang="0">
                    <a:pos x="38" y="98"/>
                  </a:cxn>
                  <a:cxn ang="0">
                    <a:pos x="40" y="103"/>
                  </a:cxn>
                  <a:cxn ang="0">
                    <a:pos x="42" y="105"/>
                  </a:cxn>
                  <a:cxn ang="0">
                    <a:pos x="47" y="107"/>
                  </a:cxn>
                  <a:cxn ang="0">
                    <a:pos x="54" y="107"/>
                  </a:cxn>
                  <a:cxn ang="0">
                    <a:pos x="54" y="110"/>
                  </a:cxn>
                  <a:cxn ang="0">
                    <a:pos x="0" y="110"/>
                  </a:cxn>
                  <a:cxn ang="0">
                    <a:pos x="0" y="107"/>
                  </a:cxn>
                  <a:cxn ang="0">
                    <a:pos x="5" y="107"/>
                  </a:cxn>
                  <a:cxn ang="0">
                    <a:pos x="10" y="105"/>
                  </a:cxn>
                  <a:cxn ang="0">
                    <a:pos x="12" y="103"/>
                  </a:cxn>
                  <a:cxn ang="0">
                    <a:pos x="14" y="98"/>
                  </a:cxn>
                  <a:cxn ang="0">
                    <a:pos x="14" y="93"/>
                  </a:cxn>
                  <a:cxn ang="0">
                    <a:pos x="14" y="86"/>
                  </a:cxn>
                  <a:cxn ang="0">
                    <a:pos x="14" y="44"/>
                  </a:cxn>
                  <a:cxn ang="0">
                    <a:pos x="14" y="33"/>
                  </a:cxn>
                  <a:cxn ang="0">
                    <a:pos x="14" y="26"/>
                  </a:cxn>
                  <a:cxn ang="0">
                    <a:pos x="14" y="21"/>
                  </a:cxn>
                  <a:cxn ang="0">
                    <a:pos x="12" y="19"/>
                  </a:cxn>
                  <a:cxn ang="0">
                    <a:pos x="12" y="16"/>
                  </a:cxn>
                  <a:cxn ang="0">
                    <a:pos x="10" y="14"/>
                  </a:cxn>
                  <a:cxn ang="0">
                    <a:pos x="7" y="14"/>
                  </a:cxn>
                  <a:cxn ang="0">
                    <a:pos x="3" y="14"/>
                  </a:cxn>
                  <a:cxn ang="0">
                    <a:pos x="0" y="16"/>
                  </a:cxn>
                  <a:cxn ang="0">
                    <a:pos x="0" y="14"/>
                  </a:cxn>
                  <a:cxn ang="0">
                    <a:pos x="31" y="0"/>
                  </a:cxn>
                  <a:cxn ang="0">
                    <a:pos x="35" y="0"/>
                  </a:cxn>
                </a:cxnLst>
                <a:rect l="0" t="0" r="r" b="b"/>
                <a:pathLst>
                  <a:path w="78" h="110">
                    <a:moveTo>
                      <a:pt x="35" y="0"/>
                    </a:moveTo>
                    <a:lnTo>
                      <a:pt x="35" y="28"/>
                    </a:lnTo>
                    <a:lnTo>
                      <a:pt x="40" y="16"/>
                    </a:lnTo>
                    <a:lnTo>
                      <a:pt x="47" y="7"/>
                    </a:lnTo>
                    <a:lnTo>
                      <a:pt x="54" y="2"/>
                    </a:lnTo>
                    <a:lnTo>
                      <a:pt x="61" y="0"/>
                    </a:lnTo>
                    <a:lnTo>
                      <a:pt x="68" y="2"/>
                    </a:lnTo>
                    <a:lnTo>
                      <a:pt x="73" y="5"/>
                    </a:lnTo>
                    <a:lnTo>
                      <a:pt x="75" y="9"/>
                    </a:lnTo>
                    <a:lnTo>
                      <a:pt x="78" y="16"/>
                    </a:lnTo>
                    <a:lnTo>
                      <a:pt x="75" y="21"/>
                    </a:lnTo>
                    <a:lnTo>
                      <a:pt x="75" y="23"/>
                    </a:lnTo>
                    <a:lnTo>
                      <a:pt x="71" y="28"/>
                    </a:lnTo>
                    <a:lnTo>
                      <a:pt x="68" y="28"/>
                    </a:lnTo>
                    <a:lnTo>
                      <a:pt x="63" y="26"/>
                    </a:lnTo>
                    <a:lnTo>
                      <a:pt x="59" y="23"/>
                    </a:lnTo>
                    <a:lnTo>
                      <a:pt x="54" y="19"/>
                    </a:lnTo>
                    <a:lnTo>
                      <a:pt x="49" y="19"/>
                    </a:lnTo>
                    <a:lnTo>
                      <a:pt x="47" y="19"/>
                    </a:lnTo>
                    <a:lnTo>
                      <a:pt x="45" y="21"/>
                    </a:lnTo>
                    <a:lnTo>
                      <a:pt x="40" y="28"/>
                    </a:lnTo>
                    <a:lnTo>
                      <a:pt x="35" y="37"/>
                    </a:lnTo>
                    <a:lnTo>
                      <a:pt x="35" y="86"/>
                    </a:lnTo>
                    <a:lnTo>
                      <a:pt x="35" y="93"/>
                    </a:lnTo>
                    <a:lnTo>
                      <a:pt x="38" y="98"/>
                    </a:lnTo>
                    <a:lnTo>
                      <a:pt x="40" y="103"/>
                    </a:lnTo>
                    <a:lnTo>
                      <a:pt x="42" y="105"/>
                    </a:lnTo>
                    <a:lnTo>
                      <a:pt x="47" y="107"/>
                    </a:lnTo>
                    <a:lnTo>
                      <a:pt x="54" y="107"/>
                    </a:lnTo>
                    <a:lnTo>
                      <a:pt x="54" y="110"/>
                    </a:lnTo>
                    <a:lnTo>
                      <a:pt x="0" y="110"/>
                    </a:lnTo>
                    <a:lnTo>
                      <a:pt x="0" y="107"/>
                    </a:lnTo>
                    <a:lnTo>
                      <a:pt x="5" y="107"/>
                    </a:lnTo>
                    <a:lnTo>
                      <a:pt x="10" y="105"/>
                    </a:lnTo>
                    <a:lnTo>
                      <a:pt x="12" y="103"/>
                    </a:lnTo>
                    <a:lnTo>
                      <a:pt x="14" y="98"/>
                    </a:lnTo>
                    <a:lnTo>
                      <a:pt x="14" y="93"/>
                    </a:lnTo>
                    <a:lnTo>
                      <a:pt x="14" y="86"/>
                    </a:lnTo>
                    <a:lnTo>
                      <a:pt x="14" y="44"/>
                    </a:lnTo>
                    <a:lnTo>
                      <a:pt x="14" y="33"/>
                    </a:lnTo>
                    <a:lnTo>
                      <a:pt x="14" y="26"/>
                    </a:lnTo>
                    <a:lnTo>
                      <a:pt x="14" y="21"/>
                    </a:lnTo>
                    <a:lnTo>
                      <a:pt x="12" y="19"/>
                    </a:lnTo>
                    <a:lnTo>
                      <a:pt x="12" y="16"/>
                    </a:lnTo>
                    <a:lnTo>
                      <a:pt x="10" y="14"/>
                    </a:lnTo>
                    <a:lnTo>
                      <a:pt x="7" y="14"/>
                    </a:lnTo>
                    <a:lnTo>
                      <a:pt x="3" y="14"/>
                    </a:lnTo>
                    <a:lnTo>
                      <a:pt x="0" y="16"/>
                    </a:lnTo>
                    <a:lnTo>
                      <a:pt x="0" y="14"/>
                    </a:lnTo>
                    <a:lnTo>
                      <a:pt x="31" y="0"/>
                    </a:lnTo>
                    <a:lnTo>
                      <a:pt x="35" y="0"/>
                    </a:lnTo>
                    <a:close/>
                  </a:path>
                </a:pathLst>
              </a:custGeom>
              <a:solidFill>
                <a:srgbClr val="000000"/>
              </a:solidFill>
              <a:ln w="0">
                <a:solidFill>
                  <a:srgbClr val="000000"/>
                </a:solidFill>
                <a:round/>
                <a:headEnd/>
                <a:tailEnd/>
              </a:ln>
            </p:spPr>
            <p:txBody>
              <a:bodyPr/>
              <a:lstStyle/>
              <a:p>
                <a:endParaRPr lang="en-US"/>
              </a:p>
            </p:txBody>
          </p:sp>
          <p:sp>
            <p:nvSpPr>
              <p:cNvPr id="534829" name="Freeform 301"/>
              <p:cNvSpPr>
                <a:spLocks noEditPoints="1"/>
              </p:cNvSpPr>
              <p:nvPr/>
            </p:nvSpPr>
            <p:spPr bwMode="auto">
              <a:xfrm>
                <a:off x="3579" y="63"/>
                <a:ext cx="103" cy="112"/>
              </a:xfrm>
              <a:custGeom>
                <a:avLst/>
                <a:gdLst/>
                <a:ahLst/>
                <a:cxnLst>
                  <a:cxn ang="0">
                    <a:pos x="51" y="0"/>
                  </a:cxn>
                  <a:cxn ang="0">
                    <a:pos x="72" y="5"/>
                  </a:cxn>
                  <a:cxn ang="0">
                    <a:pos x="91" y="19"/>
                  </a:cxn>
                  <a:cxn ang="0">
                    <a:pos x="96" y="30"/>
                  </a:cxn>
                  <a:cxn ang="0">
                    <a:pos x="100" y="42"/>
                  </a:cxn>
                  <a:cxn ang="0">
                    <a:pos x="103" y="54"/>
                  </a:cxn>
                  <a:cxn ang="0">
                    <a:pos x="100" y="70"/>
                  </a:cxn>
                  <a:cxn ang="0">
                    <a:pos x="96" y="84"/>
                  </a:cxn>
                  <a:cxn ang="0">
                    <a:pos x="91" y="93"/>
                  </a:cxn>
                  <a:cxn ang="0">
                    <a:pos x="84" y="100"/>
                  </a:cxn>
                  <a:cxn ang="0">
                    <a:pos x="77" y="105"/>
                  </a:cxn>
                  <a:cxn ang="0">
                    <a:pos x="67" y="110"/>
                  </a:cxn>
                  <a:cxn ang="0">
                    <a:pos x="58" y="112"/>
                  </a:cxn>
                  <a:cxn ang="0">
                    <a:pos x="49" y="112"/>
                  </a:cxn>
                  <a:cxn ang="0">
                    <a:pos x="28" y="107"/>
                  </a:cxn>
                  <a:cxn ang="0">
                    <a:pos x="11" y="93"/>
                  </a:cxn>
                  <a:cxn ang="0">
                    <a:pos x="4" y="82"/>
                  </a:cxn>
                  <a:cxn ang="0">
                    <a:pos x="2" y="70"/>
                  </a:cxn>
                  <a:cxn ang="0">
                    <a:pos x="0" y="58"/>
                  </a:cxn>
                  <a:cxn ang="0">
                    <a:pos x="2" y="42"/>
                  </a:cxn>
                  <a:cxn ang="0">
                    <a:pos x="7" y="28"/>
                  </a:cxn>
                  <a:cxn ang="0">
                    <a:pos x="11" y="19"/>
                  </a:cxn>
                  <a:cxn ang="0">
                    <a:pos x="18" y="12"/>
                  </a:cxn>
                  <a:cxn ang="0">
                    <a:pos x="25" y="7"/>
                  </a:cxn>
                  <a:cxn ang="0">
                    <a:pos x="37" y="2"/>
                  </a:cxn>
                  <a:cxn ang="0">
                    <a:pos x="51" y="0"/>
                  </a:cxn>
                  <a:cxn ang="0">
                    <a:pos x="46" y="7"/>
                  </a:cxn>
                  <a:cxn ang="0">
                    <a:pos x="42" y="9"/>
                  </a:cxn>
                  <a:cxn ang="0">
                    <a:pos x="35" y="12"/>
                  </a:cxn>
                  <a:cxn ang="0">
                    <a:pos x="28" y="16"/>
                  </a:cxn>
                  <a:cxn ang="0">
                    <a:pos x="23" y="23"/>
                  </a:cxn>
                  <a:cxn ang="0">
                    <a:pos x="21" y="35"/>
                  </a:cxn>
                  <a:cxn ang="0">
                    <a:pos x="21" y="49"/>
                  </a:cxn>
                  <a:cxn ang="0">
                    <a:pos x="23" y="70"/>
                  </a:cxn>
                  <a:cxn ang="0">
                    <a:pos x="30" y="89"/>
                  </a:cxn>
                  <a:cxn ang="0">
                    <a:pos x="35" y="96"/>
                  </a:cxn>
                  <a:cxn ang="0">
                    <a:pos x="39" y="100"/>
                  </a:cxn>
                  <a:cxn ang="0">
                    <a:pos x="46" y="105"/>
                  </a:cxn>
                  <a:cxn ang="0">
                    <a:pos x="56" y="105"/>
                  </a:cxn>
                  <a:cxn ang="0">
                    <a:pos x="63" y="105"/>
                  </a:cxn>
                  <a:cxn ang="0">
                    <a:pos x="70" y="100"/>
                  </a:cxn>
                  <a:cxn ang="0">
                    <a:pos x="75" y="96"/>
                  </a:cxn>
                  <a:cxn ang="0">
                    <a:pos x="77" y="91"/>
                  </a:cxn>
                  <a:cxn ang="0">
                    <a:pos x="79" y="84"/>
                  </a:cxn>
                  <a:cxn ang="0">
                    <a:pos x="82" y="75"/>
                  </a:cxn>
                  <a:cxn ang="0">
                    <a:pos x="82" y="63"/>
                  </a:cxn>
                  <a:cxn ang="0">
                    <a:pos x="79" y="37"/>
                  </a:cxn>
                  <a:cxn ang="0">
                    <a:pos x="70" y="19"/>
                  </a:cxn>
                  <a:cxn ang="0">
                    <a:pos x="63" y="14"/>
                  </a:cxn>
                  <a:cxn ang="0">
                    <a:pos x="56" y="9"/>
                  </a:cxn>
                  <a:cxn ang="0">
                    <a:pos x="46" y="7"/>
                  </a:cxn>
                </a:cxnLst>
                <a:rect l="0" t="0" r="r" b="b"/>
                <a:pathLst>
                  <a:path w="103" h="112">
                    <a:moveTo>
                      <a:pt x="51" y="0"/>
                    </a:moveTo>
                    <a:lnTo>
                      <a:pt x="72" y="5"/>
                    </a:lnTo>
                    <a:lnTo>
                      <a:pt x="91" y="19"/>
                    </a:lnTo>
                    <a:lnTo>
                      <a:pt x="96" y="30"/>
                    </a:lnTo>
                    <a:lnTo>
                      <a:pt x="100" y="42"/>
                    </a:lnTo>
                    <a:lnTo>
                      <a:pt x="103" y="54"/>
                    </a:lnTo>
                    <a:lnTo>
                      <a:pt x="100" y="70"/>
                    </a:lnTo>
                    <a:lnTo>
                      <a:pt x="96" y="84"/>
                    </a:lnTo>
                    <a:lnTo>
                      <a:pt x="91" y="93"/>
                    </a:lnTo>
                    <a:lnTo>
                      <a:pt x="84" y="100"/>
                    </a:lnTo>
                    <a:lnTo>
                      <a:pt x="77" y="105"/>
                    </a:lnTo>
                    <a:lnTo>
                      <a:pt x="67" y="110"/>
                    </a:lnTo>
                    <a:lnTo>
                      <a:pt x="58" y="112"/>
                    </a:lnTo>
                    <a:lnTo>
                      <a:pt x="49" y="112"/>
                    </a:lnTo>
                    <a:lnTo>
                      <a:pt x="28" y="107"/>
                    </a:lnTo>
                    <a:lnTo>
                      <a:pt x="11" y="93"/>
                    </a:lnTo>
                    <a:lnTo>
                      <a:pt x="4" y="82"/>
                    </a:lnTo>
                    <a:lnTo>
                      <a:pt x="2" y="70"/>
                    </a:lnTo>
                    <a:lnTo>
                      <a:pt x="0" y="58"/>
                    </a:lnTo>
                    <a:lnTo>
                      <a:pt x="2" y="42"/>
                    </a:lnTo>
                    <a:lnTo>
                      <a:pt x="7" y="28"/>
                    </a:lnTo>
                    <a:lnTo>
                      <a:pt x="11" y="19"/>
                    </a:lnTo>
                    <a:lnTo>
                      <a:pt x="18" y="12"/>
                    </a:lnTo>
                    <a:lnTo>
                      <a:pt x="25" y="7"/>
                    </a:lnTo>
                    <a:lnTo>
                      <a:pt x="37" y="2"/>
                    </a:lnTo>
                    <a:lnTo>
                      <a:pt x="51" y="0"/>
                    </a:lnTo>
                    <a:close/>
                    <a:moveTo>
                      <a:pt x="46" y="7"/>
                    </a:moveTo>
                    <a:lnTo>
                      <a:pt x="42" y="9"/>
                    </a:lnTo>
                    <a:lnTo>
                      <a:pt x="35" y="12"/>
                    </a:lnTo>
                    <a:lnTo>
                      <a:pt x="28" y="16"/>
                    </a:lnTo>
                    <a:lnTo>
                      <a:pt x="23" y="23"/>
                    </a:lnTo>
                    <a:lnTo>
                      <a:pt x="21" y="35"/>
                    </a:lnTo>
                    <a:lnTo>
                      <a:pt x="21" y="49"/>
                    </a:lnTo>
                    <a:lnTo>
                      <a:pt x="23" y="70"/>
                    </a:lnTo>
                    <a:lnTo>
                      <a:pt x="30" y="89"/>
                    </a:lnTo>
                    <a:lnTo>
                      <a:pt x="35" y="96"/>
                    </a:lnTo>
                    <a:lnTo>
                      <a:pt x="39" y="100"/>
                    </a:lnTo>
                    <a:lnTo>
                      <a:pt x="46" y="105"/>
                    </a:lnTo>
                    <a:lnTo>
                      <a:pt x="56" y="105"/>
                    </a:lnTo>
                    <a:lnTo>
                      <a:pt x="63" y="105"/>
                    </a:lnTo>
                    <a:lnTo>
                      <a:pt x="70" y="100"/>
                    </a:lnTo>
                    <a:lnTo>
                      <a:pt x="75" y="96"/>
                    </a:lnTo>
                    <a:lnTo>
                      <a:pt x="77" y="91"/>
                    </a:lnTo>
                    <a:lnTo>
                      <a:pt x="79" y="84"/>
                    </a:lnTo>
                    <a:lnTo>
                      <a:pt x="82" y="75"/>
                    </a:lnTo>
                    <a:lnTo>
                      <a:pt x="82" y="63"/>
                    </a:lnTo>
                    <a:lnTo>
                      <a:pt x="79" y="37"/>
                    </a:lnTo>
                    <a:lnTo>
                      <a:pt x="70" y="19"/>
                    </a:lnTo>
                    <a:lnTo>
                      <a:pt x="63" y="14"/>
                    </a:lnTo>
                    <a:lnTo>
                      <a:pt x="56" y="9"/>
                    </a:lnTo>
                    <a:lnTo>
                      <a:pt x="46" y="7"/>
                    </a:lnTo>
                    <a:close/>
                  </a:path>
                </a:pathLst>
              </a:custGeom>
              <a:solidFill>
                <a:srgbClr val="000000"/>
              </a:solidFill>
              <a:ln w="0">
                <a:solidFill>
                  <a:srgbClr val="000000"/>
                </a:solidFill>
                <a:round/>
                <a:headEnd/>
                <a:tailEnd/>
              </a:ln>
            </p:spPr>
            <p:txBody>
              <a:bodyPr/>
              <a:lstStyle/>
              <a:p>
                <a:endParaRPr lang="en-US"/>
              </a:p>
            </p:txBody>
          </p:sp>
          <p:sp>
            <p:nvSpPr>
              <p:cNvPr id="534828" name="Freeform 300"/>
              <p:cNvSpPr>
                <a:spLocks/>
              </p:cNvSpPr>
              <p:nvPr/>
            </p:nvSpPr>
            <p:spPr bwMode="auto">
              <a:xfrm>
                <a:off x="3693" y="7"/>
                <a:ext cx="120" cy="166"/>
              </a:xfrm>
              <a:custGeom>
                <a:avLst/>
                <a:gdLst/>
                <a:ahLst/>
                <a:cxnLst>
                  <a:cxn ang="0">
                    <a:pos x="35" y="105"/>
                  </a:cxn>
                  <a:cxn ang="0">
                    <a:pos x="71" y="77"/>
                  </a:cxn>
                  <a:cxn ang="0">
                    <a:pos x="75" y="70"/>
                  </a:cxn>
                  <a:cxn ang="0">
                    <a:pos x="75" y="68"/>
                  </a:cxn>
                  <a:cxn ang="0">
                    <a:pos x="75" y="63"/>
                  </a:cxn>
                  <a:cxn ang="0">
                    <a:pos x="68" y="61"/>
                  </a:cxn>
                  <a:cxn ang="0">
                    <a:pos x="113" y="58"/>
                  </a:cxn>
                  <a:cxn ang="0">
                    <a:pos x="106" y="63"/>
                  </a:cxn>
                  <a:cxn ang="0">
                    <a:pos x="92" y="68"/>
                  </a:cxn>
                  <a:cxn ang="0">
                    <a:pos x="54" y="98"/>
                  </a:cxn>
                  <a:cxn ang="0">
                    <a:pos x="92" y="145"/>
                  </a:cxn>
                  <a:cxn ang="0">
                    <a:pos x="101" y="154"/>
                  </a:cxn>
                  <a:cxn ang="0">
                    <a:pos x="108" y="161"/>
                  </a:cxn>
                  <a:cxn ang="0">
                    <a:pos x="120" y="161"/>
                  </a:cxn>
                  <a:cxn ang="0">
                    <a:pos x="68" y="166"/>
                  </a:cxn>
                  <a:cxn ang="0">
                    <a:pos x="71" y="163"/>
                  </a:cxn>
                  <a:cxn ang="0">
                    <a:pos x="75" y="161"/>
                  </a:cxn>
                  <a:cxn ang="0">
                    <a:pos x="75" y="154"/>
                  </a:cxn>
                  <a:cxn ang="0">
                    <a:pos x="35" y="105"/>
                  </a:cxn>
                  <a:cxn ang="0">
                    <a:pos x="35" y="149"/>
                  </a:cxn>
                  <a:cxn ang="0">
                    <a:pos x="38" y="156"/>
                  </a:cxn>
                  <a:cxn ang="0">
                    <a:pos x="40" y="161"/>
                  </a:cxn>
                  <a:cxn ang="0">
                    <a:pos x="52" y="163"/>
                  </a:cxn>
                  <a:cxn ang="0">
                    <a:pos x="0" y="166"/>
                  </a:cxn>
                  <a:cxn ang="0">
                    <a:pos x="7" y="163"/>
                  </a:cxn>
                  <a:cxn ang="0">
                    <a:pos x="12" y="159"/>
                  </a:cxn>
                  <a:cxn ang="0">
                    <a:pos x="14" y="152"/>
                  </a:cxn>
                  <a:cxn ang="0">
                    <a:pos x="17" y="44"/>
                  </a:cxn>
                  <a:cxn ang="0">
                    <a:pos x="17" y="23"/>
                  </a:cxn>
                  <a:cxn ang="0">
                    <a:pos x="14" y="16"/>
                  </a:cxn>
                  <a:cxn ang="0">
                    <a:pos x="12" y="12"/>
                  </a:cxn>
                  <a:cxn ang="0">
                    <a:pos x="5" y="12"/>
                  </a:cxn>
                  <a:cxn ang="0">
                    <a:pos x="0" y="12"/>
                  </a:cxn>
                  <a:cxn ang="0">
                    <a:pos x="35" y="0"/>
                  </a:cxn>
                </a:cxnLst>
                <a:rect l="0" t="0" r="r" b="b"/>
                <a:pathLst>
                  <a:path w="120" h="166">
                    <a:moveTo>
                      <a:pt x="35" y="0"/>
                    </a:moveTo>
                    <a:lnTo>
                      <a:pt x="35" y="105"/>
                    </a:lnTo>
                    <a:lnTo>
                      <a:pt x="66" y="82"/>
                    </a:lnTo>
                    <a:lnTo>
                      <a:pt x="71" y="77"/>
                    </a:lnTo>
                    <a:lnTo>
                      <a:pt x="73" y="72"/>
                    </a:lnTo>
                    <a:lnTo>
                      <a:pt x="75" y="70"/>
                    </a:lnTo>
                    <a:lnTo>
                      <a:pt x="75" y="68"/>
                    </a:lnTo>
                    <a:lnTo>
                      <a:pt x="75" y="65"/>
                    </a:lnTo>
                    <a:lnTo>
                      <a:pt x="75" y="63"/>
                    </a:lnTo>
                    <a:lnTo>
                      <a:pt x="71" y="63"/>
                    </a:lnTo>
                    <a:lnTo>
                      <a:pt x="68" y="61"/>
                    </a:lnTo>
                    <a:lnTo>
                      <a:pt x="68" y="58"/>
                    </a:lnTo>
                    <a:lnTo>
                      <a:pt x="113" y="58"/>
                    </a:lnTo>
                    <a:lnTo>
                      <a:pt x="113" y="61"/>
                    </a:lnTo>
                    <a:lnTo>
                      <a:pt x="106" y="63"/>
                    </a:lnTo>
                    <a:lnTo>
                      <a:pt x="99" y="65"/>
                    </a:lnTo>
                    <a:lnTo>
                      <a:pt x="92" y="68"/>
                    </a:lnTo>
                    <a:lnTo>
                      <a:pt x="85" y="75"/>
                    </a:lnTo>
                    <a:lnTo>
                      <a:pt x="54" y="98"/>
                    </a:lnTo>
                    <a:lnTo>
                      <a:pt x="85" y="135"/>
                    </a:lnTo>
                    <a:lnTo>
                      <a:pt x="92" y="145"/>
                    </a:lnTo>
                    <a:lnTo>
                      <a:pt x="96" y="149"/>
                    </a:lnTo>
                    <a:lnTo>
                      <a:pt x="101" y="154"/>
                    </a:lnTo>
                    <a:lnTo>
                      <a:pt x="106" y="159"/>
                    </a:lnTo>
                    <a:lnTo>
                      <a:pt x="108" y="161"/>
                    </a:lnTo>
                    <a:lnTo>
                      <a:pt x="113" y="161"/>
                    </a:lnTo>
                    <a:lnTo>
                      <a:pt x="120" y="161"/>
                    </a:lnTo>
                    <a:lnTo>
                      <a:pt x="120" y="166"/>
                    </a:lnTo>
                    <a:lnTo>
                      <a:pt x="68" y="166"/>
                    </a:lnTo>
                    <a:lnTo>
                      <a:pt x="68" y="163"/>
                    </a:lnTo>
                    <a:lnTo>
                      <a:pt x="71" y="163"/>
                    </a:lnTo>
                    <a:lnTo>
                      <a:pt x="73" y="163"/>
                    </a:lnTo>
                    <a:lnTo>
                      <a:pt x="75" y="161"/>
                    </a:lnTo>
                    <a:lnTo>
                      <a:pt x="75" y="159"/>
                    </a:lnTo>
                    <a:lnTo>
                      <a:pt x="75" y="154"/>
                    </a:lnTo>
                    <a:lnTo>
                      <a:pt x="71" y="149"/>
                    </a:lnTo>
                    <a:lnTo>
                      <a:pt x="35" y="105"/>
                    </a:lnTo>
                    <a:lnTo>
                      <a:pt x="35" y="142"/>
                    </a:lnTo>
                    <a:lnTo>
                      <a:pt x="35" y="149"/>
                    </a:lnTo>
                    <a:lnTo>
                      <a:pt x="35" y="154"/>
                    </a:lnTo>
                    <a:lnTo>
                      <a:pt x="38" y="156"/>
                    </a:lnTo>
                    <a:lnTo>
                      <a:pt x="38" y="161"/>
                    </a:lnTo>
                    <a:lnTo>
                      <a:pt x="40" y="161"/>
                    </a:lnTo>
                    <a:lnTo>
                      <a:pt x="45" y="163"/>
                    </a:lnTo>
                    <a:lnTo>
                      <a:pt x="52" y="163"/>
                    </a:lnTo>
                    <a:lnTo>
                      <a:pt x="52" y="166"/>
                    </a:lnTo>
                    <a:lnTo>
                      <a:pt x="0" y="166"/>
                    </a:lnTo>
                    <a:lnTo>
                      <a:pt x="0" y="163"/>
                    </a:lnTo>
                    <a:lnTo>
                      <a:pt x="7" y="163"/>
                    </a:lnTo>
                    <a:lnTo>
                      <a:pt x="12" y="161"/>
                    </a:lnTo>
                    <a:lnTo>
                      <a:pt x="12" y="159"/>
                    </a:lnTo>
                    <a:lnTo>
                      <a:pt x="14" y="156"/>
                    </a:lnTo>
                    <a:lnTo>
                      <a:pt x="14" y="152"/>
                    </a:lnTo>
                    <a:lnTo>
                      <a:pt x="17" y="142"/>
                    </a:lnTo>
                    <a:lnTo>
                      <a:pt x="17" y="44"/>
                    </a:lnTo>
                    <a:lnTo>
                      <a:pt x="17" y="33"/>
                    </a:lnTo>
                    <a:lnTo>
                      <a:pt x="17" y="23"/>
                    </a:lnTo>
                    <a:lnTo>
                      <a:pt x="14" y="19"/>
                    </a:lnTo>
                    <a:lnTo>
                      <a:pt x="14" y="16"/>
                    </a:lnTo>
                    <a:lnTo>
                      <a:pt x="12" y="14"/>
                    </a:lnTo>
                    <a:lnTo>
                      <a:pt x="12" y="12"/>
                    </a:lnTo>
                    <a:lnTo>
                      <a:pt x="10" y="12"/>
                    </a:lnTo>
                    <a:lnTo>
                      <a:pt x="5" y="12"/>
                    </a:lnTo>
                    <a:lnTo>
                      <a:pt x="3" y="14"/>
                    </a:lnTo>
                    <a:lnTo>
                      <a:pt x="0" y="12"/>
                    </a:lnTo>
                    <a:lnTo>
                      <a:pt x="31" y="0"/>
                    </a:lnTo>
                    <a:lnTo>
                      <a:pt x="35" y="0"/>
                    </a:lnTo>
                    <a:close/>
                  </a:path>
                </a:pathLst>
              </a:custGeom>
              <a:solidFill>
                <a:srgbClr val="000000"/>
              </a:solidFill>
              <a:ln w="0">
                <a:solidFill>
                  <a:srgbClr val="000000"/>
                </a:solidFill>
                <a:round/>
                <a:headEnd/>
                <a:tailEnd/>
              </a:ln>
            </p:spPr>
            <p:txBody>
              <a:bodyPr/>
              <a:lstStyle/>
              <a:p>
                <a:endParaRPr lang="en-US"/>
              </a:p>
            </p:txBody>
          </p:sp>
          <p:sp>
            <p:nvSpPr>
              <p:cNvPr id="534827" name="Freeform 299"/>
              <p:cNvSpPr>
                <a:spLocks noEditPoints="1"/>
              </p:cNvSpPr>
              <p:nvPr/>
            </p:nvSpPr>
            <p:spPr bwMode="auto">
              <a:xfrm>
                <a:off x="3822" y="7"/>
                <a:ext cx="49" cy="166"/>
              </a:xfrm>
              <a:custGeom>
                <a:avLst/>
                <a:gdLst/>
                <a:ahLst/>
                <a:cxnLst>
                  <a:cxn ang="0">
                    <a:pos x="24" y="0"/>
                  </a:cxn>
                  <a:cxn ang="0">
                    <a:pos x="28" y="0"/>
                  </a:cxn>
                  <a:cxn ang="0">
                    <a:pos x="33" y="2"/>
                  </a:cxn>
                  <a:cxn ang="0">
                    <a:pos x="35" y="7"/>
                  </a:cxn>
                  <a:cxn ang="0">
                    <a:pos x="38" y="12"/>
                  </a:cxn>
                  <a:cxn ang="0">
                    <a:pos x="35" y="19"/>
                  </a:cxn>
                  <a:cxn ang="0">
                    <a:pos x="33" y="23"/>
                  </a:cxn>
                  <a:cxn ang="0">
                    <a:pos x="28" y="26"/>
                  </a:cxn>
                  <a:cxn ang="0">
                    <a:pos x="24" y="26"/>
                  </a:cxn>
                  <a:cxn ang="0">
                    <a:pos x="19" y="26"/>
                  </a:cxn>
                  <a:cxn ang="0">
                    <a:pos x="14" y="23"/>
                  </a:cxn>
                  <a:cxn ang="0">
                    <a:pos x="12" y="19"/>
                  </a:cxn>
                  <a:cxn ang="0">
                    <a:pos x="9" y="12"/>
                  </a:cxn>
                  <a:cxn ang="0">
                    <a:pos x="12" y="7"/>
                  </a:cxn>
                  <a:cxn ang="0">
                    <a:pos x="14" y="2"/>
                  </a:cxn>
                  <a:cxn ang="0">
                    <a:pos x="19" y="0"/>
                  </a:cxn>
                  <a:cxn ang="0">
                    <a:pos x="24" y="0"/>
                  </a:cxn>
                  <a:cxn ang="0">
                    <a:pos x="35" y="56"/>
                  </a:cxn>
                  <a:cxn ang="0">
                    <a:pos x="35" y="142"/>
                  </a:cxn>
                  <a:cxn ang="0">
                    <a:pos x="35" y="152"/>
                  </a:cxn>
                  <a:cxn ang="0">
                    <a:pos x="35" y="156"/>
                  </a:cxn>
                  <a:cxn ang="0">
                    <a:pos x="38" y="159"/>
                  </a:cxn>
                  <a:cxn ang="0">
                    <a:pos x="40" y="161"/>
                  </a:cxn>
                  <a:cxn ang="0">
                    <a:pos x="45" y="163"/>
                  </a:cxn>
                  <a:cxn ang="0">
                    <a:pos x="49" y="163"/>
                  </a:cxn>
                  <a:cxn ang="0">
                    <a:pos x="49" y="166"/>
                  </a:cxn>
                  <a:cxn ang="0">
                    <a:pos x="0" y="166"/>
                  </a:cxn>
                  <a:cxn ang="0">
                    <a:pos x="0" y="163"/>
                  </a:cxn>
                  <a:cxn ang="0">
                    <a:pos x="5" y="163"/>
                  </a:cxn>
                  <a:cxn ang="0">
                    <a:pos x="9" y="161"/>
                  </a:cxn>
                  <a:cxn ang="0">
                    <a:pos x="12" y="161"/>
                  </a:cxn>
                  <a:cxn ang="0">
                    <a:pos x="14" y="156"/>
                  </a:cxn>
                  <a:cxn ang="0">
                    <a:pos x="14" y="152"/>
                  </a:cxn>
                  <a:cxn ang="0">
                    <a:pos x="14" y="142"/>
                  </a:cxn>
                  <a:cxn ang="0">
                    <a:pos x="14" y="100"/>
                  </a:cxn>
                  <a:cxn ang="0">
                    <a:pos x="14" y="91"/>
                  </a:cxn>
                  <a:cxn ang="0">
                    <a:pos x="14" y="82"/>
                  </a:cxn>
                  <a:cxn ang="0">
                    <a:pos x="14" y="77"/>
                  </a:cxn>
                  <a:cxn ang="0">
                    <a:pos x="14" y="72"/>
                  </a:cxn>
                  <a:cxn ang="0">
                    <a:pos x="12" y="70"/>
                  </a:cxn>
                  <a:cxn ang="0">
                    <a:pos x="9" y="70"/>
                  </a:cxn>
                  <a:cxn ang="0">
                    <a:pos x="7" y="70"/>
                  </a:cxn>
                  <a:cxn ang="0">
                    <a:pos x="5" y="70"/>
                  </a:cxn>
                  <a:cxn ang="0">
                    <a:pos x="0" y="72"/>
                  </a:cxn>
                  <a:cxn ang="0">
                    <a:pos x="0" y="70"/>
                  </a:cxn>
                  <a:cxn ang="0">
                    <a:pos x="31" y="56"/>
                  </a:cxn>
                  <a:cxn ang="0">
                    <a:pos x="35" y="56"/>
                  </a:cxn>
                </a:cxnLst>
                <a:rect l="0" t="0" r="r" b="b"/>
                <a:pathLst>
                  <a:path w="49" h="166">
                    <a:moveTo>
                      <a:pt x="24" y="0"/>
                    </a:moveTo>
                    <a:lnTo>
                      <a:pt x="28" y="0"/>
                    </a:lnTo>
                    <a:lnTo>
                      <a:pt x="33" y="2"/>
                    </a:lnTo>
                    <a:lnTo>
                      <a:pt x="35" y="7"/>
                    </a:lnTo>
                    <a:lnTo>
                      <a:pt x="38" y="12"/>
                    </a:lnTo>
                    <a:lnTo>
                      <a:pt x="35" y="19"/>
                    </a:lnTo>
                    <a:lnTo>
                      <a:pt x="33" y="23"/>
                    </a:lnTo>
                    <a:lnTo>
                      <a:pt x="28" y="26"/>
                    </a:lnTo>
                    <a:lnTo>
                      <a:pt x="24" y="26"/>
                    </a:lnTo>
                    <a:lnTo>
                      <a:pt x="19" y="26"/>
                    </a:lnTo>
                    <a:lnTo>
                      <a:pt x="14" y="23"/>
                    </a:lnTo>
                    <a:lnTo>
                      <a:pt x="12" y="19"/>
                    </a:lnTo>
                    <a:lnTo>
                      <a:pt x="9" y="12"/>
                    </a:lnTo>
                    <a:lnTo>
                      <a:pt x="12" y="7"/>
                    </a:lnTo>
                    <a:lnTo>
                      <a:pt x="14" y="2"/>
                    </a:lnTo>
                    <a:lnTo>
                      <a:pt x="19" y="0"/>
                    </a:lnTo>
                    <a:lnTo>
                      <a:pt x="24" y="0"/>
                    </a:lnTo>
                    <a:close/>
                    <a:moveTo>
                      <a:pt x="35" y="56"/>
                    </a:moveTo>
                    <a:lnTo>
                      <a:pt x="35" y="142"/>
                    </a:lnTo>
                    <a:lnTo>
                      <a:pt x="35" y="152"/>
                    </a:lnTo>
                    <a:lnTo>
                      <a:pt x="35" y="156"/>
                    </a:lnTo>
                    <a:lnTo>
                      <a:pt x="38" y="159"/>
                    </a:lnTo>
                    <a:lnTo>
                      <a:pt x="40" y="161"/>
                    </a:lnTo>
                    <a:lnTo>
                      <a:pt x="45" y="163"/>
                    </a:lnTo>
                    <a:lnTo>
                      <a:pt x="49" y="163"/>
                    </a:lnTo>
                    <a:lnTo>
                      <a:pt x="49" y="166"/>
                    </a:lnTo>
                    <a:lnTo>
                      <a:pt x="0" y="166"/>
                    </a:lnTo>
                    <a:lnTo>
                      <a:pt x="0" y="163"/>
                    </a:lnTo>
                    <a:lnTo>
                      <a:pt x="5" y="163"/>
                    </a:lnTo>
                    <a:lnTo>
                      <a:pt x="9" y="161"/>
                    </a:lnTo>
                    <a:lnTo>
                      <a:pt x="12" y="161"/>
                    </a:lnTo>
                    <a:lnTo>
                      <a:pt x="14" y="156"/>
                    </a:lnTo>
                    <a:lnTo>
                      <a:pt x="14" y="152"/>
                    </a:lnTo>
                    <a:lnTo>
                      <a:pt x="14" y="142"/>
                    </a:lnTo>
                    <a:lnTo>
                      <a:pt x="14" y="100"/>
                    </a:lnTo>
                    <a:lnTo>
                      <a:pt x="14" y="91"/>
                    </a:lnTo>
                    <a:lnTo>
                      <a:pt x="14" y="82"/>
                    </a:lnTo>
                    <a:lnTo>
                      <a:pt x="14" y="77"/>
                    </a:lnTo>
                    <a:lnTo>
                      <a:pt x="14" y="72"/>
                    </a:lnTo>
                    <a:lnTo>
                      <a:pt x="12" y="70"/>
                    </a:lnTo>
                    <a:lnTo>
                      <a:pt x="9" y="70"/>
                    </a:lnTo>
                    <a:lnTo>
                      <a:pt x="7" y="70"/>
                    </a:lnTo>
                    <a:lnTo>
                      <a:pt x="5" y="70"/>
                    </a:lnTo>
                    <a:lnTo>
                      <a:pt x="0" y="72"/>
                    </a:lnTo>
                    <a:lnTo>
                      <a:pt x="0" y="70"/>
                    </a:lnTo>
                    <a:lnTo>
                      <a:pt x="31" y="56"/>
                    </a:lnTo>
                    <a:lnTo>
                      <a:pt x="35" y="56"/>
                    </a:lnTo>
                    <a:close/>
                  </a:path>
                </a:pathLst>
              </a:custGeom>
              <a:solidFill>
                <a:srgbClr val="000000"/>
              </a:solidFill>
              <a:ln w="0">
                <a:solidFill>
                  <a:srgbClr val="000000"/>
                </a:solidFill>
                <a:round/>
                <a:headEnd/>
                <a:tailEnd/>
              </a:ln>
            </p:spPr>
            <p:txBody>
              <a:bodyPr/>
              <a:lstStyle/>
              <a:p>
                <a:endParaRPr lang="en-US"/>
              </a:p>
            </p:txBody>
          </p:sp>
          <p:sp>
            <p:nvSpPr>
              <p:cNvPr id="534826" name="Freeform 298"/>
              <p:cNvSpPr>
                <a:spLocks/>
              </p:cNvSpPr>
              <p:nvPr/>
            </p:nvSpPr>
            <p:spPr bwMode="auto">
              <a:xfrm>
                <a:off x="3883" y="63"/>
                <a:ext cx="115" cy="110"/>
              </a:xfrm>
              <a:custGeom>
                <a:avLst/>
                <a:gdLst/>
                <a:ahLst/>
                <a:cxnLst>
                  <a:cxn ang="0">
                    <a:pos x="45" y="14"/>
                  </a:cxn>
                  <a:cxn ang="0">
                    <a:pos x="61" y="2"/>
                  </a:cxn>
                  <a:cxn ang="0">
                    <a:pos x="80" y="2"/>
                  </a:cxn>
                  <a:cxn ang="0">
                    <a:pos x="91" y="9"/>
                  </a:cxn>
                  <a:cxn ang="0">
                    <a:pos x="98" y="23"/>
                  </a:cxn>
                  <a:cxn ang="0">
                    <a:pos x="98" y="40"/>
                  </a:cxn>
                  <a:cxn ang="0">
                    <a:pos x="101" y="96"/>
                  </a:cxn>
                  <a:cxn ang="0">
                    <a:pos x="103" y="103"/>
                  </a:cxn>
                  <a:cxn ang="0">
                    <a:pos x="108" y="107"/>
                  </a:cxn>
                  <a:cxn ang="0">
                    <a:pos x="115" y="110"/>
                  </a:cxn>
                  <a:cxn ang="0">
                    <a:pos x="63" y="107"/>
                  </a:cxn>
                  <a:cxn ang="0">
                    <a:pos x="73" y="107"/>
                  </a:cxn>
                  <a:cxn ang="0">
                    <a:pos x="77" y="103"/>
                  </a:cxn>
                  <a:cxn ang="0">
                    <a:pos x="80" y="93"/>
                  </a:cxn>
                  <a:cxn ang="0">
                    <a:pos x="80" y="42"/>
                  </a:cxn>
                  <a:cxn ang="0">
                    <a:pos x="77" y="28"/>
                  </a:cxn>
                  <a:cxn ang="0">
                    <a:pos x="73" y="19"/>
                  </a:cxn>
                  <a:cxn ang="0">
                    <a:pos x="63" y="16"/>
                  </a:cxn>
                  <a:cxn ang="0">
                    <a:pos x="45" y="21"/>
                  </a:cxn>
                  <a:cxn ang="0">
                    <a:pos x="35" y="86"/>
                  </a:cxn>
                  <a:cxn ang="0">
                    <a:pos x="35" y="98"/>
                  </a:cxn>
                  <a:cxn ang="0">
                    <a:pos x="37" y="103"/>
                  </a:cxn>
                  <a:cxn ang="0">
                    <a:pos x="42" y="107"/>
                  </a:cxn>
                  <a:cxn ang="0">
                    <a:pos x="49" y="110"/>
                  </a:cxn>
                  <a:cxn ang="0">
                    <a:pos x="0" y="107"/>
                  </a:cxn>
                  <a:cxn ang="0">
                    <a:pos x="5" y="107"/>
                  </a:cxn>
                  <a:cxn ang="0">
                    <a:pos x="12" y="103"/>
                  </a:cxn>
                  <a:cxn ang="0">
                    <a:pos x="14" y="93"/>
                  </a:cxn>
                  <a:cxn ang="0">
                    <a:pos x="14" y="44"/>
                  </a:cxn>
                  <a:cxn ang="0">
                    <a:pos x="14" y="26"/>
                  </a:cxn>
                  <a:cxn ang="0">
                    <a:pos x="12" y="16"/>
                  </a:cxn>
                  <a:cxn ang="0">
                    <a:pos x="9" y="14"/>
                  </a:cxn>
                  <a:cxn ang="0">
                    <a:pos x="5" y="14"/>
                  </a:cxn>
                  <a:cxn ang="0">
                    <a:pos x="0" y="14"/>
                  </a:cxn>
                  <a:cxn ang="0">
                    <a:pos x="35" y="0"/>
                  </a:cxn>
                </a:cxnLst>
                <a:rect l="0" t="0" r="r" b="b"/>
                <a:pathLst>
                  <a:path w="115" h="110">
                    <a:moveTo>
                      <a:pt x="35" y="23"/>
                    </a:moveTo>
                    <a:lnTo>
                      <a:pt x="45" y="14"/>
                    </a:lnTo>
                    <a:lnTo>
                      <a:pt x="54" y="7"/>
                    </a:lnTo>
                    <a:lnTo>
                      <a:pt x="61" y="2"/>
                    </a:lnTo>
                    <a:lnTo>
                      <a:pt x="70" y="0"/>
                    </a:lnTo>
                    <a:lnTo>
                      <a:pt x="80" y="2"/>
                    </a:lnTo>
                    <a:lnTo>
                      <a:pt x="87" y="5"/>
                    </a:lnTo>
                    <a:lnTo>
                      <a:pt x="91" y="9"/>
                    </a:lnTo>
                    <a:lnTo>
                      <a:pt x="96" y="19"/>
                    </a:lnTo>
                    <a:lnTo>
                      <a:pt x="98" y="23"/>
                    </a:lnTo>
                    <a:lnTo>
                      <a:pt x="98" y="30"/>
                    </a:lnTo>
                    <a:lnTo>
                      <a:pt x="98" y="40"/>
                    </a:lnTo>
                    <a:lnTo>
                      <a:pt x="98" y="86"/>
                    </a:lnTo>
                    <a:lnTo>
                      <a:pt x="101" y="96"/>
                    </a:lnTo>
                    <a:lnTo>
                      <a:pt x="101" y="100"/>
                    </a:lnTo>
                    <a:lnTo>
                      <a:pt x="103" y="103"/>
                    </a:lnTo>
                    <a:lnTo>
                      <a:pt x="105" y="105"/>
                    </a:lnTo>
                    <a:lnTo>
                      <a:pt x="108" y="107"/>
                    </a:lnTo>
                    <a:lnTo>
                      <a:pt x="115" y="107"/>
                    </a:lnTo>
                    <a:lnTo>
                      <a:pt x="115" y="110"/>
                    </a:lnTo>
                    <a:lnTo>
                      <a:pt x="63" y="110"/>
                    </a:lnTo>
                    <a:lnTo>
                      <a:pt x="63" y="107"/>
                    </a:lnTo>
                    <a:lnTo>
                      <a:pt x="66" y="107"/>
                    </a:lnTo>
                    <a:lnTo>
                      <a:pt x="73" y="107"/>
                    </a:lnTo>
                    <a:lnTo>
                      <a:pt x="75" y="105"/>
                    </a:lnTo>
                    <a:lnTo>
                      <a:pt x="77" y="103"/>
                    </a:lnTo>
                    <a:lnTo>
                      <a:pt x="80" y="98"/>
                    </a:lnTo>
                    <a:lnTo>
                      <a:pt x="80" y="93"/>
                    </a:lnTo>
                    <a:lnTo>
                      <a:pt x="80" y="86"/>
                    </a:lnTo>
                    <a:lnTo>
                      <a:pt x="80" y="42"/>
                    </a:lnTo>
                    <a:lnTo>
                      <a:pt x="80" y="35"/>
                    </a:lnTo>
                    <a:lnTo>
                      <a:pt x="77" y="28"/>
                    </a:lnTo>
                    <a:lnTo>
                      <a:pt x="75" y="21"/>
                    </a:lnTo>
                    <a:lnTo>
                      <a:pt x="73" y="19"/>
                    </a:lnTo>
                    <a:lnTo>
                      <a:pt x="68" y="16"/>
                    </a:lnTo>
                    <a:lnTo>
                      <a:pt x="63" y="16"/>
                    </a:lnTo>
                    <a:lnTo>
                      <a:pt x="54" y="16"/>
                    </a:lnTo>
                    <a:lnTo>
                      <a:pt x="45" y="21"/>
                    </a:lnTo>
                    <a:lnTo>
                      <a:pt x="35" y="30"/>
                    </a:lnTo>
                    <a:lnTo>
                      <a:pt x="35" y="86"/>
                    </a:lnTo>
                    <a:lnTo>
                      <a:pt x="35" y="93"/>
                    </a:lnTo>
                    <a:lnTo>
                      <a:pt x="35" y="98"/>
                    </a:lnTo>
                    <a:lnTo>
                      <a:pt x="35" y="100"/>
                    </a:lnTo>
                    <a:lnTo>
                      <a:pt x="37" y="103"/>
                    </a:lnTo>
                    <a:lnTo>
                      <a:pt x="40" y="105"/>
                    </a:lnTo>
                    <a:lnTo>
                      <a:pt x="42" y="107"/>
                    </a:lnTo>
                    <a:lnTo>
                      <a:pt x="49" y="107"/>
                    </a:lnTo>
                    <a:lnTo>
                      <a:pt x="49" y="110"/>
                    </a:lnTo>
                    <a:lnTo>
                      <a:pt x="0" y="110"/>
                    </a:lnTo>
                    <a:lnTo>
                      <a:pt x="0" y="107"/>
                    </a:lnTo>
                    <a:lnTo>
                      <a:pt x="5" y="107"/>
                    </a:lnTo>
                    <a:lnTo>
                      <a:pt x="9" y="105"/>
                    </a:lnTo>
                    <a:lnTo>
                      <a:pt x="12" y="103"/>
                    </a:lnTo>
                    <a:lnTo>
                      <a:pt x="12" y="98"/>
                    </a:lnTo>
                    <a:lnTo>
                      <a:pt x="14" y="93"/>
                    </a:lnTo>
                    <a:lnTo>
                      <a:pt x="14" y="86"/>
                    </a:lnTo>
                    <a:lnTo>
                      <a:pt x="14" y="44"/>
                    </a:lnTo>
                    <a:lnTo>
                      <a:pt x="14" y="33"/>
                    </a:lnTo>
                    <a:lnTo>
                      <a:pt x="14" y="26"/>
                    </a:lnTo>
                    <a:lnTo>
                      <a:pt x="14" y="21"/>
                    </a:lnTo>
                    <a:lnTo>
                      <a:pt x="12" y="16"/>
                    </a:lnTo>
                    <a:lnTo>
                      <a:pt x="12" y="14"/>
                    </a:lnTo>
                    <a:lnTo>
                      <a:pt x="9" y="14"/>
                    </a:lnTo>
                    <a:lnTo>
                      <a:pt x="7" y="14"/>
                    </a:lnTo>
                    <a:lnTo>
                      <a:pt x="5" y="14"/>
                    </a:lnTo>
                    <a:lnTo>
                      <a:pt x="0" y="16"/>
                    </a:lnTo>
                    <a:lnTo>
                      <a:pt x="0" y="14"/>
                    </a:lnTo>
                    <a:lnTo>
                      <a:pt x="30" y="0"/>
                    </a:lnTo>
                    <a:lnTo>
                      <a:pt x="35" y="0"/>
                    </a:lnTo>
                    <a:lnTo>
                      <a:pt x="35" y="23"/>
                    </a:lnTo>
                    <a:close/>
                  </a:path>
                </a:pathLst>
              </a:custGeom>
              <a:solidFill>
                <a:srgbClr val="000000"/>
              </a:solidFill>
              <a:ln w="0">
                <a:solidFill>
                  <a:srgbClr val="000000"/>
                </a:solidFill>
                <a:round/>
                <a:headEnd/>
                <a:tailEnd/>
              </a:ln>
            </p:spPr>
            <p:txBody>
              <a:bodyPr/>
              <a:lstStyle/>
              <a:p>
                <a:endParaRPr lang="en-US"/>
              </a:p>
            </p:txBody>
          </p:sp>
          <p:sp>
            <p:nvSpPr>
              <p:cNvPr id="534825" name="Freeform 297"/>
              <p:cNvSpPr>
                <a:spLocks noEditPoints="1"/>
              </p:cNvSpPr>
              <p:nvPr/>
            </p:nvSpPr>
            <p:spPr bwMode="auto">
              <a:xfrm>
                <a:off x="4007" y="63"/>
                <a:ext cx="91" cy="112"/>
              </a:xfrm>
              <a:custGeom>
                <a:avLst/>
                <a:gdLst/>
                <a:ahLst/>
                <a:cxnLst>
                  <a:cxn ang="0">
                    <a:pos x="19" y="42"/>
                  </a:cxn>
                  <a:cxn ang="0">
                    <a:pos x="19" y="54"/>
                  </a:cxn>
                  <a:cxn ang="0">
                    <a:pos x="21" y="63"/>
                  </a:cxn>
                  <a:cxn ang="0">
                    <a:pos x="24" y="72"/>
                  </a:cxn>
                  <a:cxn ang="0">
                    <a:pos x="31" y="79"/>
                  </a:cxn>
                  <a:cxn ang="0">
                    <a:pos x="38" y="86"/>
                  </a:cxn>
                  <a:cxn ang="0">
                    <a:pos x="47" y="91"/>
                  </a:cxn>
                  <a:cxn ang="0">
                    <a:pos x="56" y="93"/>
                  </a:cxn>
                  <a:cxn ang="0">
                    <a:pos x="66" y="91"/>
                  </a:cxn>
                  <a:cxn ang="0">
                    <a:pos x="75" y="89"/>
                  </a:cxn>
                  <a:cxn ang="0">
                    <a:pos x="80" y="84"/>
                  </a:cxn>
                  <a:cxn ang="0">
                    <a:pos x="84" y="77"/>
                  </a:cxn>
                  <a:cxn ang="0">
                    <a:pos x="89" y="68"/>
                  </a:cxn>
                  <a:cxn ang="0">
                    <a:pos x="91" y="70"/>
                  </a:cxn>
                  <a:cxn ang="0">
                    <a:pos x="89" y="82"/>
                  </a:cxn>
                  <a:cxn ang="0">
                    <a:pos x="82" y="91"/>
                  </a:cxn>
                  <a:cxn ang="0">
                    <a:pos x="77" y="100"/>
                  </a:cxn>
                  <a:cxn ang="0">
                    <a:pos x="68" y="107"/>
                  </a:cxn>
                  <a:cxn ang="0">
                    <a:pos x="59" y="112"/>
                  </a:cxn>
                  <a:cxn ang="0">
                    <a:pos x="47" y="112"/>
                  </a:cxn>
                  <a:cxn ang="0">
                    <a:pos x="35" y="112"/>
                  </a:cxn>
                  <a:cxn ang="0">
                    <a:pos x="24" y="107"/>
                  </a:cxn>
                  <a:cxn ang="0">
                    <a:pos x="14" y="98"/>
                  </a:cxn>
                  <a:cxn ang="0">
                    <a:pos x="5" y="82"/>
                  </a:cxn>
                  <a:cxn ang="0">
                    <a:pos x="0" y="58"/>
                  </a:cxn>
                  <a:cxn ang="0">
                    <a:pos x="5" y="33"/>
                  </a:cxn>
                  <a:cxn ang="0">
                    <a:pos x="14" y="16"/>
                  </a:cxn>
                  <a:cxn ang="0">
                    <a:pos x="21" y="9"/>
                  </a:cxn>
                  <a:cxn ang="0">
                    <a:pos x="31" y="5"/>
                  </a:cxn>
                  <a:cxn ang="0">
                    <a:pos x="40" y="2"/>
                  </a:cxn>
                  <a:cxn ang="0">
                    <a:pos x="49" y="0"/>
                  </a:cxn>
                  <a:cxn ang="0">
                    <a:pos x="61" y="2"/>
                  </a:cxn>
                  <a:cxn ang="0">
                    <a:pos x="70" y="5"/>
                  </a:cxn>
                  <a:cxn ang="0">
                    <a:pos x="80" y="12"/>
                  </a:cxn>
                  <a:cxn ang="0">
                    <a:pos x="84" y="21"/>
                  </a:cxn>
                  <a:cxn ang="0">
                    <a:pos x="89" y="30"/>
                  </a:cxn>
                  <a:cxn ang="0">
                    <a:pos x="91" y="42"/>
                  </a:cxn>
                  <a:cxn ang="0">
                    <a:pos x="19" y="42"/>
                  </a:cxn>
                  <a:cxn ang="0">
                    <a:pos x="19" y="35"/>
                  </a:cxn>
                  <a:cxn ang="0">
                    <a:pos x="66" y="35"/>
                  </a:cxn>
                  <a:cxn ang="0">
                    <a:pos x="66" y="28"/>
                  </a:cxn>
                  <a:cxn ang="0">
                    <a:pos x="63" y="21"/>
                  </a:cxn>
                  <a:cxn ang="0">
                    <a:pos x="59" y="16"/>
                  </a:cxn>
                  <a:cxn ang="0">
                    <a:pos x="54" y="12"/>
                  </a:cxn>
                  <a:cxn ang="0">
                    <a:pos x="49" y="9"/>
                  </a:cxn>
                  <a:cxn ang="0">
                    <a:pos x="42" y="7"/>
                  </a:cxn>
                  <a:cxn ang="0">
                    <a:pos x="35" y="9"/>
                  </a:cxn>
                  <a:cxn ang="0">
                    <a:pos x="26" y="14"/>
                  </a:cxn>
                  <a:cxn ang="0">
                    <a:pos x="21" y="21"/>
                  </a:cxn>
                  <a:cxn ang="0">
                    <a:pos x="19" y="28"/>
                  </a:cxn>
                  <a:cxn ang="0">
                    <a:pos x="19" y="35"/>
                  </a:cxn>
                </a:cxnLst>
                <a:rect l="0" t="0" r="r" b="b"/>
                <a:pathLst>
                  <a:path w="91" h="112">
                    <a:moveTo>
                      <a:pt x="19" y="42"/>
                    </a:moveTo>
                    <a:lnTo>
                      <a:pt x="19" y="54"/>
                    </a:lnTo>
                    <a:lnTo>
                      <a:pt x="21" y="63"/>
                    </a:lnTo>
                    <a:lnTo>
                      <a:pt x="24" y="72"/>
                    </a:lnTo>
                    <a:lnTo>
                      <a:pt x="31" y="79"/>
                    </a:lnTo>
                    <a:lnTo>
                      <a:pt x="38" y="86"/>
                    </a:lnTo>
                    <a:lnTo>
                      <a:pt x="47" y="91"/>
                    </a:lnTo>
                    <a:lnTo>
                      <a:pt x="56" y="93"/>
                    </a:lnTo>
                    <a:lnTo>
                      <a:pt x="66" y="91"/>
                    </a:lnTo>
                    <a:lnTo>
                      <a:pt x="75" y="89"/>
                    </a:lnTo>
                    <a:lnTo>
                      <a:pt x="80" y="84"/>
                    </a:lnTo>
                    <a:lnTo>
                      <a:pt x="84" y="77"/>
                    </a:lnTo>
                    <a:lnTo>
                      <a:pt x="89" y="68"/>
                    </a:lnTo>
                    <a:lnTo>
                      <a:pt x="91" y="70"/>
                    </a:lnTo>
                    <a:lnTo>
                      <a:pt x="89" y="82"/>
                    </a:lnTo>
                    <a:lnTo>
                      <a:pt x="82" y="91"/>
                    </a:lnTo>
                    <a:lnTo>
                      <a:pt x="77" y="100"/>
                    </a:lnTo>
                    <a:lnTo>
                      <a:pt x="68" y="107"/>
                    </a:lnTo>
                    <a:lnTo>
                      <a:pt x="59" y="112"/>
                    </a:lnTo>
                    <a:lnTo>
                      <a:pt x="47" y="112"/>
                    </a:lnTo>
                    <a:lnTo>
                      <a:pt x="35" y="112"/>
                    </a:lnTo>
                    <a:lnTo>
                      <a:pt x="24" y="107"/>
                    </a:lnTo>
                    <a:lnTo>
                      <a:pt x="14" y="98"/>
                    </a:lnTo>
                    <a:lnTo>
                      <a:pt x="5" y="82"/>
                    </a:lnTo>
                    <a:lnTo>
                      <a:pt x="0" y="58"/>
                    </a:lnTo>
                    <a:lnTo>
                      <a:pt x="5" y="33"/>
                    </a:lnTo>
                    <a:lnTo>
                      <a:pt x="14" y="16"/>
                    </a:lnTo>
                    <a:lnTo>
                      <a:pt x="21" y="9"/>
                    </a:lnTo>
                    <a:lnTo>
                      <a:pt x="31" y="5"/>
                    </a:lnTo>
                    <a:lnTo>
                      <a:pt x="40" y="2"/>
                    </a:lnTo>
                    <a:lnTo>
                      <a:pt x="49" y="0"/>
                    </a:lnTo>
                    <a:lnTo>
                      <a:pt x="61" y="2"/>
                    </a:lnTo>
                    <a:lnTo>
                      <a:pt x="70" y="5"/>
                    </a:lnTo>
                    <a:lnTo>
                      <a:pt x="80" y="12"/>
                    </a:lnTo>
                    <a:lnTo>
                      <a:pt x="84" y="21"/>
                    </a:lnTo>
                    <a:lnTo>
                      <a:pt x="89" y="30"/>
                    </a:lnTo>
                    <a:lnTo>
                      <a:pt x="91" y="42"/>
                    </a:lnTo>
                    <a:lnTo>
                      <a:pt x="19" y="42"/>
                    </a:lnTo>
                    <a:close/>
                    <a:moveTo>
                      <a:pt x="19" y="35"/>
                    </a:moveTo>
                    <a:lnTo>
                      <a:pt x="66" y="35"/>
                    </a:lnTo>
                    <a:lnTo>
                      <a:pt x="66" y="28"/>
                    </a:lnTo>
                    <a:lnTo>
                      <a:pt x="63" y="21"/>
                    </a:lnTo>
                    <a:lnTo>
                      <a:pt x="59" y="16"/>
                    </a:lnTo>
                    <a:lnTo>
                      <a:pt x="54" y="12"/>
                    </a:lnTo>
                    <a:lnTo>
                      <a:pt x="49" y="9"/>
                    </a:lnTo>
                    <a:lnTo>
                      <a:pt x="42" y="7"/>
                    </a:lnTo>
                    <a:lnTo>
                      <a:pt x="35" y="9"/>
                    </a:lnTo>
                    <a:lnTo>
                      <a:pt x="26" y="14"/>
                    </a:lnTo>
                    <a:lnTo>
                      <a:pt x="21" y="21"/>
                    </a:lnTo>
                    <a:lnTo>
                      <a:pt x="19" y="28"/>
                    </a:lnTo>
                    <a:lnTo>
                      <a:pt x="19" y="35"/>
                    </a:lnTo>
                    <a:close/>
                  </a:path>
                </a:pathLst>
              </a:custGeom>
              <a:solidFill>
                <a:srgbClr val="000000"/>
              </a:solidFill>
              <a:ln w="0">
                <a:solidFill>
                  <a:srgbClr val="000000"/>
                </a:solidFill>
                <a:round/>
                <a:headEnd/>
                <a:tailEnd/>
              </a:ln>
            </p:spPr>
            <p:txBody>
              <a:bodyPr/>
              <a:lstStyle/>
              <a:p>
                <a:endParaRPr lang="en-US"/>
              </a:p>
            </p:txBody>
          </p:sp>
          <p:sp>
            <p:nvSpPr>
              <p:cNvPr id="534824" name="Freeform 296"/>
              <p:cNvSpPr>
                <a:spLocks/>
              </p:cNvSpPr>
              <p:nvPr/>
            </p:nvSpPr>
            <p:spPr bwMode="auto">
              <a:xfrm>
                <a:off x="4108" y="30"/>
                <a:ext cx="68" cy="145"/>
              </a:xfrm>
              <a:custGeom>
                <a:avLst/>
                <a:gdLst/>
                <a:ahLst/>
                <a:cxnLst>
                  <a:cxn ang="0">
                    <a:pos x="37" y="0"/>
                  </a:cxn>
                  <a:cxn ang="0">
                    <a:pos x="37" y="35"/>
                  </a:cxn>
                  <a:cxn ang="0">
                    <a:pos x="63" y="35"/>
                  </a:cxn>
                  <a:cxn ang="0">
                    <a:pos x="63" y="42"/>
                  </a:cxn>
                  <a:cxn ang="0">
                    <a:pos x="37" y="42"/>
                  </a:cxn>
                  <a:cxn ang="0">
                    <a:pos x="37" y="112"/>
                  </a:cxn>
                  <a:cxn ang="0">
                    <a:pos x="37" y="119"/>
                  </a:cxn>
                  <a:cxn ang="0">
                    <a:pos x="40" y="124"/>
                  </a:cxn>
                  <a:cxn ang="0">
                    <a:pos x="40" y="126"/>
                  </a:cxn>
                  <a:cxn ang="0">
                    <a:pos x="44" y="131"/>
                  </a:cxn>
                  <a:cxn ang="0">
                    <a:pos x="49" y="131"/>
                  </a:cxn>
                  <a:cxn ang="0">
                    <a:pos x="54" y="131"/>
                  </a:cxn>
                  <a:cxn ang="0">
                    <a:pos x="56" y="129"/>
                  </a:cxn>
                  <a:cxn ang="0">
                    <a:pos x="61" y="126"/>
                  </a:cxn>
                  <a:cxn ang="0">
                    <a:pos x="63" y="124"/>
                  </a:cxn>
                  <a:cxn ang="0">
                    <a:pos x="68" y="124"/>
                  </a:cxn>
                  <a:cxn ang="0">
                    <a:pos x="63" y="133"/>
                  </a:cxn>
                  <a:cxn ang="0">
                    <a:pos x="56" y="140"/>
                  </a:cxn>
                  <a:cxn ang="0">
                    <a:pos x="47" y="145"/>
                  </a:cxn>
                  <a:cxn ang="0">
                    <a:pos x="40" y="145"/>
                  </a:cxn>
                  <a:cxn ang="0">
                    <a:pos x="33" y="145"/>
                  </a:cxn>
                  <a:cxn ang="0">
                    <a:pos x="28" y="143"/>
                  </a:cxn>
                  <a:cxn ang="0">
                    <a:pos x="23" y="138"/>
                  </a:cxn>
                  <a:cxn ang="0">
                    <a:pos x="21" y="133"/>
                  </a:cxn>
                  <a:cxn ang="0">
                    <a:pos x="19" y="126"/>
                  </a:cxn>
                  <a:cxn ang="0">
                    <a:pos x="16" y="117"/>
                  </a:cxn>
                  <a:cxn ang="0">
                    <a:pos x="16" y="42"/>
                  </a:cxn>
                  <a:cxn ang="0">
                    <a:pos x="0" y="42"/>
                  </a:cxn>
                  <a:cxn ang="0">
                    <a:pos x="0" y="40"/>
                  </a:cxn>
                  <a:cxn ang="0">
                    <a:pos x="7" y="35"/>
                  </a:cxn>
                  <a:cxn ang="0">
                    <a:pos x="14" y="31"/>
                  </a:cxn>
                  <a:cxn ang="0">
                    <a:pos x="21" y="24"/>
                  </a:cxn>
                  <a:cxn ang="0">
                    <a:pos x="26" y="17"/>
                  </a:cxn>
                  <a:cxn ang="0">
                    <a:pos x="28" y="14"/>
                  </a:cxn>
                  <a:cxn ang="0">
                    <a:pos x="33" y="7"/>
                  </a:cxn>
                  <a:cxn ang="0">
                    <a:pos x="35" y="0"/>
                  </a:cxn>
                  <a:cxn ang="0">
                    <a:pos x="37" y="0"/>
                  </a:cxn>
                </a:cxnLst>
                <a:rect l="0" t="0" r="r" b="b"/>
                <a:pathLst>
                  <a:path w="68" h="145">
                    <a:moveTo>
                      <a:pt x="37" y="0"/>
                    </a:moveTo>
                    <a:lnTo>
                      <a:pt x="37" y="35"/>
                    </a:lnTo>
                    <a:lnTo>
                      <a:pt x="63" y="35"/>
                    </a:lnTo>
                    <a:lnTo>
                      <a:pt x="63" y="42"/>
                    </a:lnTo>
                    <a:lnTo>
                      <a:pt x="37" y="42"/>
                    </a:lnTo>
                    <a:lnTo>
                      <a:pt x="37" y="112"/>
                    </a:lnTo>
                    <a:lnTo>
                      <a:pt x="37" y="119"/>
                    </a:lnTo>
                    <a:lnTo>
                      <a:pt x="40" y="124"/>
                    </a:lnTo>
                    <a:lnTo>
                      <a:pt x="40" y="126"/>
                    </a:lnTo>
                    <a:lnTo>
                      <a:pt x="44" y="131"/>
                    </a:lnTo>
                    <a:lnTo>
                      <a:pt x="49" y="131"/>
                    </a:lnTo>
                    <a:lnTo>
                      <a:pt x="54" y="131"/>
                    </a:lnTo>
                    <a:lnTo>
                      <a:pt x="56" y="129"/>
                    </a:lnTo>
                    <a:lnTo>
                      <a:pt x="61" y="126"/>
                    </a:lnTo>
                    <a:lnTo>
                      <a:pt x="63" y="124"/>
                    </a:lnTo>
                    <a:lnTo>
                      <a:pt x="68" y="124"/>
                    </a:lnTo>
                    <a:lnTo>
                      <a:pt x="63" y="133"/>
                    </a:lnTo>
                    <a:lnTo>
                      <a:pt x="56" y="140"/>
                    </a:lnTo>
                    <a:lnTo>
                      <a:pt x="47" y="145"/>
                    </a:lnTo>
                    <a:lnTo>
                      <a:pt x="40" y="145"/>
                    </a:lnTo>
                    <a:lnTo>
                      <a:pt x="33" y="145"/>
                    </a:lnTo>
                    <a:lnTo>
                      <a:pt x="28" y="143"/>
                    </a:lnTo>
                    <a:lnTo>
                      <a:pt x="23" y="138"/>
                    </a:lnTo>
                    <a:lnTo>
                      <a:pt x="21" y="133"/>
                    </a:lnTo>
                    <a:lnTo>
                      <a:pt x="19" y="126"/>
                    </a:lnTo>
                    <a:lnTo>
                      <a:pt x="16" y="117"/>
                    </a:lnTo>
                    <a:lnTo>
                      <a:pt x="16" y="42"/>
                    </a:lnTo>
                    <a:lnTo>
                      <a:pt x="0" y="42"/>
                    </a:lnTo>
                    <a:lnTo>
                      <a:pt x="0" y="40"/>
                    </a:lnTo>
                    <a:lnTo>
                      <a:pt x="7" y="35"/>
                    </a:lnTo>
                    <a:lnTo>
                      <a:pt x="14" y="31"/>
                    </a:lnTo>
                    <a:lnTo>
                      <a:pt x="21" y="24"/>
                    </a:lnTo>
                    <a:lnTo>
                      <a:pt x="26" y="17"/>
                    </a:lnTo>
                    <a:lnTo>
                      <a:pt x="28" y="14"/>
                    </a:lnTo>
                    <a:lnTo>
                      <a:pt x="33" y="7"/>
                    </a:lnTo>
                    <a:lnTo>
                      <a:pt x="35" y="0"/>
                    </a:lnTo>
                    <a:lnTo>
                      <a:pt x="37" y="0"/>
                    </a:lnTo>
                    <a:close/>
                  </a:path>
                </a:pathLst>
              </a:custGeom>
              <a:solidFill>
                <a:srgbClr val="000000"/>
              </a:solidFill>
              <a:ln w="0">
                <a:solidFill>
                  <a:srgbClr val="000000"/>
                </a:solidFill>
                <a:round/>
                <a:headEnd/>
                <a:tailEnd/>
              </a:ln>
            </p:spPr>
            <p:txBody>
              <a:bodyPr/>
              <a:lstStyle/>
              <a:p>
                <a:endParaRPr lang="en-US"/>
              </a:p>
            </p:txBody>
          </p:sp>
          <p:sp>
            <p:nvSpPr>
              <p:cNvPr id="534823" name="Freeform 295"/>
              <p:cNvSpPr>
                <a:spLocks noEditPoints="1"/>
              </p:cNvSpPr>
              <p:nvPr/>
            </p:nvSpPr>
            <p:spPr bwMode="auto">
              <a:xfrm>
                <a:off x="4185" y="7"/>
                <a:ext cx="52" cy="166"/>
              </a:xfrm>
              <a:custGeom>
                <a:avLst/>
                <a:gdLst/>
                <a:ahLst/>
                <a:cxnLst>
                  <a:cxn ang="0">
                    <a:pos x="24" y="0"/>
                  </a:cxn>
                  <a:cxn ang="0">
                    <a:pos x="31" y="0"/>
                  </a:cxn>
                  <a:cxn ang="0">
                    <a:pos x="33" y="2"/>
                  </a:cxn>
                  <a:cxn ang="0">
                    <a:pos x="38" y="7"/>
                  </a:cxn>
                  <a:cxn ang="0">
                    <a:pos x="38" y="12"/>
                  </a:cxn>
                  <a:cxn ang="0">
                    <a:pos x="38" y="19"/>
                  </a:cxn>
                  <a:cxn ang="0">
                    <a:pos x="33" y="23"/>
                  </a:cxn>
                  <a:cxn ang="0">
                    <a:pos x="31" y="26"/>
                  </a:cxn>
                  <a:cxn ang="0">
                    <a:pos x="24" y="26"/>
                  </a:cxn>
                  <a:cxn ang="0">
                    <a:pos x="19" y="26"/>
                  </a:cxn>
                  <a:cxn ang="0">
                    <a:pos x="14" y="23"/>
                  </a:cxn>
                  <a:cxn ang="0">
                    <a:pos x="12" y="19"/>
                  </a:cxn>
                  <a:cxn ang="0">
                    <a:pos x="10" y="12"/>
                  </a:cxn>
                  <a:cxn ang="0">
                    <a:pos x="12" y="7"/>
                  </a:cxn>
                  <a:cxn ang="0">
                    <a:pos x="14" y="2"/>
                  </a:cxn>
                  <a:cxn ang="0">
                    <a:pos x="19" y="0"/>
                  </a:cxn>
                  <a:cxn ang="0">
                    <a:pos x="24" y="0"/>
                  </a:cxn>
                  <a:cxn ang="0">
                    <a:pos x="35" y="56"/>
                  </a:cxn>
                  <a:cxn ang="0">
                    <a:pos x="35" y="142"/>
                  </a:cxn>
                  <a:cxn ang="0">
                    <a:pos x="35" y="152"/>
                  </a:cxn>
                  <a:cxn ang="0">
                    <a:pos x="38" y="156"/>
                  </a:cxn>
                  <a:cxn ang="0">
                    <a:pos x="38" y="159"/>
                  </a:cxn>
                  <a:cxn ang="0">
                    <a:pos x="40" y="161"/>
                  </a:cxn>
                  <a:cxn ang="0">
                    <a:pos x="45" y="163"/>
                  </a:cxn>
                  <a:cxn ang="0">
                    <a:pos x="52" y="163"/>
                  </a:cxn>
                  <a:cxn ang="0">
                    <a:pos x="52" y="166"/>
                  </a:cxn>
                  <a:cxn ang="0">
                    <a:pos x="0" y="166"/>
                  </a:cxn>
                  <a:cxn ang="0">
                    <a:pos x="0" y="163"/>
                  </a:cxn>
                  <a:cxn ang="0">
                    <a:pos x="7" y="163"/>
                  </a:cxn>
                  <a:cxn ang="0">
                    <a:pos x="10" y="161"/>
                  </a:cxn>
                  <a:cxn ang="0">
                    <a:pos x="12" y="161"/>
                  </a:cxn>
                  <a:cxn ang="0">
                    <a:pos x="14" y="156"/>
                  </a:cxn>
                  <a:cxn ang="0">
                    <a:pos x="14" y="152"/>
                  </a:cxn>
                  <a:cxn ang="0">
                    <a:pos x="17" y="142"/>
                  </a:cxn>
                  <a:cxn ang="0">
                    <a:pos x="17" y="100"/>
                  </a:cxn>
                  <a:cxn ang="0">
                    <a:pos x="17" y="91"/>
                  </a:cxn>
                  <a:cxn ang="0">
                    <a:pos x="14" y="82"/>
                  </a:cxn>
                  <a:cxn ang="0">
                    <a:pos x="14" y="77"/>
                  </a:cxn>
                  <a:cxn ang="0">
                    <a:pos x="14" y="72"/>
                  </a:cxn>
                  <a:cxn ang="0">
                    <a:pos x="12" y="70"/>
                  </a:cxn>
                  <a:cxn ang="0">
                    <a:pos x="12" y="70"/>
                  </a:cxn>
                  <a:cxn ang="0">
                    <a:pos x="10" y="70"/>
                  </a:cxn>
                  <a:cxn ang="0">
                    <a:pos x="5" y="70"/>
                  </a:cxn>
                  <a:cxn ang="0">
                    <a:pos x="2" y="72"/>
                  </a:cxn>
                  <a:cxn ang="0">
                    <a:pos x="0" y="70"/>
                  </a:cxn>
                  <a:cxn ang="0">
                    <a:pos x="31" y="56"/>
                  </a:cxn>
                  <a:cxn ang="0">
                    <a:pos x="35" y="56"/>
                  </a:cxn>
                </a:cxnLst>
                <a:rect l="0" t="0" r="r" b="b"/>
                <a:pathLst>
                  <a:path w="52" h="166">
                    <a:moveTo>
                      <a:pt x="24" y="0"/>
                    </a:moveTo>
                    <a:lnTo>
                      <a:pt x="31" y="0"/>
                    </a:lnTo>
                    <a:lnTo>
                      <a:pt x="33" y="2"/>
                    </a:lnTo>
                    <a:lnTo>
                      <a:pt x="38" y="7"/>
                    </a:lnTo>
                    <a:lnTo>
                      <a:pt x="38" y="12"/>
                    </a:lnTo>
                    <a:lnTo>
                      <a:pt x="38" y="19"/>
                    </a:lnTo>
                    <a:lnTo>
                      <a:pt x="33" y="23"/>
                    </a:lnTo>
                    <a:lnTo>
                      <a:pt x="31" y="26"/>
                    </a:lnTo>
                    <a:lnTo>
                      <a:pt x="24" y="26"/>
                    </a:lnTo>
                    <a:lnTo>
                      <a:pt x="19" y="26"/>
                    </a:lnTo>
                    <a:lnTo>
                      <a:pt x="14" y="23"/>
                    </a:lnTo>
                    <a:lnTo>
                      <a:pt x="12" y="19"/>
                    </a:lnTo>
                    <a:lnTo>
                      <a:pt x="10" y="12"/>
                    </a:lnTo>
                    <a:lnTo>
                      <a:pt x="12" y="7"/>
                    </a:lnTo>
                    <a:lnTo>
                      <a:pt x="14" y="2"/>
                    </a:lnTo>
                    <a:lnTo>
                      <a:pt x="19" y="0"/>
                    </a:lnTo>
                    <a:lnTo>
                      <a:pt x="24" y="0"/>
                    </a:lnTo>
                    <a:close/>
                    <a:moveTo>
                      <a:pt x="35" y="56"/>
                    </a:moveTo>
                    <a:lnTo>
                      <a:pt x="35" y="142"/>
                    </a:lnTo>
                    <a:lnTo>
                      <a:pt x="35" y="152"/>
                    </a:lnTo>
                    <a:lnTo>
                      <a:pt x="38" y="156"/>
                    </a:lnTo>
                    <a:lnTo>
                      <a:pt x="38" y="159"/>
                    </a:lnTo>
                    <a:lnTo>
                      <a:pt x="40" y="161"/>
                    </a:lnTo>
                    <a:lnTo>
                      <a:pt x="45" y="163"/>
                    </a:lnTo>
                    <a:lnTo>
                      <a:pt x="52" y="163"/>
                    </a:lnTo>
                    <a:lnTo>
                      <a:pt x="52" y="166"/>
                    </a:lnTo>
                    <a:lnTo>
                      <a:pt x="0" y="166"/>
                    </a:lnTo>
                    <a:lnTo>
                      <a:pt x="0" y="163"/>
                    </a:lnTo>
                    <a:lnTo>
                      <a:pt x="7" y="163"/>
                    </a:lnTo>
                    <a:lnTo>
                      <a:pt x="10" y="161"/>
                    </a:lnTo>
                    <a:lnTo>
                      <a:pt x="12" y="161"/>
                    </a:lnTo>
                    <a:lnTo>
                      <a:pt x="14" y="156"/>
                    </a:lnTo>
                    <a:lnTo>
                      <a:pt x="14" y="152"/>
                    </a:lnTo>
                    <a:lnTo>
                      <a:pt x="17" y="142"/>
                    </a:lnTo>
                    <a:lnTo>
                      <a:pt x="17" y="100"/>
                    </a:lnTo>
                    <a:lnTo>
                      <a:pt x="17" y="91"/>
                    </a:lnTo>
                    <a:lnTo>
                      <a:pt x="14" y="82"/>
                    </a:lnTo>
                    <a:lnTo>
                      <a:pt x="14" y="77"/>
                    </a:lnTo>
                    <a:lnTo>
                      <a:pt x="14" y="72"/>
                    </a:lnTo>
                    <a:lnTo>
                      <a:pt x="12" y="70"/>
                    </a:lnTo>
                    <a:lnTo>
                      <a:pt x="10" y="70"/>
                    </a:lnTo>
                    <a:lnTo>
                      <a:pt x="5" y="70"/>
                    </a:lnTo>
                    <a:lnTo>
                      <a:pt x="2" y="72"/>
                    </a:lnTo>
                    <a:lnTo>
                      <a:pt x="0" y="70"/>
                    </a:lnTo>
                    <a:lnTo>
                      <a:pt x="31" y="56"/>
                    </a:lnTo>
                    <a:lnTo>
                      <a:pt x="35" y="56"/>
                    </a:lnTo>
                    <a:close/>
                  </a:path>
                </a:pathLst>
              </a:custGeom>
              <a:solidFill>
                <a:srgbClr val="000000"/>
              </a:solidFill>
              <a:ln w="0">
                <a:solidFill>
                  <a:srgbClr val="000000"/>
                </a:solidFill>
                <a:round/>
                <a:headEnd/>
                <a:tailEnd/>
              </a:ln>
            </p:spPr>
            <p:txBody>
              <a:bodyPr/>
              <a:lstStyle/>
              <a:p>
                <a:endParaRPr lang="en-US"/>
              </a:p>
            </p:txBody>
          </p:sp>
          <p:sp>
            <p:nvSpPr>
              <p:cNvPr id="534822" name="Freeform 294"/>
              <p:cNvSpPr>
                <a:spLocks/>
              </p:cNvSpPr>
              <p:nvPr/>
            </p:nvSpPr>
            <p:spPr bwMode="auto">
              <a:xfrm>
                <a:off x="4251" y="63"/>
                <a:ext cx="91" cy="112"/>
              </a:xfrm>
              <a:custGeom>
                <a:avLst/>
                <a:gdLst/>
                <a:ahLst/>
                <a:cxnLst>
                  <a:cxn ang="0">
                    <a:pos x="91" y="68"/>
                  </a:cxn>
                  <a:cxn ang="0">
                    <a:pos x="86" y="82"/>
                  </a:cxn>
                  <a:cxn ang="0">
                    <a:pos x="79" y="93"/>
                  </a:cxn>
                  <a:cxn ang="0">
                    <a:pos x="72" y="103"/>
                  </a:cxn>
                  <a:cxn ang="0">
                    <a:pos x="65" y="107"/>
                  </a:cxn>
                  <a:cxn ang="0">
                    <a:pos x="56" y="112"/>
                  </a:cxn>
                  <a:cxn ang="0">
                    <a:pos x="44" y="112"/>
                  </a:cxn>
                  <a:cxn ang="0">
                    <a:pos x="33" y="112"/>
                  </a:cxn>
                  <a:cxn ang="0">
                    <a:pos x="23" y="105"/>
                  </a:cxn>
                  <a:cxn ang="0">
                    <a:pos x="14" y="98"/>
                  </a:cxn>
                  <a:cxn ang="0">
                    <a:pos x="2" y="79"/>
                  </a:cxn>
                  <a:cxn ang="0">
                    <a:pos x="0" y="56"/>
                  </a:cxn>
                  <a:cxn ang="0">
                    <a:pos x="4" y="35"/>
                  </a:cxn>
                  <a:cxn ang="0">
                    <a:pos x="14" y="16"/>
                  </a:cxn>
                  <a:cxn ang="0">
                    <a:pos x="23" y="9"/>
                  </a:cxn>
                  <a:cxn ang="0">
                    <a:pos x="30" y="5"/>
                  </a:cxn>
                  <a:cxn ang="0">
                    <a:pos x="40" y="2"/>
                  </a:cxn>
                  <a:cxn ang="0">
                    <a:pos x="49" y="0"/>
                  </a:cxn>
                  <a:cxn ang="0">
                    <a:pos x="58" y="2"/>
                  </a:cxn>
                  <a:cxn ang="0">
                    <a:pos x="68" y="5"/>
                  </a:cxn>
                  <a:cxn ang="0">
                    <a:pos x="75" y="9"/>
                  </a:cxn>
                  <a:cxn ang="0">
                    <a:pos x="79" y="14"/>
                  </a:cxn>
                  <a:cxn ang="0">
                    <a:pos x="84" y="19"/>
                  </a:cxn>
                  <a:cxn ang="0">
                    <a:pos x="84" y="26"/>
                  </a:cxn>
                  <a:cxn ang="0">
                    <a:pos x="84" y="30"/>
                  </a:cxn>
                  <a:cxn ang="0">
                    <a:pos x="82" y="33"/>
                  </a:cxn>
                  <a:cxn ang="0">
                    <a:pos x="79" y="35"/>
                  </a:cxn>
                  <a:cxn ang="0">
                    <a:pos x="75" y="35"/>
                  </a:cxn>
                  <a:cxn ang="0">
                    <a:pos x="70" y="35"/>
                  </a:cxn>
                  <a:cxn ang="0">
                    <a:pos x="65" y="30"/>
                  </a:cxn>
                  <a:cxn ang="0">
                    <a:pos x="63" y="28"/>
                  </a:cxn>
                  <a:cxn ang="0">
                    <a:pos x="63" y="21"/>
                  </a:cxn>
                  <a:cxn ang="0">
                    <a:pos x="61" y="16"/>
                  </a:cxn>
                  <a:cxn ang="0">
                    <a:pos x="58" y="12"/>
                  </a:cxn>
                  <a:cxn ang="0">
                    <a:pos x="54" y="9"/>
                  </a:cxn>
                  <a:cxn ang="0">
                    <a:pos x="47" y="7"/>
                  </a:cxn>
                  <a:cxn ang="0">
                    <a:pos x="40" y="9"/>
                  </a:cxn>
                  <a:cxn ang="0">
                    <a:pos x="35" y="12"/>
                  </a:cxn>
                  <a:cxn ang="0">
                    <a:pos x="28" y="16"/>
                  </a:cxn>
                  <a:cxn ang="0">
                    <a:pos x="23" y="23"/>
                  </a:cxn>
                  <a:cxn ang="0">
                    <a:pos x="21" y="35"/>
                  </a:cxn>
                  <a:cxn ang="0">
                    <a:pos x="21" y="47"/>
                  </a:cxn>
                  <a:cxn ang="0">
                    <a:pos x="21" y="58"/>
                  </a:cxn>
                  <a:cxn ang="0">
                    <a:pos x="23" y="68"/>
                  </a:cxn>
                  <a:cxn ang="0">
                    <a:pos x="30" y="79"/>
                  </a:cxn>
                  <a:cxn ang="0">
                    <a:pos x="37" y="86"/>
                  </a:cxn>
                  <a:cxn ang="0">
                    <a:pos x="44" y="91"/>
                  </a:cxn>
                  <a:cxn ang="0">
                    <a:pos x="54" y="93"/>
                  </a:cxn>
                  <a:cxn ang="0">
                    <a:pos x="65" y="91"/>
                  </a:cxn>
                  <a:cxn ang="0">
                    <a:pos x="75" y="86"/>
                  </a:cxn>
                  <a:cxn ang="0">
                    <a:pos x="79" y="82"/>
                  </a:cxn>
                  <a:cxn ang="0">
                    <a:pos x="84" y="75"/>
                  </a:cxn>
                  <a:cxn ang="0">
                    <a:pos x="86" y="65"/>
                  </a:cxn>
                  <a:cxn ang="0">
                    <a:pos x="91" y="68"/>
                  </a:cxn>
                </a:cxnLst>
                <a:rect l="0" t="0" r="r" b="b"/>
                <a:pathLst>
                  <a:path w="91" h="112">
                    <a:moveTo>
                      <a:pt x="91" y="68"/>
                    </a:moveTo>
                    <a:lnTo>
                      <a:pt x="86" y="82"/>
                    </a:lnTo>
                    <a:lnTo>
                      <a:pt x="79" y="93"/>
                    </a:lnTo>
                    <a:lnTo>
                      <a:pt x="72" y="103"/>
                    </a:lnTo>
                    <a:lnTo>
                      <a:pt x="65" y="107"/>
                    </a:lnTo>
                    <a:lnTo>
                      <a:pt x="56" y="112"/>
                    </a:lnTo>
                    <a:lnTo>
                      <a:pt x="44" y="112"/>
                    </a:lnTo>
                    <a:lnTo>
                      <a:pt x="33" y="112"/>
                    </a:lnTo>
                    <a:lnTo>
                      <a:pt x="23" y="105"/>
                    </a:lnTo>
                    <a:lnTo>
                      <a:pt x="14" y="98"/>
                    </a:lnTo>
                    <a:lnTo>
                      <a:pt x="2" y="79"/>
                    </a:lnTo>
                    <a:lnTo>
                      <a:pt x="0" y="56"/>
                    </a:lnTo>
                    <a:lnTo>
                      <a:pt x="4" y="35"/>
                    </a:lnTo>
                    <a:lnTo>
                      <a:pt x="14" y="16"/>
                    </a:lnTo>
                    <a:lnTo>
                      <a:pt x="23" y="9"/>
                    </a:lnTo>
                    <a:lnTo>
                      <a:pt x="30" y="5"/>
                    </a:lnTo>
                    <a:lnTo>
                      <a:pt x="40" y="2"/>
                    </a:lnTo>
                    <a:lnTo>
                      <a:pt x="49" y="0"/>
                    </a:lnTo>
                    <a:lnTo>
                      <a:pt x="58" y="2"/>
                    </a:lnTo>
                    <a:lnTo>
                      <a:pt x="68" y="5"/>
                    </a:lnTo>
                    <a:lnTo>
                      <a:pt x="75" y="9"/>
                    </a:lnTo>
                    <a:lnTo>
                      <a:pt x="79" y="14"/>
                    </a:lnTo>
                    <a:lnTo>
                      <a:pt x="84" y="19"/>
                    </a:lnTo>
                    <a:lnTo>
                      <a:pt x="84" y="26"/>
                    </a:lnTo>
                    <a:lnTo>
                      <a:pt x="84" y="30"/>
                    </a:lnTo>
                    <a:lnTo>
                      <a:pt x="82" y="33"/>
                    </a:lnTo>
                    <a:lnTo>
                      <a:pt x="79" y="35"/>
                    </a:lnTo>
                    <a:lnTo>
                      <a:pt x="75" y="35"/>
                    </a:lnTo>
                    <a:lnTo>
                      <a:pt x="70" y="35"/>
                    </a:lnTo>
                    <a:lnTo>
                      <a:pt x="65" y="30"/>
                    </a:lnTo>
                    <a:lnTo>
                      <a:pt x="63" y="28"/>
                    </a:lnTo>
                    <a:lnTo>
                      <a:pt x="63" y="21"/>
                    </a:lnTo>
                    <a:lnTo>
                      <a:pt x="61" y="16"/>
                    </a:lnTo>
                    <a:lnTo>
                      <a:pt x="58" y="12"/>
                    </a:lnTo>
                    <a:lnTo>
                      <a:pt x="54" y="9"/>
                    </a:lnTo>
                    <a:lnTo>
                      <a:pt x="47" y="7"/>
                    </a:lnTo>
                    <a:lnTo>
                      <a:pt x="40" y="9"/>
                    </a:lnTo>
                    <a:lnTo>
                      <a:pt x="35" y="12"/>
                    </a:lnTo>
                    <a:lnTo>
                      <a:pt x="28" y="16"/>
                    </a:lnTo>
                    <a:lnTo>
                      <a:pt x="23" y="23"/>
                    </a:lnTo>
                    <a:lnTo>
                      <a:pt x="21" y="35"/>
                    </a:lnTo>
                    <a:lnTo>
                      <a:pt x="21" y="47"/>
                    </a:lnTo>
                    <a:lnTo>
                      <a:pt x="21" y="58"/>
                    </a:lnTo>
                    <a:lnTo>
                      <a:pt x="23" y="68"/>
                    </a:lnTo>
                    <a:lnTo>
                      <a:pt x="30" y="79"/>
                    </a:lnTo>
                    <a:lnTo>
                      <a:pt x="37" y="86"/>
                    </a:lnTo>
                    <a:lnTo>
                      <a:pt x="44" y="91"/>
                    </a:lnTo>
                    <a:lnTo>
                      <a:pt x="54" y="93"/>
                    </a:lnTo>
                    <a:lnTo>
                      <a:pt x="65" y="91"/>
                    </a:lnTo>
                    <a:lnTo>
                      <a:pt x="75" y="86"/>
                    </a:lnTo>
                    <a:lnTo>
                      <a:pt x="79" y="82"/>
                    </a:lnTo>
                    <a:lnTo>
                      <a:pt x="84" y="75"/>
                    </a:lnTo>
                    <a:lnTo>
                      <a:pt x="86" y="65"/>
                    </a:lnTo>
                    <a:lnTo>
                      <a:pt x="91" y="68"/>
                    </a:lnTo>
                    <a:close/>
                  </a:path>
                </a:pathLst>
              </a:custGeom>
              <a:solidFill>
                <a:srgbClr val="000000"/>
              </a:solidFill>
              <a:ln w="0">
                <a:solidFill>
                  <a:srgbClr val="000000"/>
                </a:solidFill>
                <a:round/>
                <a:headEnd/>
                <a:tailEnd/>
              </a:ln>
            </p:spPr>
            <p:txBody>
              <a:bodyPr/>
              <a:lstStyle/>
              <a:p>
                <a:endParaRPr lang="en-US"/>
              </a:p>
            </p:txBody>
          </p:sp>
          <p:sp>
            <p:nvSpPr>
              <p:cNvPr id="534821" name="Freeform 293"/>
              <p:cNvSpPr>
                <a:spLocks/>
              </p:cNvSpPr>
              <p:nvPr/>
            </p:nvSpPr>
            <p:spPr bwMode="auto">
              <a:xfrm>
                <a:off x="4419" y="14"/>
                <a:ext cx="136" cy="159"/>
              </a:xfrm>
              <a:custGeom>
                <a:avLst/>
                <a:gdLst/>
                <a:ahLst/>
                <a:cxnLst>
                  <a:cxn ang="0">
                    <a:pos x="131" y="0"/>
                  </a:cxn>
                  <a:cxn ang="0">
                    <a:pos x="136" y="35"/>
                  </a:cxn>
                  <a:cxn ang="0">
                    <a:pos x="131" y="35"/>
                  </a:cxn>
                  <a:cxn ang="0">
                    <a:pos x="129" y="26"/>
                  </a:cxn>
                  <a:cxn ang="0">
                    <a:pos x="127" y="21"/>
                  </a:cxn>
                  <a:cxn ang="0">
                    <a:pos x="122" y="14"/>
                  </a:cxn>
                  <a:cxn ang="0">
                    <a:pos x="117" y="9"/>
                  </a:cxn>
                  <a:cxn ang="0">
                    <a:pos x="110" y="7"/>
                  </a:cxn>
                  <a:cxn ang="0">
                    <a:pos x="101" y="7"/>
                  </a:cxn>
                  <a:cxn ang="0">
                    <a:pos x="78" y="7"/>
                  </a:cxn>
                  <a:cxn ang="0">
                    <a:pos x="78" y="133"/>
                  </a:cxn>
                  <a:cxn ang="0">
                    <a:pos x="78" y="140"/>
                  </a:cxn>
                  <a:cxn ang="0">
                    <a:pos x="80" y="147"/>
                  </a:cxn>
                  <a:cxn ang="0">
                    <a:pos x="80" y="152"/>
                  </a:cxn>
                  <a:cxn ang="0">
                    <a:pos x="85" y="154"/>
                  </a:cxn>
                  <a:cxn ang="0">
                    <a:pos x="89" y="156"/>
                  </a:cxn>
                  <a:cxn ang="0">
                    <a:pos x="94" y="156"/>
                  </a:cxn>
                  <a:cxn ang="0">
                    <a:pos x="101" y="156"/>
                  </a:cxn>
                  <a:cxn ang="0">
                    <a:pos x="101" y="159"/>
                  </a:cxn>
                  <a:cxn ang="0">
                    <a:pos x="33" y="159"/>
                  </a:cxn>
                  <a:cxn ang="0">
                    <a:pos x="33" y="156"/>
                  </a:cxn>
                  <a:cxn ang="0">
                    <a:pos x="38" y="156"/>
                  </a:cxn>
                  <a:cxn ang="0">
                    <a:pos x="45" y="156"/>
                  </a:cxn>
                  <a:cxn ang="0">
                    <a:pos x="50" y="154"/>
                  </a:cxn>
                  <a:cxn ang="0">
                    <a:pos x="52" y="149"/>
                  </a:cxn>
                  <a:cxn ang="0">
                    <a:pos x="54" y="147"/>
                  </a:cxn>
                  <a:cxn ang="0">
                    <a:pos x="54" y="140"/>
                  </a:cxn>
                  <a:cxn ang="0">
                    <a:pos x="54" y="133"/>
                  </a:cxn>
                  <a:cxn ang="0">
                    <a:pos x="54" y="7"/>
                  </a:cxn>
                  <a:cxn ang="0">
                    <a:pos x="35" y="7"/>
                  </a:cxn>
                  <a:cxn ang="0">
                    <a:pos x="26" y="7"/>
                  </a:cxn>
                  <a:cxn ang="0">
                    <a:pos x="19" y="9"/>
                  </a:cxn>
                  <a:cxn ang="0">
                    <a:pos x="14" y="12"/>
                  </a:cxn>
                  <a:cxn ang="0">
                    <a:pos x="10" y="16"/>
                  </a:cxn>
                  <a:cxn ang="0">
                    <a:pos x="5" y="26"/>
                  </a:cxn>
                  <a:cxn ang="0">
                    <a:pos x="5" y="35"/>
                  </a:cxn>
                  <a:cxn ang="0">
                    <a:pos x="0" y="35"/>
                  </a:cxn>
                  <a:cxn ang="0">
                    <a:pos x="3" y="0"/>
                  </a:cxn>
                  <a:cxn ang="0">
                    <a:pos x="131" y="0"/>
                  </a:cxn>
                </a:cxnLst>
                <a:rect l="0" t="0" r="r" b="b"/>
                <a:pathLst>
                  <a:path w="136" h="159">
                    <a:moveTo>
                      <a:pt x="131" y="0"/>
                    </a:moveTo>
                    <a:lnTo>
                      <a:pt x="136" y="35"/>
                    </a:lnTo>
                    <a:lnTo>
                      <a:pt x="131" y="35"/>
                    </a:lnTo>
                    <a:lnTo>
                      <a:pt x="129" y="26"/>
                    </a:lnTo>
                    <a:lnTo>
                      <a:pt x="127" y="21"/>
                    </a:lnTo>
                    <a:lnTo>
                      <a:pt x="122" y="14"/>
                    </a:lnTo>
                    <a:lnTo>
                      <a:pt x="117" y="9"/>
                    </a:lnTo>
                    <a:lnTo>
                      <a:pt x="110" y="7"/>
                    </a:lnTo>
                    <a:lnTo>
                      <a:pt x="101" y="7"/>
                    </a:lnTo>
                    <a:lnTo>
                      <a:pt x="78" y="7"/>
                    </a:lnTo>
                    <a:lnTo>
                      <a:pt x="78" y="133"/>
                    </a:lnTo>
                    <a:lnTo>
                      <a:pt x="78" y="140"/>
                    </a:lnTo>
                    <a:lnTo>
                      <a:pt x="80" y="147"/>
                    </a:lnTo>
                    <a:lnTo>
                      <a:pt x="80" y="152"/>
                    </a:lnTo>
                    <a:lnTo>
                      <a:pt x="85" y="154"/>
                    </a:lnTo>
                    <a:lnTo>
                      <a:pt x="89" y="156"/>
                    </a:lnTo>
                    <a:lnTo>
                      <a:pt x="94" y="156"/>
                    </a:lnTo>
                    <a:lnTo>
                      <a:pt x="101" y="156"/>
                    </a:lnTo>
                    <a:lnTo>
                      <a:pt x="101" y="159"/>
                    </a:lnTo>
                    <a:lnTo>
                      <a:pt x="33" y="159"/>
                    </a:lnTo>
                    <a:lnTo>
                      <a:pt x="33" y="156"/>
                    </a:lnTo>
                    <a:lnTo>
                      <a:pt x="38" y="156"/>
                    </a:lnTo>
                    <a:lnTo>
                      <a:pt x="45" y="156"/>
                    </a:lnTo>
                    <a:lnTo>
                      <a:pt x="50" y="154"/>
                    </a:lnTo>
                    <a:lnTo>
                      <a:pt x="52" y="149"/>
                    </a:lnTo>
                    <a:lnTo>
                      <a:pt x="54" y="147"/>
                    </a:lnTo>
                    <a:lnTo>
                      <a:pt x="54" y="140"/>
                    </a:lnTo>
                    <a:lnTo>
                      <a:pt x="54" y="133"/>
                    </a:lnTo>
                    <a:lnTo>
                      <a:pt x="54" y="7"/>
                    </a:lnTo>
                    <a:lnTo>
                      <a:pt x="35" y="7"/>
                    </a:lnTo>
                    <a:lnTo>
                      <a:pt x="26" y="7"/>
                    </a:lnTo>
                    <a:lnTo>
                      <a:pt x="19" y="9"/>
                    </a:lnTo>
                    <a:lnTo>
                      <a:pt x="14" y="12"/>
                    </a:lnTo>
                    <a:lnTo>
                      <a:pt x="10" y="16"/>
                    </a:lnTo>
                    <a:lnTo>
                      <a:pt x="5" y="26"/>
                    </a:lnTo>
                    <a:lnTo>
                      <a:pt x="5" y="35"/>
                    </a:lnTo>
                    <a:lnTo>
                      <a:pt x="0" y="35"/>
                    </a:lnTo>
                    <a:lnTo>
                      <a:pt x="3" y="0"/>
                    </a:lnTo>
                    <a:lnTo>
                      <a:pt x="131" y="0"/>
                    </a:lnTo>
                    <a:close/>
                  </a:path>
                </a:pathLst>
              </a:custGeom>
              <a:solidFill>
                <a:srgbClr val="000000"/>
              </a:solidFill>
              <a:ln w="0">
                <a:solidFill>
                  <a:srgbClr val="000000"/>
                </a:solidFill>
                <a:round/>
                <a:headEnd/>
                <a:tailEnd/>
              </a:ln>
            </p:spPr>
            <p:txBody>
              <a:bodyPr/>
              <a:lstStyle/>
              <a:p>
                <a:endParaRPr lang="en-US"/>
              </a:p>
            </p:txBody>
          </p:sp>
          <p:sp>
            <p:nvSpPr>
              <p:cNvPr id="534820" name="Freeform 292"/>
              <p:cNvSpPr>
                <a:spLocks noEditPoints="1"/>
              </p:cNvSpPr>
              <p:nvPr/>
            </p:nvSpPr>
            <p:spPr bwMode="auto">
              <a:xfrm>
                <a:off x="4567" y="63"/>
                <a:ext cx="103" cy="112"/>
              </a:xfrm>
              <a:custGeom>
                <a:avLst/>
                <a:gdLst/>
                <a:ahLst/>
                <a:cxnLst>
                  <a:cxn ang="0">
                    <a:pos x="51" y="0"/>
                  </a:cxn>
                  <a:cxn ang="0">
                    <a:pos x="72" y="5"/>
                  </a:cxn>
                  <a:cxn ang="0">
                    <a:pos x="91" y="19"/>
                  </a:cxn>
                  <a:cxn ang="0">
                    <a:pos x="96" y="30"/>
                  </a:cxn>
                  <a:cxn ang="0">
                    <a:pos x="101" y="42"/>
                  </a:cxn>
                  <a:cxn ang="0">
                    <a:pos x="103" y="54"/>
                  </a:cxn>
                  <a:cxn ang="0">
                    <a:pos x="101" y="70"/>
                  </a:cxn>
                  <a:cxn ang="0">
                    <a:pos x="96" y="84"/>
                  </a:cxn>
                  <a:cxn ang="0">
                    <a:pos x="91" y="93"/>
                  </a:cxn>
                  <a:cxn ang="0">
                    <a:pos x="84" y="100"/>
                  </a:cxn>
                  <a:cxn ang="0">
                    <a:pos x="77" y="105"/>
                  </a:cxn>
                  <a:cxn ang="0">
                    <a:pos x="68" y="110"/>
                  </a:cxn>
                  <a:cxn ang="0">
                    <a:pos x="58" y="112"/>
                  </a:cxn>
                  <a:cxn ang="0">
                    <a:pos x="49" y="112"/>
                  </a:cxn>
                  <a:cxn ang="0">
                    <a:pos x="28" y="107"/>
                  </a:cxn>
                  <a:cxn ang="0">
                    <a:pos x="12" y="93"/>
                  </a:cxn>
                  <a:cxn ang="0">
                    <a:pos x="5" y="82"/>
                  </a:cxn>
                  <a:cxn ang="0">
                    <a:pos x="0" y="70"/>
                  </a:cxn>
                  <a:cxn ang="0">
                    <a:pos x="0" y="58"/>
                  </a:cxn>
                  <a:cxn ang="0">
                    <a:pos x="2" y="42"/>
                  </a:cxn>
                  <a:cxn ang="0">
                    <a:pos x="7" y="28"/>
                  </a:cxn>
                  <a:cxn ang="0">
                    <a:pos x="12" y="19"/>
                  </a:cxn>
                  <a:cxn ang="0">
                    <a:pos x="19" y="12"/>
                  </a:cxn>
                  <a:cxn ang="0">
                    <a:pos x="26" y="7"/>
                  </a:cxn>
                  <a:cxn ang="0">
                    <a:pos x="37" y="2"/>
                  </a:cxn>
                  <a:cxn ang="0">
                    <a:pos x="51" y="0"/>
                  </a:cxn>
                  <a:cxn ang="0">
                    <a:pos x="47" y="7"/>
                  </a:cxn>
                  <a:cxn ang="0">
                    <a:pos x="42" y="9"/>
                  </a:cxn>
                  <a:cxn ang="0">
                    <a:pos x="35" y="12"/>
                  </a:cxn>
                  <a:cxn ang="0">
                    <a:pos x="28" y="16"/>
                  </a:cxn>
                  <a:cxn ang="0">
                    <a:pos x="23" y="23"/>
                  </a:cxn>
                  <a:cxn ang="0">
                    <a:pos x="21" y="35"/>
                  </a:cxn>
                  <a:cxn ang="0">
                    <a:pos x="19" y="49"/>
                  </a:cxn>
                  <a:cxn ang="0">
                    <a:pos x="23" y="70"/>
                  </a:cxn>
                  <a:cxn ang="0">
                    <a:pos x="30" y="89"/>
                  </a:cxn>
                  <a:cxn ang="0">
                    <a:pos x="35" y="96"/>
                  </a:cxn>
                  <a:cxn ang="0">
                    <a:pos x="40" y="100"/>
                  </a:cxn>
                  <a:cxn ang="0">
                    <a:pos x="47" y="105"/>
                  </a:cxn>
                  <a:cxn ang="0">
                    <a:pos x="56" y="105"/>
                  </a:cxn>
                  <a:cxn ang="0">
                    <a:pos x="63" y="105"/>
                  </a:cxn>
                  <a:cxn ang="0">
                    <a:pos x="70" y="100"/>
                  </a:cxn>
                  <a:cxn ang="0">
                    <a:pos x="75" y="96"/>
                  </a:cxn>
                  <a:cxn ang="0">
                    <a:pos x="77" y="91"/>
                  </a:cxn>
                  <a:cxn ang="0">
                    <a:pos x="80" y="84"/>
                  </a:cxn>
                  <a:cxn ang="0">
                    <a:pos x="82" y="75"/>
                  </a:cxn>
                  <a:cxn ang="0">
                    <a:pos x="82" y="63"/>
                  </a:cxn>
                  <a:cxn ang="0">
                    <a:pos x="80" y="37"/>
                  </a:cxn>
                  <a:cxn ang="0">
                    <a:pos x="70" y="19"/>
                  </a:cxn>
                  <a:cxn ang="0">
                    <a:pos x="63" y="14"/>
                  </a:cxn>
                  <a:cxn ang="0">
                    <a:pos x="56" y="9"/>
                  </a:cxn>
                  <a:cxn ang="0">
                    <a:pos x="47" y="7"/>
                  </a:cxn>
                </a:cxnLst>
                <a:rect l="0" t="0" r="r" b="b"/>
                <a:pathLst>
                  <a:path w="103" h="112">
                    <a:moveTo>
                      <a:pt x="51" y="0"/>
                    </a:moveTo>
                    <a:lnTo>
                      <a:pt x="72" y="5"/>
                    </a:lnTo>
                    <a:lnTo>
                      <a:pt x="91" y="19"/>
                    </a:lnTo>
                    <a:lnTo>
                      <a:pt x="96" y="30"/>
                    </a:lnTo>
                    <a:lnTo>
                      <a:pt x="101" y="42"/>
                    </a:lnTo>
                    <a:lnTo>
                      <a:pt x="103" y="54"/>
                    </a:lnTo>
                    <a:lnTo>
                      <a:pt x="101" y="70"/>
                    </a:lnTo>
                    <a:lnTo>
                      <a:pt x="96" y="84"/>
                    </a:lnTo>
                    <a:lnTo>
                      <a:pt x="91" y="93"/>
                    </a:lnTo>
                    <a:lnTo>
                      <a:pt x="84" y="100"/>
                    </a:lnTo>
                    <a:lnTo>
                      <a:pt x="77" y="105"/>
                    </a:lnTo>
                    <a:lnTo>
                      <a:pt x="68" y="110"/>
                    </a:lnTo>
                    <a:lnTo>
                      <a:pt x="58" y="112"/>
                    </a:lnTo>
                    <a:lnTo>
                      <a:pt x="49" y="112"/>
                    </a:lnTo>
                    <a:lnTo>
                      <a:pt x="28" y="107"/>
                    </a:lnTo>
                    <a:lnTo>
                      <a:pt x="12" y="93"/>
                    </a:lnTo>
                    <a:lnTo>
                      <a:pt x="5" y="82"/>
                    </a:lnTo>
                    <a:lnTo>
                      <a:pt x="0" y="70"/>
                    </a:lnTo>
                    <a:lnTo>
                      <a:pt x="0" y="58"/>
                    </a:lnTo>
                    <a:lnTo>
                      <a:pt x="2" y="42"/>
                    </a:lnTo>
                    <a:lnTo>
                      <a:pt x="7" y="28"/>
                    </a:lnTo>
                    <a:lnTo>
                      <a:pt x="12" y="19"/>
                    </a:lnTo>
                    <a:lnTo>
                      <a:pt x="19" y="12"/>
                    </a:lnTo>
                    <a:lnTo>
                      <a:pt x="26" y="7"/>
                    </a:lnTo>
                    <a:lnTo>
                      <a:pt x="37" y="2"/>
                    </a:lnTo>
                    <a:lnTo>
                      <a:pt x="51" y="0"/>
                    </a:lnTo>
                    <a:close/>
                    <a:moveTo>
                      <a:pt x="47" y="7"/>
                    </a:moveTo>
                    <a:lnTo>
                      <a:pt x="42" y="9"/>
                    </a:lnTo>
                    <a:lnTo>
                      <a:pt x="35" y="12"/>
                    </a:lnTo>
                    <a:lnTo>
                      <a:pt x="28" y="16"/>
                    </a:lnTo>
                    <a:lnTo>
                      <a:pt x="23" y="23"/>
                    </a:lnTo>
                    <a:lnTo>
                      <a:pt x="21" y="35"/>
                    </a:lnTo>
                    <a:lnTo>
                      <a:pt x="19" y="49"/>
                    </a:lnTo>
                    <a:lnTo>
                      <a:pt x="23" y="70"/>
                    </a:lnTo>
                    <a:lnTo>
                      <a:pt x="30" y="89"/>
                    </a:lnTo>
                    <a:lnTo>
                      <a:pt x="35" y="96"/>
                    </a:lnTo>
                    <a:lnTo>
                      <a:pt x="40" y="100"/>
                    </a:lnTo>
                    <a:lnTo>
                      <a:pt x="47" y="105"/>
                    </a:lnTo>
                    <a:lnTo>
                      <a:pt x="56" y="105"/>
                    </a:lnTo>
                    <a:lnTo>
                      <a:pt x="63" y="105"/>
                    </a:lnTo>
                    <a:lnTo>
                      <a:pt x="70" y="100"/>
                    </a:lnTo>
                    <a:lnTo>
                      <a:pt x="75" y="96"/>
                    </a:lnTo>
                    <a:lnTo>
                      <a:pt x="77" y="91"/>
                    </a:lnTo>
                    <a:lnTo>
                      <a:pt x="80" y="84"/>
                    </a:lnTo>
                    <a:lnTo>
                      <a:pt x="82" y="75"/>
                    </a:lnTo>
                    <a:lnTo>
                      <a:pt x="82" y="63"/>
                    </a:lnTo>
                    <a:lnTo>
                      <a:pt x="80" y="37"/>
                    </a:lnTo>
                    <a:lnTo>
                      <a:pt x="70" y="19"/>
                    </a:lnTo>
                    <a:lnTo>
                      <a:pt x="63" y="14"/>
                    </a:lnTo>
                    <a:lnTo>
                      <a:pt x="56" y="9"/>
                    </a:lnTo>
                    <a:lnTo>
                      <a:pt x="47" y="7"/>
                    </a:lnTo>
                    <a:close/>
                  </a:path>
                </a:pathLst>
              </a:custGeom>
              <a:solidFill>
                <a:srgbClr val="000000"/>
              </a:solidFill>
              <a:ln w="0">
                <a:solidFill>
                  <a:srgbClr val="000000"/>
                </a:solidFill>
                <a:round/>
                <a:headEnd/>
                <a:tailEnd/>
              </a:ln>
            </p:spPr>
            <p:txBody>
              <a:bodyPr/>
              <a:lstStyle/>
              <a:p>
                <a:endParaRPr lang="en-US"/>
              </a:p>
            </p:txBody>
          </p:sp>
          <p:sp>
            <p:nvSpPr>
              <p:cNvPr id="534819" name="Freeform 291"/>
              <p:cNvSpPr>
                <a:spLocks/>
              </p:cNvSpPr>
              <p:nvPr/>
            </p:nvSpPr>
            <p:spPr bwMode="auto">
              <a:xfrm>
                <a:off x="4682" y="63"/>
                <a:ext cx="77" cy="110"/>
              </a:xfrm>
              <a:custGeom>
                <a:avLst/>
                <a:gdLst/>
                <a:ahLst/>
                <a:cxnLst>
                  <a:cxn ang="0">
                    <a:pos x="35" y="0"/>
                  </a:cxn>
                  <a:cxn ang="0">
                    <a:pos x="35" y="28"/>
                  </a:cxn>
                  <a:cxn ang="0">
                    <a:pos x="42" y="16"/>
                  </a:cxn>
                  <a:cxn ang="0">
                    <a:pos x="49" y="7"/>
                  </a:cxn>
                  <a:cxn ang="0">
                    <a:pos x="56" y="2"/>
                  </a:cxn>
                  <a:cxn ang="0">
                    <a:pos x="63" y="0"/>
                  </a:cxn>
                  <a:cxn ang="0">
                    <a:pos x="70" y="2"/>
                  </a:cxn>
                  <a:cxn ang="0">
                    <a:pos x="75" y="5"/>
                  </a:cxn>
                  <a:cxn ang="0">
                    <a:pos x="77" y="9"/>
                  </a:cxn>
                  <a:cxn ang="0">
                    <a:pos x="77" y="16"/>
                  </a:cxn>
                  <a:cxn ang="0">
                    <a:pos x="77" y="21"/>
                  </a:cxn>
                  <a:cxn ang="0">
                    <a:pos x="75" y="23"/>
                  </a:cxn>
                  <a:cxn ang="0">
                    <a:pos x="72" y="28"/>
                  </a:cxn>
                  <a:cxn ang="0">
                    <a:pos x="68" y="28"/>
                  </a:cxn>
                  <a:cxn ang="0">
                    <a:pos x="65" y="26"/>
                  </a:cxn>
                  <a:cxn ang="0">
                    <a:pos x="58" y="23"/>
                  </a:cxn>
                  <a:cxn ang="0">
                    <a:pos x="54" y="19"/>
                  </a:cxn>
                  <a:cxn ang="0">
                    <a:pos x="51" y="19"/>
                  </a:cxn>
                  <a:cxn ang="0">
                    <a:pos x="49" y="19"/>
                  </a:cxn>
                  <a:cxn ang="0">
                    <a:pos x="46" y="21"/>
                  </a:cxn>
                  <a:cxn ang="0">
                    <a:pos x="42" y="28"/>
                  </a:cxn>
                  <a:cxn ang="0">
                    <a:pos x="35" y="37"/>
                  </a:cxn>
                  <a:cxn ang="0">
                    <a:pos x="35" y="86"/>
                  </a:cxn>
                  <a:cxn ang="0">
                    <a:pos x="35" y="93"/>
                  </a:cxn>
                  <a:cxn ang="0">
                    <a:pos x="37" y="98"/>
                  </a:cxn>
                  <a:cxn ang="0">
                    <a:pos x="39" y="103"/>
                  </a:cxn>
                  <a:cxn ang="0">
                    <a:pos x="44" y="105"/>
                  </a:cxn>
                  <a:cxn ang="0">
                    <a:pos x="49" y="107"/>
                  </a:cxn>
                  <a:cxn ang="0">
                    <a:pos x="56" y="107"/>
                  </a:cxn>
                  <a:cxn ang="0">
                    <a:pos x="56" y="110"/>
                  </a:cxn>
                  <a:cxn ang="0">
                    <a:pos x="0" y="110"/>
                  </a:cxn>
                  <a:cxn ang="0">
                    <a:pos x="0" y="107"/>
                  </a:cxn>
                  <a:cxn ang="0">
                    <a:pos x="7" y="107"/>
                  </a:cxn>
                  <a:cxn ang="0">
                    <a:pos x="11" y="105"/>
                  </a:cxn>
                  <a:cxn ang="0">
                    <a:pos x="14" y="103"/>
                  </a:cxn>
                  <a:cxn ang="0">
                    <a:pos x="14" y="98"/>
                  </a:cxn>
                  <a:cxn ang="0">
                    <a:pos x="16" y="93"/>
                  </a:cxn>
                  <a:cxn ang="0">
                    <a:pos x="16" y="86"/>
                  </a:cxn>
                  <a:cxn ang="0">
                    <a:pos x="16" y="44"/>
                  </a:cxn>
                  <a:cxn ang="0">
                    <a:pos x="16" y="33"/>
                  </a:cxn>
                  <a:cxn ang="0">
                    <a:pos x="14" y="26"/>
                  </a:cxn>
                  <a:cxn ang="0">
                    <a:pos x="14" y="21"/>
                  </a:cxn>
                  <a:cxn ang="0">
                    <a:pos x="14" y="19"/>
                  </a:cxn>
                  <a:cxn ang="0">
                    <a:pos x="11" y="16"/>
                  </a:cxn>
                  <a:cxn ang="0">
                    <a:pos x="11" y="14"/>
                  </a:cxn>
                  <a:cxn ang="0">
                    <a:pos x="9" y="14"/>
                  </a:cxn>
                  <a:cxn ang="0">
                    <a:pos x="4" y="14"/>
                  </a:cxn>
                  <a:cxn ang="0">
                    <a:pos x="2" y="16"/>
                  </a:cxn>
                  <a:cxn ang="0">
                    <a:pos x="0" y="14"/>
                  </a:cxn>
                  <a:cxn ang="0">
                    <a:pos x="30" y="0"/>
                  </a:cxn>
                  <a:cxn ang="0">
                    <a:pos x="35" y="0"/>
                  </a:cxn>
                </a:cxnLst>
                <a:rect l="0" t="0" r="r" b="b"/>
                <a:pathLst>
                  <a:path w="77" h="110">
                    <a:moveTo>
                      <a:pt x="35" y="0"/>
                    </a:moveTo>
                    <a:lnTo>
                      <a:pt x="35" y="28"/>
                    </a:lnTo>
                    <a:lnTo>
                      <a:pt x="42" y="16"/>
                    </a:lnTo>
                    <a:lnTo>
                      <a:pt x="49" y="7"/>
                    </a:lnTo>
                    <a:lnTo>
                      <a:pt x="56" y="2"/>
                    </a:lnTo>
                    <a:lnTo>
                      <a:pt x="63" y="0"/>
                    </a:lnTo>
                    <a:lnTo>
                      <a:pt x="70" y="2"/>
                    </a:lnTo>
                    <a:lnTo>
                      <a:pt x="75" y="5"/>
                    </a:lnTo>
                    <a:lnTo>
                      <a:pt x="77" y="9"/>
                    </a:lnTo>
                    <a:lnTo>
                      <a:pt x="77" y="16"/>
                    </a:lnTo>
                    <a:lnTo>
                      <a:pt x="77" y="21"/>
                    </a:lnTo>
                    <a:lnTo>
                      <a:pt x="75" y="23"/>
                    </a:lnTo>
                    <a:lnTo>
                      <a:pt x="72" y="28"/>
                    </a:lnTo>
                    <a:lnTo>
                      <a:pt x="68" y="28"/>
                    </a:lnTo>
                    <a:lnTo>
                      <a:pt x="65" y="26"/>
                    </a:lnTo>
                    <a:lnTo>
                      <a:pt x="58" y="23"/>
                    </a:lnTo>
                    <a:lnTo>
                      <a:pt x="54" y="19"/>
                    </a:lnTo>
                    <a:lnTo>
                      <a:pt x="51" y="19"/>
                    </a:lnTo>
                    <a:lnTo>
                      <a:pt x="49" y="19"/>
                    </a:lnTo>
                    <a:lnTo>
                      <a:pt x="46" y="21"/>
                    </a:lnTo>
                    <a:lnTo>
                      <a:pt x="42" y="28"/>
                    </a:lnTo>
                    <a:lnTo>
                      <a:pt x="35" y="37"/>
                    </a:lnTo>
                    <a:lnTo>
                      <a:pt x="35" y="86"/>
                    </a:lnTo>
                    <a:lnTo>
                      <a:pt x="35" y="93"/>
                    </a:lnTo>
                    <a:lnTo>
                      <a:pt x="37" y="98"/>
                    </a:lnTo>
                    <a:lnTo>
                      <a:pt x="39" y="103"/>
                    </a:lnTo>
                    <a:lnTo>
                      <a:pt x="44" y="105"/>
                    </a:lnTo>
                    <a:lnTo>
                      <a:pt x="49" y="107"/>
                    </a:lnTo>
                    <a:lnTo>
                      <a:pt x="56" y="107"/>
                    </a:lnTo>
                    <a:lnTo>
                      <a:pt x="56" y="110"/>
                    </a:lnTo>
                    <a:lnTo>
                      <a:pt x="0" y="110"/>
                    </a:lnTo>
                    <a:lnTo>
                      <a:pt x="0" y="107"/>
                    </a:lnTo>
                    <a:lnTo>
                      <a:pt x="7" y="107"/>
                    </a:lnTo>
                    <a:lnTo>
                      <a:pt x="11" y="105"/>
                    </a:lnTo>
                    <a:lnTo>
                      <a:pt x="14" y="103"/>
                    </a:lnTo>
                    <a:lnTo>
                      <a:pt x="14" y="98"/>
                    </a:lnTo>
                    <a:lnTo>
                      <a:pt x="16" y="93"/>
                    </a:lnTo>
                    <a:lnTo>
                      <a:pt x="16" y="86"/>
                    </a:lnTo>
                    <a:lnTo>
                      <a:pt x="16" y="44"/>
                    </a:lnTo>
                    <a:lnTo>
                      <a:pt x="16" y="33"/>
                    </a:lnTo>
                    <a:lnTo>
                      <a:pt x="14" y="26"/>
                    </a:lnTo>
                    <a:lnTo>
                      <a:pt x="14" y="21"/>
                    </a:lnTo>
                    <a:lnTo>
                      <a:pt x="14" y="19"/>
                    </a:lnTo>
                    <a:lnTo>
                      <a:pt x="11" y="16"/>
                    </a:lnTo>
                    <a:lnTo>
                      <a:pt x="11" y="14"/>
                    </a:lnTo>
                    <a:lnTo>
                      <a:pt x="9" y="14"/>
                    </a:lnTo>
                    <a:lnTo>
                      <a:pt x="4" y="14"/>
                    </a:lnTo>
                    <a:lnTo>
                      <a:pt x="2" y="16"/>
                    </a:lnTo>
                    <a:lnTo>
                      <a:pt x="0" y="14"/>
                    </a:lnTo>
                    <a:lnTo>
                      <a:pt x="30" y="0"/>
                    </a:lnTo>
                    <a:lnTo>
                      <a:pt x="35" y="0"/>
                    </a:lnTo>
                    <a:close/>
                  </a:path>
                </a:pathLst>
              </a:custGeom>
              <a:solidFill>
                <a:srgbClr val="000000"/>
              </a:solidFill>
              <a:ln w="0">
                <a:solidFill>
                  <a:srgbClr val="000000"/>
                </a:solidFill>
                <a:round/>
                <a:headEnd/>
                <a:tailEnd/>
              </a:ln>
            </p:spPr>
            <p:txBody>
              <a:bodyPr/>
              <a:lstStyle/>
              <a:p>
                <a:endParaRPr lang="en-US"/>
              </a:p>
            </p:txBody>
          </p:sp>
          <p:sp>
            <p:nvSpPr>
              <p:cNvPr id="534818" name="Freeform 290"/>
              <p:cNvSpPr>
                <a:spLocks noEditPoints="1"/>
              </p:cNvSpPr>
              <p:nvPr/>
            </p:nvSpPr>
            <p:spPr bwMode="auto">
              <a:xfrm>
                <a:off x="4768" y="63"/>
                <a:ext cx="103" cy="112"/>
              </a:xfrm>
              <a:custGeom>
                <a:avLst/>
                <a:gdLst/>
                <a:ahLst/>
                <a:cxnLst>
                  <a:cxn ang="0">
                    <a:pos x="52" y="0"/>
                  </a:cxn>
                  <a:cxn ang="0">
                    <a:pos x="73" y="5"/>
                  </a:cxn>
                  <a:cxn ang="0">
                    <a:pos x="89" y="19"/>
                  </a:cxn>
                  <a:cxn ang="0">
                    <a:pos x="96" y="30"/>
                  </a:cxn>
                  <a:cxn ang="0">
                    <a:pos x="101" y="42"/>
                  </a:cxn>
                  <a:cxn ang="0">
                    <a:pos x="103" y="54"/>
                  </a:cxn>
                  <a:cxn ang="0">
                    <a:pos x="101" y="70"/>
                  </a:cxn>
                  <a:cxn ang="0">
                    <a:pos x="96" y="84"/>
                  </a:cxn>
                  <a:cxn ang="0">
                    <a:pos x="89" y="93"/>
                  </a:cxn>
                  <a:cxn ang="0">
                    <a:pos x="85" y="100"/>
                  </a:cxn>
                  <a:cxn ang="0">
                    <a:pos x="78" y="105"/>
                  </a:cxn>
                  <a:cxn ang="0">
                    <a:pos x="68" y="110"/>
                  </a:cxn>
                  <a:cxn ang="0">
                    <a:pos x="59" y="112"/>
                  </a:cxn>
                  <a:cxn ang="0">
                    <a:pos x="49" y="112"/>
                  </a:cxn>
                  <a:cxn ang="0">
                    <a:pos x="28" y="107"/>
                  </a:cxn>
                  <a:cxn ang="0">
                    <a:pos x="12" y="93"/>
                  </a:cxn>
                  <a:cxn ang="0">
                    <a:pos x="5" y="82"/>
                  </a:cxn>
                  <a:cxn ang="0">
                    <a:pos x="0" y="70"/>
                  </a:cxn>
                  <a:cxn ang="0">
                    <a:pos x="0" y="58"/>
                  </a:cxn>
                  <a:cxn ang="0">
                    <a:pos x="0" y="42"/>
                  </a:cxn>
                  <a:cxn ang="0">
                    <a:pos x="7" y="28"/>
                  </a:cxn>
                  <a:cxn ang="0">
                    <a:pos x="12" y="19"/>
                  </a:cxn>
                  <a:cxn ang="0">
                    <a:pos x="19" y="12"/>
                  </a:cxn>
                  <a:cxn ang="0">
                    <a:pos x="26" y="7"/>
                  </a:cxn>
                  <a:cxn ang="0">
                    <a:pos x="38" y="2"/>
                  </a:cxn>
                  <a:cxn ang="0">
                    <a:pos x="52" y="0"/>
                  </a:cxn>
                  <a:cxn ang="0">
                    <a:pos x="47" y="7"/>
                  </a:cxn>
                  <a:cxn ang="0">
                    <a:pos x="40" y="9"/>
                  </a:cxn>
                  <a:cxn ang="0">
                    <a:pos x="33" y="12"/>
                  </a:cxn>
                  <a:cxn ang="0">
                    <a:pos x="28" y="16"/>
                  </a:cxn>
                  <a:cxn ang="0">
                    <a:pos x="24" y="23"/>
                  </a:cxn>
                  <a:cxn ang="0">
                    <a:pos x="21" y="35"/>
                  </a:cxn>
                  <a:cxn ang="0">
                    <a:pos x="19" y="49"/>
                  </a:cxn>
                  <a:cxn ang="0">
                    <a:pos x="21" y="70"/>
                  </a:cxn>
                  <a:cxn ang="0">
                    <a:pos x="28" y="89"/>
                  </a:cxn>
                  <a:cxn ang="0">
                    <a:pos x="35" y="96"/>
                  </a:cxn>
                  <a:cxn ang="0">
                    <a:pos x="40" y="100"/>
                  </a:cxn>
                  <a:cxn ang="0">
                    <a:pos x="47" y="105"/>
                  </a:cxn>
                  <a:cxn ang="0">
                    <a:pos x="54" y="105"/>
                  </a:cxn>
                  <a:cxn ang="0">
                    <a:pos x="61" y="105"/>
                  </a:cxn>
                  <a:cxn ang="0">
                    <a:pos x="68" y="100"/>
                  </a:cxn>
                  <a:cxn ang="0">
                    <a:pos x="75" y="96"/>
                  </a:cxn>
                  <a:cxn ang="0">
                    <a:pos x="78" y="91"/>
                  </a:cxn>
                  <a:cxn ang="0">
                    <a:pos x="80" y="84"/>
                  </a:cxn>
                  <a:cxn ang="0">
                    <a:pos x="82" y="75"/>
                  </a:cxn>
                  <a:cxn ang="0">
                    <a:pos x="82" y="63"/>
                  </a:cxn>
                  <a:cxn ang="0">
                    <a:pos x="80" y="37"/>
                  </a:cxn>
                  <a:cxn ang="0">
                    <a:pos x="68" y="19"/>
                  </a:cxn>
                  <a:cxn ang="0">
                    <a:pos x="64" y="14"/>
                  </a:cxn>
                  <a:cxn ang="0">
                    <a:pos x="57" y="9"/>
                  </a:cxn>
                  <a:cxn ang="0">
                    <a:pos x="47" y="7"/>
                  </a:cxn>
                </a:cxnLst>
                <a:rect l="0" t="0" r="r" b="b"/>
                <a:pathLst>
                  <a:path w="103" h="112">
                    <a:moveTo>
                      <a:pt x="52" y="0"/>
                    </a:moveTo>
                    <a:lnTo>
                      <a:pt x="73" y="5"/>
                    </a:lnTo>
                    <a:lnTo>
                      <a:pt x="89" y="19"/>
                    </a:lnTo>
                    <a:lnTo>
                      <a:pt x="96" y="30"/>
                    </a:lnTo>
                    <a:lnTo>
                      <a:pt x="101" y="42"/>
                    </a:lnTo>
                    <a:lnTo>
                      <a:pt x="103" y="54"/>
                    </a:lnTo>
                    <a:lnTo>
                      <a:pt x="101" y="70"/>
                    </a:lnTo>
                    <a:lnTo>
                      <a:pt x="96" y="84"/>
                    </a:lnTo>
                    <a:lnTo>
                      <a:pt x="89" y="93"/>
                    </a:lnTo>
                    <a:lnTo>
                      <a:pt x="85" y="100"/>
                    </a:lnTo>
                    <a:lnTo>
                      <a:pt x="78" y="105"/>
                    </a:lnTo>
                    <a:lnTo>
                      <a:pt x="68" y="110"/>
                    </a:lnTo>
                    <a:lnTo>
                      <a:pt x="59" y="112"/>
                    </a:lnTo>
                    <a:lnTo>
                      <a:pt x="49" y="112"/>
                    </a:lnTo>
                    <a:lnTo>
                      <a:pt x="28" y="107"/>
                    </a:lnTo>
                    <a:lnTo>
                      <a:pt x="12" y="93"/>
                    </a:lnTo>
                    <a:lnTo>
                      <a:pt x="5" y="82"/>
                    </a:lnTo>
                    <a:lnTo>
                      <a:pt x="0" y="70"/>
                    </a:lnTo>
                    <a:lnTo>
                      <a:pt x="0" y="58"/>
                    </a:lnTo>
                    <a:lnTo>
                      <a:pt x="0" y="42"/>
                    </a:lnTo>
                    <a:lnTo>
                      <a:pt x="7" y="28"/>
                    </a:lnTo>
                    <a:lnTo>
                      <a:pt x="12" y="19"/>
                    </a:lnTo>
                    <a:lnTo>
                      <a:pt x="19" y="12"/>
                    </a:lnTo>
                    <a:lnTo>
                      <a:pt x="26" y="7"/>
                    </a:lnTo>
                    <a:lnTo>
                      <a:pt x="38" y="2"/>
                    </a:lnTo>
                    <a:lnTo>
                      <a:pt x="52" y="0"/>
                    </a:lnTo>
                    <a:close/>
                    <a:moveTo>
                      <a:pt x="47" y="7"/>
                    </a:moveTo>
                    <a:lnTo>
                      <a:pt x="40" y="9"/>
                    </a:lnTo>
                    <a:lnTo>
                      <a:pt x="33" y="12"/>
                    </a:lnTo>
                    <a:lnTo>
                      <a:pt x="28" y="16"/>
                    </a:lnTo>
                    <a:lnTo>
                      <a:pt x="24" y="23"/>
                    </a:lnTo>
                    <a:lnTo>
                      <a:pt x="21" y="35"/>
                    </a:lnTo>
                    <a:lnTo>
                      <a:pt x="19" y="49"/>
                    </a:lnTo>
                    <a:lnTo>
                      <a:pt x="21" y="70"/>
                    </a:lnTo>
                    <a:lnTo>
                      <a:pt x="28" y="89"/>
                    </a:lnTo>
                    <a:lnTo>
                      <a:pt x="35" y="96"/>
                    </a:lnTo>
                    <a:lnTo>
                      <a:pt x="40" y="100"/>
                    </a:lnTo>
                    <a:lnTo>
                      <a:pt x="47" y="105"/>
                    </a:lnTo>
                    <a:lnTo>
                      <a:pt x="54" y="105"/>
                    </a:lnTo>
                    <a:lnTo>
                      <a:pt x="61" y="105"/>
                    </a:lnTo>
                    <a:lnTo>
                      <a:pt x="68" y="100"/>
                    </a:lnTo>
                    <a:lnTo>
                      <a:pt x="75" y="96"/>
                    </a:lnTo>
                    <a:lnTo>
                      <a:pt x="78" y="91"/>
                    </a:lnTo>
                    <a:lnTo>
                      <a:pt x="80" y="84"/>
                    </a:lnTo>
                    <a:lnTo>
                      <a:pt x="82" y="75"/>
                    </a:lnTo>
                    <a:lnTo>
                      <a:pt x="82" y="63"/>
                    </a:lnTo>
                    <a:lnTo>
                      <a:pt x="80" y="37"/>
                    </a:lnTo>
                    <a:lnTo>
                      <a:pt x="68" y="19"/>
                    </a:lnTo>
                    <a:lnTo>
                      <a:pt x="64" y="14"/>
                    </a:lnTo>
                    <a:lnTo>
                      <a:pt x="57" y="9"/>
                    </a:lnTo>
                    <a:lnTo>
                      <a:pt x="47" y="7"/>
                    </a:lnTo>
                    <a:close/>
                  </a:path>
                </a:pathLst>
              </a:custGeom>
              <a:solidFill>
                <a:srgbClr val="000000"/>
              </a:solidFill>
              <a:ln w="0">
                <a:solidFill>
                  <a:srgbClr val="000000"/>
                </a:solidFill>
                <a:round/>
                <a:headEnd/>
                <a:tailEnd/>
              </a:ln>
            </p:spPr>
            <p:txBody>
              <a:bodyPr/>
              <a:lstStyle/>
              <a:p>
                <a:endParaRPr lang="en-US"/>
              </a:p>
            </p:txBody>
          </p:sp>
          <p:sp>
            <p:nvSpPr>
              <p:cNvPr id="534817" name="Freeform 289"/>
              <p:cNvSpPr>
                <a:spLocks noEditPoints="1"/>
              </p:cNvSpPr>
              <p:nvPr/>
            </p:nvSpPr>
            <p:spPr bwMode="auto">
              <a:xfrm>
                <a:off x="4890" y="7"/>
                <a:ext cx="49" cy="166"/>
              </a:xfrm>
              <a:custGeom>
                <a:avLst/>
                <a:gdLst/>
                <a:ahLst/>
                <a:cxnLst>
                  <a:cxn ang="0">
                    <a:pos x="23" y="0"/>
                  </a:cxn>
                  <a:cxn ang="0">
                    <a:pos x="31" y="0"/>
                  </a:cxn>
                  <a:cxn ang="0">
                    <a:pos x="33" y="2"/>
                  </a:cxn>
                  <a:cxn ang="0">
                    <a:pos x="38" y="7"/>
                  </a:cxn>
                  <a:cxn ang="0">
                    <a:pos x="38" y="12"/>
                  </a:cxn>
                  <a:cxn ang="0">
                    <a:pos x="38" y="19"/>
                  </a:cxn>
                  <a:cxn ang="0">
                    <a:pos x="33" y="23"/>
                  </a:cxn>
                  <a:cxn ang="0">
                    <a:pos x="31" y="26"/>
                  </a:cxn>
                  <a:cxn ang="0">
                    <a:pos x="23" y="26"/>
                  </a:cxn>
                  <a:cxn ang="0">
                    <a:pos x="19" y="26"/>
                  </a:cxn>
                  <a:cxn ang="0">
                    <a:pos x="14" y="23"/>
                  </a:cxn>
                  <a:cxn ang="0">
                    <a:pos x="12" y="19"/>
                  </a:cxn>
                  <a:cxn ang="0">
                    <a:pos x="9" y="12"/>
                  </a:cxn>
                  <a:cxn ang="0">
                    <a:pos x="12" y="7"/>
                  </a:cxn>
                  <a:cxn ang="0">
                    <a:pos x="14" y="2"/>
                  </a:cxn>
                  <a:cxn ang="0">
                    <a:pos x="19" y="0"/>
                  </a:cxn>
                  <a:cxn ang="0">
                    <a:pos x="23" y="0"/>
                  </a:cxn>
                  <a:cxn ang="0">
                    <a:pos x="35" y="56"/>
                  </a:cxn>
                  <a:cxn ang="0">
                    <a:pos x="35" y="142"/>
                  </a:cxn>
                  <a:cxn ang="0">
                    <a:pos x="35" y="152"/>
                  </a:cxn>
                  <a:cxn ang="0">
                    <a:pos x="38" y="156"/>
                  </a:cxn>
                  <a:cxn ang="0">
                    <a:pos x="38" y="159"/>
                  </a:cxn>
                  <a:cxn ang="0">
                    <a:pos x="40" y="161"/>
                  </a:cxn>
                  <a:cxn ang="0">
                    <a:pos x="45" y="163"/>
                  </a:cxn>
                  <a:cxn ang="0">
                    <a:pos x="49" y="163"/>
                  </a:cxn>
                  <a:cxn ang="0">
                    <a:pos x="49" y="166"/>
                  </a:cxn>
                  <a:cxn ang="0">
                    <a:pos x="0" y="166"/>
                  </a:cxn>
                  <a:cxn ang="0">
                    <a:pos x="0" y="163"/>
                  </a:cxn>
                  <a:cxn ang="0">
                    <a:pos x="7" y="163"/>
                  </a:cxn>
                  <a:cxn ang="0">
                    <a:pos x="9" y="161"/>
                  </a:cxn>
                  <a:cxn ang="0">
                    <a:pos x="12" y="161"/>
                  </a:cxn>
                  <a:cxn ang="0">
                    <a:pos x="14" y="156"/>
                  </a:cxn>
                  <a:cxn ang="0">
                    <a:pos x="14" y="152"/>
                  </a:cxn>
                  <a:cxn ang="0">
                    <a:pos x="16" y="142"/>
                  </a:cxn>
                  <a:cxn ang="0">
                    <a:pos x="16" y="100"/>
                  </a:cxn>
                  <a:cxn ang="0">
                    <a:pos x="14" y="91"/>
                  </a:cxn>
                  <a:cxn ang="0">
                    <a:pos x="14" y="82"/>
                  </a:cxn>
                  <a:cxn ang="0">
                    <a:pos x="14" y="77"/>
                  </a:cxn>
                  <a:cxn ang="0">
                    <a:pos x="14" y="72"/>
                  </a:cxn>
                  <a:cxn ang="0">
                    <a:pos x="12" y="70"/>
                  </a:cxn>
                  <a:cxn ang="0">
                    <a:pos x="9" y="70"/>
                  </a:cxn>
                  <a:cxn ang="0">
                    <a:pos x="7" y="70"/>
                  </a:cxn>
                  <a:cxn ang="0">
                    <a:pos x="5" y="70"/>
                  </a:cxn>
                  <a:cxn ang="0">
                    <a:pos x="2" y="72"/>
                  </a:cxn>
                  <a:cxn ang="0">
                    <a:pos x="0" y="70"/>
                  </a:cxn>
                  <a:cxn ang="0">
                    <a:pos x="31" y="56"/>
                  </a:cxn>
                  <a:cxn ang="0">
                    <a:pos x="35" y="56"/>
                  </a:cxn>
                </a:cxnLst>
                <a:rect l="0" t="0" r="r" b="b"/>
                <a:pathLst>
                  <a:path w="49" h="166">
                    <a:moveTo>
                      <a:pt x="23" y="0"/>
                    </a:moveTo>
                    <a:lnTo>
                      <a:pt x="31" y="0"/>
                    </a:lnTo>
                    <a:lnTo>
                      <a:pt x="33" y="2"/>
                    </a:lnTo>
                    <a:lnTo>
                      <a:pt x="38" y="7"/>
                    </a:lnTo>
                    <a:lnTo>
                      <a:pt x="38" y="12"/>
                    </a:lnTo>
                    <a:lnTo>
                      <a:pt x="38" y="19"/>
                    </a:lnTo>
                    <a:lnTo>
                      <a:pt x="33" y="23"/>
                    </a:lnTo>
                    <a:lnTo>
                      <a:pt x="31" y="26"/>
                    </a:lnTo>
                    <a:lnTo>
                      <a:pt x="23" y="26"/>
                    </a:lnTo>
                    <a:lnTo>
                      <a:pt x="19" y="26"/>
                    </a:lnTo>
                    <a:lnTo>
                      <a:pt x="14" y="23"/>
                    </a:lnTo>
                    <a:lnTo>
                      <a:pt x="12" y="19"/>
                    </a:lnTo>
                    <a:lnTo>
                      <a:pt x="9" y="12"/>
                    </a:lnTo>
                    <a:lnTo>
                      <a:pt x="12" y="7"/>
                    </a:lnTo>
                    <a:lnTo>
                      <a:pt x="14" y="2"/>
                    </a:lnTo>
                    <a:lnTo>
                      <a:pt x="19" y="0"/>
                    </a:lnTo>
                    <a:lnTo>
                      <a:pt x="23" y="0"/>
                    </a:lnTo>
                    <a:close/>
                    <a:moveTo>
                      <a:pt x="35" y="56"/>
                    </a:moveTo>
                    <a:lnTo>
                      <a:pt x="35" y="142"/>
                    </a:lnTo>
                    <a:lnTo>
                      <a:pt x="35" y="152"/>
                    </a:lnTo>
                    <a:lnTo>
                      <a:pt x="38" y="156"/>
                    </a:lnTo>
                    <a:lnTo>
                      <a:pt x="38" y="159"/>
                    </a:lnTo>
                    <a:lnTo>
                      <a:pt x="40" y="161"/>
                    </a:lnTo>
                    <a:lnTo>
                      <a:pt x="45" y="163"/>
                    </a:lnTo>
                    <a:lnTo>
                      <a:pt x="49" y="163"/>
                    </a:lnTo>
                    <a:lnTo>
                      <a:pt x="49" y="166"/>
                    </a:lnTo>
                    <a:lnTo>
                      <a:pt x="0" y="166"/>
                    </a:lnTo>
                    <a:lnTo>
                      <a:pt x="0" y="163"/>
                    </a:lnTo>
                    <a:lnTo>
                      <a:pt x="7" y="163"/>
                    </a:lnTo>
                    <a:lnTo>
                      <a:pt x="9" y="161"/>
                    </a:lnTo>
                    <a:lnTo>
                      <a:pt x="12" y="161"/>
                    </a:lnTo>
                    <a:lnTo>
                      <a:pt x="14" y="156"/>
                    </a:lnTo>
                    <a:lnTo>
                      <a:pt x="14" y="152"/>
                    </a:lnTo>
                    <a:lnTo>
                      <a:pt x="16" y="142"/>
                    </a:lnTo>
                    <a:lnTo>
                      <a:pt x="16" y="100"/>
                    </a:lnTo>
                    <a:lnTo>
                      <a:pt x="14" y="91"/>
                    </a:lnTo>
                    <a:lnTo>
                      <a:pt x="14" y="82"/>
                    </a:lnTo>
                    <a:lnTo>
                      <a:pt x="14" y="77"/>
                    </a:lnTo>
                    <a:lnTo>
                      <a:pt x="14" y="72"/>
                    </a:lnTo>
                    <a:lnTo>
                      <a:pt x="12" y="70"/>
                    </a:lnTo>
                    <a:lnTo>
                      <a:pt x="9" y="70"/>
                    </a:lnTo>
                    <a:lnTo>
                      <a:pt x="7" y="70"/>
                    </a:lnTo>
                    <a:lnTo>
                      <a:pt x="5" y="70"/>
                    </a:lnTo>
                    <a:lnTo>
                      <a:pt x="2" y="72"/>
                    </a:lnTo>
                    <a:lnTo>
                      <a:pt x="0" y="70"/>
                    </a:lnTo>
                    <a:lnTo>
                      <a:pt x="31" y="56"/>
                    </a:lnTo>
                    <a:lnTo>
                      <a:pt x="35" y="56"/>
                    </a:lnTo>
                    <a:close/>
                  </a:path>
                </a:pathLst>
              </a:custGeom>
              <a:solidFill>
                <a:srgbClr val="000000"/>
              </a:solidFill>
              <a:ln w="0">
                <a:solidFill>
                  <a:srgbClr val="000000"/>
                </a:solidFill>
                <a:round/>
                <a:headEnd/>
                <a:tailEnd/>
              </a:ln>
            </p:spPr>
            <p:txBody>
              <a:bodyPr/>
              <a:lstStyle/>
              <a:p>
                <a:endParaRPr lang="en-US"/>
              </a:p>
            </p:txBody>
          </p:sp>
          <p:sp>
            <p:nvSpPr>
              <p:cNvPr id="534816" name="Freeform 288"/>
              <p:cNvSpPr>
                <a:spLocks noEditPoints="1"/>
              </p:cNvSpPr>
              <p:nvPr/>
            </p:nvSpPr>
            <p:spPr bwMode="auto">
              <a:xfrm>
                <a:off x="4956" y="7"/>
                <a:ext cx="110" cy="168"/>
              </a:xfrm>
              <a:custGeom>
                <a:avLst/>
                <a:gdLst/>
                <a:ahLst/>
                <a:cxnLst>
                  <a:cxn ang="0">
                    <a:pos x="68" y="159"/>
                  </a:cxn>
                  <a:cxn ang="0">
                    <a:pos x="51" y="168"/>
                  </a:cxn>
                  <a:cxn ang="0">
                    <a:pos x="32" y="168"/>
                  </a:cxn>
                  <a:cxn ang="0">
                    <a:pos x="14" y="154"/>
                  </a:cxn>
                  <a:cxn ang="0">
                    <a:pos x="2" y="138"/>
                  </a:cxn>
                  <a:cxn ang="0">
                    <a:pos x="0" y="117"/>
                  </a:cxn>
                  <a:cxn ang="0">
                    <a:pos x="14" y="75"/>
                  </a:cxn>
                  <a:cxn ang="0">
                    <a:pos x="30" y="61"/>
                  </a:cxn>
                  <a:cxn ang="0">
                    <a:pos x="51" y="56"/>
                  </a:cxn>
                  <a:cxn ang="0">
                    <a:pos x="68" y="61"/>
                  </a:cxn>
                  <a:cxn ang="0">
                    <a:pos x="75" y="44"/>
                  </a:cxn>
                  <a:cxn ang="0">
                    <a:pos x="75" y="23"/>
                  </a:cxn>
                  <a:cxn ang="0">
                    <a:pos x="72" y="16"/>
                  </a:cxn>
                  <a:cxn ang="0">
                    <a:pos x="70" y="12"/>
                  </a:cxn>
                  <a:cxn ang="0">
                    <a:pos x="65" y="12"/>
                  </a:cxn>
                  <a:cxn ang="0">
                    <a:pos x="61" y="12"/>
                  </a:cxn>
                  <a:cxn ang="0">
                    <a:pos x="96" y="0"/>
                  </a:cxn>
                  <a:cxn ang="0">
                    <a:pos x="96" y="135"/>
                  </a:cxn>
                  <a:cxn ang="0">
                    <a:pos x="96" y="147"/>
                  </a:cxn>
                  <a:cxn ang="0">
                    <a:pos x="98" y="154"/>
                  </a:cxn>
                  <a:cxn ang="0">
                    <a:pos x="103" y="156"/>
                  </a:cxn>
                  <a:cxn ang="0">
                    <a:pos x="110" y="154"/>
                  </a:cxn>
                  <a:cxn ang="0">
                    <a:pos x="79" y="168"/>
                  </a:cxn>
                  <a:cxn ang="0">
                    <a:pos x="75" y="149"/>
                  </a:cxn>
                  <a:cxn ang="0">
                    <a:pos x="75" y="91"/>
                  </a:cxn>
                  <a:cxn ang="0">
                    <a:pos x="70" y="77"/>
                  </a:cxn>
                  <a:cxn ang="0">
                    <a:pos x="61" y="68"/>
                  </a:cxn>
                  <a:cxn ang="0">
                    <a:pos x="49" y="63"/>
                  </a:cxn>
                  <a:cxn ang="0">
                    <a:pos x="37" y="68"/>
                  </a:cxn>
                  <a:cxn ang="0">
                    <a:pos x="25" y="79"/>
                  </a:cxn>
                  <a:cxn ang="0">
                    <a:pos x="21" y="96"/>
                  </a:cxn>
                  <a:cxn ang="0">
                    <a:pos x="21" y="117"/>
                  </a:cxn>
                  <a:cxn ang="0">
                    <a:pos x="25" y="135"/>
                  </a:cxn>
                  <a:cxn ang="0">
                    <a:pos x="37" y="149"/>
                  </a:cxn>
                  <a:cxn ang="0">
                    <a:pos x="54" y="154"/>
                  </a:cxn>
                  <a:cxn ang="0">
                    <a:pos x="68" y="149"/>
                  </a:cxn>
                </a:cxnLst>
                <a:rect l="0" t="0" r="r" b="b"/>
                <a:pathLst>
                  <a:path w="110" h="168">
                    <a:moveTo>
                      <a:pt x="75" y="149"/>
                    </a:moveTo>
                    <a:lnTo>
                      <a:pt x="68" y="159"/>
                    </a:lnTo>
                    <a:lnTo>
                      <a:pt x="61" y="166"/>
                    </a:lnTo>
                    <a:lnTo>
                      <a:pt x="51" y="168"/>
                    </a:lnTo>
                    <a:lnTo>
                      <a:pt x="44" y="168"/>
                    </a:lnTo>
                    <a:lnTo>
                      <a:pt x="32" y="168"/>
                    </a:lnTo>
                    <a:lnTo>
                      <a:pt x="21" y="163"/>
                    </a:lnTo>
                    <a:lnTo>
                      <a:pt x="14" y="154"/>
                    </a:lnTo>
                    <a:lnTo>
                      <a:pt x="7" y="147"/>
                    </a:lnTo>
                    <a:lnTo>
                      <a:pt x="2" y="138"/>
                    </a:lnTo>
                    <a:lnTo>
                      <a:pt x="0" y="128"/>
                    </a:lnTo>
                    <a:lnTo>
                      <a:pt x="0" y="117"/>
                    </a:lnTo>
                    <a:lnTo>
                      <a:pt x="2" y="96"/>
                    </a:lnTo>
                    <a:lnTo>
                      <a:pt x="14" y="75"/>
                    </a:lnTo>
                    <a:lnTo>
                      <a:pt x="21" y="68"/>
                    </a:lnTo>
                    <a:lnTo>
                      <a:pt x="30" y="61"/>
                    </a:lnTo>
                    <a:lnTo>
                      <a:pt x="39" y="58"/>
                    </a:lnTo>
                    <a:lnTo>
                      <a:pt x="51" y="56"/>
                    </a:lnTo>
                    <a:lnTo>
                      <a:pt x="61" y="58"/>
                    </a:lnTo>
                    <a:lnTo>
                      <a:pt x="68" y="61"/>
                    </a:lnTo>
                    <a:lnTo>
                      <a:pt x="75" y="68"/>
                    </a:lnTo>
                    <a:lnTo>
                      <a:pt x="75" y="44"/>
                    </a:lnTo>
                    <a:lnTo>
                      <a:pt x="75" y="33"/>
                    </a:lnTo>
                    <a:lnTo>
                      <a:pt x="75" y="23"/>
                    </a:lnTo>
                    <a:lnTo>
                      <a:pt x="75" y="19"/>
                    </a:lnTo>
                    <a:lnTo>
                      <a:pt x="72" y="16"/>
                    </a:lnTo>
                    <a:lnTo>
                      <a:pt x="72" y="14"/>
                    </a:lnTo>
                    <a:lnTo>
                      <a:pt x="70" y="12"/>
                    </a:lnTo>
                    <a:lnTo>
                      <a:pt x="68" y="12"/>
                    </a:lnTo>
                    <a:lnTo>
                      <a:pt x="65" y="12"/>
                    </a:lnTo>
                    <a:lnTo>
                      <a:pt x="61" y="14"/>
                    </a:lnTo>
                    <a:lnTo>
                      <a:pt x="61" y="12"/>
                    </a:lnTo>
                    <a:lnTo>
                      <a:pt x="89" y="0"/>
                    </a:lnTo>
                    <a:lnTo>
                      <a:pt x="96" y="0"/>
                    </a:lnTo>
                    <a:lnTo>
                      <a:pt x="96" y="124"/>
                    </a:lnTo>
                    <a:lnTo>
                      <a:pt x="96" y="135"/>
                    </a:lnTo>
                    <a:lnTo>
                      <a:pt x="96" y="142"/>
                    </a:lnTo>
                    <a:lnTo>
                      <a:pt x="96" y="147"/>
                    </a:lnTo>
                    <a:lnTo>
                      <a:pt x="96" y="152"/>
                    </a:lnTo>
                    <a:lnTo>
                      <a:pt x="98" y="154"/>
                    </a:lnTo>
                    <a:lnTo>
                      <a:pt x="100" y="156"/>
                    </a:lnTo>
                    <a:lnTo>
                      <a:pt x="103" y="156"/>
                    </a:lnTo>
                    <a:lnTo>
                      <a:pt x="105" y="156"/>
                    </a:lnTo>
                    <a:lnTo>
                      <a:pt x="110" y="154"/>
                    </a:lnTo>
                    <a:lnTo>
                      <a:pt x="110" y="156"/>
                    </a:lnTo>
                    <a:lnTo>
                      <a:pt x="79" y="168"/>
                    </a:lnTo>
                    <a:lnTo>
                      <a:pt x="75" y="168"/>
                    </a:lnTo>
                    <a:lnTo>
                      <a:pt x="75" y="149"/>
                    </a:lnTo>
                    <a:close/>
                    <a:moveTo>
                      <a:pt x="75" y="142"/>
                    </a:moveTo>
                    <a:lnTo>
                      <a:pt x="75" y="91"/>
                    </a:lnTo>
                    <a:lnTo>
                      <a:pt x="72" y="84"/>
                    </a:lnTo>
                    <a:lnTo>
                      <a:pt x="70" y="77"/>
                    </a:lnTo>
                    <a:lnTo>
                      <a:pt x="65" y="70"/>
                    </a:lnTo>
                    <a:lnTo>
                      <a:pt x="61" y="68"/>
                    </a:lnTo>
                    <a:lnTo>
                      <a:pt x="56" y="65"/>
                    </a:lnTo>
                    <a:lnTo>
                      <a:pt x="49" y="63"/>
                    </a:lnTo>
                    <a:lnTo>
                      <a:pt x="42" y="65"/>
                    </a:lnTo>
                    <a:lnTo>
                      <a:pt x="37" y="68"/>
                    </a:lnTo>
                    <a:lnTo>
                      <a:pt x="30" y="72"/>
                    </a:lnTo>
                    <a:lnTo>
                      <a:pt x="25" y="79"/>
                    </a:lnTo>
                    <a:lnTo>
                      <a:pt x="23" y="86"/>
                    </a:lnTo>
                    <a:lnTo>
                      <a:pt x="21" y="96"/>
                    </a:lnTo>
                    <a:lnTo>
                      <a:pt x="18" y="107"/>
                    </a:lnTo>
                    <a:lnTo>
                      <a:pt x="21" y="117"/>
                    </a:lnTo>
                    <a:lnTo>
                      <a:pt x="23" y="126"/>
                    </a:lnTo>
                    <a:lnTo>
                      <a:pt x="25" y="135"/>
                    </a:lnTo>
                    <a:lnTo>
                      <a:pt x="30" y="142"/>
                    </a:lnTo>
                    <a:lnTo>
                      <a:pt x="37" y="149"/>
                    </a:lnTo>
                    <a:lnTo>
                      <a:pt x="44" y="152"/>
                    </a:lnTo>
                    <a:lnTo>
                      <a:pt x="54" y="154"/>
                    </a:lnTo>
                    <a:lnTo>
                      <a:pt x="61" y="152"/>
                    </a:lnTo>
                    <a:lnTo>
                      <a:pt x="68" y="149"/>
                    </a:lnTo>
                    <a:lnTo>
                      <a:pt x="75" y="142"/>
                    </a:lnTo>
                    <a:close/>
                  </a:path>
                </a:pathLst>
              </a:custGeom>
              <a:solidFill>
                <a:srgbClr val="000000"/>
              </a:solidFill>
              <a:ln w="0">
                <a:solidFill>
                  <a:srgbClr val="000000"/>
                </a:solidFill>
                <a:round/>
                <a:headEnd/>
                <a:tailEnd/>
              </a:ln>
            </p:spPr>
            <p:txBody>
              <a:bodyPr/>
              <a:lstStyle/>
              <a:p>
                <a:endParaRPr lang="en-US"/>
              </a:p>
            </p:txBody>
          </p:sp>
          <p:sp>
            <p:nvSpPr>
              <p:cNvPr id="534815" name="Freeform 287"/>
              <p:cNvSpPr>
                <a:spLocks noEditPoints="1"/>
              </p:cNvSpPr>
              <p:nvPr/>
            </p:nvSpPr>
            <p:spPr bwMode="auto">
              <a:xfrm>
                <a:off x="5075" y="63"/>
                <a:ext cx="98" cy="112"/>
              </a:xfrm>
              <a:custGeom>
                <a:avLst/>
                <a:gdLst/>
                <a:ahLst/>
                <a:cxnLst>
                  <a:cxn ang="0">
                    <a:pos x="54" y="100"/>
                  </a:cxn>
                  <a:cxn ang="0">
                    <a:pos x="42" y="107"/>
                  </a:cxn>
                  <a:cxn ang="0">
                    <a:pos x="33" y="112"/>
                  </a:cxn>
                  <a:cxn ang="0">
                    <a:pos x="19" y="112"/>
                  </a:cxn>
                  <a:cxn ang="0">
                    <a:pos x="7" y="105"/>
                  </a:cxn>
                  <a:cxn ang="0">
                    <a:pos x="2" y="93"/>
                  </a:cxn>
                  <a:cxn ang="0">
                    <a:pos x="2" y="79"/>
                  </a:cxn>
                  <a:cxn ang="0">
                    <a:pos x="12" y="65"/>
                  </a:cxn>
                  <a:cxn ang="0">
                    <a:pos x="38" y="49"/>
                  </a:cxn>
                  <a:cxn ang="0">
                    <a:pos x="61" y="35"/>
                  </a:cxn>
                  <a:cxn ang="0">
                    <a:pos x="59" y="19"/>
                  </a:cxn>
                  <a:cxn ang="0">
                    <a:pos x="52" y="12"/>
                  </a:cxn>
                  <a:cxn ang="0">
                    <a:pos x="42" y="7"/>
                  </a:cxn>
                  <a:cxn ang="0">
                    <a:pos x="31" y="12"/>
                  </a:cxn>
                  <a:cxn ang="0">
                    <a:pos x="26" y="21"/>
                  </a:cxn>
                  <a:cxn ang="0">
                    <a:pos x="26" y="33"/>
                  </a:cxn>
                  <a:cxn ang="0">
                    <a:pos x="19" y="40"/>
                  </a:cxn>
                  <a:cxn ang="0">
                    <a:pos x="12" y="40"/>
                  </a:cxn>
                  <a:cxn ang="0">
                    <a:pos x="7" y="33"/>
                  </a:cxn>
                  <a:cxn ang="0">
                    <a:pos x="7" y="21"/>
                  </a:cxn>
                  <a:cxn ang="0">
                    <a:pos x="16" y="9"/>
                  </a:cxn>
                  <a:cxn ang="0">
                    <a:pos x="33" y="2"/>
                  </a:cxn>
                  <a:cxn ang="0">
                    <a:pos x="54" y="0"/>
                  </a:cxn>
                  <a:cxn ang="0">
                    <a:pos x="68" y="5"/>
                  </a:cxn>
                  <a:cxn ang="0">
                    <a:pos x="80" y="16"/>
                  </a:cxn>
                  <a:cxn ang="0">
                    <a:pos x="82" y="28"/>
                  </a:cxn>
                  <a:cxn ang="0">
                    <a:pos x="82" y="72"/>
                  </a:cxn>
                  <a:cxn ang="0">
                    <a:pos x="82" y="89"/>
                  </a:cxn>
                  <a:cxn ang="0">
                    <a:pos x="82" y="96"/>
                  </a:cxn>
                  <a:cxn ang="0">
                    <a:pos x="84" y="98"/>
                  </a:cxn>
                  <a:cxn ang="0">
                    <a:pos x="89" y="98"/>
                  </a:cxn>
                  <a:cxn ang="0">
                    <a:pos x="94" y="96"/>
                  </a:cxn>
                  <a:cxn ang="0">
                    <a:pos x="98" y="96"/>
                  </a:cxn>
                  <a:cxn ang="0">
                    <a:pos x="82" y="112"/>
                  </a:cxn>
                  <a:cxn ang="0">
                    <a:pos x="68" y="112"/>
                  </a:cxn>
                  <a:cxn ang="0">
                    <a:pos x="63" y="105"/>
                  </a:cxn>
                  <a:cxn ang="0">
                    <a:pos x="61" y="93"/>
                  </a:cxn>
                  <a:cxn ang="0">
                    <a:pos x="61" y="49"/>
                  </a:cxn>
                  <a:cxn ang="0">
                    <a:pos x="42" y="56"/>
                  </a:cxn>
                  <a:cxn ang="0">
                    <a:pos x="31" y="63"/>
                  </a:cxn>
                  <a:cxn ang="0">
                    <a:pos x="21" y="72"/>
                  </a:cxn>
                  <a:cxn ang="0">
                    <a:pos x="21" y="86"/>
                  </a:cxn>
                  <a:cxn ang="0">
                    <a:pos x="31" y="96"/>
                  </a:cxn>
                  <a:cxn ang="0">
                    <a:pos x="45" y="96"/>
                  </a:cxn>
                  <a:cxn ang="0">
                    <a:pos x="61" y="86"/>
                  </a:cxn>
                </a:cxnLst>
                <a:rect l="0" t="0" r="r" b="b"/>
                <a:pathLst>
                  <a:path w="98" h="112">
                    <a:moveTo>
                      <a:pt x="61" y="93"/>
                    </a:moveTo>
                    <a:lnTo>
                      <a:pt x="54" y="100"/>
                    </a:lnTo>
                    <a:lnTo>
                      <a:pt x="47" y="105"/>
                    </a:lnTo>
                    <a:lnTo>
                      <a:pt x="42" y="107"/>
                    </a:lnTo>
                    <a:lnTo>
                      <a:pt x="40" y="110"/>
                    </a:lnTo>
                    <a:lnTo>
                      <a:pt x="33" y="112"/>
                    </a:lnTo>
                    <a:lnTo>
                      <a:pt x="26" y="112"/>
                    </a:lnTo>
                    <a:lnTo>
                      <a:pt x="19" y="112"/>
                    </a:lnTo>
                    <a:lnTo>
                      <a:pt x="14" y="110"/>
                    </a:lnTo>
                    <a:lnTo>
                      <a:pt x="7" y="105"/>
                    </a:lnTo>
                    <a:lnTo>
                      <a:pt x="5" y="100"/>
                    </a:lnTo>
                    <a:lnTo>
                      <a:pt x="2" y="93"/>
                    </a:lnTo>
                    <a:lnTo>
                      <a:pt x="0" y="86"/>
                    </a:lnTo>
                    <a:lnTo>
                      <a:pt x="2" y="79"/>
                    </a:lnTo>
                    <a:lnTo>
                      <a:pt x="5" y="72"/>
                    </a:lnTo>
                    <a:lnTo>
                      <a:pt x="12" y="65"/>
                    </a:lnTo>
                    <a:lnTo>
                      <a:pt x="21" y="58"/>
                    </a:lnTo>
                    <a:lnTo>
                      <a:pt x="38" y="49"/>
                    </a:lnTo>
                    <a:lnTo>
                      <a:pt x="61" y="40"/>
                    </a:lnTo>
                    <a:lnTo>
                      <a:pt x="61" y="35"/>
                    </a:lnTo>
                    <a:lnTo>
                      <a:pt x="61" y="26"/>
                    </a:lnTo>
                    <a:lnTo>
                      <a:pt x="59" y="19"/>
                    </a:lnTo>
                    <a:lnTo>
                      <a:pt x="56" y="14"/>
                    </a:lnTo>
                    <a:lnTo>
                      <a:pt x="52" y="12"/>
                    </a:lnTo>
                    <a:lnTo>
                      <a:pt x="47" y="9"/>
                    </a:lnTo>
                    <a:lnTo>
                      <a:pt x="42" y="7"/>
                    </a:lnTo>
                    <a:lnTo>
                      <a:pt x="35" y="9"/>
                    </a:lnTo>
                    <a:lnTo>
                      <a:pt x="31" y="12"/>
                    </a:lnTo>
                    <a:lnTo>
                      <a:pt x="26" y="16"/>
                    </a:lnTo>
                    <a:lnTo>
                      <a:pt x="26" y="21"/>
                    </a:lnTo>
                    <a:lnTo>
                      <a:pt x="26" y="28"/>
                    </a:lnTo>
                    <a:lnTo>
                      <a:pt x="26" y="33"/>
                    </a:lnTo>
                    <a:lnTo>
                      <a:pt x="24" y="37"/>
                    </a:lnTo>
                    <a:lnTo>
                      <a:pt x="19" y="40"/>
                    </a:lnTo>
                    <a:lnTo>
                      <a:pt x="16" y="40"/>
                    </a:lnTo>
                    <a:lnTo>
                      <a:pt x="12" y="40"/>
                    </a:lnTo>
                    <a:lnTo>
                      <a:pt x="9" y="37"/>
                    </a:lnTo>
                    <a:lnTo>
                      <a:pt x="7" y="33"/>
                    </a:lnTo>
                    <a:lnTo>
                      <a:pt x="5" y="28"/>
                    </a:lnTo>
                    <a:lnTo>
                      <a:pt x="7" y="21"/>
                    </a:lnTo>
                    <a:lnTo>
                      <a:pt x="9" y="16"/>
                    </a:lnTo>
                    <a:lnTo>
                      <a:pt x="16" y="9"/>
                    </a:lnTo>
                    <a:lnTo>
                      <a:pt x="24" y="5"/>
                    </a:lnTo>
                    <a:lnTo>
                      <a:pt x="33" y="2"/>
                    </a:lnTo>
                    <a:lnTo>
                      <a:pt x="45" y="0"/>
                    </a:lnTo>
                    <a:lnTo>
                      <a:pt x="54" y="0"/>
                    </a:lnTo>
                    <a:lnTo>
                      <a:pt x="61" y="2"/>
                    </a:lnTo>
                    <a:lnTo>
                      <a:pt x="68" y="5"/>
                    </a:lnTo>
                    <a:lnTo>
                      <a:pt x="75" y="9"/>
                    </a:lnTo>
                    <a:lnTo>
                      <a:pt x="80" y="16"/>
                    </a:lnTo>
                    <a:lnTo>
                      <a:pt x="80" y="21"/>
                    </a:lnTo>
                    <a:lnTo>
                      <a:pt x="82" y="28"/>
                    </a:lnTo>
                    <a:lnTo>
                      <a:pt x="82" y="37"/>
                    </a:lnTo>
                    <a:lnTo>
                      <a:pt x="82" y="72"/>
                    </a:lnTo>
                    <a:lnTo>
                      <a:pt x="82" y="82"/>
                    </a:lnTo>
                    <a:lnTo>
                      <a:pt x="82" y="89"/>
                    </a:lnTo>
                    <a:lnTo>
                      <a:pt x="82" y="91"/>
                    </a:lnTo>
                    <a:lnTo>
                      <a:pt x="82" y="96"/>
                    </a:lnTo>
                    <a:lnTo>
                      <a:pt x="84" y="96"/>
                    </a:lnTo>
                    <a:lnTo>
                      <a:pt x="84" y="98"/>
                    </a:lnTo>
                    <a:lnTo>
                      <a:pt x="87" y="98"/>
                    </a:lnTo>
                    <a:lnTo>
                      <a:pt x="89" y="98"/>
                    </a:lnTo>
                    <a:lnTo>
                      <a:pt x="94" y="96"/>
                    </a:lnTo>
                    <a:lnTo>
                      <a:pt x="98" y="91"/>
                    </a:lnTo>
                    <a:lnTo>
                      <a:pt x="98" y="96"/>
                    </a:lnTo>
                    <a:lnTo>
                      <a:pt x="89" y="105"/>
                    </a:lnTo>
                    <a:lnTo>
                      <a:pt x="82" y="112"/>
                    </a:lnTo>
                    <a:lnTo>
                      <a:pt x="73" y="112"/>
                    </a:lnTo>
                    <a:lnTo>
                      <a:pt x="68" y="112"/>
                    </a:lnTo>
                    <a:lnTo>
                      <a:pt x="66" y="110"/>
                    </a:lnTo>
                    <a:lnTo>
                      <a:pt x="63" y="105"/>
                    </a:lnTo>
                    <a:lnTo>
                      <a:pt x="61" y="100"/>
                    </a:lnTo>
                    <a:lnTo>
                      <a:pt x="61" y="93"/>
                    </a:lnTo>
                    <a:close/>
                    <a:moveTo>
                      <a:pt x="61" y="86"/>
                    </a:moveTo>
                    <a:lnTo>
                      <a:pt x="61" y="49"/>
                    </a:lnTo>
                    <a:lnTo>
                      <a:pt x="52" y="51"/>
                    </a:lnTo>
                    <a:lnTo>
                      <a:pt x="42" y="56"/>
                    </a:lnTo>
                    <a:lnTo>
                      <a:pt x="38" y="58"/>
                    </a:lnTo>
                    <a:lnTo>
                      <a:pt x="31" y="63"/>
                    </a:lnTo>
                    <a:lnTo>
                      <a:pt x="26" y="68"/>
                    </a:lnTo>
                    <a:lnTo>
                      <a:pt x="21" y="72"/>
                    </a:lnTo>
                    <a:lnTo>
                      <a:pt x="21" y="79"/>
                    </a:lnTo>
                    <a:lnTo>
                      <a:pt x="21" y="86"/>
                    </a:lnTo>
                    <a:lnTo>
                      <a:pt x="26" y="93"/>
                    </a:lnTo>
                    <a:lnTo>
                      <a:pt x="31" y="96"/>
                    </a:lnTo>
                    <a:lnTo>
                      <a:pt x="38" y="98"/>
                    </a:lnTo>
                    <a:lnTo>
                      <a:pt x="45" y="96"/>
                    </a:lnTo>
                    <a:lnTo>
                      <a:pt x="52" y="93"/>
                    </a:lnTo>
                    <a:lnTo>
                      <a:pt x="61" y="86"/>
                    </a:lnTo>
                    <a:close/>
                  </a:path>
                </a:pathLst>
              </a:custGeom>
              <a:solidFill>
                <a:srgbClr val="000000"/>
              </a:solidFill>
              <a:ln w="0">
                <a:solidFill>
                  <a:srgbClr val="000000"/>
                </a:solidFill>
                <a:round/>
                <a:headEnd/>
                <a:tailEnd/>
              </a:ln>
            </p:spPr>
            <p:txBody>
              <a:bodyPr/>
              <a:lstStyle/>
              <a:p>
                <a:endParaRPr lang="en-US"/>
              </a:p>
            </p:txBody>
          </p:sp>
          <p:sp>
            <p:nvSpPr>
              <p:cNvPr id="534814" name="Freeform 286"/>
              <p:cNvSpPr>
                <a:spLocks/>
              </p:cNvSpPr>
              <p:nvPr/>
            </p:nvSpPr>
            <p:spPr bwMode="auto">
              <a:xfrm>
                <a:off x="5185" y="7"/>
                <a:ext cx="52" cy="166"/>
              </a:xfrm>
              <a:custGeom>
                <a:avLst/>
                <a:gdLst/>
                <a:ahLst/>
                <a:cxnLst>
                  <a:cxn ang="0">
                    <a:pos x="35" y="0"/>
                  </a:cxn>
                  <a:cxn ang="0">
                    <a:pos x="35" y="142"/>
                  </a:cxn>
                  <a:cxn ang="0">
                    <a:pos x="38" y="152"/>
                  </a:cxn>
                  <a:cxn ang="0">
                    <a:pos x="38" y="156"/>
                  </a:cxn>
                  <a:cxn ang="0">
                    <a:pos x="40" y="159"/>
                  </a:cxn>
                  <a:cxn ang="0">
                    <a:pos x="42" y="161"/>
                  </a:cxn>
                  <a:cxn ang="0">
                    <a:pos x="45" y="163"/>
                  </a:cxn>
                  <a:cxn ang="0">
                    <a:pos x="52" y="163"/>
                  </a:cxn>
                  <a:cxn ang="0">
                    <a:pos x="52" y="166"/>
                  </a:cxn>
                  <a:cxn ang="0">
                    <a:pos x="0" y="166"/>
                  </a:cxn>
                  <a:cxn ang="0">
                    <a:pos x="0" y="163"/>
                  </a:cxn>
                  <a:cxn ang="0">
                    <a:pos x="7" y="163"/>
                  </a:cxn>
                  <a:cxn ang="0">
                    <a:pos x="12" y="161"/>
                  </a:cxn>
                  <a:cxn ang="0">
                    <a:pos x="14" y="161"/>
                  </a:cxn>
                  <a:cxn ang="0">
                    <a:pos x="14" y="156"/>
                  </a:cxn>
                  <a:cxn ang="0">
                    <a:pos x="17" y="152"/>
                  </a:cxn>
                  <a:cxn ang="0">
                    <a:pos x="17" y="142"/>
                  </a:cxn>
                  <a:cxn ang="0">
                    <a:pos x="17" y="44"/>
                  </a:cxn>
                  <a:cxn ang="0">
                    <a:pos x="17" y="33"/>
                  </a:cxn>
                  <a:cxn ang="0">
                    <a:pos x="17" y="23"/>
                  </a:cxn>
                  <a:cxn ang="0">
                    <a:pos x="17" y="19"/>
                  </a:cxn>
                  <a:cxn ang="0">
                    <a:pos x="14" y="16"/>
                  </a:cxn>
                  <a:cxn ang="0">
                    <a:pos x="14" y="14"/>
                  </a:cxn>
                  <a:cxn ang="0">
                    <a:pos x="12" y="12"/>
                  </a:cxn>
                  <a:cxn ang="0">
                    <a:pos x="10" y="12"/>
                  </a:cxn>
                  <a:cxn ang="0">
                    <a:pos x="7" y="12"/>
                  </a:cxn>
                  <a:cxn ang="0">
                    <a:pos x="3" y="14"/>
                  </a:cxn>
                  <a:cxn ang="0">
                    <a:pos x="0" y="12"/>
                  </a:cxn>
                  <a:cxn ang="0">
                    <a:pos x="31" y="0"/>
                  </a:cxn>
                  <a:cxn ang="0">
                    <a:pos x="35" y="0"/>
                  </a:cxn>
                </a:cxnLst>
                <a:rect l="0" t="0" r="r" b="b"/>
                <a:pathLst>
                  <a:path w="52" h="166">
                    <a:moveTo>
                      <a:pt x="35" y="0"/>
                    </a:moveTo>
                    <a:lnTo>
                      <a:pt x="35" y="142"/>
                    </a:lnTo>
                    <a:lnTo>
                      <a:pt x="38" y="152"/>
                    </a:lnTo>
                    <a:lnTo>
                      <a:pt x="38" y="156"/>
                    </a:lnTo>
                    <a:lnTo>
                      <a:pt x="40" y="159"/>
                    </a:lnTo>
                    <a:lnTo>
                      <a:pt x="42" y="161"/>
                    </a:lnTo>
                    <a:lnTo>
                      <a:pt x="45" y="163"/>
                    </a:lnTo>
                    <a:lnTo>
                      <a:pt x="52" y="163"/>
                    </a:lnTo>
                    <a:lnTo>
                      <a:pt x="52" y="166"/>
                    </a:lnTo>
                    <a:lnTo>
                      <a:pt x="0" y="166"/>
                    </a:lnTo>
                    <a:lnTo>
                      <a:pt x="0" y="163"/>
                    </a:lnTo>
                    <a:lnTo>
                      <a:pt x="7" y="163"/>
                    </a:lnTo>
                    <a:lnTo>
                      <a:pt x="12" y="161"/>
                    </a:lnTo>
                    <a:lnTo>
                      <a:pt x="14" y="161"/>
                    </a:lnTo>
                    <a:lnTo>
                      <a:pt x="14" y="156"/>
                    </a:lnTo>
                    <a:lnTo>
                      <a:pt x="17" y="152"/>
                    </a:lnTo>
                    <a:lnTo>
                      <a:pt x="17" y="142"/>
                    </a:lnTo>
                    <a:lnTo>
                      <a:pt x="17" y="44"/>
                    </a:lnTo>
                    <a:lnTo>
                      <a:pt x="17" y="33"/>
                    </a:lnTo>
                    <a:lnTo>
                      <a:pt x="17" y="23"/>
                    </a:lnTo>
                    <a:lnTo>
                      <a:pt x="17" y="19"/>
                    </a:lnTo>
                    <a:lnTo>
                      <a:pt x="14" y="16"/>
                    </a:lnTo>
                    <a:lnTo>
                      <a:pt x="14" y="14"/>
                    </a:lnTo>
                    <a:lnTo>
                      <a:pt x="12" y="12"/>
                    </a:lnTo>
                    <a:lnTo>
                      <a:pt x="10" y="12"/>
                    </a:lnTo>
                    <a:lnTo>
                      <a:pt x="7" y="12"/>
                    </a:lnTo>
                    <a:lnTo>
                      <a:pt x="3" y="14"/>
                    </a:lnTo>
                    <a:lnTo>
                      <a:pt x="0" y="12"/>
                    </a:lnTo>
                    <a:lnTo>
                      <a:pt x="31" y="0"/>
                    </a:lnTo>
                    <a:lnTo>
                      <a:pt x="35" y="0"/>
                    </a:lnTo>
                    <a:close/>
                  </a:path>
                </a:pathLst>
              </a:custGeom>
              <a:solidFill>
                <a:srgbClr val="000000"/>
              </a:solidFill>
              <a:ln w="0">
                <a:solidFill>
                  <a:srgbClr val="000000"/>
                </a:solidFill>
                <a:round/>
                <a:headEnd/>
                <a:tailEnd/>
              </a:ln>
            </p:spPr>
            <p:txBody>
              <a:bodyPr/>
              <a:lstStyle/>
              <a:p>
                <a:endParaRPr lang="en-US"/>
              </a:p>
            </p:txBody>
          </p:sp>
          <p:sp>
            <p:nvSpPr>
              <p:cNvPr id="534813" name="Freeform 285"/>
              <p:cNvSpPr>
                <a:spLocks/>
              </p:cNvSpPr>
              <p:nvPr/>
            </p:nvSpPr>
            <p:spPr bwMode="auto">
              <a:xfrm>
                <a:off x="5314" y="12"/>
                <a:ext cx="140" cy="163"/>
              </a:xfrm>
              <a:custGeom>
                <a:avLst/>
                <a:gdLst/>
                <a:ahLst/>
                <a:cxnLst>
                  <a:cxn ang="0">
                    <a:pos x="133" y="0"/>
                  </a:cxn>
                  <a:cxn ang="0">
                    <a:pos x="136" y="53"/>
                  </a:cxn>
                  <a:cxn ang="0">
                    <a:pos x="133" y="53"/>
                  </a:cxn>
                  <a:cxn ang="0">
                    <a:pos x="129" y="39"/>
                  </a:cxn>
                  <a:cxn ang="0">
                    <a:pos x="122" y="25"/>
                  </a:cxn>
                  <a:cxn ang="0">
                    <a:pos x="112" y="18"/>
                  </a:cxn>
                  <a:cxn ang="0">
                    <a:pos x="103" y="11"/>
                  </a:cxn>
                  <a:cxn ang="0">
                    <a:pos x="94" y="7"/>
                  </a:cxn>
                  <a:cxn ang="0">
                    <a:pos x="82" y="7"/>
                  </a:cxn>
                  <a:cxn ang="0">
                    <a:pos x="73" y="7"/>
                  </a:cxn>
                  <a:cxn ang="0">
                    <a:pos x="63" y="9"/>
                  </a:cxn>
                  <a:cxn ang="0">
                    <a:pos x="54" y="14"/>
                  </a:cxn>
                  <a:cxn ang="0">
                    <a:pos x="47" y="21"/>
                  </a:cxn>
                  <a:cxn ang="0">
                    <a:pos x="40" y="30"/>
                  </a:cxn>
                  <a:cxn ang="0">
                    <a:pos x="35" y="39"/>
                  </a:cxn>
                  <a:cxn ang="0">
                    <a:pos x="30" y="60"/>
                  </a:cxn>
                  <a:cxn ang="0">
                    <a:pos x="28" y="84"/>
                  </a:cxn>
                  <a:cxn ang="0">
                    <a:pos x="30" y="105"/>
                  </a:cxn>
                  <a:cxn ang="0">
                    <a:pos x="35" y="121"/>
                  </a:cxn>
                  <a:cxn ang="0">
                    <a:pos x="40" y="130"/>
                  </a:cxn>
                  <a:cxn ang="0">
                    <a:pos x="47" y="140"/>
                  </a:cxn>
                  <a:cxn ang="0">
                    <a:pos x="54" y="144"/>
                  </a:cxn>
                  <a:cxn ang="0">
                    <a:pos x="63" y="149"/>
                  </a:cxn>
                  <a:cxn ang="0">
                    <a:pos x="75" y="154"/>
                  </a:cxn>
                  <a:cxn ang="0">
                    <a:pos x="84" y="154"/>
                  </a:cxn>
                  <a:cxn ang="0">
                    <a:pos x="96" y="154"/>
                  </a:cxn>
                  <a:cxn ang="0">
                    <a:pos x="103" y="151"/>
                  </a:cxn>
                  <a:cxn ang="0">
                    <a:pos x="112" y="147"/>
                  </a:cxn>
                  <a:cxn ang="0">
                    <a:pos x="119" y="142"/>
                  </a:cxn>
                  <a:cxn ang="0">
                    <a:pos x="129" y="133"/>
                  </a:cxn>
                  <a:cxn ang="0">
                    <a:pos x="136" y="121"/>
                  </a:cxn>
                  <a:cxn ang="0">
                    <a:pos x="140" y="123"/>
                  </a:cxn>
                  <a:cxn ang="0">
                    <a:pos x="133" y="137"/>
                  </a:cxn>
                  <a:cxn ang="0">
                    <a:pos x="124" y="147"/>
                  </a:cxn>
                  <a:cxn ang="0">
                    <a:pos x="112" y="154"/>
                  </a:cxn>
                  <a:cxn ang="0">
                    <a:pos x="103" y="161"/>
                  </a:cxn>
                  <a:cxn ang="0">
                    <a:pos x="89" y="163"/>
                  </a:cxn>
                  <a:cxn ang="0">
                    <a:pos x="75" y="163"/>
                  </a:cxn>
                  <a:cxn ang="0">
                    <a:pos x="52" y="161"/>
                  </a:cxn>
                  <a:cxn ang="0">
                    <a:pos x="33" y="151"/>
                  </a:cxn>
                  <a:cxn ang="0">
                    <a:pos x="16" y="135"/>
                  </a:cxn>
                  <a:cxn ang="0">
                    <a:pos x="5" y="112"/>
                  </a:cxn>
                  <a:cxn ang="0">
                    <a:pos x="0" y="84"/>
                  </a:cxn>
                  <a:cxn ang="0">
                    <a:pos x="2" y="60"/>
                  </a:cxn>
                  <a:cxn ang="0">
                    <a:pos x="12" y="39"/>
                  </a:cxn>
                  <a:cxn ang="0">
                    <a:pos x="19" y="28"/>
                  </a:cxn>
                  <a:cxn ang="0">
                    <a:pos x="28" y="18"/>
                  </a:cxn>
                  <a:cxn ang="0">
                    <a:pos x="40" y="9"/>
                  </a:cxn>
                  <a:cxn ang="0">
                    <a:pos x="59" y="2"/>
                  </a:cxn>
                  <a:cxn ang="0">
                    <a:pos x="80" y="0"/>
                  </a:cxn>
                  <a:cxn ang="0">
                    <a:pos x="96" y="0"/>
                  </a:cxn>
                  <a:cxn ang="0">
                    <a:pos x="115" y="7"/>
                  </a:cxn>
                  <a:cxn ang="0">
                    <a:pos x="117" y="9"/>
                  </a:cxn>
                  <a:cxn ang="0">
                    <a:pos x="122" y="9"/>
                  </a:cxn>
                  <a:cxn ang="0">
                    <a:pos x="124" y="9"/>
                  </a:cxn>
                  <a:cxn ang="0">
                    <a:pos x="126" y="7"/>
                  </a:cxn>
                  <a:cxn ang="0">
                    <a:pos x="129" y="4"/>
                  </a:cxn>
                  <a:cxn ang="0">
                    <a:pos x="131" y="0"/>
                  </a:cxn>
                  <a:cxn ang="0">
                    <a:pos x="133" y="0"/>
                  </a:cxn>
                </a:cxnLst>
                <a:rect l="0" t="0" r="r" b="b"/>
                <a:pathLst>
                  <a:path w="140" h="163">
                    <a:moveTo>
                      <a:pt x="133" y="0"/>
                    </a:moveTo>
                    <a:lnTo>
                      <a:pt x="136" y="53"/>
                    </a:lnTo>
                    <a:lnTo>
                      <a:pt x="133" y="53"/>
                    </a:lnTo>
                    <a:lnTo>
                      <a:pt x="129" y="39"/>
                    </a:lnTo>
                    <a:lnTo>
                      <a:pt x="122" y="25"/>
                    </a:lnTo>
                    <a:lnTo>
                      <a:pt x="112" y="18"/>
                    </a:lnTo>
                    <a:lnTo>
                      <a:pt x="103" y="11"/>
                    </a:lnTo>
                    <a:lnTo>
                      <a:pt x="94" y="7"/>
                    </a:lnTo>
                    <a:lnTo>
                      <a:pt x="82" y="7"/>
                    </a:lnTo>
                    <a:lnTo>
                      <a:pt x="73" y="7"/>
                    </a:lnTo>
                    <a:lnTo>
                      <a:pt x="63" y="9"/>
                    </a:lnTo>
                    <a:lnTo>
                      <a:pt x="54" y="14"/>
                    </a:lnTo>
                    <a:lnTo>
                      <a:pt x="47" y="21"/>
                    </a:lnTo>
                    <a:lnTo>
                      <a:pt x="40" y="30"/>
                    </a:lnTo>
                    <a:lnTo>
                      <a:pt x="35" y="39"/>
                    </a:lnTo>
                    <a:lnTo>
                      <a:pt x="30" y="60"/>
                    </a:lnTo>
                    <a:lnTo>
                      <a:pt x="28" y="84"/>
                    </a:lnTo>
                    <a:lnTo>
                      <a:pt x="30" y="105"/>
                    </a:lnTo>
                    <a:lnTo>
                      <a:pt x="35" y="121"/>
                    </a:lnTo>
                    <a:lnTo>
                      <a:pt x="40" y="130"/>
                    </a:lnTo>
                    <a:lnTo>
                      <a:pt x="47" y="140"/>
                    </a:lnTo>
                    <a:lnTo>
                      <a:pt x="54" y="144"/>
                    </a:lnTo>
                    <a:lnTo>
                      <a:pt x="63" y="149"/>
                    </a:lnTo>
                    <a:lnTo>
                      <a:pt x="75" y="154"/>
                    </a:lnTo>
                    <a:lnTo>
                      <a:pt x="84" y="154"/>
                    </a:lnTo>
                    <a:lnTo>
                      <a:pt x="96" y="154"/>
                    </a:lnTo>
                    <a:lnTo>
                      <a:pt x="103" y="151"/>
                    </a:lnTo>
                    <a:lnTo>
                      <a:pt x="112" y="147"/>
                    </a:lnTo>
                    <a:lnTo>
                      <a:pt x="119" y="142"/>
                    </a:lnTo>
                    <a:lnTo>
                      <a:pt x="129" y="133"/>
                    </a:lnTo>
                    <a:lnTo>
                      <a:pt x="136" y="121"/>
                    </a:lnTo>
                    <a:lnTo>
                      <a:pt x="140" y="123"/>
                    </a:lnTo>
                    <a:lnTo>
                      <a:pt x="133" y="137"/>
                    </a:lnTo>
                    <a:lnTo>
                      <a:pt x="124" y="147"/>
                    </a:lnTo>
                    <a:lnTo>
                      <a:pt x="112" y="154"/>
                    </a:lnTo>
                    <a:lnTo>
                      <a:pt x="103" y="161"/>
                    </a:lnTo>
                    <a:lnTo>
                      <a:pt x="89" y="163"/>
                    </a:lnTo>
                    <a:lnTo>
                      <a:pt x="75" y="163"/>
                    </a:lnTo>
                    <a:lnTo>
                      <a:pt x="52" y="161"/>
                    </a:lnTo>
                    <a:lnTo>
                      <a:pt x="33" y="151"/>
                    </a:lnTo>
                    <a:lnTo>
                      <a:pt x="16" y="135"/>
                    </a:lnTo>
                    <a:lnTo>
                      <a:pt x="5" y="112"/>
                    </a:lnTo>
                    <a:lnTo>
                      <a:pt x="0" y="84"/>
                    </a:lnTo>
                    <a:lnTo>
                      <a:pt x="2" y="60"/>
                    </a:lnTo>
                    <a:lnTo>
                      <a:pt x="12" y="39"/>
                    </a:lnTo>
                    <a:lnTo>
                      <a:pt x="19" y="28"/>
                    </a:lnTo>
                    <a:lnTo>
                      <a:pt x="28" y="18"/>
                    </a:lnTo>
                    <a:lnTo>
                      <a:pt x="40" y="9"/>
                    </a:lnTo>
                    <a:lnTo>
                      <a:pt x="59" y="2"/>
                    </a:lnTo>
                    <a:lnTo>
                      <a:pt x="80" y="0"/>
                    </a:lnTo>
                    <a:lnTo>
                      <a:pt x="96" y="0"/>
                    </a:lnTo>
                    <a:lnTo>
                      <a:pt x="115" y="7"/>
                    </a:lnTo>
                    <a:lnTo>
                      <a:pt x="117" y="9"/>
                    </a:lnTo>
                    <a:lnTo>
                      <a:pt x="122" y="9"/>
                    </a:lnTo>
                    <a:lnTo>
                      <a:pt x="124" y="9"/>
                    </a:lnTo>
                    <a:lnTo>
                      <a:pt x="126" y="7"/>
                    </a:lnTo>
                    <a:lnTo>
                      <a:pt x="129" y="4"/>
                    </a:lnTo>
                    <a:lnTo>
                      <a:pt x="131" y="0"/>
                    </a:lnTo>
                    <a:lnTo>
                      <a:pt x="133" y="0"/>
                    </a:lnTo>
                    <a:close/>
                  </a:path>
                </a:pathLst>
              </a:custGeom>
              <a:solidFill>
                <a:srgbClr val="000000"/>
              </a:solidFill>
              <a:ln w="0">
                <a:solidFill>
                  <a:srgbClr val="000000"/>
                </a:solidFill>
                <a:round/>
                <a:headEnd/>
                <a:tailEnd/>
              </a:ln>
            </p:spPr>
            <p:txBody>
              <a:bodyPr/>
              <a:lstStyle/>
              <a:p>
                <a:endParaRPr lang="en-US"/>
              </a:p>
            </p:txBody>
          </p:sp>
          <p:sp>
            <p:nvSpPr>
              <p:cNvPr id="534812" name="Freeform 284"/>
              <p:cNvSpPr>
                <a:spLocks noEditPoints="1"/>
              </p:cNvSpPr>
              <p:nvPr/>
            </p:nvSpPr>
            <p:spPr bwMode="auto">
              <a:xfrm>
                <a:off x="5473" y="63"/>
                <a:ext cx="101" cy="112"/>
              </a:xfrm>
              <a:custGeom>
                <a:avLst/>
                <a:gdLst/>
                <a:ahLst/>
                <a:cxnLst>
                  <a:cxn ang="0">
                    <a:pos x="52" y="0"/>
                  </a:cxn>
                  <a:cxn ang="0">
                    <a:pos x="73" y="5"/>
                  </a:cxn>
                  <a:cxn ang="0">
                    <a:pos x="89" y="19"/>
                  </a:cxn>
                  <a:cxn ang="0">
                    <a:pos x="96" y="30"/>
                  </a:cxn>
                  <a:cxn ang="0">
                    <a:pos x="101" y="42"/>
                  </a:cxn>
                  <a:cxn ang="0">
                    <a:pos x="101" y="54"/>
                  </a:cxn>
                  <a:cxn ang="0">
                    <a:pos x="101" y="70"/>
                  </a:cxn>
                  <a:cxn ang="0">
                    <a:pos x="96" y="84"/>
                  </a:cxn>
                  <a:cxn ang="0">
                    <a:pos x="89" y="93"/>
                  </a:cxn>
                  <a:cxn ang="0">
                    <a:pos x="85" y="100"/>
                  </a:cxn>
                  <a:cxn ang="0">
                    <a:pos x="75" y="105"/>
                  </a:cxn>
                  <a:cxn ang="0">
                    <a:pos x="68" y="110"/>
                  </a:cxn>
                  <a:cxn ang="0">
                    <a:pos x="59" y="112"/>
                  </a:cxn>
                  <a:cxn ang="0">
                    <a:pos x="49" y="112"/>
                  </a:cxn>
                  <a:cxn ang="0">
                    <a:pos x="28" y="107"/>
                  </a:cxn>
                  <a:cxn ang="0">
                    <a:pos x="12" y="93"/>
                  </a:cxn>
                  <a:cxn ang="0">
                    <a:pos x="5" y="82"/>
                  </a:cxn>
                  <a:cxn ang="0">
                    <a:pos x="0" y="70"/>
                  </a:cxn>
                  <a:cxn ang="0">
                    <a:pos x="0" y="58"/>
                  </a:cxn>
                  <a:cxn ang="0">
                    <a:pos x="0" y="42"/>
                  </a:cxn>
                  <a:cxn ang="0">
                    <a:pos x="7" y="28"/>
                  </a:cxn>
                  <a:cxn ang="0">
                    <a:pos x="12" y="19"/>
                  </a:cxn>
                  <a:cxn ang="0">
                    <a:pos x="19" y="12"/>
                  </a:cxn>
                  <a:cxn ang="0">
                    <a:pos x="26" y="7"/>
                  </a:cxn>
                  <a:cxn ang="0">
                    <a:pos x="38" y="2"/>
                  </a:cxn>
                  <a:cxn ang="0">
                    <a:pos x="52" y="0"/>
                  </a:cxn>
                  <a:cxn ang="0">
                    <a:pos x="47" y="7"/>
                  </a:cxn>
                  <a:cxn ang="0">
                    <a:pos x="40" y="9"/>
                  </a:cxn>
                  <a:cxn ang="0">
                    <a:pos x="33" y="12"/>
                  </a:cxn>
                  <a:cxn ang="0">
                    <a:pos x="28" y="16"/>
                  </a:cxn>
                  <a:cxn ang="0">
                    <a:pos x="24" y="23"/>
                  </a:cxn>
                  <a:cxn ang="0">
                    <a:pos x="21" y="35"/>
                  </a:cxn>
                  <a:cxn ang="0">
                    <a:pos x="19" y="49"/>
                  </a:cxn>
                  <a:cxn ang="0">
                    <a:pos x="21" y="70"/>
                  </a:cxn>
                  <a:cxn ang="0">
                    <a:pos x="28" y="89"/>
                  </a:cxn>
                  <a:cxn ang="0">
                    <a:pos x="35" y="96"/>
                  </a:cxn>
                  <a:cxn ang="0">
                    <a:pos x="40" y="100"/>
                  </a:cxn>
                  <a:cxn ang="0">
                    <a:pos x="47" y="105"/>
                  </a:cxn>
                  <a:cxn ang="0">
                    <a:pos x="54" y="105"/>
                  </a:cxn>
                  <a:cxn ang="0">
                    <a:pos x="61" y="105"/>
                  </a:cxn>
                  <a:cxn ang="0">
                    <a:pos x="68" y="100"/>
                  </a:cxn>
                  <a:cxn ang="0">
                    <a:pos x="75" y="96"/>
                  </a:cxn>
                  <a:cxn ang="0">
                    <a:pos x="78" y="91"/>
                  </a:cxn>
                  <a:cxn ang="0">
                    <a:pos x="80" y="84"/>
                  </a:cxn>
                  <a:cxn ang="0">
                    <a:pos x="82" y="75"/>
                  </a:cxn>
                  <a:cxn ang="0">
                    <a:pos x="82" y="63"/>
                  </a:cxn>
                  <a:cxn ang="0">
                    <a:pos x="80" y="37"/>
                  </a:cxn>
                  <a:cxn ang="0">
                    <a:pos x="68" y="19"/>
                  </a:cxn>
                  <a:cxn ang="0">
                    <a:pos x="63" y="14"/>
                  </a:cxn>
                  <a:cxn ang="0">
                    <a:pos x="56" y="9"/>
                  </a:cxn>
                  <a:cxn ang="0">
                    <a:pos x="47" y="7"/>
                  </a:cxn>
                </a:cxnLst>
                <a:rect l="0" t="0" r="r" b="b"/>
                <a:pathLst>
                  <a:path w="101" h="112">
                    <a:moveTo>
                      <a:pt x="52" y="0"/>
                    </a:moveTo>
                    <a:lnTo>
                      <a:pt x="73" y="5"/>
                    </a:lnTo>
                    <a:lnTo>
                      <a:pt x="89" y="19"/>
                    </a:lnTo>
                    <a:lnTo>
                      <a:pt x="96" y="30"/>
                    </a:lnTo>
                    <a:lnTo>
                      <a:pt x="101" y="42"/>
                    </a:lnTo>
                    <a:lnTo>
                      <a:pt x="101" y="54"/>
                    </a:lnTo>
                    <a:lnTo>
                      <a:pt x="101" y="70"/>
                    </a:lnTo>
                    <a:lnTo>
                      <a:pt x="96" y="84"/>
                    </a:lnTo>
                    <a:lnTo>
                      <a:pt x="89" y="93"/>
                    </a:lnTo>
                    <a:lnTo>
                      <a:pt x="85" y="100"/>
                    </a:lnTo>
                    <a:lnTo>
                      <a:pt x="75" y="105"/>
                    </a:lnTo>
                    <a:lnTo>
                      <a:pt x="68" y="110"/>
                    </a:lnTo>
                    <a:lnTo>
                      <a:pt x="59" y="112"/>
                    </a:lnTo>
                    <a:lnTo>
                      <a:pt x="49" y="112"/>
                    </a:lnTo>
                    <a:lnTo>
                      <a:pt x="28" y="107"/>
                    </a:lnTo>
                    <a:lnTo>
                      <a:pt x="12" y="93"/>
                    </a:lnTo>
                    <a:lnTo>
                      <a:pt x="5" y="82"/>
                    </a:lnTo>
                    <a:lnTo>
                      <a:pt x="0" y="70"/>
                    </a:lnTo>
                    <a:lnTo>
                      <a:pt x="0" y="58"/>
                    </a:lnTo>
                    <a:lnTo>
                      <a:pt x="0" y="42"/>
                    </a:lnTo>
                    <a:lnTo>
                      <a:pt x="7" y="28"/>
                    </a:lnTo>
                    <a:lnTo>
                      <a:pt x="12" y="19"/>
                    </a:lnTo>
                    <a:lnTo>
                      <a:pt x="19" y="12"/>
                    </a:lnTo>
                    <a:lnTo>
                      <a:pt x="26" y="7"/>
                    </a:lnTo>
                    <a:lnTo>
                      <a:pt x="38" y="2"/>
                    </a:lnTo>
                    <a:lnTo>
                      <a:pt x="52" y="0"/>
                    </a:lnTo>
                    <a:close/>
                    <a:moveTo>
                      <a:pt x="47" y="7"/>
                    </a:moveTo>
                    <a:lnTo>
                      <a:pt x="40" y="9"/>
                    </a:lnTo>
                    <a:lnTo>
                      <a:pt x="33" y="12"/>
                    </a:lnTo>
                    <a:lnTo>
                      <a:pt x="28" y="16"/>
                    </a:lnTo>
                    <a:lnTo>
                      <a:pt x="24" y="23"/>
                    </a:lnTo>
                    <a:lnTo>
                      <a:pt x="21" y="35"/>
                    </a:lnTo>
                    <a:lnTo>
                      <a:pt x="19" y="49"/>
                    </a:lnTo>
                    <a:lnTo>
                      <a:pt x="21" y="70"/>
                    </a:lnTo>
                    <a:lnTo>
                      <a:pt x="28" y="89"/>
                    </a:lnTo>
                    <a:lnTo>
                      <a:pt x="35" y="96"/>
                    </a:lnTo>
                    <a:lnTo>
                      <a:pt x="40" y="100"/>
                    </a:lnTo>
                    <a:lnTo>
                      <a:pt x="47" y="105"/>
                    </a:lnTo>
                    <a:lnTo>
                      <a:pt x="54" y="105"/>
                    </a:lnTo>
                    <a:lnTo>
                      <a:pt x="61" y="105"/>
                    </a:lnTo>
                    <a:lnTo>
                      <a:pt x="68" y="100"/>
                    </a:lnTo>
                    <a:lnTo>
                      <a:pt x="75" y="96"/>
                    </a:lnTo>
                    <a:lnTo>
                      <a:pt x="78" y="91"/>
                    </a:lnTo>
                    <a:lnTo>
                      <a:pt x="80" y="84"/>
                    </a:lnTo>
                    <a:lnTo>
                      <a:pt x="82" y="75"/>
                    </a:lnTo>
                    <a:lnTo>
                      <a:pt x="82" y="63"/>
                    </a:lnTo>
                    <a:lnTo>
                      <a:pt x="80" y="37"/>
                    </a:lnTo>
                    <a:lnTo>
                      <a:pt x="68" y="19"/>
                    </a:lnTo>
                    <a:lnTo>
                      <a:pt x="63" y="14"/>
                    </a:lnTo>
                    <a:lnTo>
                      <a:pt x="56" y="9"/>
                    </a:lnTo>
                    <a:lnTo>
                      <a:pt x="47" y="7"/>
                    </a:lnTo>
                    <a:close/>
                  </a:path>
                </a:pathLst>
              </a:custGeom>
              <a:solidFill>
                <a:srgbClr val="000000"/>
              </a:solidFill>
              <a:ln w="0">
                <a:solidFill>
                  <a:srgbClr val="000000"/>
                </a:solidFill>
                <a:round/>
                <a:headEnd/>
                <a:tailEnd/>
              </a:ln>
            </p:spPr>
            <p:txBody>
              <a:bodyPr/>
              <a:lstStyle/>
              <a:p>
                <a:endParaRPr lang="en-US"/>
              </a:p>
            </p:txBody>
          </p:sp>
          <p:sp>
            <p:nvSpPr>
              <p:cNvPr id="534811" name="Freeform 283"/>
              <p:cNvSpPr>
                <a:spLocks noEditPoints="1"/>
              </p:cNvSpPr>
              <p:nvPr/>
            </p:nvSpPr>
            <p:spPr bwMode="auto">
              <a:xfrm>
                <a:off x="5593" y="7"/>
                <a:ext cx="110" cy="168"/>
              </a:xfrm>
              <a:custGeom>
                <a:avLst/>
                <a:gdLst/>
                <a:ahLst/>
                <a:cxnLst>
                  <a:cxn ang="0">
                    <a:pos x="68" y="159"/>
                  </a:cxn>
                  <a:cxn ang="0">
                    <a:pos x="51" y="168"/>
                  </a:cxn>
                  <a:cxn ang="0">
                    <a:pos x="32" y="168"/>
                  </a:cxn>
                  <a:cxn ang="0">
                    <a:pos x="14" y="154"/>
                  </a:cxn>
                  <a:cxn ang="0">
                    <a:pos x="2" y="138"/>
                  </a:cxn>
                  <a:cxn ang="0">
                    <a:pos x="0" y="117"/>
                  </a:cxn>
                  <a:cxn ang="0">
                    <a:pos x="14" y="75"/>
                  </a:cxn>
                  <a:cxn ang="0">
                    <a:pos x="30" y="61"/>
                  </a:cxn>
                  <a:cxn ang="0">
                    <a:pos x="51" y="56"/>
                  </a:cxn>
                  <a:cxn ang="0">
                    <a:pos x="68" y="61"/>
                  </a:cxn>
                  <a:cxn ang="0">
                    <a:pos x="75" y="44"/>
                  </a:cxn>
                  <a:cxn ang="0">
                    <a:pos x="75" y="23"/>
                  </a:cxn>
                  <a:cxn ang="0">
                    <a:pos x="72" y="16"/>
                  </a:cxn>
                  <a:cxn ang="0">
                    <a:pos x="70" y="12"/>
                  </a:cxn>
                  <a:cxn ang="0">
                    <a:pos x="65" y="12"/>
                  </a:cxn>
                  <a:cxn ang="0">
                    <a:pos x="61" y="12"/>
                  </a:cxn>
                  <a:cxn ang="0">
                    <a:pos x="96" y="0"/>
                  </a:cxn>
                  <a:cxn ang="0">
                    <a:pos x="96" y="135"/>
                  </a:cxn>
                  <a:cxn ang="0">
                    <a:pos x="96" y="147"/>
                  </a:cxn>
                  <a:cxn ang="0">
                    <a:pos x="98" y="154"/>
                  </a:cxn>
                  <a:cxn ang="0">
                    <a:pos x="103" y="156"/>
                  </a:cxn>
                  <a:cxn ang="0">
                    <a:pos x="110" y="154"/>
                  </a:cxn>
                  <a:cxn ang="0">
                    <a:pos x="79" y="168"/>
                  </a:cxn>
                  <a:cxn ang="0">
                    <a:pos x="75" y="149"/>
                  </a:cxn>
                  <a:cxn ang="0">
                    <a:pos x="75" y="91"/>
                  </a:cxn>
                  <a:cxn ang="0">
                    <a:pos x="70" y="77"/>
                  </a:cxn>
                  <a:cxn ang="0">
                    <a:pos x="61" y="68"/>
                  </a:cxn>
                  <a:cxn ang="0">
                    <a:pos x="49" y="63"/>
                  </a:cxn>
                  <a:cxn ang="0">
                    <a:pos x="37" y="68"/>
                  </a:cxn>
                  <a:cxn ang="0">
                    <a:pos x="25" y="79"/>
                  </a:cxn>
                  <a:cxn ang="0">
                    <a:pos x="21" y="96"/>
                  </a:cxn>
                  <a:cxn ang="0">
                    <a:pos x="21" y="117"/>
                  </a:cxn>
                  <a:cxn ang="0">
                    <a:pos x="25" y="135"/>
                  </a:cxn>
                  <a:cxn ang="0">
                    <a:pos x="37" y="149"/>
                  </a:cxn>
                  <a:cxn ang="0">
                    <a:pos x="54" y="154"/>
                  </a:cxn>
                  <a:cxn ang="0">
                    <a:pos x="68" y="149"/>
                  </a:cxn>
                </a:cxnLst>
                <a:rect l="0" t="0" r="r" b="b"/>
                <a:pathLst>
                  <a:path w="110" h="168">
                    <a:moveTo>
                      <a:pt x="75" y="149"/>
                    </a:moveTo>
                    <a:lnTo>
                      <a:pt x="68" y="159"/>
                    </a:lnTo>
                    <a:lnTo>
                      <a:pt x="61" y="166"/>
                    </a:lnTo>
                    <a:lnTo>
                      <a:pt x="51" y="168"/>
                    </a:lnTo>
                    <a:lnTo>
                      <a:pt x="44" y="168"/>
                    </a:lnTo>
                    <a:lnTo>
                      <a:pt x="32" y="168"/>
                    </a:lnTo>
                    <a:lnTo>
                      <a:pt x="21" y="163"/>
                    </a:lnTo>
                    <a:lnTo>
                      <a:pt x="14" y="154"/>
                    </a:lnTo>
                    <a:lnTo>
                      <a:pt x="7" y="147"/>
                    </a:lnTo>
                    <a:lnTo>
                      <a:pt x="2" y="138"/>
                    </a:lnTo>
                    <a:lnTo>
                      <a:pt x="0" y="128"/>
                    </a:lnTo>
                    <a:lnTo>
                      <a:pt x="0" y="117"/>
                    </a:lnTo>
                    <a:lnTo>
                      <a:pt x="4" y="96"/>
                    </a:lnTo>
                    <a:lnTo>
                      <a:pt x="14" y="75"/>
                    </a:lnTo>
                    <a:lnTo>
                      <a:pt x="21" y="68"/>
                    </a:lnTo>
                    <a:lnTo>
                      <a:pt x="30" y="61"/>
                    </a:lnTo>
                    <a:lnTo>
                      <a:pt x="39" y="58"/>
                    </a:lnTo>
                    <a:lnTo>
                      <a:pt x="51" y="56"/>
                    </a:lnTo>
                    <a:lnTo>
                      <a:pt x="61" y="58"/>
                    </a:lnTo>
                    <a:lnTo>
                      <a:pt x="68" y="61"/>
                    </a:lnTo>
                    <a:lnTo>
                      <a:pt x="75" y="68"/>
                    </a:lnTo>
                    <a:lnTo>
                      <a:pt x="75" y="44"/>
                    </a:lnTo>
                    <a:lnTo>
                      <a:pt x="75" y="33"/>
                    </a:lnTo>
                    <a:lnTo>
                      <a:pt x="75" y="23"/>
                    </a:lnTo>
                    <a:lnTo>
                      <a:pt x="75" y="19"/>
                    </a:lnTo>
                    <a:lnTo>
                      <a:pt x="72" y="16"/>
                    </a:lnTo>
                    <a:lnTo>
                      <a:pt x="72" y="14"/>
                    </a:lnTo>
                    <a:lnTo>
                      <a:pt x="70" y="12"/>
                    </a:lnTo>
                    <a:lnTo>
                      <a:pt x="68" y="12"/>
                    </a:lnTo>
                    <a:lnTo>
                      <a:pt x="65" y="12"/>
                    </a:lnTo>
                    <a:lnTo>
                      <a:pt x="61" y="14"/>
                    </a:lnTo>
                    <a:lnTo>
                      <a:pt x="61" y="12"/>
                    </a:lnTo>
                    <a:lnTo>
                      <a:pt x="91" y="0"/>
                    </a:lnTo>
                    <a:lnTo>
                      <a:pt x="96" y="0"/>
                    </a:lnTo>
                    <a:lnTo>
                      <a:pt x="96" y="124"/>
                    </a:lnTo>
                    <a:lnTo>
                      <a:pt x="96" y="135"/>
                    </a:lnTo>
                    <a:lnTo>
                      <a:pt x="96" y="142"/>
                    </a:lnTo>
                    <a:lnTo>
                      <a:pt x="96" y="147"/>
                    </a:lnTo>
                    <a:lnTo>
                      <a:pt x="96" y="152"/>
                    </a:lnTo>
                    <a:lnTo>
                      <a:pt x="98" y="154"/>
                    </a:lnTo>
                    <a:lnTo>
                      <a:pt x="100" y="156"/>
                    </a:lnTo>
                    <a:lnTo>
                      <a:pt x="103" y="156"/>
                    </a:lnTo>
                    <a:lnTo>
                      <a:pt x="105" y="156"/>
                    </a:lnTo>
                    <a:lnTo>
                      <a:pt x="110" y="154"/>
                    </a:lnTo>
                    <a:lnTo>
                      <a:pt x="110" y="156"/>
                    </a:lnTo>
                    <a:lnTo>
                      <a:pt x="79" y="168"/>
                    </a:lnTo>
                    <a:lnTo>
                      <a:pt x="75" y="168"/>
                    </a:lnTo>
                    <a:lnTo>
                      <a:pt x="75" y="149"/>
                    </a:lnTo>
                    <a:close/>
                    <a:moveTo>
                      <a:pt x="75" y="142"/>
                    </a:moveTo>
                    <a:lnTo>
                      <a:pt x="75" y="91"/>
                    </a:lnTo>
                    <a:lnTo>
                      <a:pt x="72" y="84"/>
                    </a:lnTo>
                    <a:lnTo>
                      <a:pt x="70" y="77"/>
                    </a:lnTo>
                    <a:lnTo>
                      <a:pt x="65" y="70"/>
                    </a:lnTo>
                    <a:lnTo>
                      <a:pt x="61" y="68"/>
                    </a:lnTo>
                    <a:lnTo>
                      <a:pt x="56" y="65"/>
                    </a:lnTo>
                    <a:lnTo>
                      <a:pt x="49" y="63"/>
                    </a:lnTo>
                    <a:lnTo>
                      <a:pt x="42" y="65"/>
                    </a:lnTo>
                    <a:lnTo>
                      <a:pt x="37" y="68"/>
                    </a:lnTo>
                    <a:lnTo>
                      <a:pt x="30" y="72"/>
                    </a:lnTo>
                    <a:lnTo>
                      <a:pt x="25" y="79"/>
                    </a:lnTo>
                    <a:lnTo>
                      <a:pt x="23" y="86"/>
                    </a:lnTo>
                    <a:lnTo>
                      <a:pt x="21" y="96"/>
                    </a:lnTo>
                    <a:lnTo>
                      <a:pt x="21" y="107"/>
                    </a:lnTo>
                    <a:lnTo>
                      <a:pt x="21" y="117"/>
                    </a:lnTo>
                    <a:lnTo>
                      <a:pt x="23" y="126"/>
                    </a:lnTo>
                    <a:lnTo>
                      <a:pt x="25" y="135"/>
                    </a:lnTo>
                    <a:lnTo>
                      <a:pt x="30" y="142"/>
                    </a:lnTo>
                    <a:lnTo>
                      <a:pt x="37" y="149"/>
                    </a:lnTo>
                    <a:lnTo>
                      <a:pt x="44" y="152"/>
                    </a:lnTo>
                    <a:lnTo>
                      <a:pt x="54" y="154"/>
                    </a:lnTo>
                    <a:lnTo>
                      <a:pt x="61" y="152"/>
                    </a:lnTo>
                    <a:lnTo>
                      <a:pt x="68" y="149"/>
                    </a:lnTo>
                    <a:lnTo>
                      <a:pt x="75" y="142"/>
                    </a:lnTo>
                    <a:close/>
                  </a:path>
                </a:pathLst>
              </a:custGeom>
              <a:solidFill>
                <a:srgbClr val="000000"/>
              </a:solidFill>
              <a:ln w="0">
                <a:solidFill>
                  <a:srgbClr val="000000"/>
                </a:solidFill>
                <a:round/>
                <a:headEnd/>
                <a:tailEnd/>
              </a:ln>
            </p:spPr>
            <p:txBody>
              <a:bodyPr/>
              <a:lstStyle/>
              <a:p>
                <a:endParaRPr lang="en-US"/>
              </a:p>
            </p:txBody>
          </p:sp>
          <p:sp>
            <p:nvSpPr>
              <p:cNvPr id="534810" name="Freeform 282"/>
              <p:cNvSpPr>
                <a:spLocks noEditPoints="1"/>
              </p:cNvSpPr>
              <p:nvPr/>
            </p:nvSpPr>
            <p:spPr bwMode="auto">
              <a:xfrm>
                <a:off x="5712" y="63"/>
                <a:ext cx="91" cy="112"/>
              </a:xfrm>
              <a:custGeom>
                <a:avLst/>
                <a:gdLst/>
                <a:ahLst/>
                <a:cxnLst>
                  <a:cxn ang="0">
                    <a:pos x="19" y="42"/>
                  </a:cxn>
                  <a:cxn ang="0">
                    <a:pos x="19" y="54"/>
                  </a:cxn>
                  <a:cxn ang="0">
                    <a:pos x="21" y="63"/>
                  </a:cxn>
                  <a:cxn ang="0">
                    <a:pos x="26" y="72"/>
                  </a:cxn>
                  <a:cxn ang="0">
                    <a:pos x="31" y="79"/>
                  </a:cxn>
                  <a:cxn ang="0">
                    <a:pos x="38" y="86"/>
                  </a:cxn>
                  <a:cxn ang="0">
                    <a:pos x="47" y="91"/>
                  </a:cxn>
                  <a:cxn ang="0">
                    <a:pos x="56" y="93"/>
                  </a:cxn>
                  <a:cxn ang="0">
                    <a:pos x="68" y="91"/>
                  </a:cxn>
                  <a:cxn ang="0">
                    <a:pos x="75" y="89"/>
                  </a:cxn>
                  <a:cxn ang="0">
                    <a:pos x="80" y="84"/>
                  </a:cxn>
                  <a:cxn ang="0">
                    <a:pos x="84" y="77"/>
                  </a:cxn>
                  <a:cxn ang="0">
                    <a:pos x="89" y="68"/>
                  </a:cxn>
                  <a:cxn ang="0">
                    <a:pos x="91" y="70"/>
                  </a:cxn>
                  <a:cxn ang="0">
                    <a:pos x="89" y="82"/>
                  </a:cxn>
                  <a:cxn ang="0">
                    <a:pos x="84" y="91"/>
                  </a:cxn>
                  <a:cxn ang="0">
                    <a:pos x="77" y="100"/>
                  </a:cxn>
                  <a:cxn ang="0">
                    <a:pos x="68" y="107"/>
                  </a:cxn>
                  <a:cxn ang="0">
                    <a:pos x="59" y="112"/>
                  </a:cxn>
                  <a:cxn ang="0">
                    <a:pos x="47" y="112"/>
                  </a:cxn>
                  <a:cxn ang="0">
                    <a:pos x="35" y="112"/>
                  </a:cxn>
                  <a:cxn ang="0">
                    <a:pos x="24" y="107"/>
                  </a:cxn>
                  <a:cxn ang="0">
                    <a:pos x="14" y="98"/>
                  </a:cxn>
                  <a:cxn ang="0">
                    <a:pos x="5" y="82"/>
                  </a:cxn>
                  <a:cxn ang="0">
                    <a:pos x="0" y="58"/>
                  </a:cxn>
                  <a:cxn ang="0">
                    <a:pos x="5" y="33"/>
                  </a:cxn>
                  <a:cxn ang="0">
                    <a:pos x="14" y="16"/>
                  </a:cxn>
                  <a:cxn ang="0">
                    <a:pos x="24" y="9"/>
                  </a:cxn>
                  <a:cxn ang="0">
                    <a:pos x="31" y="5"/>
                  </a:cxn>
                  <a:cxn ang="0">
                    <a:pos x="40" y="2"/>
                  </a:cxn>
                  <a:cxn ang="0">
                    <a:pos x="49" y="0"/>
                  </a:cxn>
                  <a:cxn ang="0">
                    <a:pos x="61" y="2"/>
                  </a:cxn>
                  <a:cxn ang="0">
                    <a:pos x="70" y="5"/>
                  </a:cxn>
                  <a:cxn ang="0">
                    <a:pos x="80" y="12"/>
                  </a:cxn>
                  <a:cxn ang="0">
                    <a:pos x="87" y="21"/>
                  </a:cxn>
                  <a:cxn ang="0">
                    <a:pos x="89" y="30"/>
                  </a:cxn>
                  <a:cxn ang="0">
                    <a:pos x="91" y="42"/>
                  </a:cxn>
                  <a:cxn ang="0">
                    <a:pos x="19" y="42"/>
                  </a:cxn>
                  <a:cxn ang="0">
                    <a:pos x="19" y="35"/>
                  </a:cxn>
                  <a:cxn ang="0">
                    <a:pos x="66" y="35"/>
                  </a:cxn>
                  <a:cxn ang="0">
                    <a:pos x="66" y="28"/>
                  </a:cxn>
                  <a:cxn ang="0">
                    <a:pos x="63" y="21"/>
                  </a:cxn>
                  <a:cxn ang="0">
                    <a:pos x="61" y="16"/>
                  </a:cxn>
                  <a:cxn ang="0">
                    <a:pos x="56" y="12"/>
                  </a:cxn>
                  <a:cxn ang="0">
                    <a:pos x="49" y="9"/>
                  </a:cxn>
                  <a:cxn ang="0">
                    <a:pos x="45" y="7"/>
                  </a:cxn>
                  <a:cxn ang="0">
                    <a:pos x="35" y="9"/>
                  </a:cxn>
                  <a:cxn ang="0">
                    <a:pos x="28" y="14"/>
                  </a:cxn>
                  <a:cxn ang="0">
                    <a:pos x="24" y="21"/>
                  </a:cxn>
                  <a:cxn ang="0">
                    <a:pos x="21" y="28"/>
                  </a:cxn>
                  <a:cxn ang="0">
                    <a:pos x="19" y="35"/>
                  </a:cxn>
                </a:cxnLst>
                <a:rect l="0" t="0" r="r" b="b"/>
                <a:pathLst>
                  <a:path w="91" h="112">
                    <a:moveTo>
                      <a:pt x="19" y="42"/>
                    </a:moveTo>
                    <a:lnTo>
                      <a:pt x="19" y="54"/>
                    </a:lnTo>
                    <a:lnTo>
                      <a:pt x="21" y="63"/>
                    </a:lnTo>
                    <a:lnTo>
                      <a:pt x="26" y="72"/>
                    </a:lnTo>
                    <a:lnTo>
                      <a:pt x="31" y="79"/>
                    </a:lnTo>
                    <a:lnTo>
                      <a:pt x="38" y="86"/>
                    </a:lnTo>
                    <a:lnTo>
                      <a:pt x="47" y="91"/>
                    </a:lnTo>
                    <a:lnTo>
                      <a:pt x="56" y="93"/>
                    </a:lnTo>
                    <a:lnTo>
                      <a:pt x="68" y="91"/>
                    </a:lnTo>
                    <a:lnTo>
                      <a:pt x="75" y="89"/>
                    </a:lnTo>
                    <a:lnTo>
                      <a:pt x="80" y="84"/>
                    </a:lnTo>
                    <a:lnTo>
                      <a:pt x="84" y="77"/>
                    </a:lnTo>
                    <a:lnTo>
                      <a:pt x="89" y="68"/>
                    </a:lnTo>
                    <a:lnTo>
                      <a:pt x="91" y="70"/>
                    </a:lnTo>
                    <a:lnTo>
                      <a:pt x="89" y="82"/>
                    </a:lnTo>
                    <a:lnTo>
                      <a:pt x="84" y="91"/>
                    </a:lnTo>
                    <a:lnTo>
                      <a:pt x="77" y="100"/>
                    </a:lnTo>
                    <a:lnTo>
                      <a:pt x="68" y="107"/>
                    </a:lnTo>
                    <a:lnTo>
                      <a:pt x="59" y="112"/>
                    </a:lnTo>
                    <a:lnTo>
                      <a:pt x="47" y="112"/>
                    </a:lnTo>
                    <a:lnTo>
                      <a:pt x="35" y="112"/>
                    </a:lnTo>
                    <a:lnTo>
                      <a:pt x="24" y="107"/>
                    </a:lnTo>
                    <a:lnTo>
                      <a:pt x="14" y="98"/>
                    </a:lnTo>
                    <a:lnTo>
                      <a:pt x="5" y="82"/>
                    </a:lnTo>
                    <a:lnTo>
                      <a:pt x="0" y="58"/>
                    </a:lnTo>
                    <a:lnTo>
                      <a:pt x="5" y="33"/>
                    </a:lnTo>
                    <a:lnTo>
                      <a:pt x="14" y="16"/>
                    </a:lnTo>
                    <a:lnTo>
                      <a:pt x="24" y="9"/>
                    </a:lnTo>
                    <a:lnTo>
                      <a:pt x="31" y="5"/>
                    </a:lnTo>
                    <a:lnTo>
                      <a:pt x="40" y="2"/>
                    </a:lnTo>
                    <a:lnTo>
                      <a:pt x="49" y="0"/>
                    </a:lnTo>
                    <a:lnTo>
                      <a:pt x="61" y="2"/>
                    </a:lnTo>
                    <a:lnTo>
                      <a:pt x="70" y="5"/>
                    </a:lnTo>
                    <a:lnTo>
                      <a:pt x="80" y="12"/>
                    </a:lnTo>
                    <a:lnTo>
                      <a:pt x="87" y="21"/>
                    </a:lnTo>
                    <a:lnTo>
                      <a:pt x="89" y="30"/>
                    </a:lnTo>
                    <a:lnTo>
                      <a:pt x="91" y="42"/>
                    </a:lnTo>
                    <a:lnTo>
                      <a:pt x="19" y="42"/>
                    </a:lnTo>
                    <a:close/>
                    <a:moveTo>
                      <a:pt x="19" y="35"/>
                    </a:moveTo>
                    <a:lnTo>
                      <a:pt x="66" y="35"/>
                    </a:lnTo>
                    <a:lnTo>
                      <a:pt x="66" y="28"/>
                    </a:lnTo>
                    <a:lnTo>
                      <a:pt x="63" y="21"/>
                    </a:lnTo>
                    <a:lnTo>
                      <a:pt x="61" y="16"/>
                    </a:lnTo>
                    <a:lnTo>
                      <a:pt x="56" y="12"/>
                    </a:lnTo>
                    <a:lnTo>
                      <a:pt x="49" y="9"/>
                    </a:lnTo>
                    <a:lnTo>
                      <a:pt x="45" y="7"/>
                    </a:lnTo>
                    <a:lnTo>
                      <a:pt x="35" y="9"/>
                    </a:lnTo>
                    <a:lnTo>
                      <a:pt x="28" y="14"/>
                    </a:lnTo>
                    <a:lnTo>
                      <a:pt x="24" y="21"/>
                    </a:lnTo>
                    <a:lnTo>
                      <a:pt x="21" y="28"/>
                    </a:lnTo>
                    <a:lnTo>
                      <a:pt x="19" y="35"/>
                    </a:lnTo>
                    <a:close/>
                  </a:path>
                </a:pathLst>
              </a:custGeom>
              <a:solidFill>
                <a:srgbClr val="000000"/>
              </a:solidFill>
              <a:ln w="0">
                <a:solidFill>
                  <a:srgbClr val="000000"/>
                </a:solidFill>
                <a:round/>
                <a:headEnd/>
                <a:tailEnd/>
              </a:ln>
            </p:spPr>
            <p:txBody>
              <a:bodyPr/>
              <a:lstStyle/>
              <a:p>
                <a:endParaRPr lang="en-US"/>
              </a:p>
            </p:txBody>
          </p:sp>
          <p:sp>
            <p:nvSpPr>
              <p:cNvPr id="534809" name="Freeform 281"/>
              <p:cNvSpPr>
                <a:spLocks/>
              </p:cNvSpPr>
              <p:nvPr/>
            </p:nvSpPr>
            <p:spPr bwMode="auto">
              <a:xfrm>
                <a:off x="1333" y="299"/>
                <a:ext cx="128" cy="118"/>
              </a:xfrm>
              <a:custGeom>
                <a:avLst/>
                <a:gdLst/>
                <a:ahLst/>
                <a:cxnLst>
                  <a:cxn ang="0">
                    <a:pos x="0" y="0"/>
                  </a:cxn>
                  <a:cxn ang="0">
                    <a:pos x="30" y="0"/>
                  </a:cxn>
                  <a:cxn ang="0">
                    <a:pos x="105" y="88"/>
                  </a:cxn>
                  <a:cxn ang="0">
                    <a:pos x="105" y="18"/>
                  </a:cxn>
                  <a:cxn ang="0">
                    <a:pos x="105" y="11"/>
                  </a:cxn>
                  <a:cxn ang="0">
                    <a:pos x="103" y="7"/>
                  </a:cxn>
                  <a:cxn ang="0">
                    <a:pos x="103" y="4"/>
                  </a:cxn>
                  <a:cxn ang="0">
                    <a:pos x="98" y="2"/>
                  </a:cxn>
                  <a:cxn ang="0">
                    <a:pos x="91" y="0"/>
                  </a:cxn>
                  <a:cxn ang="0">
                    <a:pos x="89" y="0"/>
                  </a:cxn>
                  <a:cxn ang="0">
                    <a:pos x="89" y="0"/>
                  </a:cxn>
                  <a:cxn ang="0">
                    <a:pos x="128" y="0"/>
                  </a:cxn>
                  <a:cxn ang="0">
                    <a:pos x="128" y="0"/>
                  </a:cxn>
                  <a:cxn ang="0">
                    <a:pos x="124" y="0"/>
                  </a:cxn>
                  <a:cxn ang="0">
                    <a:pos x="117" y="2"/>
                  </a:cxn>
                  <a:cxn ang="0">
                    <a:pos x="114" y="4"/>
                  </a:cxn>
                  <a:cxn ang="0">
                    <a:pos x="112" y="9"/>
                  </a:cxn>
                  <a:cxn ang="0">
                    <a:pos x="112" y="14"/>
                  </a:cxn>
                  <a:cxn ang="0">
                    <a:pos x="112" y="18"/>
                  </a:cxn>
                  <a:cxn ang="0">
                    <a:pos x="112" y="118"/>
                  </a:cxn>
                  <a:cxn ang="0">
                    <a:pos x="107" y="118"/>
                  </a:cxn>
                  <a:cxn ang="0">
                    <a:pos x="30" y="23"/>
                  </a:cxn>
                  <a:cxn ang="0">
                    <a:pos x="30" y="95"/>
                  </a:cxn>
                  <a:cxn ang="0">
                    <a:pos x="30" y="102"/>
                  </a:cxn>
                  <a:cxn ang="0">
                    <a:pos x="32" y="107"/>
                  </a:cxn>
                  <a:cxn ang="0">
                    <a:pos x="32" y="109"/>
                  </a:cxn>
                  <a:cxn ang="0">
                    <a:pos x="37" y="114"/>
                  </a:cxn>
                  <a:cxn ang="0">
                    <a:pos x="44" y="114"/>
                  </a:cxn>
                  <a:cxn ang="0">
                    <a:pos x="46" y="114"/>
                  </a:cxn>
                  <a:cxn ang="0">
                    <a:pos x="46" y="116"/>
                  </a:cxn>
                  <a:cxn ang="0">
                    <a:pos x="7" y="116"/>
                  </a:cxn>
                  <a:cxn ang="0">
                    <a:pos x="7" y="114"/>
                  </a:cxn>
                  <a:cxn ang="0">
                    <a:pos x="11" y="114"/>
                  </a:cxn>
                  <a:cxn ang="0">
                    <a:pos x="16" y="114"/>
                  </a:cxn>
                  <a:cxn ang="0">
                    <a:pos x="21" y="109"/>
                  </a:cxn>
                  <a:cxn ang="0">
                    <a:pos x="23" y="107"/>
                  </a:cxn>
                  <a:cxn ang="0">
                    <a:pos x="23" y="102"/>
                  </a:cxn>
                  <a:cxn ang="0">
                    <a:pos x="23" y="95"/>
                  </a:cxn>
                  <a:cxn ang="0">
                    <a:pos x="23" y="16"/>
                  </a:cxn>
                  <a:cxn ang="0">
                    <a:pos x="18" y="9"/>
                  </a:cxn>
                  <a:cxn ang="0">
                    <a:pos x="16" y="7"/>
                  </a:cxn>
                  <a:cxn ang="0">
                    <a:pos x="11" y="4"/>
                  </a:cxn>
                  <a:cxn ang="0">
                    <a:pos x="7" y="2"/>
                  </a:cxn>
                  <a:cxn ang="0">
                    <a:pos x="4" y="2"/>
                  </a:cxn>
                  <a:cxn ang="0">
                    <a:pos x="0" y="2"/>
                  </a:cxn>
                  <a:cxn ang="0">
                    <a:pos x="0" y="0"/>
                  </a:cxn>
                </a:cxnLst>
                <a:rect l="0" t="0" r="r" b="b"/>
                <a:pathLst>
                  <a:path w="128" h="118">
                    <a:moveTo>
                      <a:pt x="0" y="0"/>
                    </a:moveTo>
                    <a:lnTo>
                      <a:pt x="30" y="0"/>
                    </a:lnTo>
                    <a:lnTo>
                      <a:pt x="105" y="88"/>
                    </a:lnTo>
                    <a:lnTo>
                      <a:pt x="105" y="18"/>
                    </a:lnTo>
                    <a:lnTo>
                      <a:pt x="105" y="11"/>
                    </a:lnTo>
                    <a:lnTo>
                      <a:pt x="103" y="7"/>
                    </a:lnTo>
                    <a:lnTo>
                      <a:pt x="103" y="4"/>
                    </a:lnTo>
                    <a:lnTo>
                      <a:pt x="98" y="2"/>
                    </a:lnTo>
                    <a:lnTo>
                      <a:pt x="91" y="0"/>
                    </a:lnTo>
                    <a:lnTo>
                      <a:pt x="89" y="0"/>
                    </a:lnTo>
                    <a:lnTo>
                      <a:pt x="128" y="0"/>
                    </a:lnTo>
                    <a:lnTo>
                      <a:pt x="124" y="0"/>
                    </a:lnTo>
                    <a:lnTo>
                      <a:pt x="117" y="2"/>
                    </a:lnTo>
                    <a:lnTo>
                      <a:pt x="114" y="4"/>
                    </a:lnTo>
                    <a:lnTo>
                      <a:pt x="112" y="9"/>
                    </a:lnTo>
                    <a:lnTo>
                      <a:pt x="112" y="14"/>
                    </a:lnTo>
                    <a:lnTo>
                      <a:pt x="112" y="18"/>
                    </a:lnTo>
                    <a:lnTo>
                      <a:pt x="112" y="118"/>
                    </a:lnTo>
                    <a:lnTo>
                      <a:pt x="107" y="118"/>
                    </a:lnTo>
                    <a:lnTo>
                      <a:pt x="30" y="23"/>
                    </a:lnTo>
                    <a:lnTo>
                      <a:pt x="30" y="95"/>
                    </a:lnTo>
                    <a:lnTo>
                      <a:pt x="30" y="102"/>
                    </a:lnTo>
                    <a:lnTo>
                      <a:pt x="32" y="107"/>
                    </a:lnTo>
                    <a:lnTo>
                      <a:pt x="32" y="109"/>
                    </a:lnTo>
                    <a:lnTo>
                      <a:pt x="37" y="114"/>
                    </a:lnTo>
                    <a:lnTo>
                      <a:pt x="44" y="114"/>
                    </a:lnTo>
                    <a:lnTo>
                      <a:pt x="46" y="114"/>
                    </a:lnTo>
                    <a:lnTo>
                      <a:pt x="46" y="116"/>
                    </a:lnTo>
                    <a:lnTo>
                      <a:pt x="7" y="116"/>
                    </a:lnTo>
                    <a:lnTo>
                      <a:pt x="7" y="114"/>
                    </a:lnTo>
                    <a:lnTo>
                      <a:pt x="11" y="114"/>
                    </a:lnTo>
                    <a:lnTo>
                      <a:pt x="16" y="114"/>
                    </a:lnTo>
                    <a:lnTo>
                      <a:pt x="21" y="109"/>
                    </a:lnTo>
                    <a:lnTo>
                      <a:pt x="23" y="107"/>
                    </a:lnTo>
                    <a:lnTo>
                      <a:pt x="23" y="102"/>
                    </a:lnTo>
                    <a:lnTo>
                      <a:pt x="23" y="95"/>
                    </a:lnTo>
                    <a:lnTo>
                      <a:pt x="23" y="16"/>
                    </a:lnTo>
                    <a:lnTo>
                      <a:pt x="18" y="9"/>
                    </a:lnTo>
                    <a:lnTo>
                      <a:pt x="16" y="7"/>
                    </a:lnTo>
                    <a:lnTo>
                      <a:pt x="11" y="4"/>
                    </a:lnTo>
                    <a:lnTo>
                      <a:pt x="7" y="2"/>
                    </a:lnTo>
                    <a:lnTo>
                      <a:pt x="4"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534808" name="Freeform 280"/>
              <p:cNvSpPr>
                <a:spLocks/>
              </p:cNvSpPr>
              <p:nvPr/>
            </p:nvSpPr>
            <p:spPr bwMode="auto">
              <a:xfrm>
                <a:off x="1464" y="336"/>
                <a:ext cx="86" cy="81"/>
              </a:xfrm>
              <a:custGeom>
                <a:avLst/>
                <a:gdLst/>
                <a:ahLst/>
                <a:cxnLst>
                  <a:cxn ang="0">
                    <a:pos x="75" y="0"/>
                  </a:cxn>
                  <a:cxn ang="0">
                    <a:pos x="75" y="46"/>
                  </a:cxn>
                  <a:cxn ang="0">
                    <a:pos x="75" y="56"/>
                  </a:cxn>
                  <a:cxn ang="0">
                    <a:pos x="75" y="63"/>
                  </a:cxn>
                  <a:cxn ang="0">
                    <a:pos x="75" y="65"/>
                  </a:cxn>
                  <a:cxn ang="0">
                    <a:pos x="75" y="67"/>
                  </a:cxn>
                  <a:cxn ang="0">
                    <a:pos x="77" y="70"/>
                  </a:cxn>
                  <a:cxn ang="0">
                    <a:pos x="77" y="70"/>
                  </a:cxn>
                  <a:cxn ang="0">
                    <a:pos x="79" y="72"/>
                  </a:cxn>
                  <a:cxn ang="0">
                    <a:pos x="82" y="70"/>
                  </a:cxn>
                  <a:cxn ang="0">
                    <a:pos x="84" y="70"/>
                  </a:cxn>
                  <a:cxn ang="0">
                    <a:pos x="86" y="72"/>
                  </a:cxn>
                  <a:cxn ang="0">
                    <a:pos x="63" y="81"/>
                  </a:cxn>
                  <a:cxn ang="0">
                    <a:pos x="61" y="81"/>
                  </a:cxn>
                  <a:cxn ang="0">
                    <a:pos x="61" y="63"/>
                  </a:cxn>
                  <a:cxn ang="0">
                    <a:pos x="54" y="70"/>
                  </a:cxn>
                  <a:cxn ang="0">
                    <a:pos x="49" y="74"/>
                  </a:cxn>
                  <a:cxn ang="0">
                    <a:pos x="44" y="77"/>
                  </a:cxn>
                  <a:cxn ang="0">
                    <a:pos x="37" y="79"/>
                  </a:cxn>
                  <a:cxn ang="0">
                    <a:pos x="33" y="81"/>
                  </a:cxn>
                  <a:cxn ang="0">
                    <a:pos x="26" y="79"/>
                  </a:cxn>
                  <a:cxn ang="0">
                    <a:pos x="21" y="77"/>
                  </a:cxn>
                  <a:cxn ang="0">
                    <a:pos x="16" y="72"/>
                  </a:cxn>
                  <a:cxn ang="0">
                    <a:pos x="14" y="67"/>
                  </a:cxn>
                  <a:cxn ang="0">
                    <a:pos x="11" y="60"/>
                  </a:cxn>
                  <a:cxn ang="0">
                    <a:pos x="11" y="49"/>
                  </a:cxn>
                  <a:cxn ang="0">
                    <a:pos x="11" y="14"/>
                  </a:cxn>
                  <a:cxn ang="0">
                    <a:pos x="11" y="9"/>
                  </a:cxn>
                  <a:cxn ang="0">
                    <a:pos x="11" y="7"/>
                  </a:cxn>
                  <a:cxn ang="0">
                    <a:pos x="9" y="4"/>
                  </a:cxn>
                  <a:cxn ang="0">
                    <a:pos x="7" y="2"/>
                  </a:cxn>
                  <a:cxn ang="0">
                    <a:pos x="4" y="2"/>
                  </a:cxn>
                  <a:cxn ang="0">
                    <a:pos x="0" y="2"/>
                  </a:cxn>
                  <a:cxn ang="0">
                    <a:pos x="0" y="0"/>
                  </a:cxn>
                  <a:cxn ang="0">
                    <a:pos x="26" y="0"/>
                  </a:cxn>
                  <a:cxn ang="0">
                    <a:pos x="26" y="51"/>
                  </a:cxn>
                  <a:cxn ang="0">
                    <a:pos x="28" y="58"/>
                  </a:cxn>
                  <a:cxn ang="0">
                    <a:pos x="28" y="63"/>
                  </a:cxn>
                  <a:cxn ang="0">
                    <a:pos x="30" y="65"/>
                  </a:cxn>
                  <a:cxn ang="0">
                    <a:pos x="35" y="70"/>
                  </a:cxn>
                  <a:cxn ang="0">
                    <a:pos x="40" y="70"/>
                  </a:cxn>
                  <a:cxn ang="0">
                    <a:pos x="44" y="70"/>
                  </a:cxn>
                  <a:cxn ang="0">
                    <a:pos x="49" y="67"/>
                  </a:cxn>
                  <a:cxn ang="0">
                    <a:pos x="54" y="65"/>
                  </a:cxn>
                  <a:cxn ang="0">
                    <a:pos x="61" y="58"/>
                  </a:cxn>
                  <a:cxn ang="0">
                    <a:pos x="61" y="14"/>
                  </a:cxn>
                  <a:cxn ang="0">
                    <a:pos x="58" y="9"/>
                  </a:cxn>
                  <a:cxn ang="0">
                    <a:pos x="58" y="4"/>
                  </a:cxn>
                  <a:cxn ang="0">
                    <a:pos x="54" y="2"/>
                  </a:cxn>
                  <a:cxn ang="0">
                    <a:pos x="49" y="2"/>
                  </a:cxn>
                  <a:cxn ang="0">
                    <a:pos x="49" y="0"/>
                  </a:cxn>
                  <a:cxn ang="0">
                    <a:pos x="75" y="0"/>
                  </a:cxn>
                </a:cxnLst>
                <a:rect l="0" t="0" r="r" b="b"/>
                <a:pathLst>
                  <a:path w="86" h="81">
                    <a:moveTo>
                      <a:pt x="75" y="0"/>
                    </a:moveTo>
                    <a:lnTo>
                      <a:pt x="75" y="46"/>
                    </a:lnTo>
                    <a:lnTo>
                      <a:pt x="75" y="56"/>
                    </a:lnTo>
                    <a:lnTo>
                      <a:pt x="75" y="63"/>
                    </a:lnTo>
                    <a:lnTo>
                      <a:pt x="75" y="65"/>
                    </a:lnTo>
                    <a:lnTo>
                      <a:pt x="75" y="67"/>
                    </a:lnTo>
                    <a:lnTo>
                      <a:pt x="77" y="70"/>
                    </a:lnTo>
                    <a:lnTo>
                      <a:pt x="79" y="72"/>
                    </a:lnTo>
                    <a:lnTo>
                      <a:pt x="82" y="70"/>
                    </a:lnTo>
                    <a:lnTo>
                      <a:pt x="84" y="70"/>
                    </a:lnTo>
                    <a:lnTo>
                      <a:pt x="86" y="72"/>
                    </a:lnTo>
                    <a:lnTo>
                      <a:pt x="63" y="81"/>
                    </a:lnTo>
                    <a:lnTo>
                      <a:pt x="61" y="81"/>
                    </a:lnTo>
                    <a:lnTo>
                      <a:pt x="61" y="63"/>
                    </a:lnTo>
                    <a:lnTo>
                      <a:pt x="54" y="70"/>
                    </a:lnTo>
                    <a:lnTo>
                      <a:pt x="49" y="74"/>
                    </a:lnTo>
                    <a:lnTo>
                      <a:pt x="44" y="77"/>
                    </a:lnTo>
                    <a:lnTo>
                      <a:pt x="37" y="79"/>
                    </a:lnTo>
                    <a:lnTo>
                      <a:pt x="33" y="81"/>
                    </a:lnTo>
                    <a:lnTo>
                      <a:pt x="26" y="79"/>
                    </a:lnTo>
                    <a:lnTo>
                      <a:pt x="21" y="77"/>
                    </a:lnTo>
                    <a:lnTo>
                      <a:pt x="16" y="72"/>
                    </a:lnTo>
                    <a:lnTo>
                      <a:pt x="14" y="67"/>
                    </a:lnTo>
                    <a:lnTo>
                      <a:pt x="11" y="60"/>
                    </a:lnTo>
                    <a:lnTo>
                      <a:pt x="11" y="49"/>
                    </a:lnTo>
                    <a:lnTo>
                      <a:pt x="11" y="14"/>
                    </a:lnTo>
                    <a:lnTo>
                      <a:pt x="11" y="9"/>
                    </a:lnTo>
                    <a:lnTo>
                      <a:pt x="11" y="7"/>
                    </a:lnTo>
                    <a:lnTo>
                      <a:pt x="9" y="4"/>
                    </a:lnTo>
                    <a:lnTo>
                      <a:pt x="7" y="2"/>
                    </a:lnTo>
                    <a:lnTo>
                      <a:pt x="4" y="2"/>
                    </a:lnTo>
                    <a:lnTo>
                      <a:pt x="0" y="2"/>
                    </a:lnTo>
                    <a:lnTo>
                      <a:pt x="0" y="0"/>
                    </a:lnTo>
                    <a:lnTo>
                      <a:pt x="26" y="0"/>
                    </a:lnTo>
                    <a:lnTo>
                      <a:pt x="26" y="51"/>
                    </a:lnTo>
                    <a:lnTo>
                      <a:pt x="28" y="58"/>
                    </a:lnTo>
                    <a:lnTo>
                      <a:pt x="28" y="63"/>
                    </a:lnTo>
                    <a:lnTo>
                      <a:pt x="30" y="65"/>
                    </a:lnTo>
                    <a:lnTo>
                      <a:pt x="35" y="70"/>
                    </a:lnTo>
                    <a:lnTo>
                      <a:pt x="40" y="70"/>
                    </a:lnTo>
                    <a:lnTo>
                      <a:pt x="44" y="70"/>
                    </a:lnTo>
                    <a:lnTo>
                      <a:pt x="49" y="67"/>
                    </a:lnTo>
                    <a:lnTo>
                      <a:pt x="54" y="65"/>
                    </a:lnTo>
                    <a:lnTo>
                      <a:pt x="61" y="58"/>
                    </a:lnTo>
                    <a:lnTo>
                      <a:pt x="61" y="14"/>
                    </a:lnTo>
                    <a:lnTo>
                      <a:pt x="58" y="9"/>
                    </a:lnTo>
                    <a:lnTo>
                      <a:pt x="58" y="4"/>
                    </a:lnTo>
                    <a:lnTo>
                      <a:pt x="54" y="2"/>
                    </a:lnTo>
                    <a:lnTo>
                      <a:pt x="49" y="2"/>
                    </a:lnTo>
                    <a:lnTo>
                      <a:pt x="49" y="0"/>
                    </a:lnTo>
                    <a:lnTo>
                      <a:pt x="75" y="0"/>
                    </a:lnTo>
                    <a:close/>
                  </a:path>
                </a:pathLst>
              </a:custGeom>
              <a:solidFill>
                <a:srgbClr val="000000"/>
              </a:solidFill>
              <a:ln w="0">
                <a:solidFill>
                  <a:srgbClr val="000000"/>
                </a:solidFill>
                <a:round/>
                <a:headEnd/>
                <a:tailEnd/>
              </a:ln>
            </p:spPr>
            <p:txBody>
              <a:bodyPr/>
              <a:lstStyle/>
              <a:p>
                <a:endParaRPr lang="en-US"/>
              </a:p>
            </p:txBody>
          </p:sp>
          <p:sp>
            <p:nvSpPr>
              <p:cNvPr id="534807" name="Freeform 279"/>
              <p:cNvSpPr>
                <a:spLocks/>
              </p:cNvSpPr>
              <p:nvPr/>
            </p:nvSpPr>
            <p:spPr bwMode="auto">
              <a:xfrm>
                <a:off x="1553" y="333"/>
                <a:ext cx="133" cy="82"/>
              </a:xfrm>
              <a:custGeom>
                <a:avLst/>
                <a:gdLst/>
                <a:ahLst/>
                <a:cxnLst>
                  <a:cxn ang="0">
                    <a:pos x="30" y="14"/>
                  </a:cxn>
                  <a:cxn ang="0">
                    <a:pos x="35" y="7"/>
                  </a:cxn>
                  <a:cxn ang="0">
                    <a:pos x="44" y="3"/>
                  </a:cxn>
                  <a:cxn ang="0">
                    <a:pos x="54" y="0"/>
                  </a:cxn>
                  <a:cxn ang="0">
                    <a:pos x="65" y="5"/>
                  </a:cxn>
                  <a:cxn ang="0">
                    <a:pos x="72" y="19"/>
                  </a:cxn>
                  <a:cxn ang="0">
                    <a:pos x="84" y="7"/>
                  </a:cxn>
                  <a:cxn ang="0">
                    <a:pos x="93" y="3"/>
                  </a:cxn>
                  <a:cxn ang="0">
                    <a:pos x="107" y="3"/>
                  </a:cxn>
                  <a:cxn ang="0">
                    <a:pos x="117" y="7"/>
                  </a:cxn>
                  <a:cxn ang="0">
                    <a:pos x="122" y="21"/>
                  </a:cxn>
                  <a:cxn ang="0">
                    <a:pos x="122" y="63"/>
                  </a:cxn>
                  <a:cxn ang="0">
                    <a:pos x="122" y="75"/>
                  </a:cxn>
                  <a:cxn ang="0">
                    <a:pos x="126" y="77"/>
                  </a:cxn>
                  <a:cxn ang="0">
                    <a:pos x="133" y="80"/>
                  </a:cxn>
                  <a:cxn ang="0">
                    <a:pos x="96" y="82"/>
                  </a:cxn>
                  <a:cxn ang="0">
                    <a:pos x="98" y="80"/>
                  </a:cxn>
                  <a:cxn ang="0">
                    <a:pos x="103" y="77"/>
                  </a:cxn>
                  <a:cxn ang="0">
                    <a:pos x="107" y="73"/>
                  </a:cxn>
                  <a:cxn ang="0">
                    <a:pos x="107" y="63"/>
                  </a:cxn>
                  <a:cxn ang="0">
                    <a:pos x="105" y="24"/>
                  </a:cxn>
                  <a:cxn ang="0">
                    <a:pos x="100" y="14"/>
                  </a:cxn>
                  <a:cxn ang="0">
                    <a:pos x="89" y="12"/>
                  </a:cxn>
                  <a:cxn ang="0">
                    <a:pos x="79" y="17"/>
                  </a:cxn>
                  <a:cxn ang="0">
                    <a:pos x="75" y="24"/>
                  </a:cxn>
                  <a:cxn ang="0">
                    <a:pos x="75" y="63"/>
                  </a:cxn>
                  <a:cxn ang="0">
                    <a:pos x="75" y="75"/>
                  </a:cxn>
                  <a:cxn ang="0">
                    <a:pos x="77" y="77"/>
                  </a:cxn>
                  <a:cxn ang="0">
                    <a:pos x="84" y="80"/>
                  </a:cxn>
                  <a:cxn ang="0">
                    <a:pos x="49" y="82"/>
                  </a:cxn>
                  <a:cxn ang="0">
                    <a:pos x="54" y="80"/>
                  </a:cxn>
                  <a:cxn ang="0">
                    <a:pos x="58" y="75"/>
                  </a:cxn>
                  <a:cxn ang="0">
                    <a:pos x="58" y="70"/>
                  </a:cxn>
                  <a:cxn ang="0">
                    <a:pos x="58" y="31"/>
                  </a:cxn>
                  <a:cxn ang="0">
                    <a:pos x="56" y="17"/>
                  </a:cxn>
                  <a:cxn ang="0">
                    <a:pos x="47" y="12"/>
                  </a:cxn>
                  <a:cxn ang="0">
                    <a:pos x="37" y="14"/>
                  </a:cxn>
                  <a:cxn ang="0">
                    <a:pos x="26" y="24"/>
                  </a:cxn>
                  <a:cxn ang="0">
                    <a:pos x="26" y="70"/>
                  </a:cxn>
                  <a:cxn ang="0">
                    <a:pos x="28" y="77"/>
                  </a:cxn>
                  <a:cxn ang="0">
                    <a:pos x="33" y="80"/>
                  </a:cxn>
                  <a:cxn ang="0">
                    <a:pos x="37" y="82"/>
                  </a:cxn>
                  <a:cxn ang="0">
                    <a:pos x="0" y="80"/>
                  </a:cxn>
                  <a:cxn ang="0">
                    <a:pos x="7" y="77"/>
                  </a:cxn>
                  <a:cxn ang="0">
                    <a:pos x="9" y="75"/>
                  </a:cxn>
                  <a:cxn ang="0">
                    <a:pos x="11" y="63"/>
                  </a:cxn>
                  <a:cxn ang="0">
                    <a:pos x="11" y="26"/>
                  </a:cxn>
                  <a:cxn ang="0">
                    <a:pos x="11" y="17"/>
                  </a:cxn>
                  <a:cxn ang="0">
                    <a:pos x="9" y="12"/>
                  </a:cxn>
                  <a:cxn ang="0">
                    <a:pos x="7" y="10"/>
                  </a:cxn>
                  <a:cxn ang="0">
                    <a:pos x="2" y="12"/>
                  </a:cxn>
                  <a:cxn ang="0">
                    <a:pos x="23" y="0"/>
                  </a:cxn>
                  <a:cxn ang="0">
                    <a:pos x="26" y="19"/>
                  </a:cxn>
                </a:cxnLst>
                <a:rect l="0" t="0" r="r" b="b"/>
                <a:pathLst>
                  <a:path w="133" h="82">
                    <a:moveTo>
                      <a:pt x="26" y="19"/>
                    </a:moveTo>
                    <a:lnTo>
                      <a:pt x="30" y="14"/>
                    </a:lnTo>
                    <a:lnTo>
                      <a:pt x="35" y="10"/>
                    </a:lnTo>
                    <a:lnTo>
                      <a:pt x="35" y="7"/>
                    </a:lnTo>
                    <a:lnTo>
                      <a:pt x="40" y="5"/>
                    </a:lnTo>
                    <a:lnTo>
                      <a:pt x="44" y="3"/>
                    </a:lnTo>
                    <a:lnTo>
                      <a:pt x="49" y="0"/>
                    </a:lnTo>
                    <a:lnTo>
                      <a:pt x="54" y="0"/>
                    </a:lnTo>
                    <a:lnTo>
                      <a:pt x="61" y="3"/>
                    </a:lnTo>
                    <a:lnTo>
                      <a:pt x="65" y="5"/>
                    </a:lnTo>
                    <a:lnTo>
                      <a:pt x="70" y="12"/>
                    </a:lnTo>
                    <a:lnTo>
                      <a:pt x="72" y="19"/>
                    </a:lnTo>
                    <a:lnTo>
                      <a:pt x="79" y="12"/>
                    </a:lnTo>
                    <a:lnTo>
                      <a:pt x="84" y="7"/>
                    </a:lnTo>
                    <a:lnTo>
                      <a:pt x="89" y="5"/>
                    </a:lnTo>
                    <a:lnTo>
                      <a:pt x="93" y="3"/>
                    </a:lnTo>
                    <a:lnTo>
                      <a:pt x="100" y="0"/>
                    </a:lnTo>
                    <a:lnTo>
                      <a:pt x="107" y="3"/>
                    </a:lnTo>
                    <a:lnTo>
                      <a:pt x="112" y="5"/>
                    </a:lnTo>
                    <a:lnTo>
                      <a:pt x="117" y="7"/>
                    </a:lnTo>
                    <a:lnTo>
                      <a:pt x="119" y="14"/>
                    </a:lnTo>
                    <a:lnTo>
                      <a:pt x="122" y="21"/>
                    </a:lnTo>
                    <a:lnTo>
                      <a:pt x="122" y="31"/>
                    </a:lnTo>
                    <a:lnTo>
                      <a:pt x="122" y="63"/>
                    </a:lnTo>
                    <a:lnTo>
                      <a:pt x="122" y="70"/>
                    </a:lnTo>
                    <a:lnTo>
                      <a:pt x="122" y="75"/>
                    </a:lnTo>
                    <a:lnTo>
                      <a:pt x="124" y="77"/>
                    </a:lnTo>
                    <a:lnTo>
                      <a:pt x="126" y="77"/>
                    </a:lnTo>
                    <a:lnTo>
                      <a:pt x="129" y="80"/>
                    </a:lnTo>
                    <a:lnTo>
                      <a:pt x="133" y="80"/>
                    </a:lnTo>
                    <a:lnTo>
                      <a:pt x="133" y="82"/>
                    </a:lnTo>
                    <a:lnTo>
                      <a:pt x="96" y="82"/>
                    </a:lnTo>
                    <a:lnTo>
                      <a:pt x="96" y="80"/>
                    </a:lnTo>
                    <a:lnTo>
                      <a:pt x="98" y="80"/>
                    </a:lnTo>
                    <a:lnTo>
                      <a:pt x="100" y="80"/>
                    </a:lnTo>
                    <a:lnTo>
                      <a:pt x="103" y="77"/>
                    </a:lnTo>
                    <a:lnTo>
                      <a:pt x="105" y="75"/>
                    </a:lnTo>
                    <a:lnTo>
                      <a:pt x="107" y="73"/>
                    </a:lnTo>
                    <a:lnTo>
                      <a:pt x="107" y="70"/>
                    </a:lnTo>
                    <a:lnTo>
                      <a:pt x="107" y="63"/>
                    </a:lnTo>
                    <a:lnTo>
                      <a:pt x="107" y="31"/>
                    </a:lnTo>
                    <a:lnTo>
                      <a:pt x="105" y="24"/>
                    </a:lnTo>
                    <a:lnTo>
                      <a:pt x="105" y="17"/>
                    </a:lnTo>
                    <a:lnTo>
                      <a:pt x="100" y="14"/>
                    </a:lnTo>
                    <a:lnTo>
                      <a:pt x="93" y="12"/>
                    </a:lnTo>
                    <a:lnTo>
                      <a:pt x="89" y="12"/>
                    </a:lnTo>
                    <a:lnTo>
                      <a:pt x="84" y="14"/>
                    </a:lnTo>
                    <a:lnTo>
                      <a:pt x="79" y="17"/>
                    </a:lnTo>
                    <a:lnTo>
                      <a:pt x="75" y="24"/>
                    </a:lnTo>
                    <a:lnTo>
                      <a:pt x="75" y="26"/>
                    </a:lnTo>
                    <a:lnTo>
                      <a:pt x="75" y="63"/>
                    </a:lnTo>
                    <a:lnTo>
                      <a:pt x="75" y="70"/>
                    </a:lnTo>
                    <a:lnTo>
                      <a:pt x="75" y="75"/>
                    </a:lnTo>
                    <a:lnTo>
                      <a:pt x="75" y="77"/>
                    </a:lnTo>
                    <a:lnTo>
                      <a:pt x="77" y="77"/>
                    </a:lnTo>
                    <a:lnTo>
                      <a:pt x="79" y="80"/>
                    </a:lnTo>
                    <a:lnTo>
                      <a:pt x="84" y="80"/>
                    </a:lnTo>
                    <a:lnTo>
                      <a:pt x="84" y="82"/>
                    </a:lnTo>
                    <a:lnTo>
                      <a:pt x="49" y="82"/>
                    </a:lnTo>
                    <a:lnTo>
                      <a:pt x="49" y="80"/>
                    </a:lnTo>
                    <a:lnTo>
                      <a:pt x="54" y="80"/>
                    </a:lnTo>
                    <a:lnTo>
                      <a:pt x="56" y="77"/>
                    </a:lnTo>
                    <a:lnTo>
                      <a:pt x="58" y="75"/>
                    </a:lnTo>
                    <a:lnTo>
                      <a:pt x="58" y="73"/>
                    </a:lnTo>
                    <a:lnTo>
                      <a:pt x="58" y="70"/>
                    </a:lnTo>
                    <a:lnTo>
                      <a:pt x="58" y="63"/>
                    </a:lnTo>
                    <a:lnTo>
                      <a:pt x="58" y="31"/>
                    </a:lnTo>
                    <a:lnTo>
                      <a:pt x="58" y="24"/>
                    </a:lnTo>
                    <a:lnTo>
                      <a:pt x="56" y="17"/>
                    </a:lnTo>
                    <a:lnTo>
                      <a:pt x="51" y="14"/>
                    </a:lnTo>
                    <a:lnTo>
                      <a:pt x="47" y="12"/>
                    </a:lnTo>
                    <a:lnTo>
                      <a:pt x="42" y="12"/>
                    </a:lnTo>
                    <a:lnTo>
                      <a:pt x="37" y="14"/>
                    </a:lnTo>
                    <a:lnTo>
                      <a:pt x="30" y="19"/>
                    </a:lnTo>
                    <a:lnTo>
                      <a:pt x="26" y="24"/>
                    </a:lnTo>
                    <a:lnTo>
                      <a:pt x="26" y="63"/>
                    </a:lnTo>
                    <a:lnTo>
                      <a:pt x="26" y="70"/>
                    </a:lnTo>
                    <a:lnTo>
                      <a:pt x="28" y="75"/>
                    </a:lnTo>
                    <a:lnTo>
                      <a:pt x="28" y="77"/>
                    </a:lnTo>
                    <a:lnTo>
                      <a:pt x="30" y="77"/>
                    </a:lnTo>
                    <a:lnTo>
                      <a:pt x="33" y="80"/>
                    </a:lnTo>
                    <a:lnTo>
                      <a:pt x="37" y="80"/>
                    </a:lnTo>
                    <a:lnTo>
                      <a:pt x="37" y="82"/>
                    </a:lnTo>
                    <a:lnTo>
                      <a:pt x="0" y="82"/>
                    </a:lnTo>
                    <a:lnTo>
                      <a:pt x="0" y="80"/>
                    </a:lnTo>
                    <a:lnTo>
                      <a:pt x="4" y="80"/>
                    </a:lnTo>
                    <a:lnTo>
                      <a:pt x="7" y="77"/>
                    </a:lnTo>
                    <a:lnTo>
                      <a:pt x="9" y="77"/>
                    </a:lnTo>
                    <a:lnTo>
                      <a:pt x="9" y="75"/>
                    </a:lnTo>
                    <a:lnTo>
                      <a:pt x="11" y="70"/>
                    </a:lnTo>
                    <a:lnTo>
                      <a:pt x="11" y="63"/>
                    </a:lnTo>
                    <a:lnTo>
                      <a:pt x="11" y="33"/>
                    </a:lnTo>
                    <a:lnTo>
                      <a:pt x="11" y="26"/>
                    </a:lnTo>
                    <a:lnTo>
                      <a:pt x="11" y="19"/>
                    </a:lnTo>
                    <a:lnTo>
                      <a:pt x="11" y="17"/>
                    </a:lnTo>
                    <a:lnTo>
                      <a:pt x="9" y="14"/>
                    </a:lnTo>
                    <a:lnTo>
                      <a:pt x="9" y="12"/>
                    </a:lnTo>
                    <a:lnTo>
                      <a:pt x="7" y="12"/>
                    </a:lnTo>
                    <a:lnTo>
                      <a:pt x="7" y="10"/>
                    </a:lnTo>
                    <a:lnTo>
                      <a:pt x="4" y="12"/>
                    </a:lnTo>
                    <a:lnTo>
                      <a:pt x="2" y="12"/>
                    </a:lnTo>
                    <a:lnTo>
                      <a:pt x="0" y="10"/>
                    </a:lnTo>
                    <a:lnTo>
                      <a:pt x="23" y="0"/>
                    </a:lnTo>
                    <a:lnTo>
                      <a:pt x="26" y="0"/>
                    </a:lnTo>
                    <a:lnTo>
                      <a:pt x="26" y="19"/>
                    </a:lnTo>
                    <a:close/>
                  </a:path>
                </a:pathLst>
              </a:custGeom>
              <a:solidFill>
                <a:srgbClr val="000000"/>
              </a:solidFill>
              <a:ln w="0">
                <a:solidFill>
                  <a:srgbClr val="000000"/>
                </a:solidFill>
                <a:round/>
                <a:headEnd/>
                <a:tailEnd/>
              </a:ln>
            </p:spPr>
            <p:txBody>
              <a:bodyPr/>
              <a:lstStyle/>
              <a:p>
                <a:endParaRPr lang="en-US"/>
              </a:p>
            </p:txBody>
          </p:sp>
          <p:sp>
            <p:nvSpPr>
              <p:cNvPr id="534806" name="Freeform 278"/>
              <p:cNvSpPr>
                <a:spLocks noEditPoints="1"/>
              </p:cNvSpPr>
              <p:nvPr/>
            </p:nvSpPr>
            <p:spPr bwMode="auto">
              <a:xfrm>
                <a:off x="1691" y="292"/>
                <a:ext cx="82" cy="125"/>
              </a:xfrm>
              <a:custGeom>
                <a:avLst/>
                <a:gdLst/>
                <a:ahLst/>
                <a:cxnLst>
                  <a:cxn ang="0">
                    <a:pos x="26" y="58"/>
                  </a:cxn>
                  <a:cxn ang="0">
                    <a:pos x="33" y="48"/>
                  </a:cxn>
                  <a:cxn ang="0">
                    <a:pos x="42" y="44"/>
                  </a:cxn>
                  <a:cxn ang="0">
                    <a:pos x="51" y="41"/>
                  </a:cxn>
                  <a:cxn ang="0">
                    <a:pos x="58" y="44"/>
                  </a:cxn>
                  <a:cxn ang="0">
                    <a:pos x="65" y="46"/>
                  </a:cxn>
                  <a:cxn ang="0">
                    <a:pos x="73" y="53"/>
                  </a:cxn>
                  <a:cxn ang="0">
                    <a:pos x="77" y="60"/>
                  </a:cxn>
                  <a:cxn ang="0">
                    <a:pos x="80" y="69"/>
                  </a:cxn>
                  <a:cxn ang="0">
                    <a:pos x="82" y="81"/>
                  </a:cxn>
                  <a:cxn ang="0">
                    <a:pos x="80" y="90"/>
                  </a:cxn>
                  <a:cxn ang="0">
                    <a:pos x="77" y="100"/>
                  </a:cxn>
                  <a:cxn ang="0">
                    <a:pos x="73" y="107"/>
                  </a:cxn>
                  <a:cxn ang="0">
                    <a:pos x="68" y="114"/>
                  </a:cxn>
                  <a:cxn ang="0">
                    <a:pos x="58" y="121"/>
                  </a:cxn>
                  <a:cxn ang="0">
                    <a:pos x="49" y="123"/>
                  </a:cxn>
                  <a:cxn ang="0">
                    <a:pos x="40" y="125"/>
                  </a:cxn>
                  <a:cxn ang="0">
                    <a:pos x="33" y="123"/>
                  </a:cxn>
                  <a:cxn ang="0">
                    <a:pos x="26" y="123"/>
                  </a:cxn>
                  <a:cxn ang="0">
                    <a:pos x="19" y="118"/>
                  </a:cxn>
                  <a:cxn ang="0">
                    <a:pos x="12" y="116"/>
                  </a:cxn>
                  <a:cxn ang="0">
                    <a:pos x="12" y="32"/>
                  </a:cxn>
                  <a:cxn ang="0">
                    <a:pos x="12" y="25"/>
                  </a:cxn>
                  <a:cxn ang="0">
                    <a:pos x="12" y="18"/>
                  </a:cxn>
                  <a:cxn ang="0">
                    <a:pos x="12" y="16"/>
                  </a:cxn>
                  <a:cxn ang="0">
                    <a:pos x="9" y="14"/>
                  </a:cxn>
                  <a:cxn ang="0">
                    <a:pos x="9" y="11"/>
                  </a:cxn>
                  <a:cxn ang="0">
                    <a:pos x="7" y="9"/>
                  </a:cxn>
                  <a:cxn ang="0">
                    <a:pos x="7" y="9"/>
                  </a:cxn>
                  <a:cxn ang="0">
                    <a:pos x="5" y="9"/>
                  </a:cxn>
                  <a:cxn ang="0">
                    <a:pos x="0" y="11"/>
                  </a:cxn>
                  <a:cxn ang="0">
                    <a:pos x="0" y="9"/>
                  </a:cxn>
                  <a:cxn ang="0">
                    <a:pos x="21" y="0"/>
                  </a:cxn>
                  <a:cxn ang="0">
                    <a:pos x="26" y="0"/>
                  </a:cxn>
                  <a:cxn ang="0">
                    <a:pos x="26" y="58"/>
                  </a:cxn>
                  <a:cxn ang="0">
                    <a:pos x="26" y="65"/>
                  </a:cxn>
                  <a:cxn ang="0">
                    <a:pos x="26" y="111"/>
                  </a:cxn>
                  <a:cxn ang="0">
                    <a:pos x="30" y="114"/>
                  </a:cxn>
                  <a:cxn ang="0">
                    <a:pos x="35" y="116"/>
                  </a:cxn>
                  <a:cxn ang="0">
                    <a:pos x="40" y="118"/>
                  </a:cxn>
                  <a:cxn ang="0">
                    <a:pos x="44" y="118"/>
                  </a:cxn>
                  <a:cxn ang="0">
                    <a:pos x="49" y="118"/>
                  </a:cxn>
                  <a:cxn ang="0">
                    <a:pos x="54" y="116"/>
                  </a:cxn>
                  <a:cxn ang="0">
                    <a:pos x="58" y="111"/>
                  </a:cxn>
                  <a:cxn ang="0">
                    <a:pos x="63" y="104"/>
                  </a:cxn>
                  <a:cxn ang="0">
                    <a:pos x="65" y="95"/>
                  </a:cxn>
                  <a:cxn ang="0">
                    <a:pos x="65" y="86"/>
                  </a:cxn>
                  <a:cxn ang="0">
                    <a:pos x="65" y="76"/>
                  </a:cxn>
                  <a:cxn ang="0">
                    <a:pos x="63" y="69"/>
                  </a:cxn>
                  <a:cxn ang="0">
                    <a:pos x="58" y="62"/>
                  </a:cxn>
                  <a:cxn ang="0">
                    <a:pos x="54" y="58"/>
                  </a:cxn>
                  <a:cxn ang="0">
                    <a:pos x="49" y="55"/>
                  </a:cxn>
                  <a:cxn ang="0">
                    <a:pos x="44" y="55"/>
                  </a:cxn>
                  <a:cxn ang="0">
                    <a:pos x="40" y="55"/>
                  </a:cxn>
                  <a:cxn ang="0">
                    <a:pos x="35" y="58"/>
                  </a:cxn>
                  <a:cxn ang="0">
                    <a:pos x="30" y="60"/>
                  </a:cxn>
                  <a:cxn ang="0">
                    <a:pos x="26" y="65"/>
                  </a:cxn>
                </a:cxnLst>
                <a:rect l="0" t="0" r="r" b="b"/>
                <a:pathLst>
                  <a:path w="82" h="125">
                    <a:moveTo>
                      <a:pt x="26" y="58"/>
                    </a:moveTo>
                    <a:lnTo>
                      <a:pt x="33" y="48"/>
                    </a:lnTo>
                    <a:lnTo>
                      <a:pt x="42" y="44"/>
                    </a:lnTo>
                    <a:lnTo>
                      <a:pt x="51" y="41"/>
                    </a:lnTo>
                    <a:lnTo>
                      <a:pt x="58" y="44"/>
                    </a:lnTo>
                    <a:lnTo>
                      <a:pt x="65" y="46"/>
                    </a:lnTo>
                    <a:lnTo>
                      <a:pt x="73" y="53"/>
                    </a:lnTo>
                    <a:lnTo>
                      <a:pt x="77" y="60"/>
                    </a:lnTo>
                    <a:lnTo>
                      <a:pt x="80" y="69"/>
                    </a:lnTo>
                    <a:lnTo>
                      <a:pt x="82" y="81"/>
                    </a:lnTo>
                    <a:lnTo>
                      <a:pt x="80" y="90"/>
                    </a:lnTo>
                    <a:lnTo>
                      <a:pt x="77" y="100"/>
                    </a:lnTo>
                    <a:lnTo>
                      <a:pt x="73" y="107"/>
                    </a:lnTo>
                    <a:lnTo>
                      <a:pt x="68" y="114"/>
                    </a:lnTo>
                    <a:lnTo>
                      <a:pt x="58" y="121"/>
                    </a:lnTo>
                    <a:lnTo>
                      <a:pt x="49" y="123"/>
                    </a:lnTo>
                    <a:lnTo>
                      <a:pt x="40" y="125"/>
                    </a:lnTo>
                    <a:lnTo>
                      <a:pt x="33" y="123"/>
                    </a:lnTo>
                    <a:lnTo>
                      <a:pt x="26" y="123"/>
                    </a:lnTo>
                    <a:lnTo>
                      <a:pt x="19" y="118"/>
                    </a:lnTo>
                    <a:lnTo>
                      <a:pt x="12" y="116"/>
                    </a:lnTo>
                    <a:lnTo>
                      <a:pt x="12" y="32"/>
                    </a:lnTo>
                    <a:lnTo>
                      <a:pt x="12" y="25"/>
                    </a:lnTo>
                    <a:lnTo>
                      <a:pt x="12" y="18"/>
                    </a:lnTo>
                    <a:lnTo>
                      <a:pt x="12" y="16"/>
                    </a:lnTo>
                    <a:lnTo>
                      <a:pt x="9" y="14"/>
                    </a:lnTo>
                    <a:lnTo>
                      <a:pt x="9" y="11"/>
                    </a:lnTo>
                    <a:lnTo>
                      <a:pt x="7" y="9"/>
                    </a:lnTo>
                    <a:lnTo>
                      <a:pt x="5" y="9"/>
                    </a:lnTo>
                    <a:lnTo>
                      <a:pt x="0" y="11"/>
                    </a:lnTo>
                    <a:lnTo>
                      <a:pt x="0" y="9"/>
                    </a:lnTo>
                    <a:lnTo>
                      <a:pt x="21" y="0"/>
                    </a:lnTo>
                    <a:lnTo>
                      <a:pt x="26" y="0"/>
                    </a:lnTo>
                    <a:lnTo>
                      <a:pt x="26" y="58"/>
                    </a:lnTo>
                    <a:close/>
                    <a:moveTo>
                      <a:pt x="26" y="65"/>
                    </a:moveTo>
                    <a:lnTo>
                      <a:pt x="26" y="111"/>
                    </a:lnTo>
                    <a:lnTo>
                      <a:pt x="30" y="114"/>
                    </a:lnTo>
                    <a:lnTo>
                      <a:pt x="35" y="116"/>
                    </a:lnTo>
                    <a:lnTo>
                      <a:pt x="40" y="118"/>
                    </a:lnTo>
                    <a:lnTo>
                      <a:pt x="44" y="118"/>
                    </a:lnTo>
                    <a:lnTo>
                      <a:pt x="49" y="118"/>
                    </a:lnTo>
                    <a:lnTo>
                      <a:pt x="54" y="116"/>
                    </a:lnTo>
                    <a:lnTo>
                      <a:pt x="58" y="111"/>
                    </a:lnTo>
                    <a:lnTo>
                      <a:pt x="63" y="104"/>
                    </a:lnTo>
                    <a:lnTo>
                      <a:pt x="65" y="95"/>
                    </a:lnTo>
                    <a:lnTo>
                      <a:pt x="65" y="86"/>
                    </a:lnTo>
                    <a:lnTo>
                      <a:pt x="65" y="76"/>
                    </a:lnTo>
                    <a:lnTo>
                      <a:pt x="63" y="69"/>
                    </a:lnTo>
                    <a:lnTo>
                      <a:pt x="58" y="62"/>
                    </a:lnTo>
                    <a:lnTo>
                      <a:pt x="54" y="58"/>
                    </a:lnTo>
                    <a:lnTo>
                      <a:pt x="49" y="55"/>
                    </a:lnTo>
                    <a:lnTo>
                      <a:pt x="44" y="55"/>
                    </a:lnTo>
                    <a:lnTo>
                      <a:pt x="40" y="55"/>
                    </a:lnTo>
                    <a:lnTo>
                      <a:pt x="35" y="58"/>
                    </a:lnTo>
                    <a:lnTo>
                      <a:pt x="30" y="60"/>
                    </a:lnTo>
                    <a:lnTo>
                      <a:pt x="26" y="65"/>
                    </a:lnTo>
                    <a:close/>
                  </a:path>
                </a:pathLst>
              </a:custGeom>
              <a:solidFill>
                <a:srgbClr val="000000"/>
              </a:solidFill>
              <a:ln w="0">
                <a:solidFill>
                  <a:srgbClr val="000000"/>
                </a:solidFill>
                <a:round/>
                <a:headEnd/>
                <a:tailEnd/>
              </a:ln>
            </p:spPr>
            <p:txBody>
              <a:bodyPr/>
              <a:lstStyle/>
              <a:p>
                <a:endParaRPr lang="en-US"/>
              </a:p>
            </p:txBody>
          </p:sp>
          <p:sp>
            <p:nvSpPr>
              <p:cNvPr id="534805" name="Freeform 277"/>
              <p:cNvSpPr>
                <a:spLocks noEditPoints="1"/>
              </p:cNvSpPr>
              <p:nvPr/>
            </p:nvSpPr>
            <p:spPr bwMode="auto">
              <a:xfrm>
                <a:off x="1782" y="333"/>
                <a:ext cx="68" cy="84"/>
              </a:xfrm>
              <a:custGeom>
                <a:avLst/>
                <a:gdLst/>
                <a:ahLst/>
                <a:cxnLst>
                  <a:cxn ang="0">
                    <a:pos x="14" y="33"/>
                  </a:cxn>
                  <a:cxn ang="0">
                    <a:pos x="14" y="42"/>
                  </a:cxn>
                  <a:cxn ang="0">
                    <a:pos x="17" y="52"/>
                  </a:cxn>
                  <a:cxn ang="0">
                    <a:pos x="21" y="59"/>
                  </a:cxn>
                  <a:cxn ang="0">
                    <a:pos x="28" y="63"/>
                  </a:cxn>
                  <a:cxn ang="0">
                    <a:pos x="35" y="68"/>
                  </a:cxn>
                  <a:cxn ang="0">
                    <a:pos x="42" y="68"/>
                  </a:cxn>
                  <a:cxn ang="0">
                    <a:pos x="49" y="68"/>
                  </a:cxn>
                  <a:cxn ang="0">
                    <a:pos x="56" y="66"/>
                  </a:cxn>
                  <a:cxn ang="0">
                    <a:pos x="61" y="59"/>
                  </a:cxn>
                  <a:cxn ang="0">
                    <a:pos x="66" y="49"/>
                  </a:cxn>
                  <a:cxn ang="0">
                    <a:pos x="68" y="52"/>
                  </a:cxn>
                  <a:cxn ang="0">
                    <a:pos x="66" y="61"/>
                  </a:cxn>
                  <a:cxn ang="0">
                    <a:pos x="61" y="68"/>
                  </a:cxn>
                  <a:cxn ang="0">
                    <a:pos x="56" y="75"/>
                  </a:cxn>
                  <a:cxn ang="0">
                    <a:pos x="49" y="80"/>
                  </a:cxn>
                  <a:cxn ang="0">
                    <a:pos x="42" y="82"/>
                  </a:cxn>
                  <a:cxn ang="0">
                    <a:pos x="35" y="84"/>
                  </a:cxn>
                  <a:cxn ang="0">
                    <a:pos x="26" y="82"/>
                  </a:cxn>
                  <a:cxn ang="0">
                    <a:pos x="19" y="80"/>
                  </a:cxn>
                  <a:cxn ang="0">
                    <a:pos x="12" y="73"/>
                  </a:cxn>
                  <a:cxn ang="0">
                    <a:pos x="5" y="63"/>
                  </a:cxn>
                  <a:cxn ang="0">
                    <a:pos x="3" y="54"/>
                  </a:cxn>
                  <a:cxn ang="0">
                    <a:pos x="0" y="42"/>
                  </a:cxn>
                  <a:cxn ang="0">
                    <a:pos x="3" y="31"/>
                  </a:cxn>
                  <a:cxn ang="0">
                    <a:pos x="5" y="21"/>
                  </a:cxn>
                  <a:cxn ang="0">
                    <a:pos x="12" y="12"/>
                  </a:cxn>
                  <a:cxn ang="0">
                    <a:pos x="19" y="5"/>
                  </a:cxn>
                  <a:cxn ang="0">
                    <a:pos x="28" y="3"/>
                  </a:cxn>
                  <a:cxn ang="0">
                    <a:pos x="38" y="0"/>
                  </a:cxn>
                  <a:cxn ang="0">
                    <a:pos x="45" y="3"/>
                  </a:cxn>
                  <a:cxn ang="0">
                    <a:pos x="52" y="5"/>
                  </a:cxn>
                  <a:cxn ang="0">
                    <a:pos x="59" y="10"/>
                  </a:cxn>
                  <a:cxn ang="0">
                    <a:pos x="63" y="17"/>
                  </a:cxn>
                  <a:cxn ang="0">
                    <a:pos x="66" y="24"/>
                  </a:cxn>
                  <a:cxn ang="0">
                    <a:pos x="68" y="33"/>
                  </a:cxn>
                  <a:cxn ang="0">
                    <a:pos x="14" y="33"/>
                  </a:cxn>
                  <a:cxn ang="0">
                    <a:pos x="14" y="26"/>
                  </a:cxn>
                  <a:cxn ang="0">
                    <a:pos x="49" y="26"/>
                  </a:cxn>
                  <a:cxn ang="0">
                    <a:pos x="47" y="21"/>
                  </a:cxn>
                  <a:cxn ang="0">
                    <a:pos x="47" y="17"/>
                  </a:cxn>
                  <a:cxn ang="0">
                    <a:pos x="45" y="12"/>
                  </a:cxn>
                  <a:cxn ang="0">
                    <a:pos x="40" y="10"/>
                  </a:cxn>
                  <a:cxn ang="0">
                    <a:pos x="38" y="7"/>
                  </a:cxn>
                  <a:cxn ang="0">
                    <a:pos x="33" y="7"/>
                  </a:cxn>
                  <a:cxn ang="0">
                    <a:pos x="26" y="7"/>
                  </a:cxn>
                  <a:cxn ang="0">
                    <a:pos x="19" y="12"/>
                  </a:cxn>
                  <a:cxn ang="0">
                    <a:pos x="17" y="19"/>
                  </a:cxn>
                  <a:cxn ang="0">
                    <a:pos x="14" y="26"/>
                  </a:cxn>
                </a:cxnLst>
                <a:rect l="0" t="0" r="r" b="b"/>
                <a:pathLst>
                  <a:path w="68" h="84">
                    <a:moveTo>
                      <a:pt x="14" y="33"/>
                    </a:moveTo>
                    <a:lnTo>
                      <a:pt x="14" y="42"/>
                    </a:lnTo>
                    <a:lnTo>
                      <a:pt x="17" y="52"/>
                    </a:lnTo>
                    <a:lnTo>
                      <a:pt x="21" y="59"/>
                    </a:lnTo>
                    <a:lnTo>
                      <a:pt x="28" y="63"/>
                    </a:lnTo>
                    <a:lnTo>
                      <a:pt x="35" y="68"/>
                    </a:lnTo>
                    <a:lnTo>
                      <a:pt x="42" y="68"/>
                    </a:lnTo>
                    <a:lnTo>
                      <a:pt x="49" y="68"/>
                    </a:lnTo>
                    <a:lnTo>
                      <a:pt x="56" y="66"/>
                    </a:lnTo>
                    <a:lnTo>
                      <a:pt x="61" y="59"/>
                    </a:lnTo>
                    <a:lnTo>
                      <a:pt x="66" y="49"/>
                    </a:lnTo>
                    <a:lnTo>
                      <a:pt x="68" y="52"/>
                    </a:lnTo>
                    <a:lnTo>
                      <a:pt x="66" y="61"/>
                    </a:lnTo>
                    <a:lnTo>
                      <a:pt x="61" y="68"/>
                    </a:lnTo>
                    <a:lnTo>
                      <a:pt x="56" y="75"/>
                    </a:lnTo>
                    <a:lnTo>
                      <a:pt x="49" y="80"/>
                    </a:lnTo>
                    <a:lnTo>
                      <a:pt x="42" y="82"/>
                    </a:lnTo>
                    <a:lnTo>
                      <a:pt x="35" y="84"/>
                    </a:lnTo>
                    <a:lnTo>
                      <a:pt x="26" y="82"/>
                    </a:lnTo>
                    <a:lnTo>
                      <a:pt x="19" y="80"/>
                    </a:lnTo>
                    <a:lnTo>
                      <a:pt x="12" y="73"/>
                    </a:lnTo>
                    <a:lnTo>
                      <a:pt x="5" y="63"/>
                    </a:lnTo>
                    <a:lnTo>
                      <a:pt x="3" y="54"/>
                    </a:lnTo>
                    <a:lnTo>
                      <a:pt x="0" y="42"/>
                    </a:lnTo>
                    <a:lnTo>
                      <a:pt x="3" y="31"/>
                    </a:lnTo>
                    <a:lnTo>
                      <a:pt x="5" y="21"/>
                    </a:lnTo>
                    <a:lnTo>
                      <a:pt x="12" y="12"/>
                    </a:lnTo>
                    <a:lnTo>
                      <a:pt x="19" y="5"/>
                    </a:lnTo>
                    <a:lnTo>
                      <a:pt x="28" y="3"/>
                    </a:lnTo>
                    <a:lnTo>
                      <a:pt x="38" y="0"/>
                    </a:lnTo>
                    <a:lnTo>
                      <a:pt x="45" y="3"/>
                    </a:lnTo>
                    <a:lnTo>
                      <a:pt x="52" y="5"/>
                    </a:lnTo>
                    <a:lnTo>
                      <a:pt x="59" y="10"/>
                    </a:lnTo>
                    <a:lnTo>
                      <a:pt x="63" y="17"/>
                    </a:lnTo>
                    <a:lnTo>
                      <a:pt x="66" y="24"/>
                    </a:lnTo>
                    <a:lnTo>
                      <a:pt x="68" y="33"/>
                    </a:lnTo>
                    <a:lnTo>
                      <a:pt x="14" y="33"/>
                    </a:lnTo>
                    <a:close/>
                    <a:moveTo>
                      <a:pt x="14" y="26"/>
                    </a:moveTo>
                    <a:lnTo>
                      <a:pt x="49" y="26"/>
                    </a:lnTo>
                    <a:lnTo>
                      <a:pt x="47" y="21"/>
                    </a:lnTo>
                    <a:lnTo>
                      <a:pt x="47" y="17"/>
                    </a:lnTo>
                    <a:lnTo>
                      <a:pt x="45" y="12"/>
                    </a:lnTo>
                    <a:lnTo>
                      <a:pt x="40" y="10"/>
                    </a:lnTo>
                    <a:lnTo>
                      <a:pt x="38" y="7"/>
                    </a:lnTo>
                    <a:lnTo>
                      <a:pt x="33" y="7"/>
                    </a:lnTo>
                    <a:lnTo>
                      <a:pt x="26" y="7"/>
                    </a:lnTo>
                    <a:lnTo>
                      <a:pt x="19" y="12"/>
                    </a:lnTo>
                    <a:lnTo>
                      <a:pt x="17" y="19"/>
                    </a:lnTo>
                    <a:lnTo>
                      <a:pt x="14" y="26"/>
                    </a:lnTo>
                    <a:close/>
                  </a:path>
                </a:pathLst>
              </a:custGeom>
              <a:solidFill>
                <a:srgbClr val="000000"/>
              </a:solidFill>
              <a:ln w="0">
                <a:solidFill>
                  <a:srgbClr val="000000"/>
                </a:solidFill>
                <a:round/>
                <a:headEnd/>
                <a:tailEnd/>
              </a:ln>
            </p:spPr>
            <p:txBody>
              <a:bodyPr/>
              <a:lstStyle/>
              <a:p>
                <a:endParaRPr lang="en-US"/>
              </a:p>
            </p:txBody>
          </p:sp>
          <p:sp>
            <p:nvSpPr>
              <p:cNvPr id="534804" name="Freeform 276"/>
              <p:cNvSpPr>
                <a:spLocks/>
              </p:cNvSpPr>
              <p:nvPr/>
            </p:nvSpPr>
            <p:spPr bwMode="auto">
              <a:xfrm>
                <a:off x="1857" y="333"/>
                <a:ext cx="59" cy="82"/>
              </a:xfrm>
              <a:custGeom>
                <a:avLst/>
                <a:gdLst/>
                <a:ahLst/>
                <a:cxnLst>
                  <a:cxn ang="0">
                    <a:pos x="26" y="0"/>
                  </a:cxn>
                  <a:cxn ang="0">
                    <a:pos x="26" y="21"/>
                  </a:cxn>
                  <a:cxn ang="0">
                    <a:pos x="33" y="10"/>
                  </a:cxn>
                  <a:cxn ang="0">
                    <a:pos x="40" y="3"/>
                  </a:cxn>
                  <a:cxn ang="0">
                    <a:pos x="47" y="0"/>
                  </a:cxn>
                  <a:cxn ang="0">
                    <a:pos x="52" y="3"/>
                  </a:cxn>
                  <a:cxn ang="0">
                    <a:pos x="56" y="5"/>
                  </a:cxn>
                  <a:cxn ang="0">
                    <a:pos x="59" y="7"/>
                  </a:cxn>
                  <a:cxn ang="0">
                    <a:pos x="59" y="12"/>
                  </a:cxn>
                  <a:cxn ang="0">
                    <a:pos x="59" y="17"/>
                  </a:cxn>
                  <a:cxn ang="0">
                    <a:pos x="56" y="19"/>
                  </a:cxn>
                  <a:cxn ang="0">
                    <a:pos x="54" y="21"/>
                  </a:cxn>
                  <a:cxn ang="0">
                    <a:pos x="52" y="21"/>
                  </a:cxn>
                  <a:cxn ang="0">
                    <a:pos x="49" y="21"/>
                  </a:cxn>
                  <a:cxn ang="0">
                    <a:pos x="45" y="17"/>
                  </a:cxn>
                  <a:cxn ang="0">
                    <a:pos x="42" y="14"/>
                  </a:cxn>
                  <a:cxn ang="0">
                    <a:pos x="40" y="14"/>
                  </a:cxn>
                  <a:cxn ang="0">
                    <a:pos x="38" y="14"/>
                  </a:cxn>
                  <a:cxn ang="0">
                    <a:pos x="35" y="17"/>
                  </a:cxn>
                  <a:cxn ang="0">
                    <a:pos x="31" y="21"/>
                  </a:cxn>
                  <a:cxn ang="0">
                    <a:pos x="26" y="28"/>
                  </a:cxn>
                  <a:cxn ang="0">
                    <a:pos x="26" y="63"/>
                  </a:cxn>
                  <a:cxn ang="0">
                    <a:pos x="28" y="68"/>
                  </a:cxn>
                  <a:cxn ang="0">
                    <a:pos x="28" y="73"/>
                  </a:cxn>
                  <a:cxn ang="0">
                    <a:pos x="31" y="75"/>
                  </a:cxn>
                  <a:cxn ang="0">
                    <a:pos x="33" y="77"/>
                  </a:cxn>
                  <a:cxn ang="0">
                    <a:pos x="38" y="80"/>
                  </a:cxn>
                  <a:cxn ang="0">
                    <a:pos x="42" y="80"/>
                  </a:cxn>
                  <a:cxn ang="0">
                    <a:pos x="42" y="82"/>
                  </a:cxn>
                  <a:cxn ang="0">
                    <a:pos x="0" y="82"/>
                  </a:cxn>
                  <a:cxn ang="0">
                    <a:pos x="0" y="80"/>
                  </a:cxn>
                  <a:cxn ang="0">
                    <a:pos x="5" y="80"/>
                  </a:cxn>
                  <a:cxn ang="0">
                    <a:pos x="10" y="77"/>
                  </a:cxn>
                  <a:cxn ang="0">
                    <a:pos x="12" y="75"/>
                  </a:cxn>
                  <a:cxn ang="0">
                    <a:pos x="12" y="73"/>
                  </a:cxn>
                  <a:cxn ang="0">
                    <a:pos x="12" y="70"/>
                  </a:cxn>
                  <a:cxn ang="0">
                    <a:pos x="12" y="63"/>
                  </a:cxn>
                  <a:cxn ang="0">
                    <a:pos x="12" y="33"/>
                  </a:cxn>
                  <a:cxn ang="0">
                    <a:pos x="12" y="26"/>
                  </a:cxn>
                  <a:cxn ang="0">
                    <a:pos x="12" y="19"/>
                  </a:cxn>
                  <a:cxn ang="0">
                    <a:pos x="12" y="17"/>
                  </a:cxn>
                  <a:cxn ang="0">
                    <a:pos x="12" y="14"/>
                  </a:cxn>
                  <a:cxn ang="0">
                    <a:pos x="10" y="12"/>
                  </a:cxn>
                  <a:cxn ang="0">
                    <a:pos x="10" y="12"/>
                  </a:cxn>
                  <a:cxn ang="0">
                    <a:pos x="7" y="10"/>
                  </a:cxn>
                  <a:cxn ang="0">
                    <a:pos x="5" y="12"/>
                  </a:cxn>
                  <a:cxn ang="0">
                    <a:pos x="3" y="12"/>
                  </a:cxn>
                  <a:cxn ang="0">
                    <a:pos x="0" y="10"/>
                  </a:cxn>
                  <a:cxn ang="0">
                    <a:pos x="24" y="0"/>
                  </a:cxn>
                  <a:cxn ang="0">
                    <a:pos x="26" y="0"/>
                  </a:cxn>
                </a:cxnLst>
                <a:rect l="0" t="0" r="r" b="b"/>
                <a:pathLst>
                  <a:path w="59" h="82">
                    <a:moveTo>
                      <a:pt x="26" y="0"/>
                    </a:moveTo>
                    <a:lnTo>
                      <a:pt x="26" y="21"/>
                    </a:lnTo>
                    <a:lnTo>
                      <a:pt x="33" y="10"/>
                    </a:lnTo>
                    <a:lnTo>
                      <a:pt x="40" y="3"/>
                    </a:lnTo>
                    <a:lnTo>
                      <a:pt x="47" y="0"/>
                    </a:lnTo>
                    <a:lnTo>
                      <a:pt x="52" y="3"/>
                    </a:lnTo>
                    <a:lnTo>
                      <a:pt x="56" y="5"/>
                    </a:lnTo>
                    <a:lnTo>
                      <a:pt x="59" y="7"/>
                    </a:lnTo>
                    <a:lnTo>
                      <a:pt x="59" y="12"/>
                    </a:lnTo>
                    <a:lnTo>
                      <a:pt x="59" y="17"/>
                    </a:lnTo>
                    <a:lnTo>
                      <a:pt x="56" y="19"/>
                    </a:lnTo>
                    <a:lnTo>
                      <a:pt x="54" y="21"/>
                    </a:lnTo>
                    <a:lnTo>
                      <a:pt x="52" y="21"/>
                    </a:lnTo>
                    <a:lnTo>
                      <a:pt x="49" y="21"/>
                    </a:lnTo>
                    <a:lnTo>
                      <a:pt x="45" y="17"/>
                    </a:lnTo>
                    <a:lnTo>
                      <a:pt x="42" y="14"/>
                    </a:lnTo>
                    <a:lnTo>
                      <a:pt x="40" y="14"/>
                    </a:lnTo>
                    <a:lnTo>
                      <a:pt x="38" y="14"/>
                    </a:lnTo>
                    <a:lnTo>
                      <a:pt x="35" y="17"/>
                    </a:lnTo>
                    <a:lnTo>
                      <a:pt x="31" y="21"/>
                    </a:lnTo>
                    <a:lnTo>
                      <a:pt x="26" y="28"/>
                    </a:lnTo>
                    <a:lnTo>
                      <a:pt x="26" y="63"/>
                    </a:lnTo>
                    <a:lnTo>
                      <a:pt x="28" y="68"/>
                    </a:lnTo>
                    <a:lnTo>
                      <a:pt x="28" y="73"/>
                    </a:lnTo>
                    <a:lnTo>
                      <a:pt x="31" y="75"/>
                    </a:lnTo>
                    <a:lnTo>
                      <a:pt x="33" y="77"/>
                    </a:lnTo>
                    <a:lnTo>
                      <a:pt x="38" y="80"/>
                    </a:lnTo>
                    <a:lnTo>
                      <a:pt x="42" y="80"/>
                    </a:lnTo>
                    <a:lnTo>
                      <a:pt x="42" y="82"/>
                    </a:lnTo>
                    <a:lnTo>
                      <a:pt x="0" y="82"/>
                    </a:lnTo>
                    <a:lnTo>
                      <a:pt x="0" y="80"/>
                    </a:lnTo>
                    <a:lnTo>
                      <a:pt x="5" y="80"/>
                    </a:lnTo>
                    <a:lnTo>
                      <a:pt x="10" y="77"/>
                    </a:lnTo>
                    <a:lnTo>
                      <a:pt x="12" y="75"/>
                    </a:lnTo>
                    <a:lnTo>
                      <a:pt x="12" y="73"/>
                    </a:lnTo>
                    <a:lnTo>
                      <a:pt x="12" y="70"/>
                    </a:lnTo>
                    <a:lnTo>
                      <a:pt x="12" y="63"/>
                    </a:lnTo>
                    <a:lnTo>
                      <a:pt x="12" y="33"/>
                    </a:lnTo>
                    <a:lnTo>
                      <a:pt x="12" y="26"/>
                    </a:lnTo>
                    <a:lnTo>
                      <a:pt x="12" y="19"/>
                    </a:lnTo>
                    <a:lnTo>
                      <a:pt x="12" y="17"/>
                    </a:lnTo>
                    <a:lnTo>
                      <a:pt x="12" y="14"/>
                    </a:lnTo>
                    <a:lnTo>
                      <a:pt x="10" y="12"/>
                    </a:lnTo>
                    <a:lnTo>
                      <a:pt x="7" y="10"/>
                    </a:lnTo>
                    <a:lnTo>
                      <a:pt x="5" y="12"/>
                    </a:lnTo>
                    <a:lnTo>
                      <a:pt x="3" y="12"/>
                    </a:lnTo>
                    <a:lnTo>
                      <a:pt x="0" y="10"/>
                    </a:lnTo>
                    <a:lnTo>
                      <a:pt x="24" y="0"/>
                    </a:lnTo>
                    <a:lnTo>
                      <a:pt x="26" y="0"/>
                    </a:lnTo>
                    <a:close/>
                  </a:path>
                </a:pathLst>
              </a:custGeom>
              <a:solidFill>
                <a:srgbClr val="000000"/>
              </a:solidFill>
              <a:ln w="0">
                <a:solidFill>
                  <a:srgbClr val="000000"/>
                </a:solidFill>
                <a:round/>
                <a:headEnd/>
                <a:tailEnd/>
              </a:ln>
            </p:spPr>
            <p:txBody>
              <a:bodyPr/>
              <a:lstStyle/>
              <a:p>
                <a:endParaRPr lang="en-US"/>
              </a:p>
            </p:txBody>
          </p:sp>
          <p:sp>
            <p:nvSpPr>
              <p:cNvPr id="534803" name="Freeform 275"/>
              <p:cNvSpPr>
                <a:spLocks noEditPoints="1"/>
              </p:cNvSpPr>
              <p:nvPr/>
            </p:nvSpPr>
            <p:spPr bwMode="auto">
              <a:xfrm>
                <a:off x="1965" y="333"/>
                <a:ext cx="75" cy="84"/>
              </a:xfrm>
              <a:custGeom>
                <a:avLst/>
                <a:gdLst/>
                <a:ahLst/>
                <a:cxnLst>
                  <a:cxn ang="0">
                    <a:pos x="37" y="0"/>
                  </a:cxn>
                  <a:cxn ang="0">
                    <a:pos x="49" y="3"/>
                  </a:cxn>
                  <a:cxn ang="0">
                    <a:pos x="58" y="7"/>
                  </a:cxn>
                  <a:cxn ang="0">
                    <a:pos x="66" y="14"/>
                  </a:cxn>
                  <a:cxn ang="0">
                    <a:pos x="73" y="21"/>
                  </a:cxn>
                  <a:cxn ang="0">
                    <a:pos x="75" y="31"/>
                  </a:cxn>
                  <a:cxn ang="0">
                    <a:pos x="75" y="40"/>
                  </a:cxn>
                  <a:cxn ang="0">
                    <a:pos x="75" y="52"/>
                  </a:cxn>
                  <a:cxn ang="0">
                    <a:pos x="70" y="61"/>
                  </a:cxn>
                  <a:cxn ang="0">
                    <a:pos x="66" y="70"/>
                  </a:cxn>
                  <a:cxn ang="0">
                    <a:pos x="56" y="77"/>
                  </a:cxn>
                  <a:cxn ang="0">
                    <a:pos x="47" y="82"/>
                  </a:cxn>
                  <a:cxn ang="0">
                    <a:pos x="37" y="84"/>
                  </a:cxn>
                  <a:cxn ang="0">
                    <a:pos x="28" y="82"/>
                  </a:cxn>
                  <a:cxn ang="0">
                    <a:pos x="21" y="80"/>
                  </a:cxn>
                  <a:cxn ang="0">
                    <a:pos x="14" y="75"/>
                  </a:cxn>
                  <a:cxn ang="0">
                    <a:pos x="9" y="70"/>
                  </a:cxn>
                  <a:cxn ang="0">
                    <a:pos x="5" y="61"/>
                  </a:cxn>
                  <a:cxn ang="0">
                    <a:pos x="0" y="52"/>
                  </a:cxn>
                  <a:cxn ang="0">
                    <a:pos x="0" y="42"/>
                  </a:cxn>
                  <a:cxn ang="0">
                    <a:pos x="2" y="33"/>
                  </a:cxn>
                  <a:cxn ang="0">
                    <a:pos x="5" y="21"/>
                  </a:cxn>
                  <a:cxn ang="0">
                    <a:pos x="12" y="12"/>
                  </a:cxn>
                  <a:cxn ang="0">
                    <a:pos x="19" y="5"/>
                  </a:cxn>
                  <a:cxn ang="0">
                    <a:pos x="28" y="3"/>
                  </a:cxn>
                  <a:cxn ang="0">
                    <a:pos x="37" y="0"/>
                  </a:cxn>
                  <a:cxn ang="0">
                    <a:pos x="35" y="7"/>
                  </a:cxn>
                  <a:cxn ang="0">
                    <a:pos x="30" y="7"/>
                  </a:cxn>
                  <a:cxn ang="0">
                    <a:pos x="26" y="10"/>
                  </a:cxn>
                  <a:cxn ang="0">
                    <a:pos x="21" y="12"/>
                  </a:cxn>
                  <a:cxn ang="0">
                    <a:pos x="19" y="19"/>
                  </a:cxn>
                  <a:cxn ang="0">
                    <a:pos x="16" y="26"/>
                  </a:cxn>
                  <a:cxn ang="0">
                    <a:pos x="14" y="35"/>
                  </a:cxn>
                  <a:cxn ang="0">
                    <a:pos x="16" y="47"/>
                  </a:cxn>
                  <a:cxn ang="0">
                    <a:pos x="19" y="56"/>
                  </a:cxn>
                  <a:cxn ang="0">
                    <a:pos x="21" y="66"/>
                  </a:cxn>
                  <a:cxn ang="0">
                    <a:pos x="28" y="73"/>
                  </a:cxn>
                  <a:cxn ang="0">
                    <a:pos x="33" y="77"/>
                  </a:cxn>
                  <a:cxn ang="0">
                    <a:pos x="40" y="77"/>
                  </a:cxn>
                  <a:cxn ang="0">
                    <a:pos x="47" y="77"/>
                  </a:cxn>
                  <a:cxn ang="0">
                    <a:pos x="51" y="75"/>
                  </a:cxn>
                  <a:cxn ang="0">
                    <a:pos x="56" y="70"/>
                  </a:cxn>
                  <a:cxn ang="0">
                    <a:pos x="58" y="66"/>
                  </a:cxn>
                  <a:cxn ang="0">
                    <a:pos x="61" y="59"/>
                  </a:cxn>
                  <a:cxn ang="0">
                    <a:pos x="61" y="47"/>
                  </a:cxn>
                  <a:cxn ang="0">
                    <a:pos x="61" y="35"/>
                  </a:cxn>
                  <a:cxn ang="0">
                    <a:pos x="56" y="24"/>
                  </a:cxn>
                  <a:cxn ang="0">
                    <a:pos x="51" y="14"/>
                  </a:cxn>
                  <a:cxn ang="0">
                    <a:pos x="47" y="10"/>
                  </a:cxn>
                  <a:cxn ang="0">
                    <a:pos x="42" y="7"/>
                  </a:cxn>
                  <a:cxn ang="0">
                    <a:pos x="35" y="7"/>
                  </a:cxn>
                </a:cxnLst>
                <a:rect l="0" t="0" r="r" b="b"/>
                <a:pathLst>
                  <a:path w="75" h="84">
                    <a:moveTo>
                      <a:pt x="37" y="0"/>
                    </a:moveTo>
                    <a:lnTo>
                      <a:pt x="49" y="3"/>
                    </a:lnTo>
                    <a:lnTo>
                      <a:pt x="58" y="7"/>
                    </a:lnTo>
                    <a:lnTo>
                      <a:pt x="66" y="14"/>
                    </a:lnTo>
                    <a:lnTo>
                      <a:pt x="73" y="21"/>
                    </a:lnTo>
                    <a:lnTo>
                      <a:pt x="75" y="31"/>
                    </a:lnTo>
                    <a:lnTo>
                      <a:pt x="75" y="40"/>
                    </a:lnTo>
                    <a:lnTo>
                      <a:pt x="75" y="52"/>
                    </a:lnTo>
                    <a:lnTo>
                      <a:pt x="70" y="61"/>
                    </a:lnTo>
                    <a:lnTo>
                      <a:pt x="66" y="70"/>
                    </a:lnTo>
                    <a:lnTo>
                      <a:pt x="56" y="77"/>
                    </a:lnTo>
                    <a:lnTo>
                      <a:pt x="47" y="82"/>
                    </a:lnTo>
                    <a:lnTo>
                      <a:pt x="37" y="84"/>
                    </a:lnTo>
                    <a:lnTo>
                      <a:pt x="28" y="82"/>
                    </a:lnTo>
                    <a:lnTo>
                      <a:pt x="21" y="80"/>
                    </a:lnTo>
                    <a:lnTo>
                      <a:pt x="14" y="75"/>
                    </a:lnTo>
                    <a:lnTo>
                      <a:pt x="9" y="70"/>
                    </a:lnTo>
                    <a:lnTo>
                      <a:pt x="5" y="61"/>
                    </a:lnTo>
                    <a:lnTo>
                      <a:pt x="0" y="52"/>
                    </a:lnTo>
                    <a:lnTo>
                      <a:pt x="0" y="42"/>
                    </a:lnTo>
                    <a:lnTo>
                      <a:pt x="2" y="33"/>
                    </a:lnTo>
                    <a:lnTo>
                      <a:pt x="5" y="21"/>
                    </a:lnTo>
                    <a:lnTo>
                      <a:pt x="12" y="12"/>
                    </a:lnTo>
                    <a:lnTo>
                      <a:pt x="19" y="5"/>
                    </a:lnTo>
                    <a:lnTo>
                      <a:pt x="28" y="3"/>
                    </a:lnTo>
                    <a:lnTo>
                      <a:pt x="37" y="0"/>
                    </a:lnTo>
                    <a:close/>
                    <a:moveTo>
                      <a:pt x="35" y="7"/>
                    </a:moveTo>
                    <a:lnTo>
                      <a:pt x="30" y="7"/>
                    </a:lnTo>
                    <a:lnTo>
                      <a:pt x="26" y="10"/>
                    </a:lnTo>
                    <a:lnTo>
                      <a:pt x="21" y="12"/>
                    </a:lnTo>
                    <a:lnTo>
                      <a:pt x="19" y="19"/>
                    </a:lnTo>
                    <a:lnTo>
                      <a:pt x="16" y="26"/>
                    </a:lnTo>
                    <a:lnTo>
                      <a:pt x="14" y="35"/>
                    </a:lnTo>
                    <a:lnTo>
                      <a:pt x="16" y="47"/>
                    </a:lnTo>
                    <a:lnTo>
                      <a:pt x="19" y="56"/>
                    </a:lnTo>
                    <a:lnTo>
                      <a:pt x="21" y="66"/>
                    </a:lnTo>
                    <a:lnTo>
                      <a:pt x="28" y="73"/>
                    </a:lnTo>
                    <a:lnTo>
                      <a:pt x="33" y="77"/>
                    </a:lnTo>
                    <a:lnTo>
                      <a:pt x="40" y="77"/>
                    </a:lnTo>
                    <a:lnTo>
                      <a:pt x="47" y="77"/>
                    </a:lnTo>
                    <a:lnTo>
                      <a:pt x="51" y="75"/>
                    </a:lnTo>
                    <a:lnTo>
                      <a:pt x="56" y="70"/>
                    </a:lnTo>
                    <a:lnTo>
                      <a:pt x="58" y="66"/>
                    </a:lnTo>
                    <a:lnTo>
                      <a:pt x="61" y="59"/>
                    </a:lnTo>
                    <a:lnTo>
                      <a:pt x="61" y="47"/>
                    </a:lnTo>
                    <a:lnTo>
                      <a:pt x="61" y="35"/>
                    </a:lnTo>
                    <a:lnTo>
                      <a:pt x="56" y="24"/>
                    </a:lnTo>
                    <a:lnTo>
                      <a:pt x="51" y="14"/>
                    </a:lnTo>
                    <a:lnTo>
                      <a:pt x="47" y="10"/>
                    </a:lnTo>
                    <a:lnTo>
                      <a:pt x="42" y="7"/>
                    </a:lnTo>
                    <a:lnTo>
                      <a:pt x="35" y="7"/>
                    </a:lnTo>
                    <a:close/>
                  </a:path>
                </a:pathLst>
              </a:custGeom>
              <a:solidFill>
                <a:srgbClr val="000000"/>
              </a:solidFill>
              <a:ln w="0">
                <a:solidFill>
                  <a:srgbClr val="000000"/>
                </a:solidFill>
                <a:round/>
                <a:headEnd/>
                <a:tailEnd/>
              </a:ln>
            </p:spPr>
            <p:txBody>
              <a:bodyPr/>
              <a:lstStyle/>
              <a:p>
                <a:endParaRPr lang="en-US"/>
              </a:p>
            </p:txBody>
          </p:sp>
          <p:sp>
            <p:nvSpPr>
              <p:cNvPr id="534802" name="Freeform 274"/>
              <p:cNvSpPr>
                <a:spLocks/>
              </p:cNvSpPr>
              <p:nvPr/>
            </p:nvSpPr>
            <p:spPr bwMode="auto">
              <a:xfrm>
                <a:off x="2054" y="292"/>
                <a:ext cx="70" cy="123"/>
              </a:xfrm>
              <a:custGeom>
                <a:avLst/>
                <a:gdLst/>
                <a:ahLst/>
                <a:cxnLst>
                  <a:cxn ang="0">
                    <a:pos x="28" y="48"/>
                  </a:cxn>
                  <a:cxn ang="0">
                    <a:pos x="28" y="102"/>
                  </a:cxn>
                  <a:cxn ang="0">
                    <a:pos x="28" y="109"/>
                  </a:cxn>
                  <a:cxn ang="0">
                    <a:pos x="30" y="114"/>
                  </a:cxn>
                  <a:cxn ang="0">
                    <a:pos x="30" y="116"/>
                  </a:cxn>
                  <a:cxn ang="0">
                    <a:pos x="35" y="121"/>
                  </a:cxn>
                  <a:cxn ang="0">
                    <a:pos x="40" y="121"/>
                  </a:cxn>
                  <a:cxn ang="0">
                    <a:pos x="47" y="121"/>
                  </a:cxn>
                  <a:cxn ang="0">
                    <a:pos x="47" y="123"/>
                  </a:cxn>
                  <a:cxn ang="0">
                    <a:pos x="0" y="123"/>
                  </a:cxn>
                  <a:cxn ang="0">
                    <a:pos x="0" y="121"/>
                  </a:cxn>
                  <a:cxn ang="0">
                    <a:pos x="2" y="121"/>
                  </a:cxn>
                  <a:cxn ang="0">
                    <a:pos x="7" y="121"/>
                  </a:cxn>
                  <a:cxn ang="0">
                    <a:pos x="9" y="118"/>
                  </a:cxn>
                  <a:cxn ang="0">
                    <a:pos x="12" y="116"/>
                  </a:cxn>
                  <a:cxn ang="0">
                    <a:pos x="14" y="114"/>
                  </a:cxn>
                  <a:cxn ang="0">
                    <a:pos x="14" y="109"/>
                  </a:cxn>
                  <a:cxn ang="0">
                    <a:pos x="14" y="102"/>
                  </a:cxn>
                  <a:cxn ang="0">
                    <a:pos x="14" y="48"/>
                  </a:cxn>
                  <a:cxn ang="0">
                    <a:pos x="0" y="48"/>
                  </a:cxn>
                  <a:cxn ang="0">
                    <a:pos x="0" y="44"/>
                  </a:cxn>
                  <a:cxn ang="0">
                    <a:pos x="14" y="44"/>
                  </a:cxn>
                  <a:cxn ang="0">
                    <a:pos x="14" y="39"/>
                  </a:cxn>
                  <a:cxn ang="0">
                    <a:pos x="14" y="28"/>
                  </a:cxn>
                  <a:cxn ang="0">
                    <a:pos x="19" y="18"/>
                  </a:cxn>
                  <a:cxn ang="0">
                    <a:pos x="23" y="11"/>
                  </a:cxn>
                  <a:cxn ang="0">
                    <a:pos x="30" y="4"/>
                  </a:cxn>
                  <a:cxn ang="0">
                    <a:pos x="37" y="2"/>
                  </a:cxn>
                  <a:cxn ang="0">
                    <a:pos x="47" y="0"/>
                  </a:cxn>
                  <a:cxn ang="0">
                    <a:pos x="56" y="2"/>
                  </a:cxn>
                  <a:cxn ang="0">
                    <a:pos x="63" y="7"/>
                  </a:cxn>
                  <a:cxn ang="0">
                    <a:pos x="68" y="11"/>
                  </a:cxn>
                  <a:cxn ang="0">
                    <a:pos x="70" y="16"/>
                  </a:cxn>
                  <a:cxn ang="0">
                    <a:pos x="68" y="18"/>
                  </a:cxn>
                  <a:cxn ang="0">
                    <a:pos x="68" y="21"/>
                  </a:cxn>
                  <a:cxn ang="0">
                    <a:pos x="66" y="21"/>
                  </a:cxn>
                  <a:cxn ang="0">
                    <a:pos x="63" y="23"/>
                  </a:cxn>
                  <a:cxn ang="0">
                    <a:pos x="61" y="21"/>
                  </a:cxn>
                  <a:cxn ang="0">
                    <a:pos x="58" y="21"/>
                  </a:cxn>
                  <a:cxn ang="0">
                    <a:pos x="56" y="18"/>
                  </a:cxn>
                  <a:cxn ang="0">
                    <a:pos x="51" y="14"/>
                  </a:cxn>
                  <a:cxn ang="0">
                    <a:pos x="49" y="9"/>
                  </a:cxn>
                  <a:cxn ang="0">
                    <a:pos x="47" y="7"/>
                  </a:cxn>
                  <a:cxn ang="0">
                    <a:pos x="44" y="7"/>
                  </a:cxn>
                  <a:cxn ang="0">
                    <a:pos x="40" y="7"/>
                  </a:cxn>
                  <a:cxn ang="0">
                    <a:pos x="37" y="7"/>
                  </a:cxn>
                  <a:cxn ang="0">
                    <a:pos x="35" y="9"/>
                  </a:cxn>
                  <a:cxn ang="0">
                    <a:pos x="33" y="11"/>
                  </a:cxn>
                  <a:cxn ang="0">
                    <a:pos x="30" y="14"/>
                  </a:cxn>
                  <a:cxn ang="0">
                    <a:pos x="30" y="18"/>
                  </a:cxn>
                  <a:cxn ang="0">
                    <a:pos x="28" y="28"/>
                  </a:cxn>
                  <a:cxn ang="0">
                    <a:pos x="28" y="39"/>
                  </a:cxn>
                  <a:cxn ang="0">
                    <a:pos x="28" y="44"/>
                  </a:cxn>
                  <a:cxn ang="0">
                    <a:pos x="49" y="44"/>
                  </a:cxn>
                  <a:cxn ang="0">
                    <a:pos x="49" y="48"/>
                  </a:cxn>
                  <a:cxn ang="0">
                    <a:pos x="28" y="48"/>
                  </a:cxn>
                </a:cxnLst>
                <a:rect l="0" t="0" r="r" b="b"/>
                <a:pathLst>
                  <a:path w="70" h="123">
                    <a:moveTo>
                      <a:pt x="28" y="48"/>
                    </a:moveTo>
                    <a:lnTo>
                      <a:pt x="28" y="102"/>
                    </a:lnTo>
                    <a:lnTo>
                      <a:pt x="28" y="109"/>
                    </a:lnTo>
                    <a:lnTo>
                      <a:pt x="30" y="114"/>
                    </a:lnTo>
                    <a:lnTo>
                      <a:pt x="30" y="116"/>
                    </a:lnTo>
                    <a:lnTo>
                      <a:pt x="35" y="121"/>
                    </a:lnTo>
                    <a:lnTo>
                      <a:pt x="40" y="121"/>
                    </a:lnTo>
                    <a:lnTo>
                      <a:pt x="47" y="121"/>
                    </a:lnTo>
                    <a:lnTo>
                      <a:pt x="47" y="123"/>
                    </a:lnTo>
                    <a:lnTo>
                      <a:pt x="0" y="123"/>
                    </a:lnTo>
                    <a:lnTo>
                      <a:pt x="0" y="121"/>
                    </a:lnTo>
                    <a:lnTo>
                      <a:pt x="2" y="121"/>
                    </a:lnTo>
                    <a:lnTo>
                      <a:pt x="7" y="121"/>
                    </a:lnTo>
                    <a:lnTo>
                      <a:pt x="9" y="118"/>
                    </a:lnTo>
                    <a:lnTo>
                      <a:pt x="12" y="116"/>
                    </a:lnTo>
                    <a:lnTo>
                      <a:pt x="14" y="114"/>
                    </a:lnTo>
                    <a:lnTo>
                      <a:pt x="14" y="109"/>
                    </a:lnTo>
                    <a:lnTo>
                      <a:pt x="14" y="102"/>
                    </a:lnTo>
                    <a:lnTo>
                      <a:pt x="14" y="48"/>
                    </a:lnTo>
                    <a:lnTo>
                      <a:pt x="0" y="48"/>
                    </a:lnTo>
                    <a:lnTo>
                      <a:pt x="0" y="44"/>
                    </a:lnTo>
                    <a:lnTo>
                      <a:pt x="14" y="44"/>
                    </a:lnTo>
                    <a:lnTo>
                      <a:pt x="14" y="39"/>
                    </a:lnTo>
                    <a:lnTo>
                      <a:pt x="14" y="28"/>
                    </a:lnTo>
                    <a:lnTo>
                      <a:pt x="19" y="18"/>
                    </a:lnTo>
                    <a:lnTo>
                      <a:pt x="23" y="11"/>
                    </a:lnTo>
                    <a:lnTo>
                      <a:pt x="30" y="4"/>
                    </a:lnTo>
                    <a:lnTo>
                      <a:pt x="37" y="2"/>
                    </a:lnTo>
                    <a:lnTo>
                      <a:pt x="47" y="0"/>
                    </a:lnTo>
                    <a:lnTo>
                      <a:pt x="56" y="2"/>
                    </a:lnTo>
                    <a:lnTo>
                      <a:pt x="63" y="7"/>
                    </a:lnTo>
                    <a:lnTo>
                      <a:pt x="68" y="11"/>
                    </a:lnTo>
                    <a:lnTo>
                      <a:pt x="70" y="16"/>
                    </a:lnTo>
                    <a:lnTo>
                      <a:pt x="68" y="18"/>
                    </a:lnTo>
                    <a:lnTo>
                      <a:pt x="68" y="21"/>
                    </a:lnTo>
                    <a:lnTo>
                      <a:pt x="66" y="21"/>
                    </a:lnTo>
                    <a:lnTo>
                      <a:pt x="63" y="23"/>
                    </a:lnTo>
                    <a:lnTo>
                      <a:pt x="61" y="21"/>
                    </a:lnTo>
                    <a:lnTo>
                      <a:pt x="58" y="21"/>
                    </a:lnTo>
                    <a:lnTo>
                      <a:pt x="56" y="18"/>
                    </a:lnTo>
                    <a:lnTo>
                      <a:pt x="51" y="14"/>
                    </a:lnTo>
                    <a:lnTo>
                      <a:pt x="49" y="9"/>
                    </a:lnTo>
                    <a:lnTo>
                      <a:pt x="47" y="7"/>
                    </a:lnTo>
                    <a:lnTo>
                      <a:pt x="44" y="7"/>
                    </a:lnTo>
                    <a:lnTo>
                      <a:pt x="40" y="7"/>
                    </a:lnTo>
                    <a:lnTo>
                      <a:pt x="37" y="7"/>
                    </a:lnTo>
                    <a:lnTo>
                      <a:pt x="35" y="9"/>
                    </a:lnTo>
                    <a:lnTo>
                      <a:pt x="33" y="11"/>
                    </a:lnTo>
                    <a:lnTo>
                      <a:pt x="30" y="14"/>
                    </a:lnTo>
                    <a:lnTo>
                      <a:pt x="30" y="18"/>
                    </a:lnTo>
                    <a:lnTo>
                      <a:pt x="28" y="28"/>
                    </a:lnTo>
                    <a:lnTo>
                      <a:pt x="28" y="39"/>
                    </a:lnTo>
                    <a:lnTo>
                      <a:pt x="28" y="44"/>
                    </a:lnTo>
                    <a:lnTo>
                      <a:pt x="49" y="44"/>
                    </a:lnTo>
                    <a:lnTo>
                      <a:pt x="49" y="48"/>
                    </a:lnTo>
                    <a:lnTo>
                      <a:pt x="28" y="48"/>
                    </a:lnTo>
                    <a:close/>
                  </a:path>
                </a:pathLst>
              </a:custGeom>
              <a:solidFill>
                <a:srgbClr val="000000"/>
              </a:solidFill>
              <a:ln w="0">
                <a:solidFill>
                  <a:srgbClr val="000000"/>
                </a:solidFill>
                <a:round/>
                <a:headEnd/>
                <a:tailEnd/>
              </a:ln>
            </p:spPr>
            <p:txBody>
              <a:bodyPr/>
              <a:lstStyle/>
              <a:p>
                <a:endParaRPr lang="en-US"/>
              </a:p>
            </p:txBody>
          </p:sp>
          <p:sp>
            <p:nvSpPr>
              <p:cNvPr id="534801" name="Freeform 273"/>
              <p:cNvSpPr>
                <a:spLocks noEditPoints="1"/>
              </p:cNvSpPr>
              <p:nvPr/>
            </p:nvSpPr>
            <p:spPr bwMode="auto">
              <a:xfrm>
                <a:off x="2148" y="333"/>
                <a:ext cx="84" cy="119"/>
              </a:xfrm>
              <a:custGeom>
                <a:avLst/>
                <a:gdLst/>
                <a:ahLst/>
                <a:cxnLst>
                  <a:cxn ang="0">
                    <a:pos x="25" y="0"/>
                  </a:cxn>
                  <a:cxn ang="0">
                    <a:pos x="28" y="19"/>
                  </a:cxn>
                  <a:cxn ang="0">
                    <a:pos x="42" y="5"/>
                  </a:cxn>
                  <a:cxn ang="0">
                    <a:pos x="53" y="0"/>
                  </a:cxn>
                  <a:cxn ang="0">
                    <a:pos x="68" y="5"/>
                  </a:cxn>
                  <a:cxn ang="0">
                    <a:pos x="79" y="19"/>
                  </a:cxn>
                  <a:cxn ang="0">
                    <a:pos x="84" y="40"/>
                  </a:cxn>
                  <a:cxn ang="0">
                    <a:pos x="79" y="63"/>
                  </a:cxn>
                  <a:cxn ang="0">
                    <a:pos x="65" y="80"/>
                  </a:cxn>
                  <a:cxn ang="0">
                    <a:pos x="46" y="84"/>
                  </a:cxn>
                  <a:cxn ang="0">
                    <a:pos x="37" y="82"/>
                  </a:cxn>
                  <a:cxn ang="0">
                    <a:pos x="28" y="77"/>
                  </a:cxn>
                  <a:cxn ang="0">
                    <a:pos x="28" y="110"/>
                  </a:cxn>
                  <a:cxn ang="0">
                    <a:pos x="30" y="115"/>
                  </a:cxn>
                  <a:cxn ang="0">
                    <a:pos x="35" y="117"/>
                  </a:cxn>
                  <a:cxn ang="0">
                    <a:pos x="39" y="119"/>
                  </a:cxn>
                  <a:cxn ang="0">
                    <a:pos x="0" y="119"/>
                  </a:cxn>
                  <a:cxn ang="0">
                    <a:pos x="7" y="117"/>
                  </a:cxn>
                  <a:cxn ang="0">
                    <a:pos x="11" y="115"/>
                  </a:cxn>
                  <a:cxn ang="0">
                    <a:pos x="14" y="110"/>
                  </a:cxn>
                  <a:cxn ang="0">
                    <a:pos x="14" y="24"/>
                  </a:cxn>
                  <a:cxn ang="0">
                    <a:pos x="14" y="14"/>
                  </a:cxn>
                  <a:cxn ang="0">
                    <a:pos x="11" y="12"/>
                  </a:cxn>
                  <a:cxn ang="0">
                    <a:pos x="9" y="10"/>
                  </a:cxn>
                  <a:cxn ang="0">
                    <a:pos x="4" y="12"/>
                  </a:cxn>
                  <a:cxn ang="0">
                    <a:pos x="28" y="26"/>
                  </a:cxn>
                  <a:cxn ang="0">
                    <a:pos x="28" y="61"/>
                  </a:cxn>
                  <a:cxn ang="0">
                    <a:pos x="32" y="70"/>
                  </a:cxn>
                  <a:cxn ang="0">
                    <a:pos x="42" y="77"/>
                  </a:cxn>
                  <a:cxn ang="0">
                    <a:pos x="53" y="77"/>
                  </a:cxn>
                  <a:cxn ang="0">
                    <a:pos x="63" y="70"/>
                  </a:cxn>
                  <a:cxn ang="0">
                    <a:pos x="68" y="56"/>
                  </a:cxn>
                  <a:cxn ang="0">
                    <a:pos x="68" y="38"/>
                  </a:cxn>
                  <a:cxn ang="0">
                    <a:pos x="60" y="21"/>
                  </a:cxn>
                  <a:cxn ang="0">
                    <a:pos x="46" y="14"/>
                  </a:cxn>
                  <a:cxn ang="0">
                    <a:pos x="39" y="17"/>
                  </a:cxn>
                  <a:cxn ang="0">
                    <a:pos x="32" y="21"/>
                  </a:cxn>
                </a:cxnLst>
                <a:rect l="0" t="0" r="r" b="b"/>
                <a:pathLst>
                  <a:path w="84" h="119">
                    <a:moveTo>
                      <a:pt x="2" y="10"/>
                    </a:moveTo>
                    <a:lnTo>
                      <a:pt x="25" y="0"/>
                    </a:lnTo>
                    <a:lnTo>
                      <a:pt x="28" y="0"/>
                    </a:lnTo>
                    <a:lnTo>
                      <a:pt x="28" y="19"/>
                    </a:lnTo>
                    <a:lnTo>
                      <a:pt x="35" y="12"/>
                    </a:lnTo>
                    <a:lnTo>
                      <a:pt x="42" y="5"/>
                    </a:lnTo>
                    <a:lnTo>
                      <a:pt x="46" y="3"/>
                    </a:lnTo>
                    <a:lnTo>
                      <a:pt x="53" y="0"/>
                    </a:lnTo>
                    <a:lnTo>
                      <a:pt x="60" y="3"/>
                    </a:lnTo>
                    <a:lnTo>
                      <a:pt x="68" y="5"/>
                    </a:lnTo>
                    <a:lnTo>
                      <a:pt x="75" y="10"/>
                    </a:lnTo>
                    <a:lnTo>
                      <a:pt x="79" y="19"/>
                    </a:lnTo>
                    <a:lnTo>
                      <a:pt x="82" y="28"/>
                    </a:lnTo>
                    <a:lnTo>
                      <a:pt x="84" y="40"/>
                    </a:lnTo>
                    <a:lnTo>
                      <a:pt x="82" y="52"/>
                    </a:lnTo>
                    <a:lnTo>
                      <a:pt x="79" y="63"/>
                    </a:lnTo>
                    <a:lnTo>
                      <a:pt x="72" y="73"/>
                    </a:lnTo>
                    <a:lnTo>
                      <a:pt x="65" y="80"/>
                    </a:lnTo>
                    <a:lnTo>
                      <a:pt x="56" y="82"/>
                    </a:lnTo>
                    <a:lnTo>
                      <a:pt x="46" y="84"/>
                    </a:lnTo>
                    <a:lnTo>
                      <a:pt x="42" y="82"/>
                    </a:lnTo>
                    <a:lnTo>
                      <a:pt x="37" y="82"/>
                    </a:lnTo>
                    <a:lnTo>
                      <a:pt x="32" y="80"/>
                    </a:lnTo>
                    <a:lnTo>
                      <a:pt x="28" y="77"/>
                    </a:lnTo>
                    <a:lnTo>
                      <a:pt x="28" y="101"/>
                    </a:lnTo>
                    <a:lnTo>
                      <a:pt x="28" y="110"/>
                    </a:lnTo>
                    <a:lnTo>
                      <a:pt x="30" y="112"/>
                    </a:lnTo>
                    <a:lnTo>
                      <a:pt x="30" y="115"/>
                    </a:lnTo>
                    <a:lnTo>
                      <a:pt x="32" y="117"/>
                    </a:lnTo>
                    <a:lnTo>
                      <a:pt x="35" y="117"/>
                    </a:lnTo>
                    <a:lnTo>
                      <a:pt x="39" y="119"/>
                    </a:lnTo>
                    <a:lnTo>
                      <a:pt x="0" y="119"/>
                    </a:lnTo>
                    <a:lnTo>
                      <a:pt x="2" y="119"/>
                    </a:lnTo>
                    <a:lnTo>
                      <a:pt x="7" y="117"/>
                    </a:lnTo>
                    <a:lnTo>
                      <a:pt x="11" y="117"/>
                    </a:lnTo>
                    <a:lnTo>
                      <a:pt x="11" y="115"/>
                    </a:lnTo>
                    <a:lnTo>
                      <a:pt x="14" y="112"/>
                    </a:lnTo>
                    <a:lnTo>
                      <a:pt x="14" y="110"/>
                    </a:lnTo>
                    <a:lnTo>
                      <a:pt x="14" y="101"/>
                    </a:lnTo>
                    <a:lnTo>
                      <a:pt x="14" y="24"/>
                    </a:lnTo>
                    <a:lnTo>
                      <a:pt x="14" y="19"/>
                    </a:lnTo>
                    <a:lnTo>
                      <a:pt x="14" y="14"/>
                    </a:lnTo>
                    <a:lnTo>
                      <a:pt x="14" y="12"/>
                    </a:lnTo>
                    <a:lnTo>
                      <a:pt x="11" y="12"/>
                    </a:lnTo>
                    <a:lnTo>
                      <a:pt x="9" y="12"/>
                    </a:lnTo>
                    <a:lnTo>
                      <a:pt x="9" y="10"/>
                    </a:lnTo>
                    <a:lnTo>
                      <a:pt x="7" y="12"/>
                    </a:lnTo>
                    <a:lnTo>
                      <a:pt x="4" y="12"/>
                    </a:lnTo>
                    <a:lnTo>
                      <a:pt x="2" y="10"/>
                    </a:lnTo>
                    <a:close/>
                    <a:moveTo>
                      <a:pt x="28" y="26"/>
                    </a:moveTo>
                    <a:lnTo>
                      <a:pt x="28" y="54"/>
                    </a:lnTo>
                    <a:lnTo>
                      <a:pt x="28" y="61"/>
                    </a:lnTo>
                    <a:lnTo>
                      <a:pt x="30" y="66"/>
                    </a:lnTo>
                    <a:lnTo>
                      <a:pt x="32" y="70"/>
                    </a:lnTo>
                    <a:lnTo>
                      <a:pt x="35" y="75"/>
                    </a:lnTo>
                    <a:lnTo>
                      <a:pt x="42" y="77"/>
                    </a:lnTo>
                    <a:lnTo>
                      <a:pt x="46" y="77"/>
                    </a:lnTo>
                    <a:lnTo>
                      <a:pt x="53" y="77"/>
                    </a:lnTo>
                    <a:lnTo>
                      <a:pt x="58" y="75"/>
                    </a:lnTo>
                    <a:lnTo>
                      <a:pt x="63" y="70"/>
                    </a:lnTo>
                    <a:lnTo>
                      <a:pt x="65" y="66"/>
                    </a:lnTo>
                    <a:lnTo>
                      <a:pt x="68" y="56"/>
                    </a:lnTo>
                    <a:lnTo>
                      <a:pt x="70" y="47"/>
                    </a:lnTo>
                    <a:lnTo>
                      <a:pt x="68" y="38"/>
                    </a:lnTo>
                    <a:lnTo>
                      <a:pt x="65" y="28"/>
                    </a:lnTo>
                    <a:lnTo>
                      <a:pt x="60" y="21"/>
                    </a:lnTo>
                    <a:lnTo>
                      <a:pt x="56" y="14"/>
                    </a:lnTo>
                    <a:lnTo>
                      <a:pt x="46" y="14"/>
                    </a:lnTo>
                    <a:lnTo>
                      <a:pt x="44" y="14"/>
                    </a:lnTo>
                    <a:lnTo>
                      <a:pt x="39" y="17"/>
                    </a:lnTo>
                    <a:lnTo>
                      <a:pt x="37" y="17"/>
                    </a:lnTo>
                    <a:lnTo>
                      <a:pt x="32" y="21"/>
                    </a:lnTo>
                    <a:lnTo>
                      <a:pt x="28" y="26"/>
                    </a:lnTo>
                    <a:close/>
                  </a:path>
                </a:pathLst>
              </a:custGeom>
              <a:solidFill>
                <a:srgbClr val="000000"/>
              </a:solidFill>
              <a:ln w="0">
                <a:solidFill>
                  <a:srgbClr val="000000"/>
                </a:solidFill>
                <a:round/>
                <a:headEnd/>
                <a:tailEnd/>
              </a:ln>
            </p:spPr>
            <p:txBody>
              <a:bodyPr/>
              <a:lstStyle/>
              <a:p>
                <a:endParaRPr lang="en-US"/>
              </a:p>
            </p:txBody>
          </p:sp>
          <p:sp>
            <p:nvSpPr>
              <p:cNvPr id="534800" name="Freeform 272"/>
              <p:cNvSpPr>
                <a:spLocks noEditPoints="1"/>
              </p:cNvSpPr>
              <p:nvPr/>
            </p:nvSpPr>
            <p:spPr bwMode="auto">
              <a:xfrm>
                <a:off x="2244" y="333"/>
                <a:ext cx="70" cy="84"/>
              </a:xfrm>
              <a:custGeom>
                <a:avLst/>
                <a:gdLst/>
                <a:ahLst/>
                <a:cxnLst>
                  <a:cxn ang="0">
                    <a:pos x="35" y="75"/>
                  </a:cxn>
                  <a:cxn ang="0">
                    <a:pos x="28" y="82"/>
                  </a:cxn>
                  <a:cxn ang="0">
                    <a:pos x="18" y="84"/>
                  </a:cxn>
                  <a:cxn ang="0">
                    <a:pos x="4" y="77"/>
                  </a:cxn>
                  <a:cxn ang="0">
                    <a:pos x="0" y="63"/>
                  </a:cxn>
                  <a:cxn ang="0">
                    <a:pos x="2" y="54"/>
                  </a:cxn>
                  <a:cxn ang="0">
                    <a:pos x="14" y="42"/>
                  </a:cxn>
                  <a:cxn ang="0">
                    <a:pos x="30" y="35"/>
                  </a:cxn>
                  <a:cxn ang="0">
                    <a:pos x="42" y="28"/>
                  </a:cxn>
                  <a:cxn ang="0">
                    <a:pos x="42" y="14"/>
                  </a:cxn>
                  <a:cxn ang="0">
                    <a:pos x="35" y="7"/>
                  </a:cxn>
                  <a:cxn ang="0">
                    <a:pos x="23" y="7"/>
                  </a:cxn>
                  <a:cxn ang="0">
                    <a:pos x="18" y="12"/>
                  </a:cxn>
                  <a:cxn ang="0">
                    <a:pos x="16" y="21"/>
                  </a:cxn>
                  <a:cxn ang="0">
                    <a:pos x="16" y="28"/>
                  </a:cxn>
                  <a:cxn ang="0">
                    <a:pos x="9" y="31"/>
                  </a:cxn>
                  <a:cxn ang="0">
                    <a:pos x="4" y="28"/>
                  </a:cxn>
                  <a:cxn ang="0">
                    <a:pos x="2" y="21"/>
                  </a:cxn>
                  <a:cxn ang="0">
                    <a:pos x="9" y="7"/>
                  </a:cxn>
                  <a:cxn ang="0">
                    <a:pos x="23" y="3"/>
                  </a:cxn>
                  <a:cxn ang="0">
                    <a:pos x="42" y="3"/>
                  </a:cxn>
                  <a:cxn ang="0">
                    <a:pos x="53" y="7"/>
                  </a:cxn>
                  <a:cxn ang="0">
                    <a:pos x="58" y="19"/>
                  </a:cxn>
                  <a:cxn ang="0">
                    <a:pos x="58" y="54"/>
                  </a:cxn>
                  <a:cxn ang="0">
                    <a:pos x="58" y="68"/>
                  </a:cxn>
                  <a:cxn ang="0">
                    <a:pos x="61" y="73"/>
                  </a:cxn>
                  <a:cxn ang="0">
                    <a:pos x="61" y="73"/>
                  </a:cxn>
                  <a:cxn ang="0">
                    <a:pos x="63" y="73"/>
                  </a:cxn>
                  <a:cxn ang="0">
                    <a:pos x="70" y="68"/>
                  </a:cxn>
                  <a:cxn ang="0">
                    <a:pos x="65" y="77"/>
                  </a:cxn>
                  <a:cxn ang="0">
                    <a:pos x="51" y="84"/>
                  </a:cxn>
                  <a:cxn ang="0">
                    <a:pos x="46" y="80"/>
                  </a:cxn>
                  <a:cxn ang="0">
                    <a:pos x="42" y="70"/>
                  </a:cxn>
                  <a:cxn ang="0">
                    <a:pos x="42" y="35"/>
                  </a:cxn>
                  <a:cxn ang="0">
                    <a:pos x="30" y="40"/>
                  </a:cxn>
                  <a:cxn ang="0">
                    <a:pos x="21" y="47"/>
                  </a:cxn>
                  <a:cxn ang="0">
                    <a:pos x="14" y="54"/>
                  </a:cxn>
                  <a:cxn ang="0">
                    <a:pos x="14" y="63"/>
                  </a:cxn>
                  <a:cxn ang="0">
                    <a:pos x="21" y="70"/>
                  </a:cxn>
                  <a:cxn ang="0">
                    <a:pos x="30" y="73"/>
                  </a:cxn>
                  <a:cxn ang="0">
                    <a:pos x="42" y="63"/>
                  </a:cxn>
                </a:cxnLst>
                <a:rect l="0" t="0" r="r" b="b"/>
                <a:pathLst>
                  <a:path w="70" h="84">
                    <a:moveTo>
                      <a:pt x="42" y="70"/>
                    </a:moveTo>
                    <a:lnTo>
                      <a:pt x="35" y="75"/>
                    </a:lnTo>
                    <a:lnTo>
                      <a:pt x="30" y="80"/>
                    </a:lnTo>
                    <a:lnTo>
                      <a:pt x="28" y="82"/>
                    </a:lnTo>
                    <a:lnTo>
                      <a:pt x="23" y="82"/>
                    </a:lnTo>
                    <a:lnTo>
                      <a:pt x="18" y="84"/>
                    </a:lnTo>
                    <a:lnTo>
                      <a:pt x="9" y="82"/>
                    </a:lnTo>
                    <a:lnTo>
                      <a:pt x="4" y="77"/>
                    </a:lnTo>
                    <a:lnTo>
                      <a:pt x="0" y="73"/>
                    </a:lnTo>
                    <a:lnTo>
                      <a:pt x="0" y="63"/>
                    </a:lnTo>
                    <a:lnTo>
                      <a:pt x="0" y="59"/>
                    </a:lnTo>
                    <a:lnTo>
                      <a:pt x="2" y="54"/>
                    </a:lnTo>
                    <a:lnTo>
                      <a:pt x="7" y="47"/>
                    </a:lnTo>
                    <a:lnTo>
                      <a:pt x="14" y="42"/>
                    </a:lnTo>
                    <a:lnTo>
                      <a:pt x="21" y="40"/>
                    </a:lnTo>
                    <a:lnTo>
                      <a:pt x="30" y="35"/>
                    </a:lnTo>
                    <a:lnTo>
                      <a:pt x="42" y="31"/>
                    </a:lnTo>
                    <a:lnTo>
                      <a:pt x="42" y="28"/>
                    </a:lnTo>
                    <a:lnTo>
                      <a:pt x="42" y="19"/>
                    </a:lnTo>
                    <a:lnTo>
                      <a:pt x="42" y="14"/>
                    </a:lnTo>
                    <a:lnTo>
                      <a:pt x="39" y="12"/>
                    </a:lnTo>
                    <a:lnTo>
                      <a:pt x="35" y="7"/>
                    </a:lnTo>
                    <a:lnTo>
                      <a:pt x="28" y="7"/>
                    </a:lnTo>
                    <a:lnTo>
                      <a:pt x="23" y="7"/>
                    </a:lnTo>
                    <a:lnTo>
                      <a:pt x="21" y="10"/>
                    </a:lnTo>
                    <a:lnTo>
                      <a:pt x="18" y="12"/>
                    </a:lnTo>
                    <a:lnTo>
                      <a:pt x="16" y="17"/>
                    </a:lnTo>
                    <a:lnTo>
                      <a:pt x="16" y="21"/>
                    </a:lnTo>
                    <a:lnTo>
                      <a:pt x="16" y="26"/>
                    </a:lnTo>
                    <a:lnTo>
                      <a:pt x="16" y="28"/>
                    </a:lnTo>
                    <a:lnTo>
                      <a:pt x="14" y="31"/>
                    </a:lnTo>
                    <a:lnTo>
                      <a:pt x="9" y="31"/>
                    </a:lnTo>
                    <a:lnTo>
                      <a:pt x="7" y="31"/>
                    </a:lnTo>
                    <a:lnTo>
                      <a:pt x="4" y="28"/>
                    </a:lnTo>
                    <a:lnTo>
                      <a:pt x="2" y="26"/>
                    </a:lnTo>
                    <a:lnTo>
                      <a:pt x="2" y="21"/>
                    </a:lnTo>
                    <a:lnTo>
                      <a:pt x="4" y="14"/>
                    </a:lnTo>
                    <a:lnTo>
                      <a:pt x="9" y="7"/>
                    </a:lnTo>
                    <a:lnTo>
                      <a:pt x="16" y="5"/>
                    </a:lnTo>
                    <a:lnTo>
                      <a:pt x="23" y="3"/>
                    </a:lnTo>
                    <a:lnTo>
                      <a:pt x="32" y="0"/>
                    </a:lnTo>
                    <a:lnTo>
                      <a:pt x="42" y="3"/>
                    </a:lnTo>
                    <a:lnTo>
                      <a:pt x="49" y="5"/>
                    </a:lnTo>
                    <a:lnTo>
                      <a:pt x="53" y="7"/>
                    </a:lnTo>
                    <a:lnTo>
                      <a:pt x="56" y="12"/>
                    </a:lnTo>
                    <a:lnTo>
                      <a:pt x="58" y="19"/>
                    </a:lnTo>
                    <a:lnTo>
                      <a:pt x="58" y="28"/>
                    </a:lnTo>
                    <a:lnTo>
                      <a:pt x="58" y="54"/>
                    </a:lnTo>
                    <a:lnTo>
                      <a:pt x="58" y="63"/>
                    </a:lnTo>
                    <a:lnTo>
                      <a:pt x="58" y="68"/>
                    </a:lnTo>
                    <a:lnTo>
                      <a:pt x="58" y="70"/>
                    </a:lnTo>
                    <a:lnTo>
                      <a:pt x="61" y="73"/>
                    </a:lnTo>
                    <a:lnTo>
                      <a:pt x="63" y="73"/>
                    </a:lnTo>
                    <a:lnTo>
                      <a:pt x="68" y="70"/>
                    </a:lnTo>
                    <a:lnTo>
                      <a:pt x="70" y="68"/>
                    </a:lnTo>
                    <a:lnTo>
                      <a:pt x="70" y="70"/>
                    </a:lnTo>
                    <a:lnTo>
                      <a:pt x="65" y="77"/>
                    </a:lnTo>
                    <a:lnTo>
                      <a:pt x="58" y="82"/>
                    </a:lnTo>
                    <a:lnTo>
                      <a:pt x="51" y="84"/>
                    </a:lnTo>
                    <a:lnTo>
                      <a:pt x="49" y="82"/>
                    </a:lnTo>
                    <a:lnTo>
                      <a:pt x="46" y="80"/>
                    </a:lnTo>
                    <a:lnTo>
                      <a:pt x="44" y="75"/>
                    </a:lnTo>
                    <a:lnTo>
                      <a:pt x="42" y="70"/>
                    </a:lnTo>
                    <a:close/>
                    <a:moveTo>
                      <a:pt x="42" y="63"/>
                    </a:moveTo>
                    <a:lnTo>
                      <a:pt x="42" y="35"/>
                    </a:lnTo>
                    <a:lnTo>
                      <a:pt x="35" y="38"/>
                    </a:lnTo>
                    <a:lnTo>
                      <a:pt x="30" y="40"/>
                    </a:lnTo>
                    <a:lnTo>
                      <a:pt x="25" y="42"/>
                    </a:lnTo>
                    <a:lnTo>
                      <a:pt x="21" y="47"/>
                    </a:lnTo>
                    <a:lnTo>
                      <a:pt x="16" y="49"/>
                    </a:lnTo>
                    <a:lnTo>
                      <a:pt x="14" y="54"/>
                    </a:lnTo>
                    <a:lnTo>
                      <a:pt x="14" y="59"/>
                    </a:lnTo>
                    <a:lnTo>
                      <a:pt x="14" y="63"/>
                    </a:lnTo>
                    <a:lnTo>
                      <a:pt x="18" y="68"/>
                    </a:lnTo>
                    <a:lnTo>
                      <a:pt x="21" y="70"/>
                    </a:lnTo>
                    <a:lnTo>
                      <a:pt x="25" y="73"/>
                    </a:lnTo>
                    <a:lnTo>
                      <a:pt x="30" y="73"/>
                    </a:lnTo>
                    <a:lnTo>
                      <a:pt x="37" y="68"/>
                    </a:lnTo>
                    <a:lnTo>
                      <a:pt x="42" y="63"/>
                    </a:lnTo>
                    <a:close/>
                  </a:path>
                </a:pathLst>
              </a:custGeom>
              <a:solidFill>
                <a:srgbClr val="000000"/>
              </a:solidFill>
              <a:ln w="0">
                <a:solidFill>
                  <a:srgbClr val="000000"/>
                </a:solidFill>
                <a:round/>
                <a:headEnd/>
                <a:tailEnd/>
              </a:ln>
            </p:spPr>
            <p:txBody>
              <a:bodyPr/>
              <a:lstStyle/>
              <a:p>
                <a:endParaRPr lang="en-US"/>
              </a:p>
            </p:txBody>
          </p:sp>
          <p:sp>
            <p:nvSpPr>
              <p:cNvPr id="534799" name="Freeform 271"/>
              <p:cNvSpPr>
                <a:spLocks/>
              </p:cNvSpPr>
              <p:nvPr/>
            </p:nvSpPr>
            <p:spPr bwMode="auto">
              <a:xfrm>
                <a:off x="2319" y="333"/>
                <a:ext cx="56" cy="82"/>
              </a:xfrm>
              <a:custGeom>
                <a:avLst/>
                <a:gdLst/>
                <a:ahLst/>
                <a:cxnLst>
                  <a:cxn ang="0">
                    <a:pos x="25" y="0"/>
                  </a:cxn>
                  <a:cxn ang="0">
                    <a:pos x="25" y="21"/>
                  </a:cxn>
                  <a:cxn ang="0">
                    <a:pos x="32" y="10"/>
                  </a:cxn>
                  <a:cxn ang="0">
                    <a:pos x="39" y="3"/>
                  </a:cxn>
                  <a:cxn ang="0">
                    <a:pos x="46" y="0"/>
                  </a:cxn>
                  <a:cxn ang="0">
                    <a:pos x="49" y="3"/>
                  </a:cxn>
                  <a:cxn ang="0">
                    <a:pos x="53" y="5"/>
                  </a:cxn>
                  <a:cxn ang="0">
                    <a:pos x="56" y="7"/>
                  </a:cxn>
                  <a:cxn ang="0">
                    <a:pos x="56" y="12"/>
                  </a:cxn>
                  <a:cxn ang="0">
                    <a:pos x="56" y="17"/>
                  </a:cxn>
                  <a:cxn ang="0">
                    <a:pos x="53" y="19"/>
                  </a:cxn>
                  <a:cxn ang="0">
                    <a:pos x="51" y="21"/>
                  </a:cxn>
                  <a:cxn ang="0">
                    <a:pos x="49" y="21"/>
                  </a:cxn>
                  <a:cxn ang="0">
                    <a:pos x="46" y="21"/>
                  </a:cxn>
                  <a:cxn ang="0">
                    <a:pos x="42" y="17"/>
                  </a:cxn>
                  <a:cxn ang="0">
                    <a:pos x="39" y="14"/>
                  </a:cxn>
                  <a:cxn ang="0">
                    <a:pos x="37" y="14"/>
                  </a:cxn>
                  <a:cxn ang="0">
                    <a:pos x="35" y="14"/>
                  </a:cxn>
                  <a:cxn ang="0">
                    <a:pos x="32" y="17"/>
                  </a:cxn>
                  <a:cxn ang="0">
                    <a:pos x="30" y="21"/>
                  </a:cxn>
                  <a:cxn ang="0">
                    <a:pos x="25" y="28"/>
                  </a:cxn>
                  <a:cxn ang="0">
                    <a:pos x="25" y="63"/>
                  </a:cxn>
                  <a:cxn ang="0">
                    <a:pos x="25" y="68"/>
                  </a:cxn>
                  <a:cxn ang="0">
                    <a:pos x="28" y="73"/>
                  </a:cxn>
                  <a:cxn ang="0">
                    <a:pos x="28" y="75"/>
                  </a:cxn>
                  <a:cxn ang="0">
                    <a:pos x="30" y="77"/>
                  </a:cxn>
                  <a:cxn ang="0">
                    <a:pos x="35" y="80"/>
                  </a:cxn>
                  <a:cxn ang="0">
                    <a:pos x="39" y="80"/>
                  </a:cxn>
                  <a:cxn ang="0">
                    <a:pos x="39" y="82"/>
                  </a:cxn>
                  <a:cxn ang="0">
                    <a:pos x="0" y="82"/>
                  </a:cxn>
                  <a:cxn ang="0">
                    <a:pos x="0" y="80"/>
                  </a:cxn>
                  <a:cxn ang="0">
                    <a:pos x="4" y="80"/>
                  </a:cxn>
                  <a:cxn ang="0">
                    <a:pos x="7" y="77"/>
                  </a:cxn>
                  <a:cxn ang="0">
                    <a:pos x="9" y="75"/>
                  </a:cxn>
                  <a:cxn ang="0">
                    <a:pos x="9" y="73"/>
                  </a:cxn>
                  <a:cxn ang="0">
                    <a:pos x="11" y="70"/>
                  </a:cxn>
                  <a:cxn ang="0">
                    <a:pos x="11" y="63"/>
                  </a:cxn>
                  <a:cxn ang="0">
                    <a:pos x="11" y="33"/>
                  </a:cxn>
                  <a:cxn ang="0">
                    <a:pos x="11" y="26"/>
                  </a:cxn>
                  <a:cxn ang="0">
                    <a:pos x="9" y="19"/>
                  </a:cxn>
                  <a:cxn ang="0">
                    <a:pos x="9" y="17"/>
                  </a:cxn>
                  <a:cxn ang="0">
                    <a:pos x="9" y="14"/>
                  </a:cxn>
                  <a:cxn ang="0">
                    <a:pos x="9" y="12"/>
                  </a:cxn>
                  <a:cxn ang="0">
                    <a:pos x="7" y="12"/>
                  </a:cxn>
                  <a:cxn ang="0">
                    <a:pos x="4" y="10"/>
                  </a:cxn>
                  <a:cxn ang="0">
                    <a:pos x="2" y="12"/>
                  </a:cxn>
                  <a:cxn ang="0">
                    <a:pos x="0" y="12"/>
                  </a:cxn>
                  <a:cxn ang="0">
                    <a:pos x="0" y="10"/>
                  </a:cxn>
                  <a:cxn ang="0">
                    <a:pos x="21" y="0"/>
                  </a:cxn>
                  <a:cxn ang="0">
                    <a:pos x="25" y="0"/>
                  </a:cxn>
                </a:cxnLst>
                <a:rect l="0" t="0" r="r" b="b"/>
                <a:pathLst>
                  <a:path w="56" h="82">
                    <a:moveTo>
                      <a:pt x="25" y="0"/>
                    </a:moveTo>
                    <a:lnTo>
                      <a:pt x="25" y="21"/>
                    </a:lnTo>
                    <a:lnTo>
                      <a:pt x="32" y="10"/>
                    </a:lnTo>
                    <a:lnTo>
                      <a:pt x="39" y="3"/>
                    </a:lnTo>
                    <a:lnTo>
                      <a:pt x="46" y="0"/>
                    </a:lnTo>
                    <a:lnTo>
                      <a:pt x="49" y="3"/>
                    </a:lnTo>
                    <a:lnTo>
                      <a:pt x="53" y="5"/>
                    </a:lnTo>
                    <a:lnTo>
                      <a:pt x="56" y="7"/>
                    </a:lnTo>
                    <a:lnTo>
                      <a:pt x="56" y="12"/>
                    </a:lnTo>
                    <a:lnTo>
                      <a:pt x="56" y="17"/>
                    </a:lnTo>
                    <a:lnTo>
                      <a:pt x="53" y="19"/>
                    </a:lnTo>
                    <a:lnTo>
                      <a:pt x="51" y="21"/>
                    </a:lnTo>
                    <a:lnTo>
                      <a:pt x="49" y="21"/>
                    </a:lnTo>
                    <a:lnTo>
                      <a:pt x="46" y="21"/>
                    </a:lnTo>
                    <a:lnTo>
                      <a:pt x="42" y="17"/>
                    </a:lnTo>
                    <a:lnTo>
                      <a:pt x="39" y="14"/>
                    </a:lnTo>
                    <a:lnTo>
                      <a:pt x="37" y="14"/>
                    </a:lnTo>
                    <a:lnTo>
                      <a:pt x="35" y="14"/>
                    </a:lnTo>
                    <a:lnTo>
                      <a:pt x="32" y="17"/>
                    </a:lnTo>
                    <a:lnTo>
                      <a:pt x="30" y="21"/>
                    </a:lnTo>
                    <a:lnTo>
                      <a:pt x="25" y="28"/>
                    </a:lnTo>
                    <a:lnTo>
                      <a:pt x="25" y="63"/>
                    </a:lnTo>
                    <a:lnTo>
                      <a:pt x="25" y="68"/>
                    </a:lnTo>
                    <a:lnTo>
                      <a:pt x="28" y="73"/>
                    </a:lnTo>
                    <a:lnTo>
                      <a:pt x="28" y="75"/>
                    </a:lnTo>
                    <a:lnTo>
                      <a:pt x="30" y="77"/>
                    </a:lnTo>
                    <a:lnTo>
                      <a:pt x="35" y="80"/>
                    </a:lnTo>
                    <a:lnTo>
                      <a:pt x="39" y="80"/>
                    </a:lnTo>
                    <a:lnTo>
                      <a:pt x="39" y="82"/>
                    </a:lnTo>
                    <a:lnTo>
                      <a:pt x="0" y="82"/>
                    </a:lnTo>
                    <a:lnTo>
                      <a:pt x="0" y="80"/>
                    </a:lnTo>
                    <a:lnTo>
                      <a:pt x="4" y="80"/>
                    </a:lnTo>
                    <a:lnTo>
                      <a:pt x="7" y="77"/>
                    </a:lnTo>
                    <a:lnTo>
                      <a:pt x="9" y="75"/>
                    </a:lnTo>
                    <a:lnTo>
                      <a:pt x="9" y="73"/>
                    </a:lnTo>
                    <a:lnTo>
                      <a:pt x="11" y="70"/>
                    </a:lnTo>
                    <a:lnTo>
                      <a:pt x="11" y="63"/>
                    </a:lnTo>
                    <a:lnTo>
                      <a:pt x="11" y="33"/>
                    </a:lnTo>
                    <a:lnTo>
                      <a:pt x="11" y="26"/>
                    </a:lnTo>
                    <a:lnTo>
                      <a:pt x="9" y="19"/>
                    </a:lnTo>
                    <a:lnTo>
                      <a:pt x="9" y="17"/>
                    </a:lnTo>
                    <a:lnTo>
                      <a:pt x="9" y="14"/>
                    </a:lnTo>
                    <a:lnTo>
                      <a:pt x="9" y="12"/>
                    </a:lnTo>
                    <a:lnTo>
                      <a:pt x="7" y="12"/>
                    </a:lnTo>
                    <a:lnTo>
                      <a:pt x="4" y="10"/>
                    </a:lnTo>
                    <a:lnTo>
                      <a:pt x="2" y="12"/>
                    </a:lnTo>
                    <a:lnTo>
                      <a:pt x="0" y="12"/>
                    </a:lnTo>
                    <a:lnTo>
                      <a:pt x="0" y="10"/>
                    </a:lnTo>
                    <a:lnTo>
                      <a:pt x="21" y="0"/>
                    </a:lnTo>
                    <a:lnTo>
                      <a:pt x="25" y="0"/>
                    </a:lnTo>
                    <a:close/>
                  </a:path>
                </a:pathLst>
              </a:custGeom>
              <a:solidFill>
                <a:srgbClr val="000000"/>
              </a:solidFill>
              <a:ln w="0">
                <a:solidFill>
                  <a:srgbClr val="000000"/>
                </a:solidFill>
                <a:round/>
                <a:headEnd/>
                <a:tailEnd/>
              </a:ln>
            </p:spPr>
            <p:txBody>
              <a:bodyPr/>
              <a:lstStyle/>
              <a:p>
                <a:endParaRPr lang="en-US"/>
              </a:p>
            </p:txBody>
          </p:sp>
          <p:sp>
            <p:nvSpPr>
              <p:cNvPr id="534798" name="Freeform 270"/>
              <p:cNvSpPr>
                <a:spLocks/>
              </p:cNvSpPr>
              <p:nvPr/>
            </p:nvSpPr>
            <p:spPr bwMode="auto">
              <a:xfrm>
                <a:off x="2375" y="310"/>
                <a:ext cx="49" cy="107"/>
              </a:xfrm>
              <a:custGeom>
                <a:avLst/>
                <a:gdLst/>
                <a:ahLst/>
                <a:cxnLst>
                  <a:cxn ang="0">
                    <a:pos x="28" y="0"/>
                  </a:cxn>
                  <a:cxn ang="0">
                    <a:pos x="28" y="26"/>
                  </a:cxn>
                  <a:cxn ang="0">
                    <a:pos x="47" y="26"/>
                  </a:cxn>
                  <a:cxn ang="0">
                    <a:pos x="47" y="30"/>
                  </a:cxn>
                  <a:cxn ang="0">
                    <a:pos x="28" y="30"/>
                  </a:cxn>
                  <a:cxn ang="0">
                    <a:pos x="28" y="82"/>
                  </a:cxn>
                  <a:cxn ang="0">
                    <a:pos x="28" y="89"/>
                  </a:cxn>
                  <a:cxn ang="0">
                    <a:pos x="30" y="93"/>
                  </a:cxn>
                  <a:cxn ang="0">
                    <a:pos x="33" y="96"/>
                  </a:cxn>
                  <a:cxn ang="0">
                    <a:pos x="35" y="96"/>
                  </a:cxn>
                  <a:cxn ang="0">
                    <a:pos x="40" y="96"/>
                  </a:cxn>
                  <a:cxn ang="0">
                    <a:pos x="42" y="93"/>
                  </a:cxn>
                  <a:cxn ang="0">
                    <a:pos x="44" y="93"/>
                  </a:cxn>
                  <a:cxn ang="0">
                    <a:pos x="47" y="91"/>
                  </a:cxn>
                  <a:cxn ang="0">
                    <a:pos x="49" y="91"/>
                  </a:cxn>
                  <a:cxn ang="0">
                    <a:pos x="47" y="98"/>
                  </a:cxn>
                  <a:cxn ang="0">
                    <a:pos x="42" y="103"/>
                  </a:cxn>
                  <a:cxn ang="0">
                    <a:pos x="35" y="105"/>
                  </a:cxn>
                  <a:cxn ang="0">
                    <a:pos x="28" y="107"/>
                  </a:cxn>
                  <a:cxn ang="0">
                    <a:pos x="26" y="105"/>
                  </a:cxn>
                  <a:cxn ang="0">
                    <a:pos x="21" y="105"/>
                  </a:cxn>
                  <a:cxn ang="0">
                    <a:pos x="19" y="103"/>
                  </a:cxn>
                  <a:cxn ang="0">
                    <a:pos x="14" y="98"/>
                  </a:cxn>
                  <a:cxn ang="0">
                    <a:pos x="14" y="93"/>
                  </a:cxn>
                  <a:cxn ang="0">
                    <a:pos x="14" y="84"/>
                  </a:cxn>
                  <a:cxn ang="0">
                    <a:pos x="14" y="30"/>
                  </a:cxn>
                  <a:cxn ang="0">
                    <a:pos x="0" y="30"/>
                  </a:cxn>
                  <a:cxn ang="0">
                    <a:pos x="0" y="28"/>
                  </a:cxn>
                  <a:cxn ang="0">
                    <a:pos x="4" y="26"/>
                  </a:cxn>
                  <a:cxn ang="0">
                    <a:pos x="11" y="23"/>
                  </a:cxn>
                  <a:cxn ang="0">
                    <a:pos x="16" y="19"/>
                  </a:cxn>
                  <a:cxn ang="0">
                    <a:pos x="21" y="12"/>
                  </a:cxn>
                  <a:cxn ang="0">
                    <a:pos x="23" y="7"/>
                  </a:cxn>
                  <a:cxn ang="0">
                    <a:pos x="26" y="0"/>
                  </a:cxn>
                  <a:cxn ang="0">
                    <a:pos x="28" y="0"/>
                  </a:cxn>
                </a:cxnLst>
                <a:rect l="0" t="0" r="r" b="b"/>
                <a:pathLst>
                  <a:path w="49" h="107">
                    <a:moveTo>
                      <a:pt x="28" y="0"/>
                    </a:moveTo>
                    <a:lnTo>
                      <a:pt x="28" y="26"/>
                    </a:lnTo>
                    <a:lnTo>
                      <a:pt x="47" y="26"/>
                    </a:lnTo>
                    <a:lnTo>
                      <a:pt x="47" y="30"/>
                    </a:lnTo>
                    <a:lnTo>
                      <a:pt x="28" y="30"/>
                    </a:lnTo>
                    <a:lnTo>
                      <a:pt x="28" y="82"/>
                    </a:lnTo>
                    <a:lnTo>
                      <a:pt x="28" y="89"/>
                    </a:lnTo>
                    <a:lnTo>
                      <a:pt x="30" y="93"/>
                    </a:lnTo>
                    <a:lnTo>
                      <a:pt x="33" y="96"/>
                    </a:lnTo>
                    <a:lnTo>
                      <a:pt x="35" y="96"/>
                    </a:lnTo>
                    <a:lnTo>
                      <a:pt x="40" y="96"/>
                    </a:lnTo>
                    <a:lnTo>
                      <a:pt x="42" y="93"/>
                    </a:lnTo>
                    <a:lnTo>
                      <a:pt x="44" y="93"/>
                    </a:lnTo>
                    <a:lnTo>
                      <a:pt x="47" y="91"/>
                    </a:lnTo>
                    <a:lnTo>
                      <a:pt x="49" y="91"/>
                    </a:lnTo>
                    <a:lnTo>
                      <a:pt x="47" y="98"/>
                    </a:lnTo>
                    <a:lnTo>
                      <a:pt x="42" y="103"/>
                    </a:lnTo>
                    <a:lnTo>
                      <a:pt x="35" y="105"/>
                    </a:lnTo>
                    <a:lnTo>
                      <a:pt x="28" y="107"/>
                    </a:lnTo>
                    <a:lnTo>
                      <a:pt x="26" y="105"/>
                    </a:lnTo>
                    <a:lnTo>
                      <a:pt x="21" y="105"/>
                    </a:lnTo>
                    <a:lnTo>
                      <a:pt x="19" y="103"/>
                    </a:lnTo>
                    <a:lnTo>
                      <a:pt x="14" y="98"/>
                    </a:lnTo>
                    <a:lnTo>
                      <a:pt x="14" y="93"/>
                    </a:lnTo>
                    <a:lnTo>
                      <a:pt x="14" y="84"/>
                    </a:lnTo>
                    <a:lnTo>
                      <a:pt x="14" y="30"/>
                    </a:lnTo>
                    <a:lnTo>
                      <a:pt x="0" y="30"/>
                    </a:lnTo>
                    <a:lnTo>
                      <a:pt x="0" y="28"/>
                    </a:lnTo>
                    <a:lnTo>
                      <a:pt x="4" y="26"/>
                    </a:lnTo>
                    <a:lnTo>
                      <a:pt x="11" y="23"/>
                    </a:lnTo>
                    <a:lnTo>
                      <a:pt x="16" y="19"/>
                    </a:lnTo>
                    <a:lnTo>
                      <a:pt x="21" y="12"/>
                    </a:lnTo>
                    <a:lnTo>
                      <a:pt x="23" y="7"/>
                    </a:lnTo>
                    <a:lnTo>
                      <a:pt x="26" y="0"/>
                    </a:lnTo>
                    <a:lnTo>
                      <a:pt x="28" y="0"/>
                    </a:lnTo>
                    <a:close/>
                  </a:path>
                </a:pathLst>
              </a:custGeom>
              <a:solidFill>
                <a:srgbClr val="000000"/>
              </a:solidFill>
              <a:ln w="0">
                <a:solidFill>
                  <a:srgbClr val="000000"/>
                </a:solidFill>
                <a:round/>
                <a:headEnd/>
                <a:tailEnd/>
              </a:ln>
            </p:spPr>
            <p:txBody>
              <a:bodyPr/>
              <a:lstStyle/>
              <a:p>
                <a:endParaRPr lang="en-US"/>
              </a:p>
            </p:txBody>
          </p:sp>
          <p:sp>
            <p:nvSpPr>
              <p:cNvPr id="534797" name="Freeform 269"/>
              <p:cNvSpPr>
                <a:spLocks noEditPoints="1"/>
              </p:cNvSpPr>
              <p:nvPr/>
            </p:nvSpPr>
            <p:spPr bwMode="auto">
              <a:xfrm>
                <a:off x="2433" y="292"/>
                <a:ext cx="35" cy="123"/>
              </a:xfrm>
              <a:custGeom>
                <a:avLst/>
                <a:gdLst/>
                <a:ahLst/>
                <a:cxnLst>
                  <a:cxn ang="0">
                    <a:pos x="17" y="0"/>
                  </a:cxn>
                  <a:cxn ang="0">
                    <a:pos x="21" y="2"/>
                  </a:cxn>
                  <a:cxn ang="0">
                    <a:pos x="24" y="2"/>
                  </a:cxn>
                  <a:cxn ang="0">
                    <a:pos x="26" y="7"/>
                  </a:cxn>
                  <a:cxn ang="0">
                    <a:pos x="26" y="11"/>
                  </a:cxn>
                  <a:cxn ang="0">
                    <a:pos x="26" y="14"/>
                  </a:cxn>
                  <a:cxn ang="0">
                    <a:pos x="24" y="18"/>
                  </a:cxn>
                  <a:cxn ang="0">
                    <a:pos x="21" y="21"/>
                  </a:cxn>
                  <a:cxn ang="0">
                    <a:pos x="17" y="21"/>
                  </a:cxn>
                  <a:cxn ang="0">
                    <a:pos x="12" y="21"/>
                  </a:cxn>
                  <a:cxn ang="0">
                    <a:pos x="10" y="18"/>
                  </a:cxn>
                  <a:cxn ang="0">
                    <a:pos x="7" y="14"/>
                  </a:cxn>
                  <a:cxn ang="0">
                    <a:pos x="7" y="11"/>
                  </a:cxn>
                  <a:cxn ang="0">
                    <a:pos x="7" y="7"/>
                  </a:cxn>
                  <a:cxn ang="0">
                    <a:pos x="10" y="2"/>
                  </a:cxn>
                  <a:cxn ang="0">
                    <a:pos x="12" y="2"/>
                  </a:cxn>
                  <a:cxn ang="0">
                    <a:pos x="17" y="0"/>
                  </a:cxn>
                  <a:cxn ang="0">
                    <a:pos x="26" y="41"/>
                  </a:cxn>
                  <a:cxn ang="0">
                    <a:pos x="26" y="104"/>
                  </a:cxn>
                  <a:cxn ang="0">
                    <a:pos x="26" y="111"/>
                  </a:cxn>
                  <a:cxn ang="0">
                    <a:pos x="26" y="116"/>
                  </a:cxn>
                  <a:cxn ang="0">
                    <a:pos x="26" y="118"/>
                  </a:cxn>
                  <a:cxn ang="0">
                    <a:pos x="28" y="118"/>
                  </a:cxn>
                  <a:cxn ang="0">
                    <a:pos x="31" y="121"/>
                  </a:cxn>
                  <a:cxn ang="0">
                    <a:pos x="35" y="121"/>
                  </a:cxn>
                  <a:cxn ang="0">
                    <a:pos x="35" y="123"/>
                  </a:cxn>
                  <a:cxn ang="0">
                    <a:pos x="0" y="123"/>
                  </a:cxn>
                  <a:cxn ang="0">
                    <a:pos x="0" y="121"/>
                  </a:cxn>
                  <a:cxn ang="0">
                    <a:pos x="3" y="121"/>
                  </a:cxn>
                  <a:cxn ang="0">
                    <a:pos x="7" y="121"/>
                  </a:cxn>
                  <a:cxn ang="0">
                    <a:pos x="7" y="118"/>
                  </a:cxn>
                  <a:cxn ang="0">
                    <a:pos x="10" y="116"/>
                  </a:cxn>
                  <a:cxn ang="0">
                    <a:pos x="10" y="111"/>
                  </a:cxn>
                  <a:cxn ang="0">
                    <a:pos x="10" y="104"/>
                  </a:cxn>
                  <a:cxn ang="0">
                    <a:pos x="10" y="74"/>
                  </a:cxn>
                  <a:cxn ang="0">
                    <a:pos x="10" y="67"/>
                  </a:cxn>
                  <a:cxn ang="0">
                    <a:pos x="10" y="60"/>
                  </a:cxn>
                  <a:cxn ang="0">
                    <a:pos x="10" y="58"/>
                  </a:cxn>
                  <a:cxn ang="0">
                    <a:pos x="10" y="55"/>
                  </a:cxn>
                  <a:cxn ang="0">
                    <a:pos x="7" y="53"/>
                  </a:cxn>
                  <a:cxn ang="0">
                    <a:pos x="7" y="53"/>
                  </a:cxn>
                  <a:cxn ang="0">
                    <a:pos x="5" y="51"/>
                  </a:cxn>
                  <a:cxn ang="0">
                    <a:pos x="3" y="53"/>
                  </a:cxn>
                  <a:cxn ang="0">
                    <a:pos x="0" y="53"/>
                  </a:cxn>
                  <a:cxn ang="0">
                    <a:pos x="0" y="51"/>
                  </a:cxn>
                  <a:cxn ang="0">
                    <a:pos x="21" y="41"/>
                  </a:cxn>
                  <a:cxn ang="0">
                    <a:pos x="26" y="41"/>
                  </a:cxn>
                </a:cxnLst>
                <a:rect l="0" t="0" r="r" b="b"/>
                <a:pathLst>
                  <a:path w="35" h="123">
                    <a:moveTo>
                      <a:pt x="17" y="0"/>
                    </a:moveTo>
                    <a:lnTo>
                      <a:pt x="21" y="2"/>
                    </a:lnTo>
                    <a:lnTo>
                      <a:pt x="24" y="2"/>
                    </a:lnTo>
                    <a:lnTo>
                      <a:pt x="26" y="7"/>
                    </a:lnTo>
                    <a:lnTo>
                      <a:pt x="26" y="11"/>
                    </a:lnTo>
                    <a:lnTo>
                      <a:pt x="26" y="14"/>
                    </a:lnTo>
                    <a:lnTo>
                      <a:pt x="24" y="18"/>
                    </a:lnTo>
                    <a:lnTo>
                      <a:pt x="21" y="21"/>
                    </a:lnTo>
                    <a:lnTo>
                      <a:pt x="17" y="21"/>
                    </a:lnTo>
                    <a:lnTo>
                      <a:pt x="12" y="21"/>
                    </a:lnTo>
                    <a:lnTo>
                      <a:pt x="10" y="18"/>
                    </a:lnTo>
                    <a:lnTo>
                      <a:pt x="7" y="14"/>
                    </a:lnTo>
                    <a:lnTo>
                      <a:pt x="7" y="11"/>
                    </a:lnTo>
                    <a:lnTo>
                      <a:pt x="7" y="7"/>
                    </a:lnTo>
                    <a:lnTo>
                      <a:pt x="10" y="2"/>
                    </a:lnTo>
                    <a:lnTo>
                      <a:pt x="12" y="2"/>
                    </a:lnTo>
                    <a:lnTo>
                      <a:pt x="17" y="0"/>
                    </a:lnTo>
                    <a:close/>
                    <a:moveTo>
                      <a:pt x="26" y="41"/>
                    </a:moveTo>
                    <a:lnTo>
                      <a:pt x="26" y="104"/>
                    </a:lnTo>
                    <a:lnTo>
                      <a:pt x="26" y="111"/>
                    </a:lnTo>
                    <a:lnTo>
                      <a:pt x="26" y="116"/>
                    </a:lnTo>
                    <a:lnTo>
                      <a:pt x="26" y="118"/>
                    </a:lnTo>
                    <a:lnTo>
                      <a:pt x="28" y="118"/>
                    </a:lnTo>
                    <a:lnTo>
                      <a:pt x="31" y="121"/>
                    </a:lnTo>
                    <a:lnTo>
                      <a:pt x="35" y="121"/>
                    </a:lnTo>
                    <a:lnTo>
                      <a:pt x="35" y="123"/>
                    </a:lnTo>
                    <a:lnTo>
                      <a:pt x="0" y="123"/>
                    </a:lnTo>
                    <a:lnTo>
                      <a:pt x="0" y="121"/>
                    </a:lnTo>
                    <a:lnTo>
                      <a:pt x="3" y="121"/>
                    </a:lnTo>
                    <a:lnTo>
                      <a:pt x="7" y="121"/>
                    </a:lnTo>
                    <a:lnTo>
                      <a:pt x="7" y="118"/>
                    </a:lnTo>
                    <a:lnTo>
                      <a:pt x="10" y="116"/>
                    </a:lnTo>
                    <a:lnTo>
                      <a:pt x="10" y="111"/>
                    </a:lnTo>
                    <a:lnTo>
                      <a:pt x="10" y="104"/>
                    </a:lnTo>
                    <a:lnTo>
                      <a:pt x="10" y="74"/>
                    </a:lnTo>
                    <a:lnTo>
                      <a:pt x="10" y="67"/>
                    </a:lnTo>
                    <a:lnTo>
                      <a:pt x="10" y="60"/>
                    </a:lnTo>
                    <a:lnTo>
                      <a:pt x="10" y="58"/>
                    </a:lnTo>
                    <a:lnTo>
                      <a:pt x="10" y="55"/>
                    </a:lnTo>
                    <a:lnTo>
                      <a:pt x="7" y="53"/>
                    </a:lnTo>
                    <a:lnTo>
                      <a:pt x="5" y="51"/>
                    </a:lnTo>
                    <a:lnTo>
                      <a:pt x="3" y="53"/>
                    </a:lnTo>
                    <a:lnTo>
                      <a:pt x="0" y="53"/>
                    </a:lnTo>
                    <a:lnTo>
                      <a:pt x="0" y="51"/>
                    </a:lnTo>
                    <a:lnTo>
                      <a:pt x="21" y="41"/>
                    </a:lnTo>
                    <a:lnTo>
                      <a:pt x="26" y="41"/>
                    </a:lnTo>
                    <a:close/>
                  </a:path>
                </a:pathLst>
              </a:custGeom>
              <a:solidFill>
                <a:srgbClr val="000000"/>
              </a:solidFill>
              <a:ln w="0">
                <a:solidFill>
                  <a:srgbClr val="000000"/>
                </a:solidFill>
                <a:round/>
                <a:headEnd/>
                <a:tailEnd/>
              </a:ln>
            </p:spPr>
            <p:txBody>
              <a:bodyPr/>
              <a:lstStyle/>
              <a:p>
                <a:endParaRPr lang="en-US"/>
              </a:p>
            </p:txBody>
          </p:sp>
          <p:sp>
            <p:nvSpPr>
              <p:cNvPr id="534796" name="Freeform 268"/>
              <p:cNvSpPr>
                <a:spLocks/>
              </p:cNvSpPr>
              <p:nvPr/>
            </p:nvSpPr>
            <p:spPr bwMode="auto">
              <a:xfrm>
                <a:off x="2480" y="333"/>
                <a:ext cx="66" cy="84"/>
              </a:xfrm>
              <a:custGeom>
                <a:avLst/>
                <a:gdLst/>
                <a:ahLst/>
                <a:cxnLst>
                  <a:cxn ang="0">
                    <a:pos x="66" y="49"/>
                  </a:cxn>
                  <a:cxn ang="0">
                    <a:pos x="63" y="61"/>
                  </a:cxn>
                  <a:cxn ang="0">
                    <a:pos x="59" y="68"/>
                  </a:cxn>
                  <a:cxn ang="0">
                    <a:pos x="54" y="75"/>
                  </a:cxn>
                  <a:cxn ang="0">
                    <a:pos x="47" y="80"/>
                  </a:cxn>
                  <a:cxn ang="0">
                    <a:pos x="40" y="82"/>
                  </a:cxn>
                  <a:cxn ang="0">
                    <a:pos x="33" y="84"/>
                  </a:cxn>
                  <a:cxn ang="0">
                    <a:pos x="26" y="82"/>
                  </a:cxn>
                  <a:cxn ang="0">
                    <a:pos x="17" y="80"/>
                  </a:cxn>
                  <a:cxn ang="0">
                    <a:pos x="10" y="73"/>
                  </a:cxn>
                  <a:cxn ang="0">
                    <a:pos x="5" y="63"/>
                  </a:cxn>
                  <a:cxn ang="0">
                    <a:pos x="0" y="54"/>
                  </a:cxn>
                  <a:cxn ang="0">
                    <a:pos x="0" y="42"/>
                  </a:cxn>
                  <a:cxn ang="0">
                    <a:pos x="0" y="31"/>
                  </a:cxn>
                  <a:cxn ang="0">
                    <a:pos x="5" y="21"/>
                  </a:cxn>
                  <a:cxn ang="0">
                    <a:pos x="12" y="12"/>
                  </a:cxn>
                  <a:cxn ang="0">
                    <a:pos x="19" y="5"/>
                  </a:cxn>
                  <a:cxn ang="0">
                    <a:pos x="28" y="3"/>
                  </a:cxn>
                  <a:cxn ang="0">
                    <a:pos x="38" y="0"/>
                  </a:cxn>
                  <a:cxn ang="0">
                    <a:pos x="45" y="3"/>
                  </a:cxn>
                  <a:cxn ang="0">
                    <a:pos x="49" y="3"/>
                  </a:cxn>
                  <a:cxn ang="0">
                    <a:pos x="56" y="7"/>
                  </a:cxn>
                  <a:cxn ang="0">
                    <a:pos x="61" y="12"/>
                  </a:cxn>
                  <a:cxn ang="0">
                    <a:pos x="63" y="19"/>
                  </a:cxn>
                  <a:cxn ang="0">
                    <a:pos x="61" y="21"/>
                  </a:cxn>
                  <a:cxn ang="0">
                    <a:pos x="61" y="24"/>
                  </a:cxn>
                  <a:cxn ang="0">
                    <a:pos x="59" y="26"/>
                  </a:cxn>
                  <a:cxn ang="0">
                    <a:pos x="54" y="26"/>
                  </a:cxn>
                  <a:cxn ang="0">
                    <a:pos x="52" y="26"/>
                  </a:cxn>
                  <a:cxn ang="0">
                    <a:pos x="49" y="24"/>
                  </a:cxn>
                  <a:cxn ang="0">
                    <a:pos x="47" y="21"/>
                  </a:cxn>
                  <a:cxn ang="0">
                    <a:pos x="47" y="17"/>
                  </a:cxn>
                  <a:cxn ang="0">
                    <a:pos x="45" y="12"/>
                  </a:cxn>
                  <a:cxn ang="0">
                    <a:pos x="42" y="10"/>
                  </a:cxn>
                  <a:cxn ang="0">
                    <a:pos x="40" y="7"/>
                  </a:cxn>
                  <a:cxn ang="0">
                    <a:pos x="35" y="7"/>
                  </a:cxn>
                  <a:cxn ang="0">
                    <a:pos x="31" y="7"/>
                  </a:cxn>
                  <a:cxn ang="0">
                    <a:pos x="26" y="10"/>
                  </a:cxn>
                  <a:cxn ang="0">
                    <a:pos x="21" y="12"/>
                  </a:cxn>
                  <a:cxn ang="0">
                    <a:pos x="19" y="19"/>
                  </a:cxn>
                  <a:cxn ang="0">
                    <a:pos x="17" y="26"/>
                  </a:cxn>
                  <a:cxn ang="0">
                    <a:pos x="14" y="35"/>
                  </a:cxn>
                  <a:cxn ang="0">
                    <a:pos x="17" y="42"/>
                  </a:cxn>
                  <a:cxn ang="0">
                    <a:pos x="19" y="52"/>
                  </a:cxn>
                  <a:cxn ang="0">
                    <a:pos x="21" y="59"/>
                  </a:cxn>
                  <a:cxn ang="0">
                    <a:pos x="26" y="63"/>
                  </a:cxn>
                  <a:cxn ang="0">
                    <a:pos x="33" y="68"/>
                  </a:cxn>
                  <a:cxn ang="0">
                    <a:pos x="40" y="68"/>
                  </a:cxn>
                  <a:cxn ang="0">
                    <a:pos x="49" y="68"/>
                  </a:cxn>
                  <a:cxn ang="0">
                    <a:pos x="56" y="63"/>
                  </a:cxn>
                  <a:cxn ang="0">
                    <a:pos x="61" y="59"/>
                  </a:cxn>
                  <a:cxn ang="0">
                    <a:pos x="63" y="49"/>
                  </a:cxn>
                  <a:cxn ang="0">
                    <a:pos x="66" y="49"/>
                  </a:cxn>
                </a:cxnLst>
                <a:rect l="0" t="0" r="r" b="b"/>
                <a:pathLst>
                  <a:path w="66" h="84">
                    <a:moveTo>
                      <a:pt x="66" y="49"/>
                    </a:moveTo>
                    <a:lnTo>
                      <a:pt x="63" y="61"/>
                    </a:lnTo>
                    <a:lnTo>
                      <a:pt x="59" y="68"/>
                    </a:lnTo>
                    <a:lnTo>
                      <a:pt x="54" y="75"/>
                    </a:lnTo>
                    <a:lnTo>
                      <a:pt x="47" y="80"/>
                    </a:lnTo>
                    <a:lnTo>
                      <a:pt x="40" y="82"/>
                    </a:lnTo>
                    <a:lnTo>
                      <a:pt x="33" y="84"/>
                    </a:lnTo>
                    <a:lnTo>
                      <a:pt x="26" y="82"/>
                    </a:lnTo>
                    <a:lnTo>
                      <a:pt x="17" y="80"/>
                    </a:lnTo>
                    <a:lnTo>
                      <a:pt x="10" y="73"/>
                    </a:lnTo>
                    <a:lnTo>
                      <a:pt x="5" y="63"/>
                    </a:lnTo>
                    <a:lnTo>
                      <a:pt x="0" y="54"/>
                    </a:lnTo>
                    <a:lnTo>
                      <a:pt x="0" y="42"/>
                    </a:lnTo>
                    <a:lnTo>
                      <a:pt x="0" y="31"/>
                    </a:lnTo>
                    <a:lnTo>
                      <a:pt x="5" y="21"/>
                    </a:lnTo>
                    <a:lnTo>
                      <a:pt x="12" y="12"/>
                    </a:lnTo>
                    <a:lnTo>
                      <a:pt x="19" y="5"/>
                    </a:lnTo>
                    <a:lnTo>
                      <a:pt x="28" y="3"/>
                    </a:lnTo>
                    <a:lnTo>
                      <a:pt x="38" y="0"/>
                    </a:lnTo>
                    <a:lnTo>
                      <a:pt x="45" y="3"/>
                    </a:lnTo>
                    <a:lnTo>
                      <a:pt x="49" y="3"/>
                    </a:lnTo>
                    <a:lnTo>
                      <a:pt x="56" y="7"/>
                    </a:lnTo>
                    <a:lnTo>
                      <a:pt x="61" y="12"/>
                    </a:lnTo>
                    <a:lnTo>
                      <a:pt x="63" y="19"/>
                    </a:lnTo>
                    <a:lnTo>
                      <a:pt x="61" y="21"/>
                    </a:lnTo>
                    <a:lnTo>
                      <a:pt x="61" y="24"/>
                    </a:lnTo>
                    <a:lnTo>
                      <a:pt x="59" y="26"/>
                    </a:lnTo>
                    <a:lnTo>
                      <a:pt x="54" y="26"/>
                    </a:lnTo>
                    <a:lnTo>
                      <a:pt x="52" y="26"/>
                    </a:lnTo>
                    <a:lnTo>
                      <a:pt x="49" y="24"/>
                    </a:lnTo>
                    <a:lnTo>
                      <a:pt x="47" y="21"/>
                    </a:lnTo>
                    <a:lnTo>
                      <a:pt x="47" y="17"/>
                    </a:lnTo>
                    <a:lnTo>
                      <a:pt x="45" y="12"/>
                    </a:lnTo>
                    <a:lnTo>
                      <a:pt x="42" y="10"/>
                    </a:lnTo>
                    <a:lnTo>
                      <a:pt x="40" y="7"/>
                    </a:lnTo>
                    <a:lnTo>
                      <a:pt x="35" y="7"/>
                    </a:lnTo>
                    <a:lnTo>
                      <a:pt x="31" y="7"/>
                    </a:lnTo>
                    <a:lnTo>
                      <a:pt x="26" y="10"/>
                    </a:lnTo>
                    <a:lnTo>
                      <a:pt x="21" y="12"/>
                    </a:lnTo>
                    <a:lnTo>
                      <a:pt x="19" y="19"/>
                    </a:lnTo>
                    <a:lnTo>
                      <a:pt x="17" y="26"/>
                    </a:lnTo>
                    <a:lnTo>
                      <a:pt x="14" y="35"/>
                    </a:lnTo>
                    <a:lnTo>
                      <a:pt x="17" y="42"/>
                    </a:lnTo>
                    <a:lnTo>
                      <a:pt x="19" y="52"/>
                    </a:lnTo>
                    <a:lnTo>
                      <a:pt x="21" y="59"/>
                    </a:lnTo>
                    <a:lnTo>
                      <a:pt x="26" y="63"/>
                    </a:lnTo>
                    <a:lnTo>
                      <a:pt x="33" y="68"/>
                    </a:lnTo>
                    <a:lnTo>
                      <a:pt x="40" y="68"/>
                    </a:lnTo>
                    <a:lnTo>
                      <a:pt x="49" y="68"/>
                    </a:lnTo>
                    <a:lnTo>
                      <a:pt x="56" y="63"/>
                    </a:lnTo>
                    <a:lnTo>
                      <a:pt x="61" y="59"/>
                    </a:lnTo>
                    <a:lnTo>
                      <a:pt x="63" y="49"/>
                    </a:lnTo>
                    <a:lnTo>
                      <a:pt x="66" y="49"/>
                    </a:lnTo>
                    <a:close/>
                  </a:path>
                </a:pathLst>
              </a:custGeom>
              <a:solidFill>
                <a:srgbClr val="000000"/>
              </a:solidFill>
              <a:ln w="0">
                <a:solidFill>
                  <a:srgbClr val="000000"/>
                </a:solidFill>
                <a:round/>
                <a:headEnd/>
                <a:tailEnd/>
              </a:ln>
            </p:spPr>
            <p:txBody>
              <a:bodyPr/>
              <a:lstStyle/>
              <a:p>
                <a:endParaRPr lang="en-US"/>
              </a:p>
            </p:txBody>
          </p:sp>
          <p:sp>
            <p:nvSpPr>
              <p:cNvPr id="534795" name="Freeform 267"/>
              <p:cNvSpPr>
                <a:spLocks/>
              </p:cNvSpPr>
              <p:nvPr/>
            </p:nvSpPr>
            <p:spPr bwMode="auto">
              <a:xfrm>
                <a:off x="2562" y="292"/>
                <a:ext cx="35" cy="123"/>
              </a:xfrm>
              <a:custGeom>
                <a:avLst/>
                <a:gdLst/>
                <a:ahLst/>
                <a:cxnLst>
                  <a:cxn ang="0">
                    <a:pos x="26" y="0"/>
                  </a:cxn>
                  <a:cxn ang="0">
                    <a:pos x="26" y="104"/>
                  </a:cxn>
                  <a:cxn ang="0">
                    <a:pos x="26" y="111"/>
                  </a:cxn>
                  <a:cxn ang="0">
                    <a:pos x="26" y="116"/>
                  </a:cxn>
                  <a:cxn ang="0">
                    <a:pos x="26" y="118"/>
                  </a:cxn>
                  <a:cxn ang="0">
                    <a:pos x="28" y="118"/>
                  </a:cxn>
                  <a:cxn ang="0">
                    <a:pos x="31" y="121"/>
                  </a:cxn>
                  <a:cxn ang="0">
                    <a:pos x="35" y="121"/>
                  </a:cxn>
                  <a:cxn ang="0">
                    <a:pos x="35" y="123"/>
                  </a:cxn>
                  <a:cxn ang="0">
                    <a:pos x="0" y="123"/>
                  </a:cxn>
                  <a:cxn ang="0">
                    <a:pos x="0" y="121"/>
                  </a:cxn>
                  <a:cxn ang="0">
                    <a:pos x="2" y="121"/>
                  </a:cxn>
                  <a:cxn ang="0">
                    <a:pos x="7" y="121"/>
                  </a:cxn>
                  <a:cxn ang="0">
                    <a:pos x="7" y="118"/>
                  </a:cxn>
                  <a:cxn ang="0">
                    <a:pos x="10" y="116"/>
                  </a:cxn>
                  <a:cxn ang="0">
                    <a:pos x="10" y="111"/>
                  </a:cxn>
                  <a:cxn ang="0">
                    <a:pos x="10" y="104"/>
                  </a:cxn>
                  <a:cxn ang="0">
                    <a:pos x="10" y="32"/>
                  </a:cxn>
                  <a:cxn ang="0">
                    <a:pos x="10" y="25"/>
                  </a:cxn>
                  <a:cxn ang="0">
                    <a:pos x="10" y="18"/>
                  </a:cxn>
                  <a:cxn ang="0">
                    <a:pos x="10" y="16"/>
                  </a:cxn>
                  <a:cxn ang="0">
                    <a:pos x="10" y="14"/>
                  </a:cxn>
                  <a:cxn ang="0">
                    <a:pos x="7" y="11"/>
                  </a:cxn>
                  <a:cxn ang="0">
                    <a:pos x="7" y="9"/>
                  </a:cxn>
                  <a:cxn ang="0">
                    <a:pos x="5" y="9"/>
                  </a:cxn>
                  <a:cxn ang="0">
                    <a:pos x="2" y="9"/>
                  </a:cxn>
                  <a:cxn ang="0">
                    <a:pos x="0" y="11"/>
                  </a:cxn>
                  <a:cxn ang="0">
                    <a:pos x="0" y="9"/>
                  </a:cxn>
                  <a:cxn ang="0">
                    <a:pos x="21" y="0"/>
                  </a:cxn>
                  <a:cxn ang="0">
                    <a:pos x="26" y="0"/>
                  </a:cxn>
                </a:cxnLst>
                <a:rect l="0" t="0" r="r" b="b"/>
                <a:pathLst>
                  <a:path w="35" h="123">
                    <a:moveTo>
                      <a:pt x="26" y="0"/>
                    </a:moveTo>
                    <a:lnTo>
                      <a:pt x="26" y="104"/>
                    </a:lnTo>
                    <a:lnTo>
                      <a:pt x="26" y="111"/>
                    </a:lnTo>
                    <a:lnTo>
                      <a:pt x="26" y="116"/>
                    </a:lnTo>
                    <a:lnTo>
                      <a:pt x="26" y="118"/>
                    </a:lnTo>
                    <a:lnTo>
                      <a:pt x="28" y="118"/>
                    </a:lnTo>
                    <a:lnTo>
                      <a:pt x="31" y="121"/>
                    </a:lnTo>
                    <a:lnTo>
                      <a:pt x="35" y="121"/>
                    </a:lnTo>
                    <a:lnTo>
                      <a:pt x="35" y="123"/>
                    </a:lnTo>
                    <a:lnTo>
                      <a:pt x="0" y="123"/>
                    </a:lnTo>
                    <a:lnTo>
                      <a:pt x="0" y="121"/>
                    </a:lnTo>
                    <a:lnTo>
                      <a:pt x="2" y="121"/>
                    </a:lnTo>
                    <a:lnTo>
                      <a:pt x="7" y="121"/>
                    </a:lnTo>
                    <a:lnTo>
                      <a:pt x="7" y="118"/>
                    </a:lnTo>
                    <a:lnTo>
                      <a:pt x="10" y="116"/>
                    </a:lnTo>
                    <a:lnTo>
                      <a:pt x="10" y="111"/>
                    </a:lnTo>
                    <a:lnTo>
                      <a:pt x="10" y="104"/>
                    </a:lnTo>
                    <a:lnTo>
                      <a:pt x="10" y="32"/>
                    </a:lnTo>
                    <a:lnTo>
                      <a:pt x="10" y="25"/>
                    </a:lnTo>
                    <a:lnTo>
                      <a:pt x="10" y="18"/>
                    </a:lnTo>
                    <a:lnTo>
                      <a:pt x="10" y="16"/>
                    </a:lnTo>
                    <a:lnTo>
                      <a:pt x="10" y="14"/>
                    </a:lnTo>
                    <a:lnTo>
                      <a:pt x="7" y="11"/>
                    </a:lnTo>
                    <a:lnTo>
                      <a:pt x="7" y="9"/>
                    </a:lnTo>
                    <a:lnTo>
                      <a:pt x="5" y="9"/>
                    </a:lnTo>
                    <a:lnTo>
                      <a:pt x="2" y="9"/>
                    </a:lnTo>
                    <a:lnTo>
                      <a:pt x="0" y="11"/>
                    </a:lnTo>
                    <a:lnTo>
                      <a:pt x="0" y="9"/>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534794" name="Freeform 266"/>
              <p:cNvSpPr>
                <a:spLocks noEditPoints="1"/>
              </p:cNvSpPr>
              <p:nvPr/>
            </p:nvSpPr>
            <p:spPr bwMode="auto">
              <a:xfrm>
                <a:off x="2609" y="333"/>
                <a:ext cx="66" cy="84"/>
              </a:xfrm>
              <a:custGeom>
                <a:avLst/>
                <a:gdLst/>
                <a:ahLst/>
                <a:cxnLst>
                  <a:cxn ang="0">
                    <a:pos x="12" y="33"/>
                  </a:cxn>
                  <a:cxn ang="0">
                    <a:pos x="14" y="42"/>
                  </a:cxn>
                  <a:cxn ang="0">
                    <a:pos x="16" y="52"/>
                  </a:cxn>
                  <a:cxn ang="0">
                    <a:pos x="21" y="59"/>
                  </a:cxn>
                  <a:cxn ang="0">
                    <a:pos x="28" y="63"/>
                  </a:cxn>
                  <a:cxn ang="0">
                    <a:pos x="33" y="68"/>
                  </a:cxn>
                  <a:cxn ang="0">
                    <a:pos x="42" y="68"/>
                  </a:cxn>
                  <a:cxn ang="0">
                    <a:pos x="49" y="68"/>
                  </a:cxn>
                  <a:cxn ang="0">
                    <a:pos x="54" y="66"/>
                  </a:cxn>
                  <a:cxn ang="0">
                    <a:pos x="61" y="59"/>
                  </a:cxn>
                  <a:cxn ang="0">
                    <a:pos x="63" y="49"/>
                  </a:cxn>
                  <a:cxn ang="0">
                    <a:pos x="66" y="52"/>
                  </a:cxn>
                  <a:cxn ang="0">
                    <a:pos x="63" y="61"/>
                  </a:cxn>
                  <a:cxn ang="0">
                    <a:pos x="61" y="68"/>
                  </a:cxn>
                  <a:cxn ang="0">
                    <a:pos x="56" y="75"/>
                  </a:cxn>
                  <a:cxn ang="0">
                    <a:pos x="49" y="80"/>
                  </a:cxn>
                  <a:cxn ang="0">
                    <a:pos x="42" y="82"/>
                  </a:cxn>
                  <a:cxn ang="0">
                    <a:pos x="35" y="84"/>
                  </a:cxn>
                  <a:cxn ang="0">
                    <a:pos x="26" y="82"/>
                  </a:cxn>
                  <a:cxn ang="0">
                    <a:pos x="16" y="80"/>
                  </a:cxn>
                  <a:cxn ang="0">
                    <a:pos x="9" y="73"/>
                  </a:cxn>
                  <a:cxn ang="0">
                    <a:pos x="5" y="63"/>
                  </a:cxn>
                  <a:cxn ang="0">
                    <a:pos x="0" y="54"/>
                  </a:cxn>
                  <a:cxn ang="0">
                    <a:pos x="0" y="42"/>
                  </a:cxn>
                  <a:cxn ang="0">
                    <a:pos x="0" y="31"/>
                  </a:cxn>
                  <a:cxn ang="0">
                    <a:pos x="5" y="21"/>
                  </a:cxn>
                  <a:cxn ang="0">
                    <a:pos x="9" y="12"/>
                  </a:cxn>
                  <a:cxn ang="0">
                    <a:pos x="19" y="5"/>
                  </a:cxn>
                  <a:cxn ang="0">
                    <a:pos x="26" y="3"/>
                  </a:cxn>
                  <a:cxn ang="0">
                    <a:pos x="35" y="0"/>
                  </a:cxn>
                  <a:cxn ang="0">
                    <a:pos x="44" y="3"/>
                  </a:cxn>
                  <a:cxn ang="0">
                    <a:pos x="52" y="5"/>
                  </a:cxn>
                  <a:cxn ang="0">
                    <a:pos x="59" y="10"/>
                  </a:cxn>
                  <a:cxn ang="0">
                    <a:pos x="63" y="17"/>
                  </a:cxn>
                  <a:cxn ang="0">
                    <a:pos x="66" y="24"/>
                  </a:cxn>
                  <a:cxn ang="0">
                    <a:pos x="66" y="33"/>
                  </a:cxn>
                  <a:cxn ang="0">
                    <a:pos x="12" y="33"/>
                  </a:cxn>
                  <a:cxn ang="0">
                    <a:pos x="12" y="26"/>
                  </a:cxn>
                  <a:cxn ang="0">
                    <a:pos x="47" y="26"/>
                  </a:cxn>
                  <a:cxn ang="0">
                    <a:pos x="47" y="21"/>
                  </a:cxn>
                  <a:cxn ang="0">
                    <a:pos x="47" y="17"/>
                  </a:cxn>
                  <a:cxn ang="0">
                    <a:pos x="44" y="12"/>
                  </a:cxn>
                  <a:cxn ang="0">
                    <a:pos x="40" y="10"/>
                  </a:cxn>
                  <a:cxn ang="0">
                    <a:pos x="35" y="7"/>
                  </a:cxn>
                  <a:cxn ang="0">
                    <a:pos x="30" y="7"/>
                  </a:cxn>
                  <a:cxn ang="0">
                    <a:pos x="26" y="7"/>
                  </a:cxn>
                  <a:cxn ang="0">
                    <a:pos x="19" y="12"/>
                  </a:cxn>
                  <a:cxn ang="0">
                    <a:pos x="14" y="19"/>
                  </a:cxn>
                  <a:cxn ang="0">
                    <a:pos x="12" y="26"/>
                  </a:cxn>
                </a:cxnLst>
                <a:rect l="0" t="0" r="r" b="b"/>
                <a:pathLst>
                  <a:path w="66" h="84">
                    <a:moveTo>
                      <a:pt x="12" y="33"/>
                    </a:moveTo>
                    <a:lnTo>
                      <a:pt x="14" y="42"/>
                    </a:lnTo>
                    <a:lnTo>
                      <a:pt x="16" y="52"/>
                    </a:lnTo>
                    <a:lnTo>
                      <a:pt x="21" y="59"/>
                    </a:lnTo>
                    <a:lnTo>
                      <a:pt x="28" y="63"/>
                    </a:lnTo>
                    <a:lnTo>
                      <a:pt x="33" y="68"/>
                    </a:lnTo>
                    <a:lnTo>
                      <a:pt x="42" y="68"/>
                    </a:lnTo>
                    <a:lnTo>
                      <a:pt x="49" y="68"/>
                    </a:lnTo>
                    <a:lnTo>
                      <a:pt x="54" y="66"/>
                    </a:lnTo>
                    <a:lnTo>
                      <a:pt x="61" y="59"/>
                    </a:lnTo>
                    <a:lnTo>
                      <a:pt x="63" y="49"/>
                    </a:lnTo>
                    <a:lnTo>
                      <a:pt x="66" y="52"/>
                    </a:lnTo>
                    <a:lnTo>
                      <a:pt x="63" y="61"/>
                    </a:lnTo>
                    <a:lnTo>
                      <a:pt x="61" y="68"/>
                    </a:lnTo>
                    <a:lnTo>
                      <a:pt x="56" y="75"/>
                    </a:lnTo>
                    <a:lnTo>
                      <a:pt x="49" y="80"/>
                    </a:lnTo>
                    <a:lnTo>
                      <a:pt x="42" y="82"/>
                    </a:lnTo>
                    <a:lnTo>
                      <a:pt x="35" y="84"/>
                    </a:lnTo>
                    <a:lnTo>
                      <a:pt x="26" y="82"/>
                    </a:lnTo>
                    <a:lnTo>
                      <a:pt x="16" y="80"/>
                    </a:lnTo>
                    <a:lnTo>
                      <a:pt x="9" y="73"/>
                    </a:lnTo>
                    <a:lnTo>
                      <a:pt x="5" y="63"/>
                    </a:lnTo>
                    <a:lnTo>
                      <a:pt x="0" y="54"/>
                    </a:lnTo>
                    <a:lnTo>
                      <a:pt x="0" y="42"/>
                    </a:lnTo>
                    <a:lnTo>
                      <a:pt x="0" y="31"/>
                    </a:lnTo>
                    <a:lnTo>
                      <a:pt x="5" y="21"/>
                    </a:lnTo>
                    <a:lnTo>
                      <a:pt x="9" y="12"/>
                    </a:lnTo>
                    <a:lnTo>
                      <a:pt x="19" y="5"/>
                    </a:lnTo>
                    <a:lnTo>
                      <a:pt x="26" y="3"/>
                    </a:lnTo>
                    <a:lnTo>
                      <a:pt x="35" y="0"/>
                    </a:lnTo>
                    <a:lnTo>
                      <a:pt x="44" y="3"/>
                    </a:lnTo>
                    <a:lnTo>
                      <a:pt x="52" y="5"/>
                    </a:lnTo>
                    <a:lnTo>
                      <a:pt x="59" y="10"/>
                    </a:lnTo>
                    <a:lnTo>
                      <a:pt x="63" y="17"/>
                    </a:lnTo>
                    <a:lnTo>
                      <a:pt x="66" y="24"/>
                    </a:lnTo>
                    <a:lnTo>
                      <a:pt x="66" y="33"/>
                    </a:lnTo>
                    <a:lnTo>
                      <a:pt x="12" y="33"/>
                    </a:lnTo>
                    <a:close/>
                    <a:moveTo>
                      <a:pt x="12" y="26"/>
                    </a:moveTo>
                    <a:lnTo>
                      <a:pt x="47" y="26"/>
                    </a:lnTo>
                    <a:lnTo>
                      <a:pt x="47" y="21"/>
                    </a:lnTo>
                    <a:lnTo>
                      <a:pt x="47" y="17"/>
                    </a:lnTo>
                    <a:lnTo>
                      <a:pt x="44" y="12"/>
                    </a:lnTo>
                    <a:lnTo>
                      <a:pt x="40" y="10"/>
                    </a:lnTo>
                    <a:lnTo>
                      <a:pt x="35" y="7"/>
                    </a:lnTo>
                    <a:lnTo>
                      <a:pt x="30" y="7"/>
                    </a:lnTo>
                    <a:lnTo>
                      <a:pt x="26" y="7"/>
                    </a:lnTo>
                    <a:lnTo>
                      <a:pt x="19" y="12"/>
                    </a:lnTo>
                    <a:lnTo>
                      <a:pt x="14" y="19"/>
                    </a:lnTo>
                    <a:lnTo>
                      <a:pt x="12" y="26"/>
                    </a:lnTo>
                    <a:close/>
                  </a:path>
                </a:pathLst>
              </a:custGeom>
              <a:solidFill>
                <a:srgbClr val="000000"/>
              </a:solidFill>
              <a:ln w="0">
                <a:solidFill>
                  <a:srgbClr val="000000"/>
                </a:solidFill>
                <a:round/>
                <a:headEnd/>
                <a:tailEnd/>
              </a:ln>
            </p:spPr>
            <p:txBody>
              <a:bodyPr/>
              <a:lstStyle/>
              <a:p>
                <a:endParaRPr lang="en-US"/>
              </a:p>
            </p:txBody>
          </p:sp>
          <p:sp>
            <p:nvSpPr>
              <p:cNvPr id="534793" name="Freeform 265"/>
              <p:cNvSpPr>
                <a:spLocks/>
              </p:cNvSpPr>
              <p:nvPr/>
            </p:nvSpPr>
            <p:spPr bwMode="auto">
              <a:xfrm>
                <a:off x="2691" y="333"/>
                <a:ext cx="54" cy="84"/>
              </a:xfrm>
              <a:custGeom>
                <a:avLst/>
                <a:gdLst/>
                <a:ahLst/>
                <a:cxnLst>
                  <a:cxn ang="0">
                    <a:pos x="49" y="28"/>
                  </a:cxn>
                  <a:cxn ang="0">
                    <a:pos x="44" y="21"/>
                  </a:cxn>
                  <a:cxn ang="0">
                    <a:pos x="37" y="12"/>
                  </a:cxn>
                  <a:cxn ang="0">
                    <a:pos x="26" y="7"/>
                  </a:cxn>
                  <a:cxn ang="0">
                    <a:pos x="16" y="10"/>
                  </a:cxn>
                  <a:cxn ang="0">
                    <a:pos x="12" y="17"/>
                  </a:cxn>
                  <a:cxn ang="0">
                    <a:pos x="14" y="24"/>
                  </a:cxn>
                  <a:cxn ang="0">
                    <a:pos x="23" y="31"/>
                  </a:cxn>
                  <a:cxn ang="0">
                    <a:pos x="44" y="42"/>
                  </a:cxn>
                  <a:cxn ang="0">
                    <a:pos x="54" y="54"/>
                  </a:cxn>
                  <a:cxn ang="0">
                    <a:pos x="54" y="66"/>
                  </a:cxn>
                  <a:cxn ang="0">
                    <a:pos x="47" y="77"/>
                  </a:cxn>
                  <a:cxn ang="0">
                    <a:pos x="28" y="84"/>
                  </a:cxn>
                  <a:cxn ang="0">
                    <a:pos x="9" y="80"/>
                  </a:cxn>
                  <a:cxn ang="0">
                    <a:pos x="5" y="80"/>
                  </a:cxn>
                  <a:cxn ang="0">
                    <a:pos x="2" y="84"/>
                  </a:cxn>
                  <a:cxn ang="0">
                    <a:pos x="0" y="56"/>
                  </a:cxn>
                  <a:cxn ang="0">
                    <a:pos x="5" y="63"/>
                  </a:cxn>
                  <a:cxn ang="0">
                    <a:pos x="12" y="73"/>
                  </a:cxn>
                  <a:cxn ang="0">
                    <a:pos x="28" y="77"/>
                  </a:cxn>
                  <a:cxn ang="0">
                    <a:pos x="37" y="75"/>
                  </a:cxn>
                  <a:cxn ang="0">
                    <a:pos x="42" y="66"/>
                  </a:cxn>
                  <a:cxn ang="0">
                    <a:pos x="37" y="56"/>
                  </a:cxn>
                  <a:cxn ang="0">
                    <a:pos x="28" y="49"/>
                  </a:cxn>
                  <a:cxn ang="0">
                    <a:pos x="14" y="42"/>
                  </a:cxn>
                  <a:cxn ang="0">
                    <a:pos x="5" y="35"/>
                  </a:cxn>
                  <a:cxn ang="0">
                    <a:pos x="0" y="24"/>
                  </a:cxn>
                  <a:cxn ang="0">
                    <a:pos x="5" y="12"/>
                  </a:cxn>
                  <a:cxn ang="0">
                    <a:pos x="12" y="3"/>
                  </a:cxn>
                  <a:cxn ang="0">
                    <a:pos x="26" y="0"/>
                  </a:cxn>
                  <a:cxn ang="0">
                    <a:pos x="37" y="3"/>
                  </a:cxn>
                  <a:cxn ang="0">
                    <a:pos x="42" y="5"/>
                  </a:cxn>
                  <a:cxn ang="0">
                    <a:pos x="44" y="5"/>
                  </a:cxn>
                  <a:cxn ang="0">
                    <a:pos x="47" y="0"/>
                  </a:cxn>
                </a:cxnLst>
                <a:rect l="0" t="0" r="r" b="b"/>
                <a:pathLst>
                  <a:path w="54" h="84">
                    <a:moveTo>
                      <a:pt x="49" y="0"/>
                    </a:moveTo>
                    <a:lnTo>
                      <a:pt x="49" y="28"/>
                    </a:lnTo>
                    <a:lnTo>
                      <a:pt x="47" y="28"/>
                    </a:lnTo>
                    <a:lnTo>
                      <a:pt x="44" y="21"/>
                    </a:lnTo>
                    <a:lnTo>
                      <a:pt x="42" y="14"/>
                    </a:lnTo>
                    <a:lnTo>
                      <a:pt x="37" y="12"/>
                    </a:lnTo>
                    <a:lnTo>
                      <a:pt x="33" y="7"/>
                    </a:lnTo>
                    <a:lnTo>
                      <a:pt x="26" y="7"/>
                    </a:lnTo>
                    <a:lnTo>
                      <a:pt x="19" y="7"/>
                    </a:lnTo>
                    <a:lnTo>
                      <a:pt x="16" y="10"/>
                    </a:lnTo>
                    <a:lnTo>
                      <a:pt x="12" y="12"/>
                    </a:lnTo>
                    <a:lnTo>
                      <a:pt x="12" y="17"/>
                    </a:lnTo>
                    <a:lnTo>
                      <a:pt x="12" y="21"/>
                    </a:lnTo>
                    <a:lnTo>
                      <a:pt x="14" y="24"/>
                    </a:lnTo>
                    <a:lnTo>
                      <a:pt x="19" y="28"/>
                    </a:lnTo>
                    <a:lnTo>
                      <a:pt x="23" y="31"/>
                    </a:lnTo>
                    <a:lnTo>
                      <a:pt x="37" y="38"/>
                    </a:lnTo>
                    <a:lnTo>
                      <a:pt x="44" y="42"/>
                    </a:lnTo>
                    <a:lnTo>
                      <a:pt x="49" y="47"/>
                    </a:lnTo>
                    <a:lnTo>
                      <a:pt x="54" y="54"/>
                    </a:lnTo>
                    <a:lnTo>
                      <a:pt x="54" y="61"/>
                    </a:lnTo>
                    <a:lnTo>
                      <a:pt x="54" y="66"/>
                    </a:lnTo>
                    <a:lnTo>
                      <a:pt x="49" y="73"/>
                    </a:lnTo>
                    <a:lnTo>
                      <a:pt x="47" y="77"/>
                    </a:lnTo>
                    <a:lnTo>
                      <a:pt x="37" y="82"/>
                    </a:lnTo>
                    <a:lnTo>
                      <a:pt x="28" y="84"/>
                    </a:lnTo>
                    <a:lnTo>
                      <a:pt x="19" y="82"/>
                    </a:lnTo>
                    <a:lnTo>
                      <a:pt x="9" y="80"/>
                    </a:lnTo>
                    <a:lnTo>
                      <a:pt x="7" y="80"/>
                    </a:lnTo>
                    <a:lnTo>
                      <a:pt x="5" y="80"/>
                    </a:lnTo>
                    <a:lnTo>
                      <a:pt x="2" y="84"/>
                    </a:lnTo>
                    <a:lnTo>
                      <a:pt x="0" y="84"/>
                    </a:lnTo>
                    <a:lnTo>
                      <a:pt x="0" y="56"/>
                    </a:lnTo>
                    <a:lnTo>
                      <a:pt x="2" y="56"/>
                    </a:lnTo>
                    <a:lnTo>
                      <a:pt x="5" y="63"/>
                    </a:lnTo>
                    <a:lnTo>
                      <a:pt x="7" y="68"/>
                    </a:lnTo>
                    <a:lnTo>
                      <a:pt x="12" y="73"/>
                    </a:lnTo>
                    <a:lnTo>
                      <a:pt x="19" y="77"/>
                    </a:lnTo>
                    <a:lnTo>
                      <a:pt x="28" y="77"/>
                    </a:lnTo>
                    <a:lnTo>
                      <a:pt x="33" y="77"/>
                    </a:lnTo>
                    <a:lnTo>
                      <a:pt x="37" y="75"/>
                    </a:lnTo>
                    <a:lnTo>
                      <a:pt x="40" y="70"/>
                    </a:lnTo>
                    <a:lnTo>
                      <a:pt x="42" y="66"/>
                    </a:lnTo>
                    <a:lnTo>
                      <a:pt x="40" y="61"/>
                    </a:lnTo>
                    <a:lnTo>
                      <a:pt x="37" y="56"/>
                    </a:lnTo>
                    <a:lnTo>
                      <a:pt x="33" y="54"/>
                    </a:lnTo>
                    <a:lnTo>
                      <a:pt x="28" y="49"/>
                    </a:lnTo>
                    <a:lnTo>
                      <a:pt x="21" y="47"/>
                    </a:lnTo>
                    <a:lnTo>
                      <a:pt x="14" y="42"/>
                    </a:lnTo>
                    <a:lnTo>
                      <a:pt x="7" y="38"/>
                    </a:lnTo>
                    <a:lnTo>
                      <a:pt x="5" y="35"/>
                    </a:lnTo>
                    <a:lnTo>
                      <a:pt x="2" y="31"/>
                    </a:lnTo>
                    <a:lnTo>
                      <a:pt x="0" y="24"/>
                    </a:lnTo>
                    <a:lnTo>
                      <a:pt x="2" y="17"/>
                    </a:lnTo>
                    <a:lnTo>
                      <a:pt x="5" y="12"/>
                    </a:lnTo>
                    <a:lnTo>
                      <a:pt x="7" y="7"/>
                    </a:lnTo>
                    <a:lnTo>
                      <a:pt x="12" y="3"/>
                    </a:lnTo>
                    <a:lnTo>
                      <a:pt x="19" y="3"/>
                    </a:lnTo>
                    <a:lnTo>
                      <a:pt x="26" y="0"/>
                    </a:lnTo>
                    <a:lnTo>
                      <a:pt x="30" y="3"/>
                    </a:lnTo>
                    <a:lnTo>
                      <a:pt x="37" y="3"/>
                    </a:lnTo>
                    <a:lnTo>
                      <a:pt x="40" y="5"/>
                    </a:lnTo>
                    <a:lnTo>
                      <a:pt x="42" y="5"/>
                    </a:lnTo>
                    <a:lnTo>
                      <a:pt x="44" y="5"/>
                    </a:lnTo>
                    <a:lnTo>
                      <a:pt x="44" y="3"/>
                    </a:lnTo>
                    <a:lnTo>
                      <a:pt x="47" y="0"/>
                    </a:lnTo>
                    <a:lnTo>
                      <a:pt x="49" y="0"/>
                    </a:lnTo>
                    <a:close/>
                  </a:path>
                </a:pathLst>
              </a:custGeom>
              <a:solidFill>
                <a:srgbClr val="000000"/>
              </a:solidFill>
              <a:ln w="0">
                <a:solidFill>
                  <a:srgbClr val="000000"/>
                </a:solidFill>
                <a:round/>
                <a:headEnd/>
                <a:tailEnd/>
              </a:ln>
            </p:spPr>
            <p:txBody>
              <a:bodyPr/>
              <a:lstStyle/>
              <a:p>
                <a:endParaRPr lang="en-US"/>
              </a:p>
            </p:txBody>
          </p:sp>
          <p:sp>
            <p:nvSpPr>
              <p:cNvPr id="534792" name="Freeform 264"/>
              <p:cNvSpPr>
                <a:spLocks/>
              </p:cNvSpPr>
              <p:nvPr/>
            </p:nvSpPr>
            <p:spPr bwMode="auto">
              <a:xfrm>
                <a:off x="2801" y="294"/>
                <a:ext cx="49" cy="158"/>
              </a:xfrm>
              <a:custGeom>
                <a:avLst/>
                <a:gdLst/>
                <a:ahLst/>
                <a:cxnLst>
                  <a:cxn ang="0">
                    <a:pos x="49" y="154"/>
                  </a:cxn>
                  <a:cxn ang="0">
                    <a:pos x="49" y="158"/>
                  </a:cxn>
                  <a:cxn ang="0">
                    <a:pos x="37" y="151"/>
                  </a:cxn>
                  <a:cxn ang="0">
                    <a:pos x="26" y="142"/>
                  </a:cxn>
                  <a:cxn ang="0">
                    <a:pos x="19" y="133"/>
                  </a:cxn>
                  <a:cxn ang="0">
                    <a:pos x="12" y="123"/>
                  </a:cxn>
                  <a:cxn ang="0">
                    <a:pos x="7" y="114"/>
                  </a:cxn>
                  <a:cxn ang="0">
                    <a:pos x="2" y="95"/>
                  </a:cxn>
                  <a:cxn ang="0">
                    <a:pos x="0" y="79"/>
                  </a:cxn>
                  <a:cxn ang="0">
                    <a:pos x="5" y="53"/>
                  </a:cxn>
                  <a:cxn ang="0">
                    <a:pos x="14" y="30"/>
                  </a:cxn>
                  <a:cxn ang="0">
                    <a:pos x="23" y="19"/>
                  </a:cxn>
                  <a:cxn ang="0">
                    <a:pos x="35" y="7"/>
                  </a:cxn>
                  <a:cxn ang="0">
                    <a:pos x="49" y="0"/>
                  </a:cxn>
                  <a:cxn ang="0">
                    <a:pos x="49" y="5"/>
                  </a:cxn>
                  <a:cxn ang="0">
                    <a:pos x="40" y="9"/>
                  </a:cxn>
                  <a:cxn ang="0">
                    <a:pos x="30" y="19"/>
                  </a:cxn>
                  <a:cxn ang="0">
                    <a:pos x="26" y="30"/>
                  </a:cxn>
                  <a:cxn ang="0">
                    <a:pos x="21" y="44"/>
                  </a:cxn>
                  <a:cxn ang="0">
                    <a:pos x="19" y="60"/>
                  </a:cxn>
                  <a:cxn ang="0">
                    <a:pos x="16" y="77"/>
                  </a:cxn>
                  <a:cxn ang="0">
                    <a:pos x="19" y="93"/>
                  </a:cxn>
                  <a:cxn ang="0">
                    <a:pos x="21" y="109"/>
                  </a:cxn>
                  <a:cxn ang="0">
                    <a:pos x="23" y="119"/>
                  </a:cxn>
                  <a:cxn ang="0">
                    <a:pos x="26" y="128"/>
                  </a:cxn>
                  <a:cxn ang="0">
                    <a:pos x="30" y="135"/>
                  </a:cxn>
                  <a:cxn ang="0">
                    <a:pos x="35" y="142"/>
                  </a:cxn>
                  <a:cxn ang="0">
                    <a:pos x="40" y="147"/>
                  </a:cxn>
                  <a:cxn ang="0">
                    <a:pos x="49" y="154"/>
                  </a:cxn>
                </a:cxnLst>
                <a:rect l="0" t="0" r="r" b="b"/>
                <a:pathLst>
                  <a:path w="49" h="158">
                    <a:moveTo>
                      <a:pt x="49" y="154"/>
                    </a:moveTo>
                    <a:lnTo>
                      <a:pt x="49" y="158"/>
                    </a:lnTo>
                    <a:lnTo>
                      <a:pt x="37" y="151"/>
                    </a:lnTo>
                    <a:lnTo>
                      <a:pt x="26" y="142"/>
                    </a:lnTo>
                    <a:lnTo>
                      <a:pt x="19" y="133"/>
                    </a:lnTo>
                    <a:lnTo>
                      <a:pt x="12" y="123"/>
                    </a:lnTo>
                    <a:lnTo>
                      <a:pt x="7" y="114"/>
                    </a:lnTo>
                    <a:lnTo>
                      <a:pt x="2" y="95"/>
                    </a:lnTo>
                    <a:lnTo>
                      <a:pt x="0" y="79"/>
                    </a:lnTo>
                    <a:lnTo>
                      <a:pt x="5" y="53"/>
                    </a:lnTo>
                    <a:lnTo>
                      <a:pt x="14" y="30"/>
                    </a:lnTo>
                    <a:lnTo>
                      <a:pt x="23" y="19"/>
                    </a:lnTo>
                    <a:lnTo>
                      <a:pt x="35" y="7"/>
                    </a:lnTo>
                    <a:lnTo>
                      <a:pt x="49" y="0"/>
                    </a:lnTo>
                    <a:lnTo>
                      <a:pt x="49" y="5"/>
                    </a:lnTo>
                    <a:lnTo>
                      <a:pt x="40" y="9"/>
                    </a:lnTo>
                    <a:lnTo>
                      <a:pt x="30" y="19"/>
                    </a:lnTo>
                    <a:lnTo>
                      <a:pt x="26" y="30"/>
                    </a:lnTo>
                    <a:lnTo>
                      <a:pt x="21" y="44"/>
                    </a:lnTo>
                    <a:lnTo>
                      <a:pt x="19" y="60"/>
                    </a:lnTo>
                    <a:lnTo>
                      <a:pt x="16" y="77"/>
                    </a:lnTo>
                    <a:lnTo>
                      <a:pt x="19" y="93"/>
                    </a:lnTo>
                    <a:lnTo>
                      <a:pt x="21" y="109"/>
                    </a:lnTo>
                    <a:lnTo>
                      <a:pt x="23" y="119"/>
                    </a:lnTo>
                    <a:lnTo>
                      <a:pt x="26" y="128"/>
                    </a:lnTo>
                    <a:lnTo>
                      <a:pt x="30" y="135"/>
                    </a:lnTo>
                    <a:lnTo>
                      <a:pt x="35" y="142"/>
                    </a:lnTo>
                    <a:lnTo>
                      <a:pt x="40" y="147"/>
                    </a:lnTo>
                    <a:lnTo>
                      <a:pt x="49" y="154"/>
                    </a:lnTo>
                    <a:close/>
                  </a:path>
                </a:pathLst>
              </a:custGeom>
              <a:solidFill>
                <a:srgbClr val="000000"/>
              </a:solidFill>
              <a:ln w="0">
                <a:solidFill>
                  <a:srgbClr val="000000"/>
                </a:solidFill>
                <a:round/>
                <a:headEnd/>
                <a:tailEnd/>
              </a:ln>
            </p:spPr>
            <p:txBody>
              <a:bodyPr/>
              <a:lstStyle/>
              <a:p>
                <a:endParaRPr lang="en-US"/>
              </a:p>
            </p:txBody>
          </p:sp>
          <p:sp>
            <p:nvSpPr>
              <p:cNvPr id="534791" name="Freeform 263"/>
              <p:cNvSpPr>
                <a:spLocks noEditPoints="1"/>
              </p:cNvSpPr>
              <p:nvPr/>
            </p:nvSpPr>
            <p:spPr bwMode="auto">
              <a:xfrm>
                <a:off x="2862" y="292"/>
                <a:ext cx="35" cy="123"/>
              </a:xfrm>
              <a:custGeom>
                <a:avLst/>
                <a:gdLst/>
                <a:ahLst/>
                <a:cxnLst>
                  <a:cxn ang="0">
                    <a:pos x="16" y="0"/>
                  </a:cxn>
                  <a:cxn ang="0">
                    <a:pos x="21" y="2"/>
                  </a:cxn>
                  <a:cxn ang="0">
                    <a:pos x="23" y="2"/>
                  </a:cxn>
                  <a:cxn ang="0">
                    <a:pos x="26" y="7"/>
                  </a:cxn>
                  <a:cxn ang="0">
                    <a:pos x="26" y="11"/>
                  </a:cxn>
                  <a:cxn ang="0">
                    <a:pos x="26" y="14"/>
                  </a:cxn>
                  <a:cxn ang="0">
                    <a:pos x="23" y="18"/>
                  </a:cxn>
                  <a:cxn ang="0">
                    <a:pos x="21" y="21"/>
                  </a:cxn>
                  <a:cxn ang="0">
                    <a:pos x="16" y="21"/>
                  </a:cxn>
                  <a:cxn ang="0">
                    <a:pos x="12" y="21"/>
                  </a:cxn>
                  <a:cxn ang="0">
                    <a:pos x="9" y="18"/>
                  </a:cxn>
                  <a:cxn ang="0">
                    <a:pos x="7" y="14"/>
                  </a:cxn>
                  <a:cxn ang="0">
                    <a:pos x="7" y="11"/>
                  </a:cxn>
                  <a:cxn ang="0">
                    <a:pos x="7" y="7"/>
                  </a:cxn>
                  <a:cxn ang="0">
                    <a:pos x="9" y="2"/>
                  </a:cxn>
                  <a:cxn ang="0">
                    <a:pos x="12" y="2"/>
                  </a:cxn>
                  <a:cxn ang="0">
                    <a:pos x="16" y="0"/>
                  </a:cxn>
                  <a:cxn ang="0">
                    <a:pos x="26" y="41"/>
                  </a:cxn>
                  <a:cxn ang="0">
                    <a:pos x="26" y="104"/>
                  </a:cxn>
                  <a:cxn ang="0">
                    <a:pos x="26" y="111"/>
                  </a:cxn>
                  <a:cxn ang="0">
                    <a:pos x="26" y="116"/>
                  </a:cxn>
                  <a:cxn ang="0">
                    <a:pos x="26" y="118"/>
                  </a:cxn>
                  <a:cxn ang="0">
                    <a:pos x="28" y="118"/>
                  </a:cxn>
                  <a:cxn ang="0">
                    <a:pos x="30" y="121"/>
                  </a:cxn>
                  <a:cxn ang="0">
                    <a:pos x="35" y="121"/>
                  </a:cxn>
                  <a:cxn ang="0">
                    <a:pos x="35" y="123"/>
                  </a:cxn>
                  <a:cxn ang="0">
                    <a:pos x="0" y="123"/>
                  </a:cxn>
                  <a:cxn ang="0">
                    <a:pos x="0" y="121"/>
                  </a:cxn>
                  <a:cxn ang="0">
                    <a:pos x="2" y="121"/>
                  </a:cxn>
                  <a:cxn ang="0">
                    <a:pos x="7" y="121"/>
                  </a:cxn>
                  <a:cxn ang="0">
                    <a:pos x="7" y="118"/>
                  </a:cxn>
                  <a:cxn ang="0">
                    <a:pos x="9" y="116"/>
                  </a:cxn>
                  <a:cxn ang="0">
                    <a:pos x="9" y="111"/>
                  </a:cxn>
                  <a:cxn ang="0">
                    <a:pos x="9" y="104"/>
                  </a:cxn>
                  <a:cxn ang="0">
                    <a:pos x="9" y="74"/>
                  </a:cxn>
                  <a:cxn ang="0">
                    <a:pos x="9" y="67"/>
                  </a:cxn>
                  <a:cxn ang="0">
                    <a:pos x="9" y="60"/>
                  </a:cxn>
                  <a:cxn ang="0">
                    <a:pos x="9" y="58"/>
                  </a:cxn>
                  <a:cxn ang="0">
                    <a:pos x="9" y="55"/>
                  </a:cxn>
                  <a:cxn ang="0">
                    <a:pos x="7" y="53"/>
                  </a:cxn>
                  <a:cxn ang="0">
                    <a:pos x="7" y="53"/>
                  </a:cxn>
                  <a:cxn ang="0">
                    <a:pos x="5" y="51"/>
                  </a:cxn>
                  <a:cxn ang="0">
                    <a:pos x="2" y="53"/>
                  </a:cxn>
                  <a:cxn ang="0">
                    <a:pos x="0" y="53"/>
                  </a:cxn>
                  <a:cxn ang="0">
                    <a:pos x="0" y="51"/>
                  </a:cxn>
                  <a:cxn ang="0">
                    <a:pos x="21" y="41"/>
                  </a:cxn>
                  <a:cxn ang="0">
                    <a:pos x="26" y="41"/>
                  </a:cxn>
                </a:cxnLst>
                <a:rect l="0" t="0" r="r" b="b"/>
                <a:pathLst>
                  <a:path w="35" h="123">
                    <a:moveTo>
                      <a:pt x="16" y="0"/>
                    </a:moveTo>
                    <a:lnTo>
                      <a:pt x="21" y="2"/>
                    </a:lnTo>
                    <a:lnTo>
                      <a:pt x="23" y="2"/>
                    </a:lnTo>
                    <a:lnTo>
                      <a:pt x="26" y="7"/>
                    </a:lnTo>
                    <a:lnTo>
                      <a:pt x="26" y="11"/>
                    </a:lnTo>
                    <a:lnTo>
                      <a:pt x="26" y="14"/>
                    </a:lnTo>
                    <a:lnTo>
                      <a:pt x="23" y="18"/>
                    </a:lnTo>
                    <a:lnTo>
                      <a:pt x="21" y="21"/>
                    </a:lnTo>
                    <a:lnTo>
                      <a:pt x="16" y="21"/>
                    </a:lnTo>
                    <a:lnTo>
                      <a:pt x="12" y="21"/>
                    </a:lnTo>
                    <a:lnTo>
                      <a:pt x="9" y="18"/>
                    </a:lnTo>
                    <a:lnTo>
                      <a:pt x="7" y="14"/>
                    </a:lnTo>
                    <a:lnTo>
                      <a:pt x="7" y="11"/>
                    </a:lnTo>
                    <a:lnTo>
                      <a:pt x="7" y="7"/>
                    </a:lnTo>
                    <a:lnTo>
                      <a:pt x="9" y="2"/>
                    </a:lnTo>
                    <a:lnTo>
                      <a:pt x="12" y="2"/>
                    </a:lnTo>
                    <a:lnTo>
                      <a:pt x="16" y="0"/>
                    </a:lnTo>
                    <a:close/>
                    <a:moveTo>
                      <a:pt x="26" y="41"/>
                    </a:moveTo>
                    <a:lnTo>
                      <a:pt x="26" y="104"/>
                    </a:lnTo>
                    <a:lnTo>
                      <a:pt x="26" y="111"/>
                    </a:lnTo>
                    <a:lnTo>
                      <a:pt x="26" y="116"/>
                    </a:lnTo>
                    <a:lnTo>
                      <a:pt x="26" y="118"/>
                    </a:lnTo>
                    <a:lnTo>
                      <a:pt x="28" y="118"/>
                    </a:lnTo>
                    <a:lnTo>
                      <a:pt x="30" y="121"/>
                    </a:lnTo>
                    <a:lnTo>
                      <a:pt x="35" y="121"/>
                    </a:lnTo>
                    <a:lnTo>
                      <a:pt x="35" y="123"/>
                    </a:lnTo>
                    <a:lnTo>
                      <a:pt x="0" y="123"/>
                    </a:lnTo>
                    <a:lnTo>
                      <a:pt x="0" y="121"/>
                    </a:lnTo>
                    <a:lnTo>
                      <a:pt x="2" y="121"/>
                    </a:lnTo>
                    <a:lnTo>
                      <a:pt x="7" y="121"/>
                    </a:lnTo>
                    <a:lnTo>
                      <a:pt x="7" y="118"/>
                    </a:lnTo>
                    <a:lnTo>
                      <a:pt x="9" y="116"/>
                    </a:lnTo>
                    <a:lnTo>
                      <a:pt x="9" y="111"/>
                    </a:lnTo>
                    <a:lnTo>
                      <a:pt x="9" y="104"/>
                    </a:lnTo>
                    <a:lnTo>
                      <a:pt x="9" y="74"/>
                    </a:lnTo>
                    <a:lnTo>
                      <a:pt x="9" y="67"/>
                    </a:lnTo>
                    <a:lnTo>
                      <a:pt x="9" y="60"/>
                    </a:lnTo>
                    <a:lnTo>
                      <a:pt x="9" y="58"/>
                    </a:lnTo>
                    <a:lnTo>
                      <a:pt x="9" y="55"/>
                    </a:lnTo>
                    <a:lnTo>
                      <a:pt x="7" y="53"/>
                    </a:lnTo>
                    <a:lnTo>
                      <a:pt x="5" y="51"/>
                    </a:lnTo>
                    <a:lnTo>
                      <a:pt x="2" y="53"/>
                    </a:lnTo>
                    <a:lnTo>
                      <a:pt x="0" y="53"/>
                    </a:lnTo>
                    <a:lnTo>
                      <a:pt x="0" y="51"/>
                    </a:lnTo>
                    <a:lnTo>
                      <a:pt x="21" y="41"/>
                    </a:lnTo>
                    <a:lnTo>
                      <a:pt x="26" y="41"/>
                    </a:lnTo>
                    <a:close/>
                  </a:path>
                </a:pathLst>
              </a:custGeom>
              <a:solidFill>
                <a:srgbClr val="000000"/>
              </a:solidFill>
              <a:ln w="0">
                <a:solidFill>
                  <a:srgbClr val="000000"/>
                </a:solidFill>
                <a:round/>
                <a:headEnd/>
                <a:tailEnd/>
              </a:ln>
            </p:spPr>
            <p:txBody>
              <a:bodyPr/>
              <a:lstStyle/>
              <a:p>
                <a:endParaRPr lang="en-US"/>
              </a:p>
            </p:txBody>
          </p:sp>
          <p:sp>
            <p:nvSpPr>
              <p:cNvPr id="534790" name="Freeform 262"/>
              <p:cNvSpPr>
                <a:spLocks/>
              </p:cNvSpPr>
              <p:nvPr/>
            </p:nvSpPr>
            <p:spPr bwMode="auto">
              <a:xfrm>
                <a:off x="2904" y="333"/>
                <a:ext cx="87" cy="82"/>
              </a:xfrm>
              <a:custGeom>
                <a:avLst/>
                <a:gdLst/>
                <a:ahLst/>
                <a:cxnLst>
                  <a:cxn ang="0">
                    <a:pos x="35" y="10"/>
                  </a:cxn>
                  <a:cxn ang="0">
                    <a:pos x="54" y="0"/>
                  </a:cxn>
                  <a:cxn ang="0">
                    <a:pos x="66" y="5"/>
                  </a:cxn>
                  <a:cxn ang="0">
                    <a:pos x="73" y="14"/>
                  </a:cxn>
                  <a:cxn ang="0">
                    <a:pos x="75" y="31"/>
                  </a:cxn>
                  <a:cxn ang="0">
                    <a:pos x="75" y="70"/>
                  </a:cxn>
                  <a:cxn ang="0">
                    <a:pos x="77" y="77"/>
                  </a:cxn>
                  <a:cxn ang="0">
                    <a:pos x="82" y="80"/>
                  </a:cxn>
                  <a:cxn ang="0">
                    <a:pos x="87" y="82"/>
                  </a:cxn>
                  <a:cxn ang="0">
                    <a:pos x="49" y="80"/>
                  </a:cxn>
                  <a:cxn ang="0">
                    <a:pos x="54" y="80"/>
                  </a:cxn>
                  <a:cxn ang="0">
                    <a:pos x="59" y="75"/>
                  </a:cxn>
                  <a:cxn ang="0">
                    <a:pos x="59" y="70"/>
                  </a:cxn>
                  <a:cxn ang="0">
                    <a:pos x="61" y="33"/>
                  </a:cxn>
                  <a:cxn ang="0">
                    <a:pos x="56" y="17"/>
                  </a:cxn>
                  <a:cxn ang="0">
                    <a:pos x="47" y="12"/>
                  </a:cxn>
                  <a:cxn ang="0">
                    <a:pos x="33" y="17"/>
                  </a:cxn>
                  <a:cxn ang="0">
                    <a:pos x="26" y="63"/>
                  </a:cxn>
                  <a:cxn ang="0">
                    <a:pos x="28" y="75"/>
                  </a:cxn>
                  <a:cxn ang="0">
                    <a:pos x="31" y="77"/>
                  </a:cxn>
                  <a:cxn ang="0">
                    <a:pos x="38" y="80"/>
                  </a:cxn>
                  <a:cxn ang="0">
                    <a:pos x="0" y="82"/>
                  </a:cxn>
                  <a:cxn ang="0">
                    <a:pos x="2" y="80"/>
                  </a:cxn>
                  <a:cxn ang="0">
                    <a:pos x="9" y="77"/>
                  </a:cxn>
                  <a:cxn ang="0">
                    <a:pos x="12" y="63"/>
                  </a:cxn>
                  <a:cxn ang="0">
                    <a:pos x="12" y="26"/>
                  </a:cxn>
                  <a:cxn ang="0">
                    <a:pos x="12" y="17"/>
                  </a:cxn>
                  <a:cxn ang="0">
                    <a:pos x="9" y="12"/>
                  </a:cxn>
                  <a:cxn ang="0">
                    <a:pos x="7" y="10"/>
                  </a:cxn>
                  <a:cxn ang="0">
                    <a:pos x="2" y="12"/>
                  </a:cxn>
                  <a:cxn ang="0">
                    <a:pos x="23" y="0"/>
                  </a:cxn>
                  <a:cxn ang="0">
                    <a:pos x="26" y="19"/>
                  </a:cxn>
                </a:cxnLst>
                <a:rect l="0" t="0" r="r" b="b"/>
                <a:pathLst>
                  <a:path w="87" h="82">
                    <a:moveTo>
                      <a:pt x="26" y="19"/>
                    </a:moveTo>
                    <a:lnTo>
                      <a:pt x="35" y="10"/>
                    </a:lnTo>
                    <a:lnTo>
                      <a:pt x="45" y="3"/>
                    </a:lnTo>
                    <a:lnTo>
                      <a:pt x="54" y="0"/>
                    </a:lnTo>
                    <a:lnTo>
                      <a:pt x="61" y="3"/>
                    </a:lnTo>
                    <a:lnTo>
                      <a:pt x="66" y="5"/>
                    </a:lnTo>
                    <a:lnTo>
                      <a:pt x="70" y="7"/>
                    </a:lnTo>
                    <a:lnTo>
                      <a:pt x="73" y="14"/>
                    </a:lnTo>
                    <a:lnTo>
                      <a:pt x="75" y="21"/>
                    </a:lnTo>
                    <a:lnTo>
                      <a:pt x="75" y="31"/>
                    </a:lnTo>
                    <a:lnTo>
                      <a:pt x="75" y="63"/>
                    </a:lnTo>
                    <a:lnTo>
                      <a:pt x="75" y="70"/>
                    </a:lnTo>
                    <a:lnTo>
                      <a:pt x="75" y="75"/>
                    </a:lnTo>
                    <a:lnTo>
                      <a:pt x="77" y="77"/>
                    </a:lnTo>
                    <a:lnTo>
                      <a:pt x="82" y="80"/>
                    </a:lnTo>
                    <a:lnTo>
                      <a:pt x="87" y="80"/>
                    </a:lnTo>
                    <a:lnTo>
                      <a:pt x="87" y="82"/>
                    </a:lnTo>
                    <a:lnTo>
                      <a:pt x="49" y="82"/>
                    </a:lnTo>
                    <a:lnTo>
                      <a:pt x="49" y="80"/>
                    </a:lnTo>
                    <a:lnTo>
                      <a:pt x="54" y="80"/>
                    </a:lnTo>
                    <a:lnTo>
                      <a:pt x="56" y="77"/>
                    </a:lnTo>
                    <a:lnTo>
                      <a:pt x="59" y="75"/>
                    </a:lnTo>
                    <a:lnTo>
                      <a:pt x="59" y="73"/>
                    </a:lnTo>
                    <a:lnTo>
                      <a:pt x="59" y="70"/>
                    </a:lnTo>
                    <a:lnTo>
                      <a:pt x="61" y="63"/>
                    </a:lnTo>
                    <a:lnTo>
                      <a:pt x="61" y="33"/>
                    </a:lnTo>
                    <a:lnTo>
                      <a:pt x="59" y="24"/>
                    </a:lnTo>
                    <a:lnTo>
                      <a:pt x="56" y="17"/>
                    </a:lnTo>
                    <a:lnTo>
                      <a:pt x="54" y="12"/>
                    </a:lnTo>
                    <a:lnTo>
                      <a:pt x="47" y="12"/>
                    </a:lnTo>
                    <a:lnTo>
                      <a:pt x="40" y="14"/>
                    </a:lnTo>
                    <a:lnTo>
                      <a:pt x="33" y="17"/>
                    </a:lnTo>
                    <a:lnTo>
                      <a:pt x="26" y="24"/>
                    </a:lnTo>
                    <a:lnTo>
                      <a:pt x="26" y="63"/>
                    </a:lnTo>
                    <a:lnTo>
                      <a:pt x="26" y="70"/>
                    </a:lnTo>
                    <a:lnTo>
                      <a:pt x="28" y="75"/>
                    </a:lnTo>
                    <a:lnTo>
                      <a:pt x="28" y="77"/>
                    </a:lnTo>
                    <a:lnTo>
                      <a:pt x="31" y="77"/>
                    </a:lnTo>
                    <a:lnTo>
                      <a:pt x="33" y="80"/>
                    </a:lnTo>
                    <a:lnTo>
                      <a:pt x="38" y="80"/>
                    </a:lnTo>
                    <a:lnTo>
                      <a:pt x="38" y="82"/>
                    </a:lnTo>
                    <a:lnTo>
                      <a:pt x="0" y="82"/>
                    </a:lnTo>
                    <a:lnTo>
                      <a:pt x="0" y="80"/>
                    </a:lnTo>
                    <a:lnTo>
                      <a:pt x="2" y="80"/>
                    </a:lnTo>
                    <a:lnTo>
                      <a:pt x="7" y="80"/>
                    </a:lnTo>
                    <a:lnTo>
                      <a:pt x="9" y="77"/>
                    </a:lnTo>
                    <a:lnTo>
                      <a:pt x="12" y="70"/>
                    </a:lnTo>
                    <a:lnTo>
                      <a:pt x="12" y="63"/>
                    </a:lnTo>
                    <a:lnTo>
                      <a:pt x="12" y="33"/>
                    </a:lnTo>
                    <a:lnTo>
                      <a:pt x="12" y="26"/>
                    </a:lnTo>
                    <a:lnTo>
                      <a:pt x="12" y="19"/>
                    </a:lnTo>
                    <a:lnTo>
                      <a:pt x="12" y="17"/>
                    </a:lnTo>
                    <a:lnTo>
                      <a:pt x="12" y="14"/>
                    </a:lnTo>
                    <a:lnTo>
                      <a:pt x="9" y="12"/>
                    </a:lnTo>
                    <a:lnTo>
                      <a:pt x="7" y="10"/>
                    </a:lnTo>
                    <a:lnTo>
                      <a:pt x="5" y="12"/>
                    </a:lnTo>
                    <a:lnTo>
                      <a:pt x="2" y="12"/>
                    </a:lnTo>
                    <a:lnTo>
                      <a:pt x="0" y="10"/>
                    </a:lnTo>
                    <a:lnTo>
                      <a:pt x="23" y="0"/>
                    </a:lnTo>
                    <a:lnTo>
                      <a:pt x="26" y="0"/>
                    </a:lnTo>
                    <a:lnTo>
                      <a:pt x="26" y="19"/>
                    </a:lnTo>
                    <a:close/>
                  </a:path>
                </a:pathLst>
              </a:custGeom>
              <a:solidFill>
                <a:srgbClr val="000000"/>
              </a:solidFill>
              <a:ln w="0">
                <a:solidFill>
                  <a:srgbClr val="000000"/>
                </a:solidFill>
                <a:round/>
                <a:headEnd/>
                <a:tailEnd/>
              </a:ln>
            </p:spPr>
            <p:txBody>
              <a:bodyPr/>
              <a:lstStyle/>
              <a:p>
                <a:endParaRPr lang="en-US"/>
              </a:p>
            </p:txBody>
          </p:sp>
          <p:sp>
            <p:nvSpPr>
              <p:cNvPr id="534789" name="Freeform 261"/>
              <p:cNvSpPr>
                <a:spLocks/>
              </p:cNvSpPr>
              <p:nvPr/>
            </p:nvSpPr>
            <p:spPr bwMode="auto">
              <a:xfrm>
                <a:off x="3038" y="333"/>
                <a:ext cx="131" cy="82"/>
              </a:xfrm>
              <a:custGeom>
                <a:avLst/>
                <a:gdLst/>
                <a:ahLst/>
                <a:cxnLst>
                  <a:cxn ang="0">
                    <a:pos x="30" y="14"/>
                  </a:cxn>
                  <a:cxn ang="0">
                    <a:pos x="35" y="7"/>
                  </a:cxn>
                  <a:cxn ang="0">
                    <a:pos x="44" y="3"/>
                  </a:cxn>
                  <a:cxn ang="0">
                    <a:pos x="53" y="0"/>
                  </a:cxn>
                  <a:cxn ang="0">
                    <a:pos x="65" y="5"/>
                  </a:cxn>
                  <a:cxn ang="0">
                    <a:pos x="72" y="19"/>
                  </a:cxn>
                  <a:cxn ang="0">
                    <a:pos x="84" y="7"/>
                  </a:cxn>
                  <a:cxn ang="0">
                    <a:pos x="93" y="3"/>
                  </a:cxn>
                  <a:cxn ang="0">
                    <a:pos x="105" y="3"/>
                  </a:cxn>
                  <a:cxn ang="0">
                    <a:pos x="117" y="7"/>
                  </a:cxn>
                  <a:cxn ang="0">
                    <a:pos x="121" y="21"/>
                  </a:cxn>
                  <a:cxn ang="0">
                    <a:pos x="121" y="63"/>
                  </a:cxn>
                  <a:cxn ang="0">
                    <a:pos x="121" y="75"/>
                  </a:cxn>
                  <a:cxn ang="0">
                    <a:pos x="124" y="77"/>
                  </a:cxn>
                  <a:cxn ang="0">
                    <a:pos x="131" y="80"/>
                  </a:cxn>
                  <a:cxn ang="0">
                    <a:pos x="96" y="82"/>
                  </a:cxn>
                  <a:cxn ang="0">
                    <a:pos x="96" y="80"/>
                  </a:cxn>
                  <a:cxn ang="0">
                    <a:pos x="103" y="77"/>
                  </a:cxn>
                  <a:cxn ang="0">
                    <a:pos x="105" y="73"/>
                  </a:cxn>
                  <a:cxn ang="0">
                    <a:pos x="105" y="63"/>
                  </a:cxn>
                  <a:cxn ang="0">
                    <a:pos x="105" y="24"/>
                  </a:cxn>
                  <a:cxn ang="0">
                    <a:pos x="100" y="14"/>
                  </a:cxn>
                  <a:cxn ang="0">
                    <a:pos x="89" y="12"/>
                  </a:cxn>
                  <a:cxn ang="0">
                    <a:pos x="79" y="17"/>
                  </a:cxn>
                  <a:cxn ang="0">
                    <a:pos x="72" y="24"/>
                  </a:cxn>
                  <a:cxn ang="0">
                    <a:pos x="72" y="63"/>
                  </a:cxn>
                  <a:cxn ang="0">
                    <a:pos x="75" y="75"/>
                  </a:cxn>
                  <a:cxn ang="0">
                    <a:pos x="77" y="77"/>
                  </a:cxn>
                  <a:cxn ang="0">
                    <a:pos x="84" y="80"/>
                  </a:cxn>
                  <a:cxn ang="0">
                    <a:pos x="46" y="82"/>
                  </a:cxn>
                  <a:cxn ang="0">
                    <a:pos x="51" y="80"/>
                  </a:cxn>
                  <a:cxn ang="0">
                    <a:pos x="56" y="75"/>
                  </a:cxn>
                  <a:cxn ang="0">
                    <a:pos x="58" y="70"/>
                  </a:cxn>
                  <a:cxn ang="0">
                    <a:pos x="58" y="31"/>
                  </a:cxn>
                  <a:cxn ang="0">
                    <a:pos x="56" y="17"/>
                  </a:cxn>
                  <a:cxn ang="0">
                    <a:pos x="44" y="12"/>
                  </a:cxn>
                  <a:cxn ang="0">
                    <a:pos x="37" y="14"/>
                  </a:cxn>
                  <a:cxn ang="0">
                    <a:pos x="25" y="24"/>
                  </a:cxn>
                  <a:cxn ang="0">
                    <a:pos x="25" y="70"/>
                  </a:cxn>
                  <a:cxn ang="0">
                    <a:pos x="28" y="77"/>
                  </a:cxn>
                  <a:cxn ang="0">
                    <a:pos x="32" y="80"/>
                  </a:cxn>
                  <a:cxn ang="0">
                    <a:pos x="37" y="82"/>
                  </a:cxn>
                  <a:cxn ang="0">
                    <a:pos x="0" y="80"/>
                  </a:cxn>
                  <a:cxn ang="0">
                    <a:pos x="7" y="77"/>
                  </a:cxn>
                  <a:cxn ang="0">
                    <a:pos x="9" y="75"/>
                  </a:cxn>
                  <a:cxn ang="0">
                    <a:pos x="11" y="63"/>
                  </a:cxn>
                  <a:cxn ang="0">
                    <a:pos x="11" y="26"/>
                  </a:cxn>
                  <a:cxn ang="0">
                    <a:pos x="9" y="17"/>
                  </a:cxn>
                  <a:cxn ang="0">
                    <a:pos x="9" y="12"/>
                  </a:cxn>
                  <a:cxn ang="0">
                    <a:pos x="4" y="10"/>
                  </a:cxn>
                  <a:cxn ang="0">
                    <a:pos x="0" y="12"/>
                  </a:cxn>
                  <a:cxn ang="0">
                    <a:pos x="21" y="0"/>
                  </a:cxn>
                  <a:cxn ang="0">
                    <a:pos x="25" y="19"/>
                  </a:cxn>
                </a:cxnLst>
                <a:rect l="0" t="0" r="r" b="b"/>
                <a:pathLst>
                  <a:path w="131" h="82">
                    <a:moveTo>
                      <a:pt x="25" y="19"/>
                    </a:moveTo>
                    <a:lnTo>
                      <a:pt x="30" y="14"/>
                    </a:lnTo>
                    <a:lnTo>
                      <a:pt x="32" y="10"/>
                    </a:lnTo>
                    <a:lnTo>
                      <a:pt x="35" y="7"/>
                    </a:lnTo>
                    <a:lnTo>
                      <a:pt x="39" y="5"/>
                    </a:lnTo>
                    <a:lnTo>
                      <a:pt x="44" y="3"/>
                    </a:lnTo>
                    <a:lnTo>
                      <a:pt x="49" y="0"/>
                    </a:lnTo>
                    <a:lnTo>
                      <a:pt x="53" y="0"/>
                    </a:lnTo>
                    <a:lnTo>
                      <a:pt x="60" y="3"/>
                    </a:lnTo>
                    <a:lnTo>
                      <a:pt x="65" y="5"/>
                    </a:lnTo>
                    <a:lnTo>
                      <a:pt x="70" y="12"/>
                    </a:lnTo>
                    <a:lnTo>
                      <a:pt x="72" y="19"/>
                    </a:lnTo>
                    <a:lnTo>
                      <a:pt x="79" y="12"/>
                    </a:lnTo>
                    <a:lnTo>
                      <a:pt x="84" y="7"/>
                    </a:lnTo>
                    <a:lnTo>
                      <a:pt x="89" y="5"/>
                    </a:lnTo>
                    <a:lnTo>
                      <a:pt x="93" y="3"/>
                    </a:lnTo>
                    <a:lnTo>
                      <a:pt x="100" y="0"/>
                    </a:lnTo>
                    <a:lnTo>
                      <a:pt x="105" y="3"/>
                    </a:lnTo>
                    <a:lnTo>
                      <a:pt x="112" y="5"/>
                    </a:lnTo>
                    <a:lnTo>
                      <a:pt x="117" y="7"/>
                    </a:lnTo>
                    <a:lnTo>
                      <a:pt x="119" y="14"/>
                    </a:lnTo>
                    <a:lnTo>
                      <a:pt x="121" y="21"/>
                    </a:lnTo>
                    <a:lnTo>
                      <a:pt x="121" y="31"/>
                    </a:lnTo>
                    <a:lnTo>
                      <a:pt x="121" y="63"/>
                    </a:lnTo>
                    <a:lnTo>
                      <a:pt x="121" y="70"/>
                    </a:lnTo>
                    <a:lnTo>
                      <a:pt x="121" y="75"/>
                    </a:lnTo>
                    <a:lnTo>
                      <a:pt x="124" y="77"/>
                    </a:lnTo>
                    <a:lnTo>
                      <a:pt x="128" y="80"/>
                    </a:lnTo>
                    <a:lnTo>
                      <a:pt x="131" y="80"/>
                    </a:lnTo>
                    <a:lnTo>
                      <a:pt x="131" y="82"/>
                    </a:lnTo>
                    <a:lnTo>
                      <a:pt x="96" y="82"/>
                    </a:lnTo>
                    <a:lnTo>
                      <a:pt x="96" y="80"/>
                    </a:lnTo>
                    <a:lnTo>
                      <a:pt x="100" y="80"/>
                    </a:lnTo>
                    <a:lnTo>
                      <a:pt x="103" y="77"/>
                    </a:lnTo>
                    <a:lnTo>
                      <a:pt x="105" y="75"/>
                    </a:lnTo>
                    <a:lnTo>
                      <a:pt x="105" y="73"/>
                    </a:lnTo>
                    <a:lnTo>
                      <a:pt x="105" y="70"/>
                    </a:lnTo>
                    <a:lnTo>
                      <a:pt x="105" y="63"/>
                    </a:lnTo>
                    <a:lnTo>
                      <a:pt x="105" y="31"/>
                    </a:lnTo>
                    <a:lnTo>
                      <a:pt x="105" y="24"/>
                    </a:lnTo>
                    <a:lnTo>
                      <a:pt x="105" y="17"/>
                    </a:lnTo>
                    <a:lnTo>
                      <a:pt x="100" y="14"/>
                    </a:lnTo>
                    <a:lnTo>
                      <a:pt x="93" y="12"/>
                    </a:lnTo>
                    <a:lnTo>
                      <a:pt x="89" y="12"/>
                    </a:lnTo>
                    <a:lnTo>
                      <a:pt x="84" y="14"/>
                    </a:lnTo>
                    <a:lnTo>
                      <a:pt x="79" y="17"/>
                    </a:lnTo>
                    <a:lnTo>
                      <a:pt x="72" y="24"/>
                    </a:lnTo>
                    <a:lnTo>
                      <a:pt x="72" y="26"/>
                    </a:lnTo>
                    <a:lnTo>
                      <a:pt x="72" y="63"/>
                    </a:lnTo>
                    <a:lnTo>
                      <a:pt x="72" y="70"/>
                    </a:lnTo>
                    <a:lnTo>
                      <a:pt x="75" y="75"/>
                    </a:lnTo>
                    <a:lnTo>
                      <a:pt x="75" y="77"/>
                    </a:lnTo>
                    <a:lnTo>
                      <a:pt x="77" y="77"/>
                    </a:lnTo>
                    <a:lnTo>
                      <a:pt x="79" y="80"/>
                    </a:lnTo>
                    <a:lnTo>
                      <a:pt x="84" y="80"/>
                    </a:lnTo>
                    <a:lnTo>
                      <a:pt x="84" y="82"/>
                    </a:lnTo>
                    <a:lnTo>
                      <a:pt x="46" y="82"/>
                    </a:lnTo>
                    <a:lnTo>
                      <a:pt x="46" y="80"/>
                    </a:lnTo>
                    <a:lnTo>
                      <a:pt x="51" y="80"/>
                    </a:lnTo>
                    <a:lnTo>
                      <a:pt x="56" y="77"/>
                    </a:lnTo>
                    <a:lnTo>
                      <a:pt x="56" y="75"/>
                    </a:lnTo>
                    <a:lnTo>
                      <a:pt x="58" y="73"/>
                    </a:lnTo>
                    <a:lnTo>
                      <a:pt x="58" y="70"/>
                    </a:lnTo>
                    <a:lnTo>
                      <a:pt x="58" y="63"/>
                    </a:lnTo>
                    <a:lnTo>
                      <a:pt x="58" y="31"/>
                    </a:lnTo>
                    <a:lnTo>
                      <a:pt x="58" y="24"/>
                    </a:lnTo>
                    <a:lnTo>
                      <a:pt x="56" y="17"/>
                    </a:lnTo>
                    <a:lnTo>
                      <a:pt x="51" y="14"/>
                    </a:lnTo>
                    <a:lnTo>
                      <a:pt x="44" y="12"/>
                    </a:lnTo>
                    <a:lnTo>
                      <a:pt x="39" y="12"/>
                    </a:lnTo>
                    <a:lnTo>
                      <a:pt x="37" y="14"/>
                    </a:lnTo>
                    <a:lnTo>
                      <a:pt x="30" y="19"/>
                    </a:lnTo>
                    <a:lnTo>
                      <a:pt x="25" y="24"/>
                    </a:lnTo>
                    <a:lnTo>
                      <a:pt x="25" y="63"/>
                    </a:lnTo>
                    <a:lnTo>
                      <a:pt x="25" y="70"/>
                    </a:lnTo>
                    <a:lnTo>
                      <a:pt x="25" y="75"/>
                    </a:lnTo>
                    <a:lnTo>
                      <a:pt x="28" y="77"/>
                    </a:lnTo>
                    <a:lnTo>
                      <a:pt x="32" y="80"/>
                    </a:lnTo>
                    <a:lnTo>
                      <a:pt x="37" y="80"/>
                    </a:lnTo>
                    <a:lnTo>
                      <a:pt x="37" y="82"/>
                    </a:lnTo>
                    <a:lnTo>
                      <a:pt x="0" y="82"/>
                    </a:lnTo>
                    <a:lnTo>
                      <a:pt x="0" y="80"/>
                    </a:lnTo>
                    <a:lnTo>
                      <a:pt x="4" y="80"/>
                    </a:lnTo>
                    <a:lnTo>
                      <a:pt x="7" y="77"/>
                    </a:lnTo>
                    <a:lnTo>
                      <a:pt x="9" y="77"/>
                    </a:lnTo>
                    <a:lnTo>
                      <a:pt x="9" y="75"/>
                    </a:lnTo>
                    <a:lnTo>
                      <a:pt x="11" y="70"/>
                    </a:lnTo>
                    <a:lnTo>
                      <a:pt x="11" y="63"/>
                    </a:lnTo>
                    <a:lnTo>
                      <a:pt x="11" y="33"/>
                    </a:lnTo>
                    <a:lnTo>
                      <a:pt x="11" y="26"/>
                    </a:lnTo>
                    <a:lnTo>
                      <a:pt x="11" y="19"/>
                    </a:lnTo>
                    <a:lnTo>
                      <a:pt x="9" y="17"/>
                    </a:lnTo>
                    <a:lnTo>
                      <a:pt x="9" y="14"/>
                    </a:lnTo>
                    <a:lnTo>
                      <a:pt x="9" y="12"/>
                    </a:lnTo>
                    <a:lnTo>
                      <a:pt x="7" y="12"/>
                    </a:lnTo>
                    <a:lnTo>
                      <a:pt x="4" y="10"/>
                    </a:lnTo>
                    <a:lnTo>
                      <a:pt x="4" y="12"/>
                    </a:lnTo>
                    <a:lnTo>
                      <a:pt x="0" y="12"/>
                    </a:lnTo>
                    <a:lnTo>
                      <a:pt x="0" y="10"/>
                    </a:lnTo>
                    <a:lnTo>
                      <a:pt x="21" y="0"/>
                    </a:lnTo>
                    <a:lnTo>
                      <a:pt x="25" y="0"/>
                    </a:lnTo>
                    <a:lnTo>
                      <a:pt x="25" y="19"/>
                    </a:lnTo>
                    <a:close/>
                  </a:path>
                </a:pathLst>
              </a:custGeom>
              <a:solidFill>
                <a:srgbClr val="000000"/>
              </a:solidFill>
              <a:ln w="0">
                <a:solidFill>
                  <a:srgbClr val="000000"/>
                </a:solidFill>
                <a:round/>
                <a:headEnd/>
                <a:tailEnd/>
              </a:ln>
            </p:spPr>
            <p:txBody>
              <a:bodyPr/>
              <a:lstStyle/>
              <a:p>
                <a:endParaRPr lang="en-US"/>
              </a:p>
            </p:txBody>
          </p:sp>
          <p:sp>
            <p:nvSpPr>
              <p:cNvPr id="534788" name="Freeform 260"/>
              <p:cNvSpPr>
                <a:spLocks noEditPoints="1"/>
              </p:cNvSpPr>
              <p:nvPr/>
            </p:nvSpPr>
            <p:spPr bwMode="auto">
              <a:xfrm>
                <a:off x="3180" y="292"/>
                <a:ext cx="38" cy="123"/>
              </a:xfrm>
              <a:custGeom>
                <a:avLst/>
                <a:gdLst/>
                <a:ahLst/>
                <a:cxnLst>
                  <a:cxn ang="0">
                    <a:pos x="19" y="0"/>
                  </a:cxn>
                  <a:cxn ang="0">
                    <a:pos x="22" y="2"/>
                  </a:cxn>
                  <a:cxn ang="0">
                    <a:pos x="26" y="2"/>
                  </a:cxn>
                  <a:cxn ang="0">
                    <a:pos x="29" y="7"/>
                  </a:cxn>
                  <a:cxn ang="0">
                    <a:pos x="29" y="11"/>
                  </a:cxn>
                  <a:cxn ang="0">
                    <a:pos x="29" y="14"/>
                  </a:cxn>
                  <a:cxn ang="0">
                    <a:pos x="26" y="18"/>
                  </a:cxn>
                  <a:cxn ang="0">
                    <a:pos x="22" y="21"/>
                  </a:cxn>
                  <a:cxn ang="0">
                    <a:pos x="19" y="21"/>
                  </a:cxn>
                  <a:cxn ang="0">
                    <a:pos x="14" y="21"/>
                  </a:cxn>
                  <a:cxn ang="0">
                    <a:pos x="12" y="18"/>
                  </a:cxn>
                  <a:cxn ang="0">
                    <a:pos x="10" y="14"/>
                  </a:cxn>
                  <a:cxn ang="0">
                    <a:pos x="7" y="11"/>
                  </a:cxn>
                  <a:cxn ang="0">
                    <a:pos x="10" y="7"/>
                  </a:cxn>
                  <a:cxn ang="0">
                    <a:pos x="12" y="2"/>
                  </a:cxn>
                  <a:cxn ang="0">
                    <a:pos x="14" y="2"/>
                  </a:cxn>
                  <a:cxn ang="0">
                    <a:pos x="19" y="0"/>
                  </a:cxn>
                  <a:cxn ang="0">
                    <a:pos x="26" y="41"/>
                  </a:cxn>
                  <a:cxn ang="0">
                    <a:pos x="26" y="104"/>
                  </a:cxn>
                  <a:cxn ang="0">
                    <a:pos x="26" y="111"/>
                  </a:cxn>
                  <a:cxn ang="0">
                    <a:pos x="29" y="116"/>
                  </a:cxn>
                  <a:cxn ang="0">
                    <a:pos x="29" y="118"/>
                  </a:cxn>
                  <a:cxn ang="0">
                    <a:pos x="31" y="118"/>
                  </a:cxn>
                  <a:cxn ang="0">
                    <a:pos x="33" y="121"/>
                  </a:cxn>
                  <a:cxn ang="0">
                    <a:pos x="38" y="121"/>
                  </a:cxn>
                  <a:cxn ang="0">
                    <a:pos x="38" y="123"/>
                  </a:cxn>
                  <a:cxn ang="0">
                    <a:pos x="0" y="123"/>
                  </a:cxn>
                  <a:cxn ang="0">
                    <a:pos x="0" y="121"/>
                  </a:cxn>
                  <a:cxn ang="0">
                    <a:pos x="5" y="121"/>
                  </a:cxn>
                  <a:cxn ang="0">
                    <a:pos x="7" y="121"/>
                  </a:cxn>
                  <a:cxn ang="0">
                    <a:pos x="10" y="118"/>
                  </a:cxn>
                  <a:cxn ang="0">
                    <a:pos x="10" y="116"/>
                  </a:cxn>
                  <a:cxn ang="0">
                    <a:pos x="12" y="111"/>
                  </a:cxn>
                  <a:cxn ang="0">
                    <a:pos x="12" y="104"/>
                  </a:cxn>
                  <a:cxn ang="0">
                    <a:pos x="12" y="74"/>
                  </a:cxn>
                  <a:cxn ang="0">
                    <a:pos x="12" y="67"/>
                  </a:cxn>
                  <a:cxn ang="0">
                    <a:pos x="12" y="60"/>
                  </a:cxn>
                  <a:cxn ang="0">
                    <a:pos x="12" y="58"/>
                  </a:cxn>
                  <a:cxn ang="0">
                    <a:pos x="10" y="55"/>
                  </a:cxn>
                  <a:cxn ang="0">
                    <a:pos x="10" y="53"/>
                  </a:cxn>
                  <a:cxn ang="0">
                    <a:pos x="7" y="53"/>
                  </a:cxn>
                  <a:cxn ang="0">
                    <a:pos x="7" y="51"/>
                  </a:cxn>
                  <a:cxn ang="0">
                    <a:pos x="5" y="53"/>
                  </a:cxn>
                  <a:cxn ang="0">
                    <a:pos x="3" y="53"/>
                  </a:cxn>
                  <a:cxn ang="0">
                    <a:pos x="0" y="51"/>
                  </a:cxn>
                  <a:cxn ang="0">
                    <a:pos x="24" y="41"/>
                  </a:cxn>
                  <a:cxn ang="0">
                    <a:pos x="26" y="41"/>
                  </a:cxn>
                </a:cxnLst>
                <a:rect l="0" t="0" r="r" b="b"/>
                <a:pathLst>
                  <a:path w="38" h="123">
                    <a:moveTo>
                      <a:pt x="19" y="0"/>
                    </a:moveTo>
                    <a:lnTo>
                      <a:pt x="22" y="2"/>
                    </a:lnTo>
                    <a:lnTo>
                      <a:pt x="26" y="2"/>
                    </a:lnTo>
                    <a:lnTo>
                      <a:pt x="29" y="7"/>
                    </a:lnTo>
                    <a:lnTo>
                      <a:pt x="29" y="11"/>
                    </a:lnTo>
                    <a:lnTo>
                      <a:pt x="29" y="14"/>
                    </a:lnTo>
                    <a:lnTo>
                      <a:pt x="26" y="18"/>
                    </a:lnTo>
                    <a:lnTo>
                      <a:pt x="22" y="21"/>
                    </a:lnTo>
                    <a:lnTo>
                      <a:pt x="19" y="21"/>
                    </a:lnTo>
                    <a:lnTo>
                      <a:pt x="14" y="21"/>
                    </a:lnTo>
                    <a:lnTo>
                      <a:pt x="12" y="18"/>
                    </a:lnTo>
                    <a:lnTo>
                      <a:pt x="10" y="14"/>
                    </a:lnTo>
                    <a:lnTo>
                      <a:pt x="7" y="11"/>
                    </a:lnTo>
                    <a:lnTo>
                      <a:pt x="10" y="7"/>
                    </a:lnTo>
                    <a:lnTo>
                      <a:pt x="12" y="2"/>
                    </a:lnTo>
                    <a:lnTo>
                      <a:pt x="14" y="2"/>
                    </a:lnTo>
                    <a:lnTo>
                      <a:pt x="19" y="0"/>
                    </a:lnTo>
                    <a:close/>
                    <a:moveTo>
                      <a:pt x="26" y="41"/>
                    </a:moveTo>
                    <a:lnTo>
                      <a:pt x="26" y="104"/>
                    </a:lnTo>
                    <a:lnTo>
                      <a:pt x="26" y="111"/>
                    </a:lnTo>
                    <a:lnTo>
                      <a:pt x="29" y="116"/>
                    </a:lnTo>
                    <a:lnTo>
                      <a:pt x="29" y="118"/>
                    </a:lnTo>
                    <a:lnTo>
                      <a:pt x="31" y="118"/>
                    </a:lnTo>
                    <a:lnTo>
                      <a:pt x="33" y="121"/>
                    </a:lnTo>
                    <a:lnTo>
                      <a:pt x="38" y="121"/>
                    </a:lnTo>
                    <a:lnTo>
                      <a:pt x="38" y="123"/>
                    </a:lnTo>
                    <a:lnTo>
                      <a:pt x="0" y="123"/>
                    </a:lnTo>
                    <a:lnTo>
                      <a:pt x="0" y="121"/>
                    </a:lnTo>
                    <a:lnTo>
                      <a:pt x="5" y="121"/>
                    </a:lnTo>
                    <a:lnTo>
                      <a:pt x="7" y="121"/>
                    </a:lnTo>
                    <a:lnTo>
                      <a:pt x="10" y="118"/>
                    </a:lnTo>
                    <a:lnTo>
                      <a:pt x="10" y="116"/>
                    </a:lnTo>
                    <a:lnTo>
                      <a:pt x="12" y="111"/>
                    </a:lnTo>
                    <a:lnTo>
                      <a:pt x="12" y="104"/>
                    </a:lnTo>
                    <a:lnTo>
                      <a:pt x="12" y="74"/>
                    </a:lnTo>
                    <a:lnTo>
                      <a:pt x="12" y="67"/>
                    </a:lnTo>
                    <a:lnTo>
                      <a:pt x="12" y="60"/>
                    </a:lnTo>
                    <a:lnTo>
                      <a:pt x="12" y="58"/>
                    </a:lnTo>
                    <a:lnTo>
                      <a:pt x="10" y="55"/>
                    </a:lnTo>
                    <a:lnTo>
                      <a:pt x="10" y="53"/>
                    </a:lnTo>
                    <a:lnTo>
                      <a:pt x="7" y="53"/>
                    </a:lnTo>
                    <a:lnTo>
                      <a:pt x="7" y="51"/>
                    </a:lnTo>
                    <a:lnTo>
                      <a:pt x="5" y="53"/>
                    </a:lnTo>
                    <a:lnTo>
                      <a:pt x="3" y="53"/>
                    </a:lnTo>
                    <a:lnTo>
                      <a:pt x="0" y="51"/>
                    </a:lnTo>
                    <a:lnTo>
                      <a:pt x="24" y="41"/>
                    </a:lnTo>
                    <a:lnTo>
                      <a:pt x="26" y="41"/>
                    </a:lnTo>
                    <a:close/>
                  </a:path>
                </a:pathLst>
              </a:custGeom>
              <a:solidFill>
                <a:srgbClr val="000000"/>
              </a:solidFill>
              <a:ln w="0">
                <a:solidFill>
                  <a:srgbClr val="000000"/>
                </a:solidFill>
                <a:round/>
                <a:headEnd/>
                <a:tailEnd/>
              </a:ln>
            </p:spPr>
            <p:txBody>
              <a:bodyPr/>
              <a:lstStyle/>
              <a:p>
                <a:endParaRPr lang="en-US"/>
              </a:p>
            </p:txBody>
          </p:sp>
          <p:sp>
            <p:nvSpPr>
              <p:cNvPr id="534787" name="Freeform 259"/>
              <p:cNvSpPr>
                <a:spLocks/>
              </p:cNvSpPr>
              <p:nvPr/>
            </p:nvSpPr>
            <p:spPr bwMode="auto">
              <a:xfrm>
                <a:off x="3230" y="292"/>
                <a:ext cx="37" cy="123"/>
              </a:xfrm>
              <a:custGeom>
                <a:avLst/>
                <a:gdLst/>
                <a:ahLst/>
                <a:cxnLst>
                  <a:cxn ang="0">
                    <a:pos x="25" y="0"/>
                  </a:cxn>
                  <a:cxn ang="0">
                    <a:pos x="25" y="104"/>
                  </a:cxn>
                  <a:cxn ang="0">
                    <a:pos x="25" y="111"/>
                  </a:cxn>
                  <a:cxn ang="0">
                    <a:pos x="28" y="116"/>
                  </a:cxn>
                  <a:cxn ang="0">
                    <a:pos x="28" y="118"/>
                  </a:cxn>
                  <a:cxn ang="0">
                    <a:pos x="30" y="118"/>
                  </a:cxn>
                  <a:cxn ang="0">
                    <a:pos x="32" y="121"/>
                  </a:cxn>
                  <a:cxn ang="0">
                    <a:pos x="37" y="121"/>
                  </a:cxn>
                  <a:cxn ang="0">
                    <a:pos x="37" y="123"/>
                  </a:cxn>
                  <a:cxn ang="0">
                    <a:pos x="0" y="123"/>
                  </a:cxn>
                  <a:cxn ang="0">
                    <a:pos x="0" y="121"/>
                  </a:cxn>
                  <a:cxn ang="0">
                    <a:pos x="4" y="121"/>
                  </a:cxn>
                  <a:cxn ang="0">
                    <a:pos x="7" y="121"/>
                  </a:cxn>
                  <a:cxn ang="0">
                    <a:pos x="9" y="118"/>
                  </a:cxn>
                  <a:cxn ang="0">
                    <a:pos x="11" y="116"/>
                  </a:cxn>
                  <a:cxn ang="0">
                    <a:pos x="11" y="111"/>
                  </a:cxn>
                  <a:cxn ang="0">
                    <a:pos x="11" y="104"/>
                  </a:cxn>
                  <a:cxn ang="0">
                    <a:pos x="11" y="32"/>
                  </a:cxn>
                  <a:cxn ang="0">
                    <a:pos x="11" y="25"/>
                  </a:cxn>
                  <a:cxn ang="0">
                    <a:pos x="11" y="18"/>
                  </a:cxn>
                  <a:cxn ang="0">
                    <a:pos x="11" y="16"/>
                  </a:cxn>
                  <a:cxn ang="0">
                    <a:pos x="11" y="14"/>
                  </a:cxn>
                  <a:cxn ang="0">
                    <a:pos x="9" y="11"/>
                  </a:cxn>
                  <a:cxn ang="0">
                    <a:pos x="9" y="9"/>
                  </a:cxn>
                  <a:cxn ang="0">
                    <a:pos x="7" y="9"/>
                  </a:cxn>
                  <a:cxn ang="0">
                    <a:pos x="4" y="9"/>
                  </a:cxn>
                  <a:cxn ang="0">
                    <a:pos x="2" y="11"/>
                  </a:cxn>
                  <a:cxn ang="0">
                    <a:pos x="0" y="9"/>
                  </a:cxn>
                  <a:cxn ang="0">
                    <a:pos x="23" y="0"/>
                  </a:cxn>
                  <a:cxn ang="0">
                    <a:pos x="25" y="0"/>
                  </a:cxn>
                </a:cxnLst>
                <a:rect l="0" t="0" r="r" b="b"/>
                <a:pathLst>
                  <a:path w="37" h="123">
                    <a:moveTo>
                      <a:pt x="25" y="0"/>
                    </a:moveTo>
                    <a:lnTo>
                      <a:pt x="25" y="104"/>
                    </a:lnTo>
                    <a:lnTo>
                      <a:pt x="25" y="111"/>
                    </a:lnTo>
                    <a:lnTo>
                      <a:pt x="28" y="116"/>
                    </a:lnTo>
                    <a:lnTo>
                      <a:pt x="28" y="118"/>
                    </a:lnTo>
                    <a:lnTo>
                      <a:pt x="30" y="118"/>
                    </a:lnTo>
                    <a:lnTo>
                      <a:pt x="32" y="121"/>
                    </a:lnTo>
                    <a:lnTo>
                      <a:pt x="37" y="121"/>
                    </a:lnTo>
                    <a:lnTo>
                      <a:pt x="37" y="123"/>
                    </a:lnTo>
                    <a:lnTo>
                      <a:pt x="0" y="123"/>
                    </a:lnTo>
                    <a:lnTo>
                      <a:pt x="0" y="121"/>
                    </a:lnTo>
                    <a:lnTo>
                      <a:pt x="4" y="121"/>
                    </a:lnTo>
                    <a:lnTo>
                      <a:pt x="7" y="121"/>
                    </a:lnTo>
                    <a:lnTo>
                      <a:pt x="9" y="118"/>
                    </a:lnTo>
                    <a:lnTo>
                      <a:pt x="11" y="116"/>
                    </a:lnTo>
                    <a:lnTo>
                      <a:pt x="11" y="111"/>
                    </a:lnTo>
                    <a:lnTo>
                      <a:pt x="11" y="104"/>
                    </a:lnTo>
                    <a:lnTo>
                      <a:pt x="11" y="32"/>
                    </a:lnTo>
                    <a:lnTo>
                      <a:pt x="11" y="25"/>
                    </a:lnTo>
                    <a:lnTo>
                      <a:pt x="11" y="18"/>
                    </a:lnTo>
                    <a:lnTo>
                      <a:pt x="11" y="16"/>
                    </a:lnTo>
                    <a:lnTo>
                      <a:pt x="11" y="14"/>
                    </a:lnTo>
                    <a:lnTo>
                      <a:pt x="9" y="11"/>
                    </a:lnTo>
                    <a:lnTo>
                      <a:pt x="9" y="9"/>
                    </a:lnTo>
                    <a:lnTo>
                      <a:pt x="7" y="9"/>
                    </a:lnTo>
                    <a:lnTo>
                      <a:pt x="4" y="9"/>
                    </a:lnTo>
                    <a:lnTo>
                      <a:pt x="2" y="11"/>
                    </a:lnTo>
                    <a:lnTo>
                      <a:pt x="0" y="9"/>
                    </a:lnTo>
                    <a:lnTo>
                      <a:pt x="23" y="0"/>
                    </a:lnTo>
                    <a:lnTo>
                      <a:pt x="25" y="0"/>
                    </a:lnTo>
                    <a:close/>
                  </a:path>
                </a:pathLst>
              </a:custGeom>
              <a:solidFill>
                <a:srgbClr val="000000"/>
              </a:solidFill>
              <a:ln w="0">
                <a:solidFill>
                  <a:srgbClr val="000000"/>
                </a:solidFill>
                <a:round/>
                <a:headEnd/>
                <a:tailEnd/>
              </a:ln>
            </p:spPr>
            <p:txBody>
              <a:bodyPr/>
              <a:lstStyle/>
              <a:p>
                <a:endParaRPr lang="en-US"/>
              </a:p>
            </p:txBody>
          </p:sp>
          <p:sp>
            <p:nvSpPr>
              <p:cNvPr id="534786" name="Freeform 258"/>
              <p:cNvSpPr>
                <a:spLocks/>
              </p:cNvSpPr>
              <p:nvPr/>
            </p:nvSpPr>
            <p:spPr bwMode="auto">
              <a:xfrm>
                <a:off x="3281" y="292"/>
                <a:ext cx="35" cy="123"/>
              </a:xfrm>
              <a:custGeom>
                <a:avLst/>
                <a:gdLst/>
                <a:ahLst/>
                <a:cxnLst>
                  <a:cxn ang="0">
                    <a:pos x="26" y="0"/>
                  </a:cxn>
                  <a:cxn ang="0">
                    <a:pos x="26" y="104"/>
                  </a:cxn>
                  <a:cxn ang="0">
                    <a:pos x="26" y="111"/>
                  </a:cxn>
                  <a:cxn ang="0">
                    <a:pos x="26" y="116"/>
                  </a:cxn>
                  <a:cxn ang="0">
                    <a:pos x="28" y="118"/>
                  </a:cxn>
                  <a:cxn ang="0">
                    <a:pos x="28" y="118"/>
                  </a:cxn>
                  <a:cxn ang="0">
                    <a:pos x="31" y="121"/>
                  </a:cxn>
                  <a:cxn ang="0">
                    <a:pos x="35" y="121"/>
                  </a:cxn>
                  <a:cxn ang="0">
                    <a:pos x="35" y="123"/>
                  </a:cxn>
                  <a:cxn ang="0">
                    <a:pos x="0" y="123"/>
                  </a:cxn>
                  <a:cxn ang="0">
                    <a:pos x="0" y="121"/>
                  </a:cxn>
                  <a:cxn ang="0">
                    <a:pos x="2" y="121"/>
                  </a:cxn>
                  <a:cxn ang="0">
                    <a:pos x="7" y="121"/>
                  </a:cxn>
                  <a:cxn ang="0">
                    <a:pos x="7" y="118"/>
                  </a:cxn>
                  <a:cxn ang="0">
                    <a:pos x="9" y="116"/>
                  </a:cxn>
                  <a:cxn ang="0">
                    <a:pos x="9" y="111"/>
                  </a:cxn>
                  <a:cxn ang="0">
                    <a:pos x="9" y="104"/>
                  </a:cxn>
                  <a:cxn ang="0">
                    <a:pos x="9" y="32"/>
                  </a:cxn>
                  <a:cxn ang="0">
                    <a:pos x="9" y="25"/>
                  </a:cxn>
                  <a:cxn ang="0">
                    <a:pos x="9" y="18"/>
                  </a:cxn>
                  <a:cxn ang="0">
                    <a:pos x="9" y="16"/>
                  </a:cxn>
                  <a:cxn ang="0">
                    <a:pos x="9" y="14"/>
                  </a:cxn>
                  <a:cxn ang="0">
                    <a:pos x="7" y="11"/>
                  </a:cxn>
                  <a:cxn ang="0">
                    <a:pos x="7" y="9"/>
                  </a:cxn>
                  <a:cxn ang="0">
                    <a:pos x="5" y="9"/>
                  </a:cxn>
                  <a:cxn ang="0">
                    <a:pos x="2" y="9"/>
                  </a:cxn>
                  <a:cxn ang="0">
                    <a:pos x="0" y="11"/>
                  </a:cxn>
                  <a:cxn ang="0">
                    <a:pos x="0" y="9"/>
                  </a:cxn>
                  <a:cxn ang="0">
                    <a:pos x="21" y="0"/>
                  </a:cxn>
                  <a:cxn ang="0">
                    <a:pos x="26" y="0"/>
                  </a:cxn>
                </a:cxnLst>
                <a:rect l="0" t="0" r="r" b="b"/>
                <a:pathLst>
                  <a:path w="35" h="123">
                    <a:moveTo>
                      <a:pt x="26" y="0"/>
                    </a:moveTo>
                    <a:lnTo>
                      <a:pt x="26" y="104"/>
                    </a:lnTo>
                    <a:lnTo>
                      <a:pt x="26" y="111"/>
                    </a:lnTo>
                    <a:lnTo>
                      <a:pt x="26" y="116"/>
                    </a:lnTo>
                    <a:lnTo>
                      <a:pt x="28" y="118"/>
                    </a:lnTo>
                    <a:lnTo>
                      <a:pt x="31" y="121"/>
                    </a:lnTo>
                    <a:lnTo>
                      <a:pt x="35" y="121"/>
                    </a:lnTo>
                    <a:lnTo>
                      <a:pt x="35" y="123"/>
                    </a:lnTo>
                    <a:lnTo>
                      <a:pt x="0" y="123"/>
                    </a:lnTo>
                    <a:lnTo>
                      <a:pt x="0" y="121"/>
                    </a:lnTo>
                    <a:lnTo>
                      <a:pt x="2" y="121"/>
                    </a:lnTo>
                    <a:lnTo>
                      <a:pt x="7" y="121"/>
                    </a:lnTo>
                    <a:lnTo>
                      <a:pt x="7" y="118"/>
                    </a:lnTo>
                    <a:lnTo>
                      <a:pt x="9" y="116"/>
                    </a:lnTo>
                    <a:lnTo>
                      <a:pt x="9" y="111"/>
                    </a:lnTo>
                    <a:lnTo>
                      <a:pt x="9" y="104"/>
                    </a:lnTo>
                    <a:lnTo>
                      <a:pt x="9" y="32"/>
                    </a:lnTo>
                    <a:lnTo>
                      <a:pt x="9" y="25"/>
                    </a:lnTo>
                    <a:lnTo>
                      <a:pt x="9" y="18"/>
                    </a:lnTo>
                    <a:lnTo>
                      <a:pt x="9" y="16"/>
                    </a:lnTo>
                    <a:lnTo>
                      <a:pt x="9" y="14"/>
                    </a:lnTo>
                    <a:lnTo>
                      <a:pt x="7" y="11"/>
                    </a:lnTo>
                    <a:lnTo>
                      <a:pt x="7" y="9"/>
                    </a:lnTo>
                    <a:lnTo>
                      <a:pt x="5" y="9"/>
                    </a:lnTo>
                    <a:lnTo>
                      <a:pt x="2" y="9"/>
                    </a:lnTo>
                    <a:lnTo>
                      <a:pt x="0" y="11"/>
                    </a:lnTo>
                    <a:lnTo>
                      <a:pt x="0" y="9"/>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534785" name="Freeform 257"/>
              <p:cNvSpPr>
                <a:spLocks noEditPoints="1"/>
              </p:cNvSpPr>
              <p:nvPr/>
            </p:nvSpPr>
            <p:spPr bwMode="auto">
              <a:xfrm>
                <a:off x="3330" y="292"/>
                <a:ext cx="38" cy="123"/>
              </a:xfrm>
              <a:custGeom>
                <a:avLst/>
                <a:gdLst/>
                <a:ahLst/>
                <a:cxnLst>
                  <a:cxn ang="0">
                    <a:pos x="17" y="0"/>
                  </a:cxn>
                  <a:cxn ang="0">
                    <a:pos x="21" y="2"/>
                  </a:cxn>
                  <a:cxn ang="0">
                    <a:pos x="24" y="2"/>
                  </a:cxn>
                  <a:cxn ang="0">
                    <a:pos x="26" y="7"/>
                  </a:cxn>
                  <a:cxn ang="0">
                    <a:pos x="28" y="11"/>
                  </a:cxn>
                  <a:cxn ang="0">
                    <a:pos x="26" y="14"/>
                  </a:cxn>
                  <a:cxn ang="0">
                    <a:pos x="24" y="18"/>
                  </a:cxn>
                  <a:cxn ang="0">
                    <a:pos x="21" y="21"/>
                  </a:cxn>
                  <a:cxn ang="0">
                    <a:pos x="17" y="21"/>
                  </a:cxn>
                  <a:cxn ang="0">
                    <a:pos x="14" y="21"/>
                  </a:cxn>
                  <a:cxn ang="0">
                    <a:pos x="10" y="18"/>
                  </a:cxn>
                  <a:cxn ang="0">
                    <a:pos x="7" y="14"/>
                  </a:cxn>
                  <a:cxn ang="0">
                    <a:pos x="7" y="11"/>
                  </a:cxn>
                  <a:cxn ang="0">
                    <a:pos x="7" y="7"/>
                  </a:cxn>
                  <a:cxn ang="0">
                    <a:pos x="10" y="2"/>
                  </a:cxn>
                  <a:cxn ang="0">
                    <a:pos x="14" y="2"/>
                  </a:cxn>
                  <a:cxn ang="0">
                    <a:pos x="17" y="0"/>
                  </a:cxn>
                  <a:cxn ang="0">
                    <a:pos x="26" y="41"/>
                  </a:cxn>
                  <a:cxn ang="0">
                    <a:pos x="26" y="104"/>
                  </a:cxn>
                  <a:cxn ang="0">
                    <a:pos x="26" y="111"/>
                  </a:cxn>
                  <a:cxn ang="0">
                    <a:pos x="26" y="116"/>
                  </a:cxn>
                  <a:cxn ang="0">
                    <a:pos x="28" y="118"/>
                  </a:cxn>
                  <a:cxn ang="0">
                    <a:pos x="28" y="118"/>
                  </a:cxn>
                  <a:cxn ang="0">
                    <a:pos x="33" y="121"/>
                  </a:cxn>
                  <a:cxn ang="0">
                    <a:pos x="38" y="121"/>
                  </a:cxn>
                  <a:cxn ang="0">
                    <a:pos x="38" y="123"/>
                  </a:cxn>
                  <a:cxn ang="0">
                    <a:pos x="0" y="123"/>
                  </a:cxn>
                  <a:cxn ang="0">
                    <a:pos x="0" y="121"/>
                  </a:cxn>
                  <a:cxn ang="0">
                    <a:pos x="5" y="121"/>
                  </a:cxn>
                  <a:cxn ang="0">
                    <a:pos x="7" y="121"/>
                  </a:cxn>
                  <a:cxn ang="0">
                    <a:pos x="10" y="118"/>
                  </a:cxn>
                  <a:cxn ang="0">
                    <a:pos x="10" y="116"/>
                  </a:cxn>
                  <a:cxn ang="0">
                    <a:pos x="10" y="111"/>
                  </a:cxn>
                  <a:cxn ang="0">
                    <a:pos x="12" y="104"/>
                  </a:cxn>
                  <a:cxn ang="0">
                    <a:pos x="12" y="74"/>
                  </a:cxn>
                  <a:cxn ang="0">
                    <a:pos x="10" y="67"/>
                  </a:cxn>
                  <a:cxn ang="0">
                    <a:pos x="10" y="60"/>
                  </a:cxn>
                  <a:cxn ang="0">
                    <a:pos x="10" y="58"/>
                  </a:cxn>
                  <a:cxn ang="0">
                    <a:pos x="10" y="55"/>
                  </a:cxn>
                  <a:cxn ang="0">
                    <a:pos x="10" y="53"/>
                  </a:cxn>
                  <a:cxn ang="0">
                    <a:pos x="7" y="53"/>
                  </a:cxn>
                  <a:cxn ang="0">
                    <a:pos x="5" y="51"/>
                  </a:cxn>
                  <a:cxn ang="0">
                    <a:pos x="3" y="53"/>
                  </a:cxn>
                  <a:cxn ang="0">
                    <a:pos x="0" y="53"/>
                  </a:cxn>
                  <a:cxn ang="0">
                    <a:pos x="0" y="51"/>
                  </a:cxn>
                  <a:cxn ang="0">
                    <a:pos x="21" y="41"/>
                  </a:cxn>
                  <a:cxn ang="0">
                    <a:pos x="26" y="41"/>
                  </a:cxn>
                </a:cxnLst>
                <a:rect l="0" t="0" r="r" b="b"/>
                <a:pathLst>
                  <a:path w="38" h="123">
                    <a:moveTo>
                      <a:pt x="17" y="0"/>
                    </a:moveTo>
                    <a:lnTo>
                      <a:pt x="21" y="2"/>
                    </a:lnTo>
                    <a:lnTo>
                      <a:pt x="24" y="2"/>
                    </a:lnTo>
                    <a:lnTo>
                      <a:pt x="26" y="7"/>
                    </a:lnTo>
                    <a:lnTo>
                      <a:pt x="28" y="11"/>
                    </a:lnTo>
                    <a:lnTo>
                      <a:pt x="26" y="14"/>
                    </a:lnTo>
                    <a:lnTo>
                      <a:pt x="24" y="18"/>
                    </a:lnTo>
                    <a:lnTo>
                      <a:pt x="21" y="21"/>
                    </a:lnTo>
                    <a:lnTo>
                      <a:pt x="17" y="21"/>
                    </a:lnTo>
                    <a:lnTo>
                      <a:pt x="14" y="21"/>
                    </a:lnTo>
                    <a:lnTo>
                      <a:pt x="10" y="18"/>
                    </a:lnTo>
                    <a:lnTo>
                      <a:pt x="7" y="14"/>
                    </a:lnTo>
                    <a:lnTo>
                      <a:pt x="7" y="11"/>
                    </a:lnTo>
                    <a:lnTo>
                      <a:pt x="7" y="7"/>
                    </a:lnTo>
                    <a:lnTo>
                      <a:pt x="10" y="2"/>
                    </a:lnTo>
                    <a:lnTo>
                      <a:pt x="14" y="2"/>
                    </a:lnTo>
                    <a:lnTo>
                      <a:pt x="17" y="0"/>
                    </a:lnTo>
                    <a:close/>
                    <a:moveTo>
                      <a:pt x="26" y="41"/>
                    </a:moveTo>
                    <a:lnTo>
                      <a:pt x="26" y="104"/>
                    </a:lnTo>
                    <a:lnTo>
                      <a:pt x="26" y="111"/>
                    </a:lnTo>
                    <a:lnTo>
                      <a:pt x="26" y="116"/>
                    </a:lnTo>
                    <a:lnTo>
                      <a:pt x="28" y="118"/>
                    </a:lnTo>
                    <a:lnTo>
                      <a:pt x="33" y="121"/>
                    </a:lnTo>
                    <a:lnTo>
                      <a:pt x="38" y="121"/>
                    </a:lnTo>
                    <a:lnTo>
                      <a:pt x="38" y="123"/>
                    </a:lnTo>
                    <a:lnTo>
                      <a:pt x="0" y="123"/>
                    </a:lnTo>
                    <a:lnTo>
                      <a:pt x="0" y="121"/>
                    </a:lnTo>
                    <a:lnTo>
                      <a:pt x="5" y="121"/>
                    </a:lnTo>
                    <a:lnTo>
                      <a:pt x="7" y="121"/>
                    </a:lnTo>
                    <a:lnTo>
                      <a:pt x="10" y="118"/>
                    </a:lnTo>
                    <a:lnTo>
                      <a:pt x="10" y="116"/>
                    </a:lnTo>
                    <a:lnTo>
                      <a:pt x="10" y="111"/>
                    </a:lnTo>
                    <a:lnTo>
                      <a:pt x="12" y="104"/>
                    </a:lnTo>
                    <a:lnTo>
                      <a:pt x="12" y="74"/>
                    </a:lnTo>
                    <a:lnTo>
                      <a:pt x="10" y="67"/>
                    </a:lnTo>
                    <a:lnTo>
                      <a:pt x="10" y="60"/>
                    </a:lnTo>
                    <a:lnTo>
                      <a:pt x="10" y="58"/>
                    </a:lnTo>
                    <a:lnTo>
                      <a:pt x="10" y="55"/>
                    </a:lnTo>
                    <a:lnTo>
                      <a:pt x="10" y="53"/>
                    </a:lnTo>
                    <a:lnTo>
                      <a:pt x="7" y="53"/>
                    </a:lnTo>
                    <a:lnTo>
                      <a:pt x="5" y="51"/>
                    </a:lnTo>
                    <a:lnTo>
                      <a:pt x="3" y="53"/>
                    </a:lnTo>
                    <a:lnTo>
                      <a:pt x="0" y="53"/>
                    </a:lnTo>
                    <a:lnTo>
                      <a:pt x="0" y="51"/>
                    </a:lnTo>
                    <a:lnTo>
                      <a:pt x="21" y="41"/>
                    </a:lnTo>
                    <a:lnTo>
                      <a:pt x="26" y="41"/>
                    </a:lnTo>
                    <a:close/>
                  </a:path>
                </a:pathLst>
              </a:custGeom>
              <a:solidFill>
                <a:srgbClr val="000000"/>
              </a:solidFill>
              <a:ln w="0">
                <a:solidFill>
                  <a:srgbClr val="000000"/>
                </a:solidFill>
                <a:round/>
                <a:headEnd/>
                <a:tailEnd/>
              </a:ln>
            </p:spPr>
            <p:txBody>
              <a:bodyPr/>
              <a:lstStyle/>
              <a:p>
                <a:endParaRPr lang="en-US"/>
              </a:p>
            </p:txBody>
          </p:sp>
          <p:sp>
            <p:nvSpPr>
              <p:cNvPr id="534784" name="Freeform 256"/>
              <p:cNvSpPr>
                <a:spLocks noEditPoints="1"/>
              </p:cNvSpPr>
              <p:nvPr/>
            </p:nvSpPr>
            <p:spPr bwMode="auto">
              <a:xfrm>
                <a:off x="3377" y="333"/>
                <a:ext cx="75" cy="84"/>
              </a:xfrm>
              <a:custGeom>
                <a:avLst/>
                <a:gdLst/>
                <a:ahLst/>
                <a:cxnLst>
                  <a:cxn ang="0">
                    <a:pos x="38" y="0"/>
                  </a:cxn>
                  <a:cxn ang="0">
                    <a:pos x="49" y="3"/>
                  </a:cxn>
                  <a:cxn ang="0">
                    <a:pos x="59" y="7"/>
                  </a:cxn>
                  <a:cxn ang="0">
                    <a:pos x="68" y="14"/>
                  </a:cxn>
                  <a:cxn ang="0">
                    <a:pos x="73" y="21"/>
                  </a:cxn>
                  <a:cxn ang="0">
                    <a:pos x="75" y="31"/>
                  </a:cxn>
                  <a:cxn ang="0">
                    <a:pos x="75" y="40"/>
                  </a:cxn>
                  <a:cxn ang="0">
                    <a:pos x="75" y="52"/>
                  </a:cxn>
                  <a:cxn ang="0">
                    <a:pos x="70" y="61"/>
                  </a:cxn>
                  <a:cxn ang="0">
                    <a:pos x="66" y="70"/>
                  </a:cxn>
                  <a:cxn ang="0">
                    <a:pos x="56" y="77"/>
                  </a:cxn>
                  <a:cxn ang="0">
                    <a:pos x="47" y="82"/>
                  </a:cxn>
                  <a:cxn ang="0">
                    <a:pos x="38" y="84"/>
                  </a:cxn>
                  <a:cxn ang="0">
                    <a:pos x="28" y="82"/>
                  </a:cxn>
                  <a:cxn ang="0">
                    <a:pos x="21" y="80"/>
                  </a:cxn>
                  <a:cxn ang="0">
                    <a:pos x="14" y="75"/>
                  </a:cxn>
                  <a:cxn ang="0">
                    <a:pos x="10" y="70"/>
                  </a:cxn>
                  <a:cxn ang="0">
                    <a:pos x="5" y="61"/>
                  </a:cxn>
                  <a:cxn ang="0">
                    <a:pos x="2" y="52"/>
                  </a:cxn>
                  <a:cxn ang="0">
                    <a:pos x="0" y="42"/>
                  </a:cxn>
                  <a:cxn ang="0">
                    <a:pos x="2" y="33"/>
                  </a:cxn>
                  <a:cxn ang="0">
                    <a:pos x="7" y="21"/>
                  </a:cxn>
                  <a:cxn ang="0">
                    <a:pos x="12" y="12"/>
                  </a:cxn>
                  <a:cxn ang="0">
                    <a:pos x="21" y="5"/>
                  </a:cxn>
                  <a:cxn ang="0">
                    <a:pos x="28" y="3"/>
                  </a:cxn>
                  <a:cxn ang="0">
                    <a:pos x="38" y="0"/>
                  </a:cxn>
                  <a:cxn ang="0">
                    <a:pos x="35" y="7"/>
                  </a:cxn>
                  <a:cxn ang="0">
                    <a:pos x="31" y="7"/>
                  </a:cxn>
                  <a:cxn ang="0">
                    <a:pos x="26" y="10"/>
                  </a:cxn>
                  <a:cxn ang="0">
                    <a:pos x="21" y="12"/>
                  </a:cxn>
                  <a:cxn ang="0">
                    <a:pos x="19" y="19"/>
                  </a:cxn>
                  <a:cxn ang="0">
                    <a:pos x="17" y="26"/>
                  </a:cxn>
                  <a:cxn ang="0">
                    <a:pos x="17" y="35"/>
                  </a:cxn>
                  <a:cxn ang="0">
                    <a:pos x="17" y="47"/>
                  </a:cxn>
                  <a:cxn ang="0">
                    <a:pos x="19" y="56"/>
                  </a:cxn>
                  <a:cxn ang="0">
                    <a:pos x="24" y="66"/>
                  </a:cxn>
                  <a:cxn ang="0">
                    <a:pos x="28" y="73"/>
                  </a:cxn>
                  <a:cxn ang="0">
                    <a:pos x="33" y="77"/>
                  </a:cxn>
                  <a:cxn ang="0">
                    <a:pos x="42" y="77"/>
                  </a:cxn>
                  <a:cxn ang="0">
                    <a:pos x="47" y="77"/>
                  </a:cxn>
                  <a:cxn ang="0">
                    <a:pos x="52" y="75"/>
                  </a:cxn>
                  <a:cxn ang="0">
                    <a:pos x="56" y="70"/>
                  </a:cxn>
                  <a:cxn ang="0">
                    <a:pos x="59" y="66"/>
                  </a:cxn>
                  <a:cxn ang="0">
                    <a:pos x="61" y="59"/>
                  </a:cxn>
                  <a:cxn ang="0">
                    <a:pos x="61" y="47"/>
                  </a:cxn>
                  <a:cxn ang="0">
                    <a:pos x="61" y="35"/>
                  </a:cxn>
                  <a:cxn ang="0">
                    <a:pos x="56" y="24"/>
                  </a:cxn>
                  <a:cxn ang="0">
                    <a:pos x="52" y="14"/>
                  </a:cxn>
                  <a:cxn ang="0">
                    <a:pos x="47" y="10"/>
                  </a:cxn>
                  <a:cxn ang="0">
                    <a:pos x="42" y="7"/>
                  </a:cxn>
                  <a:cxn ang="0">
                    <a:pos x="35" y="7"/>
                  </a:cxn>
                </a:cxnLst>
                <a:rect l="0" t="0" r="r" b="b"/>
                <a:pathLst>
                  <a:path w="75" h="84">
                    <a:moveTo>
                      <a:pt x="38" y="0"/>
                    </a:moveTo>
                    <a:lnTo>
                      <a:pt x="49" y="3"/>
                    </a:lnTo>
                    <a:lnTo>
                      <a:pt x="59" y="7"/>
                    </a:lnTo>
                    <a:lnTo>
                      <a:pt x="68" y="14"/>
                    </a:lnTo>
                    <a:lnTo>
                      <a:pt x="73" y="21"/>
                    </a:lnTo>
                    <a:lnTo>
                      <a:pt x="75" y="31"/>
                    </a:lnTo>
                    <a:lnTo>
                      <a:pt x="75" y="40"/>
                    </a:lnTo>
                    <a:lnTo>
                      <a:pt x="75" y="52"/>
                    </a:lnTo>
                    <a:lnTo>
                      <a:pt x="70" y="61"/>
                    </a:lnTo>
                    <a:lnTo>
                      <a:pt x="66" y="70"/>
                    </a:lnTo>
                    <a:lnTo>
                      <a:pt x="56" y="77"/>
                    </a:lnTo>
                    <a:lnTo>
                      <a:pt x="47" y="82"/>
                    </a:lnTo>
                    <a:lnTo>
                      <a:pt x="38" y="84"/>
                    </a:lnTo>
                    <a:lnTo>
                      <a:pt x="28" y="82"/>
                    </a:lnTo>
                    <a:lnTo>
                      <a:pt x="21" y="80"/>
                    </a:lnTo>
                    <a:lnTo>
                      <a:pt x="14" y="75"/>
                    </a:lnTo>
                    <a:lnTo>
                      <a:pt x="10" y="70"/>
                    </a:lnTo>
                    <a:lnTo>
                      <a:pt x="5" y="61"/>
                    </a:lnTo>
                    <a:lnTo>
                      <a:pt x="2" y="52"/>
                    </a:lnTo>
                    <a:lnTo>
                      <a:pt x="0" y="42"/>
                    </a:lnTo>
                    <a:lnTo>
                      <a:pt x="2" y="33"/>
                    </a:lnTo>
                    <a:lnTo>
                      <a:pt x="7" y="21"/>
                    </a:lnTo>
                    <a:lnTo>
                      <a:pt x="12" y="12"/>
                    </a:lnTo>
                    <a:lnTo>
                      <a:pt x="21" y="5"/>
                    </a:lnTo>
                    <a:lnTo>
                      <a:pt x="28" y="3"/>
                    </a:lnTo>
                    <a:lnTo>
                      <a:pt x="38" y="0"/>
                    </a:lnTo>
                    <a:close/>
                    <a:moveTo>
                      <a:pt x="35" y="7"/>
                    </a:moveTo>
                    <a:lnTo>
                      <a:pt x="31" y="7"/>
                    </a:lnTo>
                    <a:lnTo>
                      <a:pt x="26" y="10"/>
                    </a:lnTo>
                    <a:lnTo>
                      <a:pt x="21" y="12"/>
                    </a:lnTo>
                    <a:lnTo>
                      <a:pt x="19" y="19"/>
                    </a:lnTo>
                    <a:lnTo>
                      <a:pt x="17" y="26"/>
                    </a:lnTo>
                    <a:lnTo>
                      <a:pt x="17" y="35"/>
                    </a:lnTo>
                    <a:lnTo>
                      <a:pt x="17" y="47"/>
                    </a:lnTo>
                    <a:lnTo>
                      <a:pt x="19" y="56"/>
                    </a:lnTo>
                    <a:lnTo>
                      <a:pt x="24" y="66"/>
                    </a:lnTo>
                    <a:lnTo>
                      <a:pt x="28" y="73"/>
                    </a:lnTo>
                    <a:lnTo>
                      <a:pt x="33" y="77"/>
                    </a:lnTo>
                    <a:lnTo>
                      <a:pt x="42" y="77"/>
                    </a:lnTo>
                    <a:lnTo>
                      <a:pt x="47" y="77"/>
                    </a:lnTo>
                    <a:lnTo>
                      <a:pt x="52" y="75"/>
                    </a:lnTo>
                    <a:lnTo>
                      <a:pt x="56" y="70"/>
                    </a:lnTo>
                    <a:lnTo>
                      <a:pt x="59" y="66"/>
                    </a:lnTo>
                    <a:lnTo>
                      <a:pt x="61" y="59"/>
                    </a:lnTo>
                    <a:lnTo>
                      <a:pt x="61" y="47"/>
                    </a:lnTo>
                    <a:lnTo>
                      <a:pt x="61" y="35"/>
                    </a:lnTo>
                    <a:lnTo>
                      <a:pt x="56" y="24"/>
                    </a:lnTo>
                    <a:lnTo>
                      <a:pt x="52" y="14"/>
                    </a:lnTo>
                    <a:lnTo>
                      <a:pt x="47" y="10"/>
                    </a:lnTo>
                    <a:lnTo>
                      <a:pt x="42" y="7"/>
                    </a:lnTo>
                    <a:lnTo>
                      <a:pt x="35" y="7"/>
                    </a:lnTo>
                    <a:close/>
                  </a:path>
                </a:pathLst>
              </a:custGeom>
              <a:solidFill>
                <a:srgbClr val="000000"/>
              </a:solidFill>
              <a:ln w="0">
                <a:solidFill>
                  <a:srgbClr val="000000"/>
                </a:solidFill>
                <a:round/>
                <a:headEnd/>
                <a:tailEnd/>
              </a:ln>
            </p:spPr>
            <p:txBody>
              <a:bodyPr/>
              <a:lstStyle/>
              <a:p>
                <a:endParaRPr lang="en-US"/>
              </a:p>
            </p:txBody>
          </p:sp>
          <p:sp>
            <p:nvSpPr>
              <p:cNvPr id="534783" name="Freeform 255"/>
              <p:cNvSpPr>
                <a:spLocks/>
              </p:cNvSpPr>
              <p:nvPr/>
            </p:nvSpPr>
            <p:spPr bwMode="auto">
              <a:xfrm>
                <a:off x="3461" y="333"/>
                <a:ext cx="85" cy="82"/>
              </a:xfrm>
              <a:custGeom>
                <a:avLst/>
                <a:gdLst/>
                <a:ahLst/>
                <a:cxnLst>
                  <a:cxn ang="0">
                    <a:pos x="36" y="10"/>
                  </a:cxn>
                  <a:cxn ang="0">
                    <a:pos x="54" y="0"/>
                  </a:cxn>
                  <a:cxn ang="0">
                    <a:pos x="66" y="5"/>
                  </a:cxn>
                  <a:cxn ang="0">
                    <a:pos x="73" y="14"/>
                  </a:cxn>
                  <a:cxn ang="0">
                    <a:pos x="75" y="31"/>
                  </a:cxn>
                  <a:cxn ang="0">
                    <a:pos x="75" y="70"/>
                  </a:cxn>
                  <a:cxn ang="0">
                    <a:pos x="78" y="77"/>
                  </a:cxn>
                  <a:cxn ang="0">
                    <a:pos x="82" y="80"/>
                  </a:cxn>
                  <a:cxn ang="0">
                    <a:pos x="85" y="82"/>
                  </a:cxn>
                  <a:cxn ang="0">
                    <a:pos x="50" y="80"/>
                  </a:cxn>
                  <a:cxn ang="0">
                    <a:pos x="54" y="80"/>
                  </a:cxn>
                  <a:cxn ang="0">
                    <a:pos x="59" y="75"/>
                  </a:cxn>
                  <a:cxn ang="0">
                    <a:pos x="59" y="70"/>
                  </a:cxn>
                  <a:cxn ang="0">
                    <a:pos x="59" y="33"/>
                  </a:cxn>
                  <a:cxn ang="0">
                    <a:pos x="57" y="17"/>
                  </a:cxn>
                  <a:cxn ang="0">
                    <a:pos x="47" y="12"/>
                  </a:cxn>
                  <a:cxn ang="0">
                    <a:pos x="33" y="17"/>
                  </a:cxn>
                  <a:cxn ang="0">
                    <a:pos x="26" y="63"/>
                  </a:cxn>
                  <a:cxn ang="0">
                    <a:pos x="29" y="75"/>
                  </a:cxn>
                  <a:cxn ang="0">
                    <a:pos x="31" y="77"/>
                  </a:cxn>
                  <a:cxn ang="0">
                    <a:pos x="38" y="80"/>
                  </a:cxn>
                  <a:cxn ang="0">
                    <a:pos x="0" y="82"/>
                  </a:cxn>
                  <a:cxn ang="0">
                    <a:pos x="3" y="80"/>
                  </a:cxn>
                  <a:cxn ang="0">
                    <a:pos x="10" y="77"/>
                  </a:cxn>
                  <a:cxn ang="0">
                    <a:pos x="12" y="63"/>
                  </a:cxn>
                  <a:cxn ang="0">
                    <a:pos x="12" y="26"/>
                  </a:cxn>
                  <a:cxn ang="0">
                    <a:pos x="12" y="17"/>
                  </a:cxn>
                  <a:cxn ang="0">
                    <a:pos x="10" y="12"/>
                  </a:cxn>
                  <a:cxn ang="0">
                    <a:pos x="7" y="10"/>
                  </a:cxn>
                  <a:cxn ang="0">
                    <a:pos x="3" y="12"/>
                  </a:cxn>
                  <a:cxn ang="0">
                    <a:pos x="24" y="0"/>
                  </a:cxn>
                  <a:cxn ang="0">
                    <a:pos x="26" y="19"/>
                  </a:cxn>
                </a:cxnLst>
                <a:rect l="0" t="0" r="r" b="b"/>
                <a:pathLst>
                  <a:path w="85" h="82">
                    <a:moveTo>
                      <a:pt x="26" y="19"/>
                    </a:moveTo>
                    <a:lnTo>
                      <a:pt x="36" y="10"/>
                    </a:lnTo>
                    <a:lnTo>
                      <a:pt x="45" y="3"/>
                    </a:lnTo>
                    <a:lnTo>
                      <a:pt x="54" y="0"/>
                    </a:lnTo>
                    <a:lnTo>
                      <a:pt x="59" y="3"/>
                    </a:lnTo>
                    <a:lnTo>
                      <a:pt x="66" y="5"/>
                    </a:lnTo>
                    <a:lnTo>
                      <a:pt x="71" y="7"/>
                    </a:lnTo>
                    <a:lnTo>
                      <a:pt x="73" y="14"/>
                    </a:lnTo>
                    <a:lnTo>
                      <a:pt x="75" y="21"/>
                    </a:lnTo>
                    <a:lnTo>
                      <a:pt x="75" y="31"/>
                    </a:lnTo>
                    <a:lnTo>
                      <a:pt x="75" y="63"/>
                    </a:lnTo>
                    <a:lnTo>
                      <a:pt x="75" y="70"/>
                    </a:lnTo>
                    <a:lnTo>
                      <a:pt x="75" y="75"/>
                    </a:lnTo>
                    <a:lnTo>
                      <a:pt x="78" y="77"/>
                    </a:lnTo>
                    <a:lnTo>
                      <a:pt x="82" y="80"/>
                    </a:lnTo>
                    <a:lnTo>
                      <a:pt x="85" y="80"/>
                    </a:lnTo>
                    <a:lnTo>
                      <a:pt x="85" y="82"/>
                    </a:lnTo>
                    <a:lnTo>
                      <a:pt x="50" y="82"/>
                    </a:lnTo>
                    <a:lnTo>
                      <a:pt x="50" y="80"/>
                    </a:lnTo>
                    <a:lnTo>
                      <a:pt x="54" y="80"/>
                    </a:lnTo>
                    <a:lnTo>
                      <a:pt x="57" y="77"/>
                    </a:lnTo>
                    <a:lnTo>
                      <a:pt x="59" y="75"/>
                    </a:lnTo>
                    <a:lnTo>
                      <a:pt x="59" y="73"/>
                    </a:lnTo>
                    <a:lnTo>
                      <a:pt x="59" y="70"/>
                    </a:lnTo>
                    <a:lnTo>
                      <a:pt x="59" y="63"/>
                    </a:lnTo>
                    <a:lnTo>
                      <a:pt x="59" y="33"/>
                    </a:lnTo>
                    <a:lnTo>
                      <a:pt x="59" y="24"/>
                    </a:lnTo>
                    <a:lnTo>
                      <a:pt x="57" y="17"/>
                    </a:lnTo>
                    <a:lnTo>
                      <a:pt x="54" y="12"/>
                    </a:lnTo>
                    <a:lnTo>
                      <a:pt x="47" y="12"/>
                    </a:lnTo>
                    <a:lnTo>
                      <a:pt x="40" y="14"/>
                    </a:lnTo>
                    <a:lnTo>
                      <a:pt x="33" y="17"/>
                    </a:lnTo>
                    <a:lnTo>
                      <a:pt x="26" y="24"/>
                    </a:lnTo>
                    <a:lnTo>
                      <a:pt x="26" y="63"/>
                    </a:lnTo>
                    <a:lnTo>
                      <a:pt x="26" y="70"/>
                    </a:lnTo>
                    <a:lnTo>
                      <a:pt x="29" y="75"/>
                    </a:lnTo>
                    <a:lnTo>
                      <a:pt x="29" y="77"/>
                    </a:lnTo>
                    <a:lnTo>
                      <a:pt x="31" y="77"/>
                    </a:lnTo>
                    <a:lnTo>
                      <a:pt x="33" y="80"/>
                    </a:lnTo>
                    <a:lnTo>
                      <a:pt x="38" y="80"/>
                    </a:lnTo>
                    <a:lnTo>
                      <a:pt x="38" y="82"/>
                    </a:lnTo>
                    <a:lnTo>
                      <a:pt x="0" y="82"/>
                    </a:lnTo>
                    <a:lnTo>
                      <a:pt x="0" y="80"/>
                    </a:lnTo>
                    <a:lnTo>
                      <a:pt x="3" y="80"/>
                    </a:lnTo>
                    <a:lnTo>
                      <a:pt x="7" y="80"/>
                    </a:lnTo>
                    <a:lnTo>
                      <a:pt x="10" y="77"/>
                    </a:lnTo>
                    <a:lnTo>
                      <a:pt x="12" y="70"/>
                    </a:lnTo>
                    <a:lnTo>
                      <a:pt x="12" y="63"/>
                    </a:lnTo>
                    <a:lnTo>
                      <a:pt x="12" y="33"/>
                    </a:lnTo>
                    <a:lnTo>
                      <a:pt x="12" y="26"/>
                    </a:lnTo>
                    <a:lnTo>
                      <a:pt x="12" y="19"/>
                    </a:lnTo>
                    <a:lnTo>
                      <a:pt x="12" y="17"/>
                    </a:lnTo>
                    <a:lnTo>
                      <a:pt x="12" y="14"/>
                    </a:lnTo>
                    <a:lnTo>
                      <a:pt x="10" y="12"/>
                    </a:lnTo>
                    <a:lnTo>
                      <a:pt x="7" y="10"/>
                    </a:lnTo>
                    <a:lnTo>
                      <a:pt x="5" y="12"/>
                    </a:lnTo>
                    <a:lnTo>
                      <a:pt x="3" y="12"/>
                    </a:lnTo>
                    <a:lnTo>
                      <a:pt x="0" y="10"/>
                    </a:lnTo>
                    <a:lnTo>
                      <a:pt x="24" y="0"/>
                    </a:lnTo>
                    <a:lnTo>
                      <a:pt x="26" y="0"/>
                    </a:lnTo>
                    <a:lnTo>
                      <a:pt x="26" y="19"/>
                    </a:lnTo>
                    <a:close/>
                  </a:path>
                </a:pathLst>
              </a:custGeom>
              <a:solidFill>
                <a:srgbClr val="000000"/>
              </a:solidFill>
              <a:ln w="0">
                <a:solidFill>
                  <a:srgbClr val="000000"/>
                </a:solidFill>
                <a:round/>
                <a:headEnd/>
                <a:tailEnd/>
              </a:ln>
            </p:spPr>
            <p:txBody>
              <a:bodyPr/>
              <a:lstStyle/>
              <a:p>
                <a:endParaRPr lang="en-US"/>
              </a:p>
            </p:txBody>
          </p:sp>
          <p:sp>
            <p:nvSpPr>
              <p:cNvPr id="534782" name="Freeform 254"/>
              <p:cNvSpPr>
                <a:spLocks/>
              </p:cNvSpPr>
              <p:nvPr/>
            </p:nvSpPr>
            <p:spPr bwMode="auto">
              <a:xfrm>
                <a:off x="3553" y="294"/>
                <a:ext cx="47" cy="158"/>
              </a:xfrm>
              <a:custGeom>
                <a:avLst/>
                <a:gdLst/>
                <a:ahLst/>
                <a:cxnLst>
                  <a:cxn ang="0">
                    <a:pos x="0" y="5"/>
                  </a:cxn>
                  <a:cxn ang="0">
                    <a:pos x="0" y="0"/>
                  </a:cxn>
                  <a:cxn ang="0">
                    <a:pos x="12" y="7"/>
                  </a:cxn>
                  <a:cxn ang="0">
                    <a:pos x="21" y="14"/>
                  </a:cxn>
                  <a:cxn ang="0">
                    <a:pos x="28" y="23"/>
                  </a:cxn>
                  <a:cxn ang="0">
                    <a:pos x="35" y="33"/>
                  </a:cxn>
                  <a:cxn ang="0">
                    <a:pos x="40" y="44"/>
                  </a:cxn>
                  <a:cxn ang="0">
                    <a:pos x="47" y="60"/>
                  </a:cxn>
                  <a:cxn ang="0">
                    <a:pos x="47" y="79"/>
                  </a:cxn>
                  <a:cxn ang="0">
                    <a:pos x="44" y="102"/>
                  </a:cxn>
                  <a:cxn ang="0">
                    <a:pos x="35" y="126"/>
                  </a:cxn>
                  <a:cxn ang="0">
                    <a:pos x="23" y="140"/>
                  </a:cxn>
                  <a:cxn ang="0">
                    <a:pos x="14" y="149"/>
                  </a:cxn>
                  <a:cxn ang="0">
                    <a:pos x="0" y="158"/>
                  </a:cxn>
                  <a:cxn ang="0">
                    <a:pos x="0" y="154"/>
                  </a:cxn>
                  <a:cxn ang="0">
                    <a:pos x="9" y="147"/>
                  </a:cxn>
                  <a:cxn ang="0">
                    <a:pos x="16" y="137"/>
                  </a:cxn>
                  <a:cxn ang="0">
                    <a:pos x="23" y="126"/>
                  </a:cxn>
                  <a:cxn ang="0">
                    <a:pos x="28" y="112"/>
                  </a:cxn>
                  <a:cxn ang="0">
                    <a:pos x="30" y="98"/>
                  </a:cxn>
                  <a:cxn ang="0">
                    <a:pos x="30" y="81"/>
                  </a:cxn>
                  <a:cxn ang="0">
                    <a:pos x="30" y="63"/>
                  </a:cxn>
                  <a:cxn ang="0">
                    <a:pos x="28" y="49"/>
                  </a:cxn>
                  <a:cxn ang="0">
                    <a:pos x="26" y="37"/>
                  </a:cxn>
                  <a:cxn ang="0">
                    <a:pos x="23" y="30"/>
                  </a:cxn>
                  <a:cxn ang="0">
                    <a:pos x="19" y="23"/>
                  </a:cxn>
                  <a:cxn ang="0">
                    <a:pos x="14" y="16"/>
                  </a:cxn>
                  <a:cxn ang="0">
                    <a:pos x="7" y="9"/>
                  </a:cxn>
                  <a:cxn ang="0">
                    <a:pos x="0" y="5"/>
                  </a:cxn>
                </a:cxnLst>
                <a:rect l="0" t="0" r="r" b="b"/>
                <a:pathLst>
                  <a:path w="47" h="158">
                    <a:moveTo>
                      <a:pt x="0" y="5"/>
                    </a:moveTo>
                    <a:lnTo>
                      <a:pt x="0" y="0"/>
                    </a:lnTo>
                    <a:lnTo>
                      <a:pt x="12" y="7"/>
                    </a:lnTo>
                    <a:lnTo>
                      <a:pt x="21" y="14"/>
                    </a:lnTo>
                    <a:lnTo>
                      <a:pt x="28" y="23"/>
                    </a:lnTo>
                    <a:lnTo>
                      <a:pt x="35" y="33"/>
                    </a:lnTo>
                    <a:lnTo>
                      <a:pt x="40" y="44"/>
                    </a:lnTo>
                    <a:lnTo>
                      <a:pt x="47" y="60"/>
                    </a:lnTo>
                    <a:lnTo>
                      <a:pt x="47" y="79"/>
                    </a:lnTo>
                    <a:lnTo>
                      <a:pt x="44" y="102"/>
                    </a:lnTo>
                    <a:lnTo>
                      <a:pt x="35" y="126"/>
                    </a:lnTo>
                    <a:lnTo>
                      <a:pt x="23" y="140"/>
                    </a:lnTo>
                    <a:lnTo>
                      <a:pt x="14" y="149"/>
                    </a:lnTo>
                    <a:lnTo>
                      <a:pt x="0" y="158"/>
                    </a:lnTo>
                    <a:lnTo>
                      <a:pt x="0" y="154"/>
                    </a:lnTo>
                    <a:lnTo>
                      <a:pt x="9" y="147"/>
                    </a:lnTo>
                    <a:lnTo>
                      <a:pt x="16" y="137"/>
                    </a:lnTo>
                    <a:lnTo>
                      <a:pt x="23" y="126"/>
                    </a:lnTo>
                    <a:lnTo>
                      <a:pt x="28" y="112"/>
                    </a:lnTo>
                    <a:lnTo>
                      <a:pt x="30" y="98"/>
                    </a:lnTo>
                    <a:lnTo>
                      <a:pt x="30" y="81"/>
                    </a:lnTo>
                    <a:lnTo>
                      <a:pt x="30" y="63"/>
                    </a:lnTo>
                    <a:lnTo>
                      <a:pt x="28" y="49"/>
                    </a:lnTo>
                    <a:lnTo>
                      <a:pt x="26" y="37"/>
                    </a:lnTo>
                    <a:lnTo>
                      <a:pt x="23" y="30"/>
                    </a:lnTo>
                    <a:lnTo>
                      <a:pt x="19" y="23"/>
                    </a:lnTo>
                    <a:lnTo>
                      <a:pt x="14" y="16"/>
                    </a:lnTo>
                    <a:lnTo>
                      <a:pt x="7" y="9"/>
                    </a:lnTo>
                    <a:lnTo>
                      <a:pt x="0" y="5"/>
                    </a:lnTo>
                    <a:close/>
                  </a:path>
                </a:pathLst>
              </a:custGeom>
              <a:solidFill>
                <a:srgbClr val="000000"/>
              </a:solidFill>
              <a:ln w="0">
                <a:solidFill>
                  <a:srgbClr val="000000"/>
                </a:solidFill>
                <a:round/>
                <a:headEnd/>
                <a:tailEnd/>
              </a:ln>
            </p:spPr>
            <p:txBody>
              <a:bodyPr/>
              <a:lstStyle/>
              <a:p>
                <a:endParaRPr lang="en-US"/>
              </a:p>
            </p:txBody>
          </p:sp>
          <p:sp>
            <p:nvSpPr>
              <p:cNvPr id="534781" name="Freeform 253"/>
              <p:cNvSpPr>
                <a:spLocks/>
              </p:cNvSpPr>
              <p:nvPr/>
            </p:nvSpPr>
            <p:spPr bwMode="auto">
              <a:xfrm>
                <a:off x="3654" y="333"/>
                <a:ext cx="133" cy="82"/>
              </a:xfrm>
              <a:custGeom>
                <a:avLst/>
                <a:gdLst/>
                <a:ahLst/>
                <a:cxnLst>
                  <a:cxn ang="0">
                    <a:pos x="30" y="14"/>
                  </a:cxn>
                  <a:cxn ang="0">
                    <a:pos x="35" y="7"/>
                  </a:cxn>
                  <a:cxn ang="0">
                    <a:pos x="44" y="3"/>
                  </a:cxn>
                  <a:cxn ang="0">
                    <a:pos x="53" y="0"/>
                  </a:cxn>
                  <a:cxn ang="0">
                    <a:pos x="65" y="5"/>
                  </a:cxn>
                  <a:cxn ang="0">
                    <a:pos x="72" y="19"/>
                  </a:cxn>
                  <a:cxn ang="0">
                    <a:pos x="84" y="7"/>
                  </a:cxn>
                  <a:cxn ang="0">
                    <a:pos x="93" y="3"/>
                  </a:cxn>
                  <a:cxn ang="0">
                    <a:pos x="107" y="3"/>
                  </a:cxn>
                  <a:cxn ang="0">
                    <a:pos x="117" y="7"/>
                  </a:cxn>
                  <a:cxn ang="0">
                    <a:pos x="121" y="21"/>
                  </a:cxn>
                  <a:cxn ang="0">
                    <a:pos x="121" y="63"/>
                  </a:cxn>
                  <a:cxn ang="0">
                    <a:pos x="121" y="75"/>
                  </a:cxn>
                  <a:cxn ang="0">
                    <a:pos x="126" y="77"/>
                  </a:cxn>
                  <a:cxn ang="0">
                    <a:pos x="133" y="80"/>
                  </a:cxn>
                  <a:cxn ang="0">
                    <a:pos x="96" y="82"/>
                  </a:cxn>
                  <a:cxn ang="0">
                    <a:pos x="96" y="80"/>
                  </a:cxn>
                  <a:cxn ang="0">
                    <a:pos x="103" y="77"/>
                  </a:cxn>
                  <a:cxn ang="0">
                    <a:pos x="105" y="73"/>
                  </a:cxn>
                  <a:cxn ang="0">
                    <a:pos x="107" y="63"/>
                  </a:cxn>
                  <a:cxn ang="0">
                    <a:pos x="105" y="24"/>
                  </a:cxn>
                  <a:cxn ang="0">
                    <a:pos x="100" y="14"/>
                  </a:cxn>
                  <a:cxn ang="0">
                    <a:pos x="89" y="12"/>
                  </a:cxn>
                  <a:cxn ang="0">
                    <a:pos x="79" y="17"/>
                  </a:cxn>
                  <a:cxn ang="0">
                    <a:pos x="72" y="24"/>
                  </a:cxn>
                  <a:cxn ang="0">
                    <a:pos x="72" y="63"/>
                  </a:cxn>
                  <a:cxn ang="0">
                    <a:pos x="74" y="75"/>
                  </a:cxn>
                  <a:cxn ang="0">
                    <a:pos x="77" y="77"/>
                  </a:cxn>
                  <a:cxn ang="0">
                    <a:pos x="84" y="80"/>
                  </a:cxn>
                  <a:cxn ang="0">
                    <a:pos x="46" y="82"/>
                  </a:cxn>
                  <a:cxn ang="0">
                    <a:pos x="51" y="80"/>
                  </a:cxn>
                  <a:cxn ang="0">
                    <a:pos x="58" y="75"/>
                  </a:cxn>
                  <a:cxn ang="0">
                    <a:pos x="58" y="70"/>
                  </a:cxn>
                  <a:cxn ang="0">
                    <a:pos x="58" y="31"/>
                  </a:cxn>
                  <a:cxn ang="0">
                    <a:pos x="56" y="17"/>
                  </a:cxn>
                  <a:cxn ang="0">
                    <a:pos x="46" y="12"/>
                  </a:cxn>
                  <a:cxn ang="0">
                    <a:pos x="37" y="14"/>
                  </a:cxn>
                  <a:cxn ang="0">
                    <a:pos x="25" y="24"/>
                  </a:cxn>
                  <a:cxn ang="0">
                    <a:pos x="25" y="70"/>
                  </a:cxn>
                  <a:cxn ang="0">
                    <a:pos x="28" y="77"/>
                  </a:cxn>
                  <a:cxn ang="0">
                    <a:pos x="32" y="80"/>
                  </a:cxn>
                  <a:cxn ang="0">
                    <a:pos x="37" y="82"/>
                  </a:cxn>
                  <a:cxn ang="0">
                    <a:pos x="0" y="80"/>
                  </a:cxn>
                  <a:cxn ang="0">
                    <a:pos x="7" y="77"/>
                  </a:cxn>
                  <a:cxn ang="0">
                    <a:pos x="9" y="75"/>
                  </a:cxn>
                  <a:cxn ang="0">
                    <a:pos x="11" y="63"/>
                  </a:cxn>
                  <a:cxn ang="0">
                    <a:pos x="11" y="26"/>
                  </a:cxn>
                  <a:cxn ang="0">
                    <a:pos x="9" y="17"/>
                  </a:cxn>
                  <a:cxn ang="0">
                    <a:pos x="9" y="12"/>
                  </a:cxn>
                  <a:cxn ang="0">
                    <a:pos x="7" y="10"/>
                  </a:cxn>
                  <a:cxn ang="0">
                    <a:pos x="0" y="12"/>
                  </a:cxn>
                  <a:cxn ang="0">
                    <a:pos x="23" y="0"/>
                  </a:cxn>
                  <a:cxn ang="0">
                    <a:pos x="25" y="19"/>
                  </a:cxn>
                </a:cxnLst>
                <a:rect l="0" t="0" r="r" b="b"/>
                <a:pathLst>
                  <a:path w="133" h="82">
                    <a:moveTo>
                      <a:pt x="25" y="19"/>
                    </a:moveTo>
                    <a:lnTo>
                      <a:pt x="30" y="14"/>
                    </a:lnTo>
                    <a:lnTo>
                      <a:pt x="35" y="10"/>
                    </a:lnTo>
                    <a:lnTo>
                      <a:pt x="35" y="7"/>
                    </a:lnTo>
                    <a:lnTo>
                      <a:pt x="39" y="5"/>
                    </a:lnTo>
                    <a:lnTo>
                      <a:pt x="44" y="3"/>
                    </a:lnTo>
                    <a:lnTo>
                      <a:pt x="49" y="0"/>
                    </a:lnTo>
                    <a:lnTo>
                      <a:pt x="53" y="0"/>
                    </a:lnTo>
                    <a:lnTo>
                      <a:pt x="60" y="3"/>
                    </a:lnTo>
                    <a:lnTo>
                      <a:pt x="65" y="5"/>
                    </a:lnTo>
                    <a:lnTo>
                      <a:pt x="70" y="12"/>
                    </a:lnTo>
                    <a:lnTo>
                      <a:pt x="72" y="19"/>
                    </a:lnTo>
                    <a:lnTo>
                      <a:pt x="79" y="12"/>
                    </a:lnTo>
                    <a:lnTo>
                      <a:pt x="84" y="7"/>
                    </a:lnTo>
                    <a:lnTo>
                      <a:pt x="89" y="5"/>
                    </a:lnTo>
                    <a:lnTo>
                      <a:pt x="93" y="3"/>
                    </a:lnTo>
                    <a:lnTo>
                      <a:pt x="100" y="0"/>
                    </a:lnTo>
                    <a:lnTo>
                      <a:pt x="107" y="3"/>
                    </a:lnTo>
                    <a:lnTo>
                      <a:pt x="112" y="5"/>
                    </a:lnTo>
                    <a:lnTo>
                      <a:pt x="117" y="7"/>
                    </a:lnTo>
                    <a:lnTo>
                      <a:pt x="119" y="14"/>
                    </a:lnTo>
                    <a:lnTo>
                      <a:pt x="121" y="21"/>
                    </a:lnTo>
                    <a:lnTo>
                      <a:pt x="121" y="31"/>
                    </a:lnTo>
                    <a:lnTo>
                      <a:pt x="121" y="63"/>
                    </a:lnTo>
                    <a:lnTo>
                      <a:pt x="121" y="70"/>
                    </a:lnTo>
                    <a:lnTo>
                      <a:pt x="121" y="75"/>
                    </a:lnTo>
                    <a:lnTo>
                      <a:pt x="124" y="77"/>
                    </a:lnTo>
                    <a:lnTo>
                      <a:pt x="126" y="77"/>
                    </a:lnTo>
                    <a:lnTo>
                      <a:pt x="128" y="80"/>
                    </a:lnTo>
                    <a:lnTo>
                      <a:pt x="133" y="80"/>
                    </a:lnTo>
                    <a:lnTo>
                      <a:pt x="133" y="82"/>
                    </a:lnTo>
                    <a:lnTo>
                      <a:pt x="96" y="82"/>
                    </a:lnTo>
                    <a:lnTo>
                      <a:pt x="96" y="80"/>
                    </a:lnTo>
                    <a:lnTo>
                      <a:pt x="100" y="80"/>
                    </a:lnTo>
                    <a:lnTo>
                      <a:pt x="103" y="77"/>
                    </a:lnTo>
                    <a:lnTo>
                      <a:pt x="105" y="75"/>
                    </a:lnTo>
                    <a:lnTo>
                      <a:pt x="105" y="73"/>
                    </a:lnTo>
                    <a:lnTo>
                      <a:pt x="107" y="70"/>
                    </a:lnTo>
                    <a:lnTo>
                      <a:pt x="107" y="63"/>
                    </a:lnTo>
                    <a:lnTo>
                      <a:pt x="107" y="31"/>
                    </a:lnTo>
                    <a:lnTo>
                      <a:pt x="105" y="24"/>
                    </a:lnTo>
                    <a:lnTo>
                      <a:pt x="105" y="17"/>
                    </a:lnTo>
                    <a:lnTo>
                      <a:pt x="100" y="14"/>
                    </a:lnTo>
                    <a:lnTo>
                      <a:pt x="93" y="12"/>
                    </a:lnTo>
                    <a:lnTo>
                      <a:pt x="89" y="12"/>
                    </a:lnTo>
                    <a:lnTo>
                      <a:pt x="84" y="14"/>
                    </a:lnTo>
                    <a:lnTo>
                      <a:pt x="79" y="17"/>
                    </a:lnTo>
                    <a:lnTo>
                      <a:pt x="74" y="24"/>
                    </a:lnTo>
                    <a:lnTo>
                      <a:pt x="72" y="24"/>
                    </a:lnTo>
                    <a:lnTo>
                      <a:pt x="72" y="26"/>
                    </a:lnTo>
                    <a:lnTo>
                      <a:pt x="72" y="63"/>
                    </a:lnTo>
                    <a:lnTo>
                      <a:pt x="74" y="70"/>
                    </a:lnTo>
                    <a:lnTo>
                      <a:pt x="74" y="75"/>
                    </a:lnTo>
                    <a:lnTo>
                      <a:pt x="74" y="77"/>
                    </a:lnTo>
                    <a:lnTo>
                      <a:pt x="77" y="77"/>
                    </a:lnTo>
                    <a:lnTo>
                      <a:pt x="79" y="80"/>
                    </a:lnTo>
                    <a:lnTo>
                      <a:pt x="84" y="80"/>
                    </a:lnTo>
                    <a:lnTo>
                      <a:pt x="84" y="82"/>
                    </a:lnTo>
                    <a:lnTo>
                      <a:pt x="46" y="82"/>
                    </a:lnTo>
                    <a:lnTo>
                      <a:pt x="46" y="80"/>
                    </a:lnTo>
                    <a:lnTo>
                      <a:pt x="51" y="80"/>
                    </a:lnTo>
                    <a:lnTo>
                      <a:pt x="56" y="77"/>
                    </a:lnTo>
                    <a:lnTo>
                      <a:pt x="58" y="75"/>
                    </a:lnTo>
                    <a:lnTo>
                      <a:pt x="58" y="73"/>
                    </a:lnTo>
                    <a:lnTo>
                      <a:pt x="58" y="70"/>
                    </a:lnTo>
                    <a:lnTo>
                      <a:pt x="58" y="63"/>
                    </a:lnTo>
                    <a:lnTo>
                      <a:pt x="58" y="31"/>
                    </a:lnTo>
                    <a:lnTo>
                      <a:pt x="58" y="24"/>
                    </a:lnTo>
                    <a:lnTo>
                      <a:pt x="56" y="17"/>
                    </a:lnTo>
                    <a:lnTo>
                      <a:pt x="51" y="14"/>
                    </a:lnTo>
                    <a:lnTo>
                      <a:pt x="46" y="12"/>
                    </a:lnTo>
                    <a:lnTo>
                      <a:pt x="42" y="12"/>
                    </a:lnTo>
                    <a:lnTo>
                      <a:pt x="37" y="14"/>
                    </a:lnTo>
                    <a:lnTo>
                      <a:pt x="30" y="19"/>
                    </a:lnTo>
                    <a:lnTo>
                      <a:pt x="25" y="24"/>
                    </a:lnTo>
                    <a:lnTo>
                      <a:pt x="25" y="63"/>
                    </a:lnTo>
                    <a:lnTo>
                      <a:pt x="25" y="70"/>
                    </a:lnTo>
                    <a:lnTo>
                      <a:pt x="25" y="75"/>
                    </a:lnTo>
                    <a:lnTo>
                      <a:pt x="28" y="77"/>
                    </a:lnTo>
                    <a:lnTo>
                      <a:pt x="30" y="77"/>
                    </a:lnTo>
                    <a:lnTo>
                      <a:pt x="32" y="80"/>
                    </a:lnTo>
                    <a:lnTo>
                      <a:pt x="37" y="80"/>
                    </a:lnTo>
                    <a:lnTo>
                      <a:pt x="37" y="82"/>
                    </a:lnTo>
                    <a:lnTo>
                      <a:pt x="0" y="82"/>
                    </a:lnTo>
                    <a:lnTo>
                      <a:pt x="0" y="80"/>
                    </a:lnTo>
                    <a:lnTo>
                      <a:pt x="4" y="80"/>
                    </a:lnTo>
                    <a:lnTo>
                      <a:pt x="7" y="77"/>
                    </a:lnTo>
                    <a:lnTo>
                      <a:pt x="9" y="77"/>
                    </a:lnTo>
                    <a:lnTo>
                      <a:pt x="9" y="75"/>
                    </a:lnTo>
                    <a:lnTo>
                      <a:pt x="11" y="70"/>
                    </a:lnTo>
                    <a:lnTo>
                      <a:pt x="11" y="63"/>
                    </a:lnTo>
                    <a:lnTo>
                      <a:pt x="11" y="33"/>
                    </a:lnTo>
                    <a:lnTo>
                      <a:pt x="11" y="26"/>
                    </a:lnTo>
                    <a:lnTo>
                      <a:pt x="11" y="19"/>
                    </a:lnTo>
                    <a:lnTo>
                      <a:pt x="9" y="17"/>
                    </a:lnTo>
                    <a:lnTo>
                      <a:pt x="9" y="14"/>
                    </a:lnTo>
                    <a:lnTo>
                      <a:pt x="9" y="12"/>
                    </a:lnTo>
                    <a:lnTo>
                      <a:pt x="7" y="12"/>
                    </a:lnTo>
                    <a:lnTo>
                      <a:pt x="7" y="10"/>
                    </a:lnTo>
                    <a:lnTo>
                      <a:pt x="4" y="12"/>
                    </a:lnTo>
                    <a:lnTo>
                      <a:pt x="0" y="12"/>
                    </a:lnTo>
                    <a:lnTo>
                      <a:pt x="0" y="10"/>
                    </a:lnTo>
                    <a:lnTo>
                      <a:pt x="23" y="0"/>
                    </a:lnTo>
                    <a:lnTo>
                      <a:pt x="25" y="0"/>
                    </a:lnTo>
                    <a:lnTo>
                      <a:pt x="25" y="19"/>
                    </a:lnTo>
                    <a:close/>
                  </a:path>
                </a:pathLst>
              </a:custGeom>
              <a:solidFill>
                <a:srgbClr val="000000"/>
              </a:solidFill>
              <a:ln w="0">
                <a:solidFill>
                  <a:srgbClr val="000000"/>
                </a:solidFill>
                <a:round/>
                <a:headEnd/>
                <a:tailEnd/>
              </a:ln>
            </p:spPr>
            <p:txBody>
              <a:bodyPr/>
              <a:lstStyle/>
              <a:p>
                <a:endParaRPr lang="en-US"/>
              </a:p>
            </p:txBody>
          </p:sp>
          <p:sp>
            <p:nvSpPr>
              <p:cNvPr id="534780" name="Freeform 252"/>
              <p:cNvSpPr>
                <a:spLocks noEditPoints="1"/>
              </p:cNvSpPr>
              <p:nvPr/>
            </p:nvSpPr>
            <p:spPr bwMode="auto">
              <a:xfrm>
                <a:off x="3796" y="333"/>
                <a:ext cx="75" cy="84"/>
              </a:xfrm>
              <a:custGeom>
                <a:avLst/>
                <a:gdLst/>
                <a:ahLst/>
                <a:cxnLst>
                  <a:cxn ang="0">
                    <a:pos x="38" y="0"/>
                  </a:cxn>
                  <a:cxn ang="0">
                    <a:pos x="47" y="3"/>
                  </a:cxn>
                  <a:cxn ang="0">
                    <a:pos x="57" y="7"/>
                  </a:cxn>
                  <a:cxn ang="0">
                    <a:pos x="66" y="14"/>
                  </a:cxn>
                  <a:cxn ang="0">
                    <a:pos x="71" y="21"/>
                  </a:cxn>
                  <a:cxn ang="0">
                    <a:pos x="73" y="31"/>
                  </a:cxn>
                  <a:cxn ang="0">
                    <a:pos x="75" y="40"/>
                  </a:cxn>
                  <a:cxn ang="0">
                    <a:pos x="73" y="52"/>
                  </a:cxn>
                  <a:cxn ang="0">
                    <a:pos x="71" y="61"/>
                  </a:cxn>
                  <a:cxn ang="0">
                    <a:pos x="64" y="70"/>
                  </a:cxn>
                  <a:cxn ang="0">
                    <a:pos x="57" y="77"/>
                  </a:cxn>
                  <a:cxn ang="0">
                    <a:pos x="47" y="82"/>
                  </a:cxn>
                  <a:cxn ang="0">
                    <a:pos x="35" y="84"/>
                  </a:cxn>
                  <a:cxn ang="0">
                    <a:pos x="28" y="82"/>
                  </a:cxn>
                  <a:cxn ang="0">
                    <a:pos x="19" y="80"/>
                  </a:cxn>
                  <a:cxn ang="0">
                    <a:pos x="14" y="75"/>
                  </a:cxn>
                  <a:cxn ang="0">
                    <a:pos x="7" y="70"/>
                  </a:cxn>
                  <a:cxn ang="0">
                    <a:pos x="3" y="61"/>
                  </a:cxn>
                  <a:cxn ang="0">
                    <a:pos x="0" y="52"/>
                  </a:cxn>
                  <a:cxn ang="0">
                    <a:pos x="0" y="42"/>
                  </a:cxn>
                  <a:cxn ang="0">
                    <a:pos x="0" y="33"/>
                  </a:cxn>
                  <a:cxn ang="0">
                    <a:pos x="5" y="21"/>
                  </a:cxn>
                  <a:cxn ang="0">
                    <a:pos x="10" y="12"/>
                  </a:cxn>
                  <a:cxn ang="0">
                    <a:pos x="19" y="5"/>
                  </a:cxn>
                  <a:cxn ang="0">
                    <a:pos x="28" y="3"/>
                  </a:cxn>
                  <a:cxn ang="0">
                    <a:pos x="38" y="0"/>
                  </a:cxn>
                  <a:cxn ang="0">
                    <a:pos x="33" y="7"/>
                  </a:cxn>
                  <a:cxn ang="0">
                    <a:pos x="28" y="7"/>
                  </a:cxn>
                  <a:cxn ang="0">
                    <a:pos x="24" y="10"/>
                  </a:cxn>
                  <a:cxn ang="0">
                    <a:pos x="21" y="12"/>
                  </a:cxn>
                  <a:cxn ang="0">
                    <a:pos x="17" y="19"/>
                  </a:cxn>
                  <a:cxn ang="0">
                    <a:pos x="14" y="26"/>
                  </a:cxn>
                  <a:cxn ang="0">
                    <a:pos x="14" y="35"/>
                  </a:cxn>
                  <a:cxn ang="0">
                    <a:pos x="14" y="47"/>
                  </a:cxn>
                  <a:cxn ang="0">
                    <a:pos x="17" y="56"/>
                  </a:cxn>
                  <a:cxn ang="0">
                    <a:pos x="21" y="66"/>
                  </a:cxn>
                  <a:cxn ang="0">
                    <a:pos x="26" y="73"/>
                  </a:cxn>
                  <a:cxn ang="0">
                    <a:pos x="33" y="77"/>
                  </a:cxn>
                  <a:cxn ang="0">
                    <a:pos x="40" y="77"/>
                  </a:cxn>
                  <a:cxn ang="0">
                    <a:pos x="45" y="77"/>
                  </a:cxn>
                  <a:cxn ang="0">
                    <a:pos x="50" y="75"/>
                  </a:cxn>
                  <a:cxn ang="0">
                    <a:pos x="54" y="70"/>
                  </a:cxn>
                  <a:cxn ang="0">
                    <a:pos x="57" y="66"/>
                  </a:cxn>
                  <a:cxn ang="0">
                    <a:pos x="59" y="59"/>
                  </a:cxn>
                  <a:cxn ang="0">
                    <a:pos x="59" y="47"/>
                  </a:cxn>
                  <a:cxn ang="0">
                    <a:pos x="59" y="35"/>
                  </a:cxn>
                  <a:cxn ang="0">
                    <a:pos x="57" y="24"/>
                  </a:cxn>
                  <a:cxn ang="0">
                    <a:pos x="50" y="14"/>
                  </a:cxn>
                  <a:cxn ang="0">
                    <a:pos x="45" y="10"/>
                  </a:cxn>
                  <a:cxn ang="0">
                    <a:pos x="40" y="7"/>
                  </a:cxn>
                  <a:cxn ang="0">
                    <a:pos x="33" y="7"/>
                  </a:cxn>
                </a:cxnLst>
                <a:rect l="0" t="0" r="r" b="b"/>
                <a:pathLst>
                  <a:path w="75" h="84">
                    <a:moveTo>
                      <a:pt x="38" y="0"/>
                    </a:moveTo>
                    <a:lnTo>
                      <a:pt x="47" y="3"/>
                    </a:lnTo>
                    <a:lnTo>
                      <a:pt x="57" y="7"/>
                    </a:lnTo>
                    <a:lnTo>
                      <a:pt x="66" y="14"/>
                    </a:lnTo>
                    <a:lnTo>
                      <a:pt x="71" y="21"/>
                    </a:lnTo>
                    <a:lnTo>
                      <a:pt x="73" y="31"/>
                    </a:lnTo>
                    <a:lnTo>
                      <a:pt x="75" y="40"/>
                    </a:lnTo>
                    <a:lnTo>
                      <a:pt x="73" y="52"/>
                    </a:lnTo>
                    <a:lnTo>
                      <a:pt x="71" y="61"/>
                    </a:lnTo>
                    <a:lnTo>
                      <a:pt x="64" y="70"/>
                    </a:lnTo>
                    <a:lnTo>
                      <a:pt x="57" y="77"/>
                    </a:lnTo>
                    <a:lnTo>
                      <a:pt x="47" y="82"/>
                    </a:lnTo>
                    <a:lnTo>
                      <a:pt x="35" y="84"/>
                    </a:lnTo>
                    <a:lnTo>
                      <a:pt x="28" y="82"/>
                    </a:lnTo>
                    <a:lnTo>
                      <a:pt x="19" y="80"/>
                    </a:lnTo>
                    <a:lnTo>
                      <a:pt x="14" y="75"/>
                    </a:lnTo>
                    <a:lnTo>
                      <a:pt x="7" y="70"/>
                    </a:lnTo>
                    <a:lnTo>
                      <a:pt x="3" y="61"/>
                    </a:lnTo>
                    <a:lnTo>
                      <a:pt x="0" y="52"/>
                    </a:lnTo>
                    <a:lnTo>
                      <a:pt x="0" y="42"/>
                    </a:lnTo>
                    <a:lnTo>
                      <a:pt x="0" y="33"/>
                    </a:lnTo>
                    <a:lnTo>
                      <a:pt x="5" y="21"/>
                    </a:lnTo>
                    <a:lnTo>
                      <a:pt x="10" y="12"/>
                    </a:lnTo>
                    <a:lnTo>
                      <a:pt x="19" y="5"/>
                    </a:lnTo>
                    <a:lnTo>
                      <a:pt x="28" y="3"/>
                    </a:lnTo>
                    <a:lnTo>
                      <a:pt x="38" y="0"/>
                    </a:lnTo>
                    <a:close/>
                    <a:moveTo>
                      <a:pt x="33" y="7"/>
                    </a:moveTo>
                    <a:lnTo>
                      <a:pt x="28" y="7"/>
                    </a:lnTo>
                    <a:lnTo>
                      <a:pt x="24" y="10"/>
                    </a:lnTo>
                    <a:lnTo>
                      <a:pt x="21" y="12"/>
                    </a:lnTo>
                    <a:lnTo>
                      <a:pt x="17" y="19"/>
                    </a:lnTo>
                    <a:lnTo>
                      <a:pt x="14" y="26"/>
                    </a:lnTo>
                    <a:lnTo>
                      <a:pt x="14" y="35"/>
                    </a:lnTo>
                    <a:lnTo>
                      <a:pt x="14" y="47"/>
                    </a:lnTo>
                    <a:lnTo>
                      <a:pt x="17" y="56"/>
                    </a:lnTo>
                    <a:lnTo>
                      <a:pt x="21" y="66"/>
                    </a:lnTo>
                    <a:lnTo>
                      <a:pt x="26" y="73"/>
                    </a:lnTo>
                    <a:lnTo>
                      <a:pt x="33" y="77"/>
                    </a:lnTo>
                    <a:lnTo>
                      <a:pt x="40" y="77"/>
                    </a:lnTo>
                    <a:lnTo>
                      <a:pt x="45" y="77"/>
                    </a:lnTo>
                    <a:lnTo>
                      <a:pt x="50" y="75"/>
                    </a:lnTo>
                    <a:lnTo>
                      <a:pt x="54" y="70"/>
                    </a:lnTo>
                    <a:lnTo>
                      <a:pt x="57" y="66"/>
                    </a:lnTo>
                    <a:lnTo>
                      <a:pt x="59" y="59"/>
                    </a:lnTo>
                    <a:lnTo>
                      <a:pt x="59" y="47"/>
                    </a:lnTo>
                    <a:lnTo>
                      <a:pt x="59" y="35"/>
                    </a:lnTo>
                    <a:lnTo>
                      <a:pt x="57" y="24"/>
                    </a:lnTo>
                    <a:lnTo>
                      <a:pt x="50" y="14"/>
                    </a:lnTo>
                    <a:lnTo>
                      <a:pt x="45" y="10"/>
                    </a:lnTo>
                    <a:lnTo>
                      <a:pt x="40" y="7"/>
                    </a:lnTo>
                    <a:lnTo>
                      <a:pt x="33" y="7"/>
                    </a:lnTo>
                    <a:close/>
                  </a:path>
                </a:pathLst>
              </a:custGeom>
              <a:solidFill>
                <a:srgbClr val="000000"/>
              </a:solidFill>
              <a:ln w="0">
                <a:solidFill>
                  <a:srgbClr val="000000"/>
                </a:solidFill>
                <a:round/>
                <a:headEnd/>
                <a:tailEnd/>
              </a:ln>
            </p:spPr>
            <p:txBody>
              <a:bodyPr/>
              <a:lstStyle/>
              <a:p>
                <a:endParaRPr lang="en-US"/>
              </a:p>
            </p:txBody>
          </p:sp>
          <p:sp>
            <p:nvSpPr>
              <p:cNvPr id="534779" name="Freeform 251"/>
              <p:cNvSpPr>
                <a:spLocks/>
              </p:cNvSpPr>
              <p:nvPr/>
            </p:nvSpPr>
            <p:spPr bwMode="auto">
              <a:xfrm>
                <a:off x="3878" y="336"/>
                <a:ext cx="85" cy="81"/>
              </a:xfrm>
              <a:custGeom>
                <a:avLst/>
                <a:gdLst/>
                <a:ahLst/>
                <a:cxnLst>
                  <a:cxn ang="0">
                    <a:pos x="0" y="0"/>
                  </a:cxn>
                  <a:cxn ang="0">
                    <a:pos x="38" y="0"/>
                  </a:cxn>
                  <a:cxn ang="0">
                    <a:pos x="38" y="2"/>
                  </a:cxn>
                  <a:cxn ang="0">
                    <a:pos x="35" y="2"/>
                  </a:cxn>
                  <a:cxn ang="0">
                    <a:pos x="33" y="2"/>
                  </a:cxn>
                  <a:cxn ang="0">
                    <a:pos x="31" y="4"/>
                  </a:cxn>
                  <a:cxn ang="0">
                    <a:pos x="31" y="4"/>
                  </a:cxn>
                  <a:cxn ang="0">
                    <a:pos x="28" y="7"/>
                  </a:cxn>
                  <a:cxn ang="0">
                    <a:pos x="31" y="11"/>
                  </a:cxn>
                  <a:cxn ang="0">
                    <a:pos x="31" y="14"/>
                  </a:cxn>
                  <a:cxn ang="0">
                    <a:pos x="50" y="58"/>
                  </a:cxn>
                  <a:cxn ang="0">
                    <a:pos x="66" y="14"/>
                  </a:cxn>
                  <a:cxn ang="0">
                    <a:pos x="68" y="9"/>
                  </a:cxn>
                  <a:cxn ang="0">
                    <a:pos x="68" y="7"/>
                  </a:cxn>
                  <a:cxn ang="0">
                    <a:pos x="68" y="4"/>
                  </a:cxn>
                  <a:cxn ang="0">
                    <a:pos x="68" y="4"/>
                  </a:cxn>
                  <a:cxn ang="0">
                    <a:pos x="66" y="2"/>
                  </a:cxn>
                  <a:cxn ang="0">
                    <a:pos x="66" y="2"/>
                  </a:cxn>
                  <a:cxn ang="0">
                    <a:pos x="64" y="2"/>
                  </a:cxn>
                  <a:cxn ang="0">
                    <a:pos x="59" y="2"/>
                  </a:cxn>
                  <a:cxn ang="0">
                    <a:pos x="59" y="0"/>
                  </a:cxn>
                  <a:cxn ang="0">
                    <a:pos x="85" y="0"/>
                  </a:cxn>
                  <a:cxn ang="0">
                    <a:pos x="85" y="2"/>
                  </a:cxn>
                  <a:cxn ang="0">
                    <a:pos x="80" y="2"/>
                  </a:cxn>
                  <a:cxn ang="0">
                    <a:pos x="78" y="4"/>
                  </a:cxn>
                  <a:cxn ang="0">
                    <a:pos x="75" y="7"/>
                  </a:cxn>
                  <a:cxn ang="0">
                    <a:pos x="73" y="14"/>
                  </a:cxn>
                  <a:cxn ang="0">
                    <a:pos x="47" y="81"/>
                  </a:cxn>
                  <a:cxn ang="0">
                    <a:pos x="42" y="81"/>
                  </a:cxn>
                  <a:cxn ang="0">
                    <a:pos x="14" y="14"/>
                  </a:cxn>
                  <a:cxn ang="0">
                    <a:pos x="12" y="9"/>
                  </a:cxn>
                  <a:cxn ang="0">
                    <a:pos x="12" y="7"/>
                  </a:cxn>
                  <a:cxn ang="0">
                    <a:pos x="10" y="4"/>
                  </a:cxn>
                  <a:cxn ang="0">
                    <a:pos x="7" y="4"/>
                  </a:cxn>
                  <a:cxn ang="0">
                    <a:pos x="5" y="2"/>
                  </a:cxn>
                  <a:cxn ang="0">
                    <a:pos x="0" y="2"/>
                  </a:cxn>
                  <a:cxn ang="0">
                    <a:pos x="0" y="0"/>
                  </a:cxn>
                </a:cxnLst>
                <a:rect l="0" t="0" r="r" b="b"/>
                <a:pathLst>
                  <a:path w="85" h="81">
                    <a:moveTo>
                      <a:pt x="0" y="0"/>
                    </a:moveTo>
                    <a:lnTo>
                      <a:pt x="38" y="0"/>
                    </a:lnTo>
                    <a:lnTo>
                      <a:pt x="38" y="2"/>
                    </a:lnTo>
                    <a:lnTo>
                      <a:pt x="35" y="2"/>
                    </a:lnTo>
                    <a:lnTo>
                      <a:pt x="33" y="2"/>
                    </a:lnTo>
                    <a:lnTo>
                      <a:pt x="31" y="4"/>
                    </a:lnTo>
                    <a:lnTo>
                      <a:pt x="28" y="7"/>
                    </a:lnTo>
                    <a:lnTo>
                      <a:pt x="31" y="11"/>
                    </a:lnTo>
                    <a:lnTo>
                      <a:pt x="31" y="14"/>
                    </a:lnTo>
                    <a:lnTo>
                      <a:pt x="50" y="58"/>
                    </a:lnTo>
                    <a:lnTo>
                      <a:pt x="66" y="14"/>
                    </a:lnTo>
                    <a:lnTo>
                      <a:pt x="68" y="9"/>
                    </a:lnTo>
                    <a:lnTo>
                      <a:pt x="68" y="7"/>
                    </a:lnTo>
                    <a:lnTo>
                      <a:pt x="68" y="4"/>
                    </a:lnTo>
                    <a:lnTo>
                      <a:pt x="66" y="2"/>
                    </a:lnTo>
                    <a:lnTo>
                      <a:pt x="64" y="2"/>
                    </a:lnTo>
                    <a:lnTo>
                      <a:pt x="59" y="2"/>
                    </a:lnTo>
                    <a:lnTo>
                      <a:pt x="59" y="0"/>
                    </a:lnTo>
                    <a:lnTo>
                      <a:pt x="85" y="0"/>
                    </a:lnTo>
                    <a:lnTo>
                      <a:pt x="85" y="2"/>
                    </a:lnTo>
                    <a:lnTo>
                      <a:pt x="80" y="2"/>
                    </a:lnTo>
                    <a:lnTo>
                      <a:pt x="78" y="4"/>
                    </a:lnTo>
                    <a:lnTo>
                      <a:pt x="75" y="7"/>
                    </a:lnTo>
                    <a:lnTo>
                      <a:pt x="73" y="14"/>
                    </a:lnTo>
                    <a:lnTo>
                      <a:pt x="47" y="81"/>
                    </a:lnTo>
                    <a:lnTo>
                      <a:pt x="42" y="81"/>
                    </a:lnTo>
                    <a:lnTo>
                      <a:pt x="14" y="14"/>
                    </a:lnTo>
                    <a:lnTo>
                      <a:pt x="12" y="9"/>
                    </a:lnTo>
                    <a:lnTo>
                      <a:pt x="12" y="7"/>
                    </a:lnTo>
                    <a:lnTo>
                      <a:pt x="10" y="4"/>
                    </a:lnTo>
                    <a:lnTo>
                      <a:pt x="7" y="4"/>
                    </a:lnTo>
                    <a:lnTo>
                      <a:pt x="5"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534778" name="Freeform 250"/>
              <p:cNvSpPr>
                <a:spLocks noEditPoints="1"/>
              </p:cNvSpPr>
              <p:nvPr/>
            </p:nvSpPr>
            <p:spPr bwMode="auto">
              <a:xfrm>
                <a:off x="3970" y="333"/>
                <a:ext cx="65" cy="84"/>
              </a:xfrm>
              <a:custGeom>
                <a:avLst/>
                <a:gdLst/>
                <a:ahLst/>
                <a:cxnLst>
                  <a:cxn ang="0">
                    <a:pos x="14" y="33"/>
                  </a:cxn>
                  <a:cxn ang="0">
                    <a:pos x="14" y="42"/>
                  </a:cxn>
                  <a:cxn ang="0">
                    <a:pos x="16" y="52"/>
                  </a:cxn>
                  <a:cxn ang="0">
                    <a:pos x="21" y="59"/>
                  </a:cxn>
                  <a:cxn ang="0">
                    <a:pos x="28" y="63"/>
                  </a:cxn>
                  <a:cxn ang="0">
                    <a:pos x="35" y="68"/>
                  </a:cxn>
                  <a:cxn ang="0">
                    <a:pos x="42" y="68"/>
                  </a:cxn>
                  <a:cxn ang="0">
                    <a:pos x="49" y="68"/>
                  </a:cxn>
                  <a:cxn ang="0">
                    <a:pos x="56" y="66"/>
                  </a:cxn>
                  <a:cxn ang="0">
                    <a:pos x="61" y="59"/>
                  </a:cxn>
                  <a:cxn ang="0">
                    <a:pos x="65" y="49"/>
                  </a:cxn>
                  <a:cxn ang="0">
                    <a:pos x="65" y="52"/>
                  </a:cxn>
                  <a:cxn ang="0">
                    <a:pos x="65" y="61"/>
                  </a:cxn>
                  <a:cxn ang="0">
                    <a:pos x="61" y="68"/>
                  </a:cxn>
                  <a:cxn ang="0">
                    <a:pos x="56" y="75"/>
                  </a:cxn>
                  <a:cxn ang="0">
                    <a:pos x="49" y="80"/>
                  </a:cxn>
                  <a:cxn ang="0">
                    <a:pos x="42" y="82"/>
                  </a:cxn>
                  <a:cxn ang="0">
                    <a:pos x="35" y="84"/>
                  </a:cxn>
                  <a:cxn ang="0">
                    <a:pos x="25" y="82"/>
                  </a:cxn>
                  <a:cxn ang="0">
                    <a:pos x="16" y="80"/>
                  </a:cxn>
                  <a:cxn ang="0">
                    <a:pos x="9" y="73"/>
                  </a:cxn>
                  <a:cxn ang="0">
                    <a:pos x="4" y="63"/>
                  </a:cxn>
                  <a:cxn ang="0">
                    <a:pos x="2" y="54"/>
                  </a:cxn>
                  <a:cxn ang="0">
                    <a:pos x="0" y="42"/>
                  </a:cxn>
                  <a:cxn ang="0">
                    <a:pos x="2" y="31"/>
                  </a:cxn>
                  <a:cxn ang="0">
                    <a:pos x="4" y="21"/>
                  </a:cxn>
                  <a:cxn ang="0">
                    <a:pos x="11" y="12"/>
                  </a:cxn>
                  <a:cxn ang="0">
                    <a:pos x="18" y="5"/>
                  </a:cxn>
                  <a:cxn ang="0">
                    <a:pos x="25" y="3"/>
                  </a:cxn>
                  <a:cxn ang="0">
                    <a:pos x="37" y="0"/>
                  </a:cxn>
                  <a:cxn ang="0">
                    <a:pos x="44" y="3"/>
                  </a:cxn>
                  <a:cxn ang="0">
                    <a:pos x="51" y="5"/>
                  </a:cxn>
                  <a:cxn ang="0">
                    <a:pos x="58" y="10"/>
                  </a:cxn>
                  <a:cxn ang="0">
                    <a:pos x="63" y="17"/>
                  </a:cxn>
                  <a:cxn ang="0">
                    <a:pos x="65" y="24"/>
                  </a:cxn>
                  <a:cxn ang="0">
                    <a:pos x="65" y="33"/>
                  </a:cxn>
                  <a:cxn ang="0">
                    <a:pos x="14" y="33"/>
                  </a:cxn>
                  <a:cxn ang="0">
                    <a:pos x="14" y="26"/>
                  </a:cxn>
                  <a:cxn ang="0">
                    <a:pos x="49" y="26"/>
                  </a:cxn>
                  <a:cxn ang="0">
                    <a:pos x="47" y="21"/>
                  </a:cxn>
                  <a:cxn ang="0">
                    <a:pos x="47" y="17"/>
                  </a:cxn>
                  <a:cxn ang="0">
                    <a:pos x="44" y="12"/>
                  </a:cxn>
                  <a:cxn ang="0">
                    <a:pos x="39" y="10"/>
                  </a:cxn>
                  <a:cxn ang="0">
                    <a:pos x="35" y="7"/>
                  </a:cxn>
                  <a:cxn ang="0">
                    <a:pos x="32" y="7"/>
                  </a:cxn>
                  <a:cxn ang="0">
                    <a:pos x="25" y="7"/>
                  </a:cxn>
                  <a:cxn ang="0">
                    <a:pos x="18" y="12"/>
                  </a:cxn>
                  <a:cxn ang="0">
                    <a:pos x="16" y="19"/>
                  </a:cxn>
                  <a:cxn ang="0">
                    <a:pos x="14" y="26"/>
                  </a:cxn>
                </a:cxnLst>
                <a:rect l="0" t="0" r="r" b="b"/>
                <a:pathLst>
                  <a:path w="65" h="84">
                    <a:moveTo>
                      <a:pt x="14" y="33"/>
                    </a:moveTo>
                    <a:lnTo>
                      <a:pt x="14" y="42"/>
                    </a:lnTo>
                    <a:lnTo>
                      <a:pt x="16" y="52"/>
                    </a:lnTo>
                    <a:lnTo>
                      <a:pt x="21" y="59"/>
                    </a:lnTo>
                    <a:lnTo>
                      <a:pt x="28" y="63"/>
                    </a:lnTo>
                    <a:lnTo>
                      <a:pt x="35" y="68"/>
                    </a:lnTo>
                    <a:lnTo>
                      <a:pt x="42" y="68"/>
                    </a:lnTo>
                    <a:lnTo>
                      <a:pt x="49" y="68"/>
                    </a:lnTo>
                    <a:lnTo>
                      <a:pt x="56" y="66"/>
                    </a:lnTo>
                    <a:lnTo>
                      <a:pt x="61" y="59"/>
                    </a:lnTo>
                    <a:lnTo>
                      <a:pt x="65" y="49"/>
                    </a:lnTo>
                    <a:lnTo>
                      <a:pt x="65" y="52"/>
                    </a:lnTo>
                    <a:lnTo>
                      <a:pt x="65" y="61"/>
                    </a:lnTo>
                    <a:lnTo>
                      <a:pt x="61" y="68"/>
                    </a:lnTo>
                    <a:lnTo>
                      <a:pt x="56" y="75"/>
                    </a:lnTo>
                    <a:lnTo>
                      <a:pt x="49" y="80"/>
                    </a:lnTo>
                    <a:lnTo>
                      <a:pt x="42" y="82"/>
                    </a:lnTo>
                    <a:lnTo>
                      <a:pt x="35" y="84"/>
                    </a:lnTo>
                    <a:lnTo>
                      <a:pt x="25" y="82"/>
                    </a:lnTo>
                    <a:lnTo>
                      <a:pt x="16" y="80"/>
                    </a:lnTo>
                    <a:lnTo>
                      <a:pt x="9" y="73"/>
                    </a:lnTo>
                    <a:lnTo>
                      <a:pt x="4" y="63"/>
                    </a:lnTo>
                    <a:lnTo>
                      <a:pt x="2" y="54"/>
                    </a:lnTo>
                    <a:lnTo>
                      <a:pt x="0" y="42"/>
                    </a:lnTo>
                    <a:lnTo>
                      <a:pt x="2" y="31"/>
                    </a:lnTo>
                    <a:lnTo>
                      <a:pt x="4" y="21"/>
                    </a:lnTo>
                    <a:lnTo>
                      <a:pt x="11" y="12"/>
                    </a:lnTo>
                    <a:lnTo>
                      <a:pt x="18" y="5"/>
                    </a:lnTo>
                    <a:lnTo>
                      <a:pt x="25" y="3"/>
                    </a:lnTo>
                    <a:lnTo>
                      <a:pt x="37" y="0"/>
                    </a:lnTo>
                    <a:lnTo>
                      <a:pt x="44" y="3"/>
                    </a:lnTo>
                    <a:lnTo>
                      <a:pt x="51" y="5"/>
                    </a:lnTo>
                    <a:lnTo>
                      <a:pt x="58" y="10"/>
                    </a:lnTo>
                    <a:lnTo>
                      <a:pt x="63" y="17"/>
                    </a:lnTo>
                    <a:lnTo>
                      <a:pt x="65" y="24"/>
                    </a:lnTo>
                    <a:lnTo>
                      <a:pt x="65" y="33"/>
                    </a:lnTo>
                    <a:lnTo>
                      <a:pt x="14" y="33"/>
                    </a:lnTo>
                    <a:close/>
                    <a:moveTo>
                      <a:pt x="14" y="26"/>
                    </a:moveTo>
                    <a:lnTo>
                      <a:pt x="49" y="26"/>
                    </a:lnTo>
                    <a:lnTo>
                      <a:pt x="47" y="21"/>
                    </a:lnTo>
                    <a:lnTo>
                      <a:pt x="47" y="17"/>
                    </a:lnTo>
                    <a:lnTo>
                      <a:pt x="44" y="12"/>
                    </a:lnTo>
                    <a:lnTo>
                      <a:pt x="39" y="10"/>
                    </a:lnTo>
                    <a:lnTo>
                      <a:pt x="35" y="7"/>
                    </a:lnTo>
                    <a:lnTo>
                      <a:pt x="32" y="7"/>
                    </a:lnTo>
                    <a:lnTo>
                      <a:pt x="25" y="7"/>
                    </a:lnTo>
                    <a:lnTo>
                      <a:pt x="18" y="12"/>
                    </a:lnTo>
                    <a:lnTo>
                      <a:pt x="16" y="19"/>
                    </a:lnTo>
                    <a:lnTo>
                      <a:pt x="14" y="26"/>
                    </a:lnTo>
                    <a:close/>
                  </a:path>
                </a:pathLst>
              </a:custGeom>
              <a:solidFill>
                <a:srgbClr val="000000"/>
              </a:solidFill>
              <a:ln w="0">
                <a:solidFill>
                  <a:srgbClr val="000000"/>
                </a:solidFill>
                <a:round/>
                <a:headEnd/>
                <a:tailEnd/>
              </a:ln>
            </p:spPr>
            <p:txBody>
              <a:bodyPr/>
              <a:lstStyle/>
              <a:p>
                <a:endParaRPr lang="en-US"/>
              </a:p>
            </p:txBody>
          </p:sp>
          <p:sp>
            <p:nvSpPr>
              <p:cNvPr id="534777" name="Freeform 249"/>
              <p:cNvSpPr>
                <a:spLocks noEditPoints="1"/>
              </p:cNvSpPr>
              <p:nvPr/>
            </p:nvSpPr>
            <p:spPr bwMode="auto">
              <a:xfrm>
                <a:off x="4049" y="292"/>
                <a:ext cx="80" cy="125"/>
              </a:xfrm>
              <a:custGeom>
                <a:avLst/>
                <a:gdLst/>
                <a:ahLst/>
                <a:cxnLst>
                  <a:cxn ang="0">
                    <a:pos x="49" y="118"/>
                  </a:cxn>
                  <a:cxn ang="0">
                    <a:pos x="38" y="123"/>
                  </a:cxn>
                  <a:cxn ang="0">
                    <a:pos x="24" y="123"/>
                  </a:cxn>
                  <a:cxn ang="0">
                    <a:pos x="10" y="114"/>
                  </a:cxn>
                  <a:cxn ang="0">
                    <a:pos x="0" y="97"/>
                  </a:cxn>
                  <a:cxn ang="0">
                    <a:pos x="0" y="76"/>
                  </a:cxn>
                  <a:cxn ang="0">
                    <a:pos x="10" y="55"/>
                  </a:cxn>
                  <a:cxn ang="0">
                    <a:pos x="28" y="44"/>
                  </a:cxn>
                  <a:cxn ang="0">
                    <a:pos x="45" y="44"/>
                  </a:cxn>
                  <a:cxn ang="0">
                    <a:pos x="54" y="51"/>
                  </a:cxn>
                  <a:cxn ang="0">
                    <a:pos x="54" y="25"/>
                  </a:cxn>
                  <a:cxn ang="0">
                    <a:pos x="54" y="16"/>
                  </a:cxn>
                  <a:cxn ang="0">
                    <a:pos x="54" y="11"/>
                  </a:cxn>
                  <a:cxn ang="0">
                    <a:pos x="49" y="9"/>
                  </a:cxn>
                  <a:cxn ang="0">
                    <a:pos x="45" y="11"/>
                  </a:cxn>
                  <a:cxn ang="0">
                    <a:pos x="66" y="0"/>
                  </a:cxn>
                  <a:cxn ang="0">
                    <a:pos x="71" y="90"/>
                  </a:cxn>
                  <a:cxn ang="0">
                    <a:pos x="71" y="107"/>
                  </a:cxn>
                  <a:cxn ang="0">
                    <a:pos x="71" y="111"/>
                  </a:cxn>
                  <a:cxn ang="0">
                    <a:pos x="73" y="114"/>
                  </a:cxn>
                  <a:cxn ang="0">
                    <a:pos x="78" y="114"/>
                  </a:cxn>
                  <a:cxn ang="0">
                    <a:pos x="80" y="116"/>
                  </a:cxn>
                  <a:cxn ang="0">
                    <a:pos x="54" y="125"/>
                  </a:cxn>
                  <a:cxn ang="0">
                    <a:pos x="54" y="104"/>
                  </a:cxn>
                  <a:cxn ang="0">
                    <a:pos x="54" y="62"/>
                  </a:cxn>
                  <a:cxn ang="0">
                    <a:pos x="49" y="53"/>
                  </a:cxn>
                  <a:cxn ang="0">
                    <a:pos x="40" y="48"/>
                  </a:cxn>
                  <a:cxn ang="0">
                    <a:pos x="28" y="48"/>
                  </a:cxn>
                  <a:cxn ang="0">
                    <a:pos x="19" y="60"/>
                  </a:cxn>
                  <a:cxn ang="0">
                    <a:pos x="14" y="79"/>
                  </a:cxn>
                  <a:cxn ang="0">
                    <a:pos x="19" y="97"/>
                  </a:cxn>
                  <a:cxn ang="0">
                    <a:pos x="28" y="109"/>
                  </a:cxn>
                  <a:cxn ang="0">
                    <a:pos x="40" y="114"/>
                  </a:cxn>
                  <a:cxn ang="0">
                    <a:pos x="54" y="104"/>
                  </a:cxn>
                </a:cxnLst>
                <a:rect l="0" t="0" r="r" b="b"/>
                <a:pathLst>
                  <a:path w="80" h="125">
                    <a:moveTo>
                      <a:pt x="54" y="111"/>
                    </a:moveTo>
                    <a:lnTo>
                      <a:pt x="49" y="118"/>
                    </a:lnTo>
                    <a:lnTo>
                      <a:pt x="45" y="121"/>
                    </a:lnTo>
                    <a:lnTo>
                      <a:pt x="38" y="123"/>
                    </a:lnTo>
                    <a:lnTo>
                      <a:pt x="33" y="125"/>
                    </a:lnTo>
                    <a:lnTo>
                      <a:pt x="24" y="123"/>
                    </a:lnTo>
                    <a:lnTo>
                      <a:pt x="17" y="121"/>
                    </a:lnTo>
                    <a:lnTo>
                      <a:pt x="10" y="114"/>
                    </a:lnTo>
                    <a:lnTo>
                      <a:pt x="5" y="107"/>
                    </a:lnTo>
                    <a:lnTo>
                      <a:pt x="0" y="97"/>
                    </a:lnTo>
                    <a:lnTo>
                      <a:pt x="0" y="86"/>
                    </a:lnTo>
                    <a:lnTo>
                      <a:pt x="0" y="76"/>
                    </a:lnTo>
                    <a:lnTo>
                      <a:pt x="5" y="65"/>
                    </a:lnTo>
                    <a:lnTo>
                      <a:pt x="10" y="55"/>
                    </a:lnTo>
                    <a:lnTo>
                      <a:pt x="19" y="48"/>
                    </a:lnTo>
                    <a:lnTo>
                      <a:pt x="28" y="44"/>
                    </a:lnTo>
                    <a:lnTo>
                      <a:pt x="38" y="41"/>
                    </a:lnTo>
                    <a:lnTo>
                      <a:pt x="45" y="44"/>
                    </a:lnTo>
                    <a:lnTo>
                      <a:pt x="49" y="46"/>
                    </a:lnTo>
                    <a:lnTo>
                      <a:pt x="54" y="51"/>
                    </a:lnTo>
                    <a:lnTo>
                      <a:pt x="54" y="32"/>
                    </a:lnTo>
                    <a:lnTo>
                      <a:pt x="54" y="25"/>
                    </a:lnTo>
                    <a:lnTo>
                      <a:pt x="54" y="18"/>
                    </a:lnTo>
                    <a:lnTo>
                      <a:pt x="54" y="16"/>
                    </a:lnTo>
                    <a:lnTo>
                      <a:pt x="54" y="14"/>
                    </a:lnTo>
                    <a:lnTo>
                      <a:pt x="54" y="11"/>
                    </a:lnTo>
                    <a:lnTo>
                      <a:pt x="52" y="9"/>
                    </a:lnTo>
                    <a:lnTo>
                      <a:pt x="49" y="9"/>
                    </a:lnTo>
                    <a:lnTo>
                      <a:pt x="47" y="9"/>
                    </a:lnTo>
                    <a:lnTo>
                      <a:pt x="45" y="11"/>
                    </a:lnTo>
                    <a:lnTo>
                      <a:pt x="45" y="9"/>
                    </a:lnTo>
                    <a:lnTo>
                      <a:pt x="66" y="0"/>
                    </a:lnTo>
                    <a:lnTo>
                      <a:pt x="71" y="0"/>
                    </a:lnTo>
                    <a:lnTo>
                      <a:pt x="71" y="90"/>
                    </a:lnTo>
                    <a:lnTo>
                      <a:pt x="71" y="100"/>
                    </a:lnTo>
                    <a:lnTo>
                      <a:pt x="71" y="107"/>
                    </a:lnTo>
                    <a:lnTo>
                      <a:pt x="71" y="109"/>
                    </a:lnTo>
                    <a:lnTo>
                      <a:pt x="71" y="111"/>
                    </a:lnTo>
                    <a:lnTo>
                      <a:pt x="73" y="114"/>
                    </a:lnTo>
                    <a:lnTo>
                      <a:pt x="75" y="116"/>
                    </a:lnTo>
                    <a:lnTo>
                      <a:pt x="78" y="114"/>
                    </a:lnTo>
                    <a:lnTo>
                      <a:pt x="80" y="114"/>
                    </a:lnTo>
                    <a:lnTo>
                      <a:pt x="80" y="116"/>
                    </a:lnTo>
                    <a:lnTo>
                      <a:pt x="59" y="125"/>
                    </a:lnTo>
                    <a:lnTo>
                      <a:pt x="54" y="125"/>
                    </a:lnTo>
                    <a:lnTo>
                      <a:pt x="54" y="111"/>
                    </a:lnTo>
                    <a:close/>
                    <a:moveTo>
                      <a:pt x="54" y="104"/>
                    </a:moveTo>
                    <a:lnTo>
                      <a:pt x="54" y="67"/>
                    </a:lnTo>
                    <a:lnTo>
                      <a:pt x="54" y="62"/>
                    </a:lnTo>
                    <a:lnTo>
                      <a:pt x="52" y="58"/>
                    </a:lnTo>
                    <a:lnTo>
                      <a:pt x="49" y="53"/>
                    </a:lnTo>
                    <a:lnTo>
                      <a:pt x="45" y="51"/>
                    </a:lnTo>
                    <a:lnTo>
                      <a:pt x="40" y="48"/>
                    </a:lnTo>
                    <a:lnTo>
                      <a:pt x="38" y="48"/>
                    </a:lnTo>
                    <a:lnTo>
                      <a:pt x="28" y="48"/>
                    </a:lnTo>
                    <a:lnTo>
                      <a:pt x="24" y="53"/>
                    </a:lnTo>
                    <a:lnTo>
                      <a:pt x="19" y="60"/>
                    </a:lnTo>
                    <a:lnTo>
                      <a:pt x="17" y="69"/>
                    </a:lnTo>
                    <a:lnTo>
                      <a:pt x="14" y="79"/>
                    </a:lnTo>
                    <a:lnTo>
                      <a:pt x="17" y="90"/>
                    </a:lnTo>
                    <a:lnTo>
                      <a:pt x="19" y="97"/>
                    </a:lnTo>
                    <a:lnTo>
                      <a:pt x="21" y="104"/>
                    </a:lnTo>
                    <a:lnTo>
                      <a:pt x="28" y="109"/>
                    </a:lnTo>
                    <a:lnTo>
                      <a:pt x="33" y="111"/>
                    </a:lnTo>
                    <a:lnTo>
                      <a:pt x="40" y="114"/>
                    </a:lnTo>
                    <a:lnTo>
                      <a:pt x="47" y="111"/>
                    </a:lnTo>
                    <a:lnTo>
                      <a:pt x="54" y="104"/>
                    </a:lnTo>
                    <a:close/>
                  </a:path>
                </a:pathLst>
              </a:custGeom>
              <a:solidFill>
                <a:srgbClr val="000000"/>
              </a:solidFill>
              <a:ln w="0">
                <a:solidFill>
                  <a:srgbClr val="000000"/>
                </a:solidFill>
                <a:round/>
                <a:headEnd/>
                <a:tailEnd/>
              </a:ln>
            </p:spPr>
            <p:txBody>
              <a:bodyPr/>
              <a:lstStyle/>
              <a:p>
                <a:endParaRPr lang="en-US"/>
              </a:p>
            </p:txBody>
          </p:sp>
          <p:sp>
            <p:nvSpPr>
              <p:cNvPr id="534776" name="Freeform 248"/>
              <p:cNvSpPr>
                <a:spLocks/>
              </p:cNvSpPr>
              <p:nvPr/>
            </p:nvSpPr>
            <p:spPr bwMode="auto">
              <a:xfrm>
                <a:off x="4197" y="296"/>
                <a:ext cx="44" cy="119"/>
              </a:xfrm>
              <a:custGeom>
                <a:avLst/>
                <a:gdLst/>
                <a:ahLst/>
                <a:cxnLst>
                  <a:cxn ang="0">
                    <a:pos x="0" y="12"/>
                  </a:cxn>
                  <a:cxn ang="0">
                    <a:pos x="28" y="0"/>
                  </a:cxn>
                  <a:cxn ang="0">
                    <a:pos x="30" y="0"/>
                  </a:cxn>
                  <a:cxn ang="0">
                    <a:pos x="30" y="98"/>
                  </a:cxn>
                  <a:cxn ang="0">
                    <a:pos x="30" y="107"/>
                  </a:cxn>
                  <a:cxn ang="0">
                    <a:pos x="30" y="112"/>
                  </a:cxn>
                  <a:cxn ang="0">
                    <a:pos x="33" y="114"/>
                  </a:cxn>
                  <a:cxn ang="0">
                    <a:pos x="35" y="114"/>
                  </a:cxn>
                  <a:cxn ang="0">
                    <a:pos x="40" y="117"/>
                  </a:cxn>
                  <a:cxn ang="0">
                    <a:pos x="44" y="117"/>
                  </a:cxn>
                  <a:cxn ang="0">
                    <a:pos x="44" y="119"/>
                  </a:cxn>
                  <a:cxn ang="0">
                    <a:pos x="2" y="119"/>
                  </a:cxn>
                  <a:cxn ang="0">
                    <a:pos x="2" y="117"/>
                  </a:cxn>
                  <a:cxn ang="0">
                    <a:pos x="7" y="117"/>
                  </a:cxn>
                  <a:cxn ang="0">
                    <a:pos x="12" y="114"/>
                  </a:cxn>
                  <a:cxn ang="0">
                    <a:pos x="14" y="114"/>
                  </a:cxn>
                  <a:cxn ang="0">
                    <a:pos x="14" y="112"/>
                  </a:cxn>
                  <a:cxn ang="0">
                    <a:pos x="16" y="110"/>
                  </a:cxn>
                  <a:cxn ang="0">
                    <a:pos x="16" y="105"/>
                  </a:cxn>
                  <a:cxn ang="0">
                    <a:pos x="16" y="98"/>
                  </a:cxn>
                  <a:cxn ang="0">
                    <a:pos x="16" y="33"/>
                  </a:cxn>
                  <a:cxn ang="0">
                    <a:pos x="16" y="26"/>
                  </a:cxn>
                  <a:cxn ang="0">
                    <a:pos x="16" y="21"/>
                  </a:cxn>
                  <a:cxn ang="0">
                    <a:pos x="14" y="17"/>
                  </a:cxn>
                  <a:cxn ang="0">
                    <a:pos x="14" y="14"/>
                  </a:cxn>
                  <a:cxn ang="0">
                    <a:pos x="14" y="12"/>
                  </a:cxn>
                  <a:cxn ang="0">
                    <a:pos x="12" y="12"/>
                  </a:cxn>
                  <a:cxn ang="0">
                    <a:pos x="9" y="12"/>
                  </a:cxn>
                  <a:cxn ang="0">
                    <a:pos x="5" y="12"/>
                  </a:cxn>
                  <a:cxn ang="0">
                    <a:pos x="0" y="14"/>
                  </a:cxn>
                  <a:cxn ang="0">
                    <a:pos x="0" y="12"/>
                  </a:cxn>
                </a:cxnLst>
                <a:rect l="0" t="0" r="r" b="b"/>
                <a:pathLst>
                  <a:path w="44" h="119">
                    <a:moveTo>
                      <a:pt x="0" y="12"/>
                    </a:moveTo>
                    <a:lnTo>
                      <a:pt x="28" y="0"/>
                    </a:lnTo>
                    <a:lnTo>
                      <a:pt x="30" y="0"/>
                    </a:lnTo>
                    <a:lnTo>
                      <a:pt x="30" y="98"/>
                    </a:lnTo>
                    <a:lnTo>
                      <a:pt x="30" y="107"/>
                    </a:lnTo>
                    <a:lnTo>
                      <a:pt x="30" y="112"/>
                    </a:lnTo>
                    <a:lnTo>
                      <a:pt x="33" y="114"/>
                    </a:lnTo>
                    <a:lnTo>
                      <a:pt x="35" y="114"/>
                    </a:lnTo>
                    <a:lnTo>
                      <a:pt x="40" y="117"/>
                    </a:lnTo>
                    <a:lnTo>
                      <a:pt x="44" y="117"/>
                    </a:lnTo>
                    <a:lnTo>
                      <a:pt x="44" y="119"/>
                    </a:lnTo>
                    <a:lnTo>
                      <a:pt x="2" y="119"/>
                    </a:lnTo>
                    <a:lnTo>
                      <a:pt x="2" y="117"/>
                    </a:lnTo>
                    <a:lnTo>
                      <a:pt x="7" y="117"/>
                    </a:lnTo>
                    <a:lnTo>
                      <a:pt x="12" y="114"/>
                    </a:lnTo>
                    <a:lnTo>
                      <a:pt x="14" y="114"/>
                    </a:lnTo>
                    <a:lnTo>
                      <a:pt x="14" y="112"/>
                    </a:lnTo>
                    <a:lnTo>
                      <a:pt x="16" y="110"/>
                    </a:lnTo>
                    <a:lnTo>
                      <a:pt x="16" y="105"/>
                    </a:lnTo>
                    <a:lnTo>
                      <a:pt x="16" y="98"/>
                    </a:lnTo>
                    <a:lnTo>
                      <a:pt x="16" y="33"/>
                    </a:lnTo>
                    <a:lnTo>
                      <a:pt x="16" y="26"/>
                    </a:lnTo>
                    <a:lnTo>
                      <a:pt x="16" y="21"/>
                    </a:lnTo>
                    <a:lnTo>
                      <a:pt x="14" y="17"/>
                    </a:lnTo>
                    <a:lnTo>
                      <a:pt x="14" y="14"/>
                    </a:lnTo>
                    <a:lnTo>
                      <a:pt x="14" y="12"/>
                    </a:lnTo>
                    <a:lnTo>
                      <a:pt x="12" y="12"/>
                    </a:lnTo>
                    <a:lnTo>
                      <a:pt x="9" y="12"/>
                    </a:lnTo>
                    <a:lnTo>
                      <a:pt x="5" y="12"/>
                    </a:lnTo>
                    <a:lnTo>
                      <a:pt x="0" y="14"/>
                    </a:lnTo>
                    <a:lnTo>
                      <a:pt x="0" y="12"/>
                    </a:lnTo>
                    <a:close/>
                  </a:path>
                </a:pathLst>
              </a:custGeom>
              <a:solidFill>
                <a:srgbClr val="000000"/>
              </a:solidFill>
              <a:ln w="0">
                <a:solidFill>
                  <a:srgbClr val="000000"/>
                </a:solidFill>
                <a:round/>
                <a:headEnd/>
                <a:tailEnd/>
              </a:ln>
            </p:spPr>
            <p:txBody>
              <a:bodyPr/>
              <a:lstStyle/>
              <a:p>
                <a:endParaRPr lang="en-US"/>
              </a:p>
            </p:txBody>
          </p:sp>
          <p:sp>
            <p:nvSpPr>
              <p:cNvPr id="534775" name="Freeform 247"/>
              <p:cNvSpPr>
                <a:spLocks/>
              </p:cNvSpPr>
              <p:nvPr/>
            </p:nvSpPr>
            <p:spPr bwMode="auto">
              <a:xfrm>
                <a:off x="4319" y="333"/>
                <a:ext cx="51" cy="84"/>
              </a:xfrm>
              <a:custGeom>
                <a:avLst/>
                <a:gdLst/>
                <a:ahLst/>
                <a:cxnLst>
                  <a:cxn ang="0">
                    <a:pos x="46" y="28"/>
                  </a:cxn>
                  <a:cxn ang="0">
                    <a:pos x="42" y="21"/>
                  </a:cxn>
                  <a:cxn ang="0">
                    <a:pos x="37" y="12"/>
                  </a:cxn>
                  <a:cxn ang="0">
                    <a:pos x="23" y="7"/>
                  </a:cxn>
                  <a:cxn ang="0">
                    <a:pos x="14" y="10"/>
                  </a:cxn>
                  <a:cxn ang="0">
                    <a:pos x="9" y="17"/>
                  </a:cxn>
                  <a:cxn ang="0">
                    <a:pos x="11" y="24"/>
                  </a:cxn>
                  <a:cxn ang="0">
                    <a:pos x="23" y="31"/>
                  </a:cxn>
                  <a:cxn ang="0">
                    <a:pos x="42" y="42"/>
                  </a:cxn>
                  <a:cxn ang="0">
                    <a:pos x="51" y="54"/>
                  </a:cxn>
                  <a:cxn ang="0">
                    <a:pos x="51" y="66"/>
                  </a:cxn>
                  <a:cxn ang="0">
                    <a:pos x="44" y="77"/>
                  </a:cxn>
                  <a:cxn ang="0">
                    <a:pos x="25" y="84"/>
                  </a:cxn>
                  <a:cxn ang="0">
                    <a:pos x="9" y="80"/>
                  </a:cxn>
                  <a:cxn ang="0">
                    <a:pos x="4" y="80"/>
                  </a:cxn>
                  <a:cxn ang="0">
                    <a:pos x="0" y="84"/>
                  </a:cxn>
                  <a:cxn ang="0">
                    <a:pos x="0" y="56"/>
                  </a:cxn>
                  <a:cxn ang="0">
                    <a:pos x="2" y="63"/>
                  </a:cxn>
                  <a:cxn ang="0">
                    <a:pos x="9" y="73"/>
                  </a:cxn>
                  <a:cxn ang="0">
                    <a:pos x="25" y="77"/>
                  </a:cxn>
                  <a:cxn ang="0">
                    <a:pos x="35" y="75"/>
                  </a:cxn>
                  <a:cxn ang="0">
                    <a:pos x="39" y="66"/>
                  </a:cxn>
                  <a:cxn ang="0">
                    <a:pos x="35" y="56"/>
                  </a:cxn>
                  <a:cxn ang="0">
                    <a:pos x="25" y="49"/>
                  </a:cxn>
                  <a:cxn ang="0">
                    <a:pos x="11" y="42"/>
                  </a:cxn>
                  <a:cxn ang="0">
                    <a:pos x="2" y="35"/>
                  </a:cxn>
                  <a:cxn ang="0">
                    <a:pos x="0" y="24"/>
                  </a:cxn>
                  <a:cxn ang="0">
                    <a:pos x="2" y="12"/>
                  </a:cxn>
                  <a:cxn ang="0">
                    <a:pos x="11" y="3"/>
                  </a:cxn>
                  <a:cxn ang="0">
                    <a:pos x="23" y="0"/>
                  </a:cxn>
                  <a:cxn ang="0">
                    <a:pos x="35" y="3"/>
                  </a:cxn>
                  <a:cxn ang="0">
                    <a:pos x="39" y="5"/>
                  </a:cxn>
                  <a:cxn ang="0">
                    <a:pos x="42" y="5"/>
                  </a:cxn>
                  <a:cxn ang="0">
                    <a:pos x="44" y="0"/>
                  </a:cxn>
                </a:cxnLst>
                <a:rect l="0" t="0" r="r" b="b"/>
                <a:pathLst>
                  <a:path w="51" h="84">
                    <a:moveTo>
                      <a:pt x="46" y="0"/>
                    </a:moveTo>
                    <a:lnTo>
                      <a:pt x="46" y="28"/>
                    </a:lnTo>
                    <a:lnTo>
                      <a:pt x="44" y="28"/>
                    </a:lnTo>
                    <a:lnTo>
                      <a:pt x="42" y="21"/>
                    </a:lnTo>
                    <a:lnTo>
                      <a:pt x="39" y="14"/>
                    </a:lnTo>
                    <a:lnTo>
                      <a:pt x="37" y="12"/>
                    </a:lnTo>
                    <a:lnTo>
                      <a:pt x="30" y="7"/>
                    </a:lnTo>
                    <a:lnTo>
                      <a:pt x="23" y="7"/>
                    </a:lnTo>
                    <a:lnTo>
                      <a:pt x="18" y="7"/>
                    </a:lnTo>
                    <a:lnTo>
                      <a:pt x="14" y="10"/>
                    </a:lnTo>
                    <a:lnTo>
                      <a:pt x="11" y="12"/>
                    </a:lnTo>
                    <a:lnTo>
                      <a:pt x="9" y="17"/>
                    </a:lnTo>
                    <a:lnTo>
                      <a:pt x="11" y="21"/>
                    </a:lnTo>
                    <a:lnTo>
                      <a:pt x="11" y="24"/>
                    </a:lnTo>
                    <a:lnTo>
                      <a:pt x="16" y="28"/>
                    </a:lnTo>
                    <a:lnTo>
                      <a:pt x="23" y="31"/>
                    </a:lnTo>
                    <a:lnTo>
                      <a:pt x="35" y="38"/>
                    </a:lnTo>
                    <a:lnTo>
                      <a:pt x="42" y="42"/>
                    </a:lnTo>
                    <a:lnTo>
                      <a:pt x="49" y="47"/>
                    </a:lnTo>
                    <a:lnTo>
                      <a:pt x="51" y="54"/>
                    </a:lnTo>
                    <a:lnTo>
                      <a:pt x="51" y="61"/>
                    </a:lnTo>
                    <a:lnTo>
                      <a:pt x="51" y="66"/>
                    </a:lnTo>
                    <a:lnTo>
                      <a:pt x="49" y="73"/>
                    </a:lnTo>
                    <a:lnTo>
                      <a:pt x="44" y="77"/>
                    </a:lnTo>
                    <a:lnTo>
                      <a:pt x="35" y="82"/>
                    </a:lnTo>
                    <a:lnTo>
                      <a:pt x="25" y="84"/>
                    </a:lnTo>
                    <a:lnTo>
                      <a:pt x="18" y="82"/>
                    </a:lnTo>
                    <a:lnTo>
                      <a:pt x="9" y="80"/>
                    </a:lnTo>
                    <a:lnTo>
                      <a:pt x="7" y="80"/>
                    </a:lnTo>
                    <a:lnTo>
                      <a:pt x="4" y="80"/>
                    </a:lnTo>
                    <a:lnTo>
                      <a:pt x="2" y="80"/>
                    </a:lnTo>
                    <a:lnTo>
                      <a:pt x="0" y="84"/>
                    </a:lnTo>
                    <a:lnTo>
                      <a:pt x="0" y="56"/>
                    </a:lnTo>
                    <a:lnTo>
                      <a:pt x="2" y="63"/>
                    </a:lnTo>
                    <a:lnTo>
                      <a:pt x="7" y="68"/>
                    </a:lnTo>
                    <a:lnTo>
                      <a:pt x="9" y="73"/>
                    </a:lnTo>
                    <a:lnTo>
                      <a:pt x="18" y="77"/>
                    </a:lnTo>
                    <a:lnTo>
                      <a:pt x="25" y="77"/>
                    </a:lnTo>
                    <a:lnTo>
                      <a:pt x="30" y="77"/>
                    </a:lnTo>
                    <a:lnTo>
                      <a:pt x="35" y="75"/>
                    </a:lnTo>
                    <a:lnTo>
                      <a:pt x="37" y="70"/>
                    </a:lnTo>
                    <a:lnTo>
                      <a:pt x="39" y="66"/>
                    </a:lnTo>
                    <a:lnTo>
                      <a:pt x="37" y="61"/>
                    </a:lnTo>
                    <a:lnTo>
                      <a:pt x="35" y="56"/>
                    </a:lnTo>
                    <a:lnTo>
                      <a:pt x="32" y="54"/>
                    </a:lnTo>
                    <a:lnTo>
                      <a:pt x="25" y="49"/>
                    </a:lnTo>
                    <a:lnTo>
                      <a:pt x="18" y="47"/>
                    </a:lnTo>
                    <a:lnTo>
                      <a:pt x="11" y="42"/>
                    </a:lnTo>
                    <a:lnTo>
                      <a:pt x="7" y="38"/>
                    </a:lnTo>
                    <a:lnTo>
                      <a:pt x="2" y="35"/>
                    </a:lnTo>
                    <a:lnTo>
                      <a:pt x="0" y="31"/>
                    </a:lnTo>
                    <a:lnTo>
                      <a:pt x="0" y="24"/>
                    </a:lnTo>
                    <a:lnTo>
                      <a:pt x="0" y="17"/>
                    </a:lnTo>
                    <a:lnTo>
                      <a:pt x="2" y="12"/>
                    </a:lnTo>
                    <a:lnTo>
                      <a:pt x="4" y="7"/>
                    </a:lnTo>
                    <a:lnTo>
                      <a:pt x="11" y="3"/>
                    </a:lnTo>
                    <a:lnTo>
                      <a:pt x="16" y="3"/>
                    </a:lnTo>
                    <a:lnTo>
                      <a:pt x="23" y="0"/>
                    </a:lnTo>
                    <a:lnTo>
                      <a:pt x="28" y="3"/>
                    </a:lnTo>
                    <a:lnTo>
                      <a:pt x="35" y="3"/>
                    </a:lnTo>
                    <a:lnTo>
                      <a:pt x="39" y="5"/>
                    </a:lnTo>
                    <a:lnTo>
                      <a:pt x="42" y="5"/>
                    </a:lnTo>
                    <a:lnTo>
                      <a:pt x="44" y="3"/>
                    </a:lnTo>
                    <a:lnTo>
                      <a:pt x="44" y="0"/>
                    </a:lnTo>
                    <a:lnTo>
                      <a:pt x="46" y="0"/>
                    </a:lnTo>
                    <a:close/>
                  </a:path>
                </a:pathLst>
              </a:custGeom>
              <a:solidFill>
                <a:srgbClr val="000000"/>
              </a:solidFill>
              <a:ln w="0">
                <a:solidFill>
                  <a:srgbClr val="000000"/>
                </a:solidFill>
                <a:round/>
                <a:headEnd/>
                <a:tailEnd/>
              </a:ln>
            </p:spPr>
            <p:txBody>
              <a:bodyPr/>
              <a:lstStyle/>
              <a:p>
                <a:endParaRPr lang="en-US"/>
              </a:p>
            </p:txBody>
          </p:sp>
          <p:sp>
            <p:nvSpPr>
              <p:cNvPr id="534774" name="Freeform 246"/>
              <p:cNvSpPr>
                <a:spLocks/>
              </p:cNvSpPr>
              <p:nvPr/>
            </p:nvSpPr>
            <p:spPr bwMode="auto">
              <a:xfrm>
                <a:off x="4377" y="310"/>
                <a:ext cx="49" cy="107"/>
              </a:xfrm>
              <a:custGeom>
                <a:avLst/>
                <a:gdLst/>
                <a:ahLst/>
                <a:cxnLst>
                  <a:cxn ang="0">
                    <a:pos x="26" y="0"/>
                  </a:cxn>
                  <a:cxn ang="0">
                    <a:pos x="26" y="26"/>
                  </a:cxn>
                  <a:cxn ang="0">
                    <a:pos x="45" y="26"/>
                  </a:cxn>
                  <a:cxn ang="0">
                    <a:pos x="45" y="30"/>
                  </a:cxn>
                  <a:cxn ang="0">
                    <a:pos x="26" y="30"/>
                  </a:cxn>
                  <a:cxn ang="0">
                    <a:pos x="26" y="82"/>
                  </a:cxn>
                  <a:cxn ang="0">
                    <a:pos x="28" y="89"/>
                  </a:cxn>
                  <a:cxn ang="0">
                    <a:pos x="28" y="93"/>
                  </a:cxn>
                  <a:cxn ang="0">
                    <a:pos x="33" y="96"/>
                  </a:cxn>
                  <a:cxn ang="0">
                    <a:pos x="35" y="96"/>
                  </a:cxn>
                  <a:cxn ang="0">
                    <a:pos x="38" y="96"/>
                  </a:cxn>
                  <a:cxn ang="0">
                    <a:pos x="40" y="93"/>
                  </a:cxn>
                  <a:cxn ang="0">
                    <a:pos x="45" y="93"/>
                  </a:cxn>
                  <a:cxn ang="0">
                    <a:pos x="45" y="91"/>
                  </a:cxn>
                  <a:cxn ang="0">
                    <a:pos x="49" y="91"/>
                  </a:cxn>
                  <a:cxn ang="0">
                    <a:pos x="45" y="98"/>
                  </a:cxn>
                  <a:cxn ang="0">
                    <a:pos x="40" y="103"/>
                  </a:cxn>
                  <a:cxn ang="0">
                    <a:pos x="35" y="105"/>
                  </a:cxn>
                  <a:cxn ang="0">
                    <a:pos x="28" y="107"/>
                  </a:cxn>
                  <a:cxn ang="0">
                    <a:pos x="24" y="105"/>
                  </a:cxn>
                  <a:cxn ang="0">
                    <a:pos x="21" y="105"/>
                  </a:cxn>
                  <a:cxn ang="0">
                    <a:pos x="17" y="103"/>
                  </a:cxn>
                  <a:cxn ang="0">
                    <a:pos x="14" y="98"/>
                  </a:cxn>
                  <a:cxn ang="0">
                    <a:pos x="12" y="93"/>
                  </a:cxn>
                  <a:cxn ang="0">
                    <a:pos x="12" y="84"/>
                  </a:cxn>
                  <a:cxn ang="0">
                    <a:pos x="12" y="30"/>
                  </a:cxn>
                  <a:cxn ang="0">
                    <a:pos x="0" y="30"/>
                  </a:cxn>
                  <a:cxn ang="0">
                    <a:pos x="0" y="28"/>
                  </a:cxn>
                  <a:cxn ang="0">
                    <a:pos x="5" y="26"/>
                  </a:cxn>
                  <a:cxn ang="0">
                    <a:pos x="10" y="23"/>
                  </a:cxn>
                  <a:cxn ang="0">
                    <a:pos x="14" y="19"/>
                  </a:cxn>
                  <a:cxn ang="0">
                    <a:pos x="19" y="12"/>
                  </a:cxn>
                  <a:cxn ang="0">
                    <a:pos x="21" y="7"/>
                  </a:cxn>
                  <a:cxn ang="0">
                    <a:pos x="26" y="0"/>
                  </a:cxn>
                  <a:cxn ang="0">
                    <a:pos x="26" y="0"/>
                  </a:cxn>
                </a:cxnLst>
                <a:rect l="0" t="0" r="r" b="b"/>
                <a:pathLst>
                  <a:path w="49" h="107">
                    <a:moveTo>
                      <a:pt x="26" y="0"/>
                    </a:moveTo>
                    <a:lnTo>
                      <a:pt x="26" y="26"/>
                    </a:lnTo>
                    <a:lnTo>
                      <a:pt x="45" y="26"/>
                    </a:lnTo>
                    <a:lnTo>
                      <a:pt x="45" y="30"/>
                    </a:lnTo>
                    <a:lnTo>
                      <a:pt x="26" y="30"/>
                    </a:lnTo>
                    <a:lnTo>
                      <a:pt x="26" y="82"/>
                    </a:lnTo>
                    <a:lnTo>
                      <a:pt x="28" y="89"/>
                    </a:lnTo>
                    <a:lnTo>
                      <a:pt x="28" y="93"/>
                    </a:lnTo>
                    <a:lnTo>
                      <a:pt x="33" y="96"/>
                    </a:lnTo>
                    <a:lnTo>
                      <a:pt x="35" y="96"/>
                    </a:lnTo>
                    <a:lnTo>
                      <a:pt x="38" y="96"/>
                    </a:lnTo>
                    <a:lnTo>
                      <a:pt x="40" y="93"/>
                    </a:lnTo>
                    <a:lnTo>
                      <a:pt x="45" y="93"/>
                    </a:lnTo>
                    <a:lnTo>
                      <a:pt x="45" y="91"/>
                    </a:lnTo>
                    <a:lnTo>
                      <a:pt x="49" y="91"/>
                    </a:lnTo>
                    <a:lnTo>
                      <a:pt x="45" y="98"/>
                    </a:lnTo>
                    <a:lnTo>
                      <a:pt x="40" y="103"/>
                    </a:lnTo>
                    <a:lnTo>
                      <a:pt x="35" y="105"/>
                    </a:lnTo>
                    <a:lnTo>
                      <a:pt x="28" y="107"/>
                    </a:lnTo>
                    <a:lnTo>
                      <a:pt x="24" y="105"/>
                    </a:lnTo>
                    <a:lnTo>
                      <a:pt x="21" y="105"/>
                    </a:lnTo>
                    <a:lnTo>
                      <a:pt x="17" y="103"/>
                    </a:lnTo>
                    <a:lnTo>
                      <a:pt x="14" y="98"/>
                    </a:lnTo>
                    <a:lnTo>
                      <a:pt x="12" y="93"/>
                    </a:lnTo>
                    <a:lnTo>
                      <a:pt x="12" y="84"/>
                    </a:lnTo>
                    <a:lnTo>
                      <a:pt x="12" y="30"/>
                    </a:lnTo>
                    <a:lnTo>
                      <a:pt x="0" y="30"/>
                    </a:lnTo>
                    <a:lnTo>
                      <a:pt x="0" y="28"/>
                    </a:lnTo>
                    <a:lnTo>
                      <a:pt x="5" y="26"/>
                    </a:lnTo>
                    <a:lnTo>
                      <a:pt x="10" y="23"/>
                    </a:lnTo>
                    <a:lnTo>
                      <a:pt x="14" y="19"/>
                    </a:lnTo>
                    <a:lnTo>
                      <a:pt x="19" y="12"/>
                    </a:lnTo>
                    <a:lnTo>
                      <a:pt x="21" y="7"/>
                    </a:lnTo>
                    <a:lnTo>
                      <a:pt x="26" y="0"/>
                    </a:lnTo>
                    <a:close/>
                  </a:path>
                </a:pathLst>
              </a:custGeom>
              <a:solidFill>
                <a:srgbClr val="000000"/>
              </a:solidFill>
              <a:ln w="0">
                <a:solidFill>
                  <a:srgbClr val="000000"/>
                </a:solidFill>
                <a:round/>
                <a:headEnd/>
                <a:tailEnd/>
              </a:ln>
            </p:spPr>
            <p:txBody>
              <a:bodyPr/>
              <a:lstStyle/>
              <a:p>
                <a:endParaRPr lang="en-US"/>
              </a:p>
            </p:txBody>
          </p:sp>
          <p:sp>
            <p:nvSpPr>
              <p:cNvPr id="534773" name="Freeform 245"/>
              <p:cNvSpPr>
                <a:spLocks noEditPoints="1"/>
              </p:cNvSpPr>
              <p:nvPr/>
            </p:nvSpPr>
            <p:spPr bwMode="auto">
              <a:xfrm>
                <a:off x="4431" y="333"/>
                <a:ext cx="68" cy="84"/>
              </a:xfrm>
              <a:custGeom>
                <a:avLst/>
                <a:gdLst/>
                <a:ahLst/>
                <a:cxnLst>
                  <a:cxn ang="0">
                    <a:pos x="14" y="33"/>
                  </a:cxn>
                  <a:cxn ang="0">
                    <a:pos x="14" y="42"/>
                  </a:cxn>
                  <a:cxn ang="0">
                    <a:pos x="16" y="52"/>
                  </a:cxn>
                  <a:cxn ang="0">
                    <a:pos x="21" y="59"/>
                  </a:cxn>
                  <a:cxn ang="0">
                    <a:pos x="28" y="63"/>
                  </a:cxn>
                  <a:cxn ang="0">
                    <a:pos x="35" y="68"/>
                  </a:cxn>
                  <a:cxn ang="0">
                    <a:pos x="42" y="68"/>
                  </a:cxn>
                  <a:cxn ang="0">
                    <a:pos x="49" y="68"/>
                  </a:cxn>
                  <a:cxn ang="0">
                    <a:pos x="56" y="66"/>
                  </a:cxn>
                  <a:cxn ang="0">
                    <a:pos x="61" y="59"/>
                  </a:cxn>
                  <a:cxn ang="0">
                    <a:pos x="66" y="49"/>
                  </a:cxn>
                  <a:cxn ang="0">
                    <a:pos x="68" y="52"/>
                  </a:cxn>
                  <a:cxn ang="0">
                    <a:pos x="66" y="61"/>
                  </a:cxn>
                  <a:cxn ang="0">
                    <a:pos x="61" y="68"/>
                  </a:cxn>
                  <a:cxn ang="0">
                    <a:pos x="56" y="75"/>
                  </a:cxn>
                  <a:cxn ang="0">
                    <a:pos x="49" y="80"/>
                  </a:cxn>
                  <a:cxn ang="0">
                    <a:pos x="42" y="82"/>
                  </a:cxn>
                  <a:cxn ang="0">
                    <a:pos x="35" y="84"/>
                  </a:cxn>
                  <a:cxn ang="0">
                    <a:pos x="26" y="82"/>
                  </a:cxn>
                  <a:cxn ang="0">
                    <a:pos x="19" y="80"/>
                  </a:cxn>
                  <a:cxn ang="0">
                    <a:pos x="12" y="73"/>
                  </a:cxn>
                  <a:cxn ang="0">
                    <a:pos x="5" y="63"/>
                  </a:cxn>
                  <a:cxn ang="0">
                    <a:pos x="2" y="54"/>
                  </a:cxn>
                  <a:cxn ang="0">
                    <a:pos x="0" y="42"/>
                  </a:cxn>
                  <a:cxn ang="0">
                    <a:pos x="2" y="31"/>
                  </a:cxn>
                  <a:cxn ang="0">
                    <a:pos x="5" y="21"/>
                  </a:cxn>
                  <a:cxn ang="0">
                    <a:pos x="12" y="12"/>
                  </a:cxn>
                  <a:cxn ang="0">
                    <a:pos x="19" y="5"/>
                  </a:cxn>
                  <a:cxn ang="0">
                    <a:pos x="28" y="3"/>
                  </a:cxn>
                  <a:cxn ang="0">
                    <a:pos x="38" y="0"/>
                  </a:cxn>
                  <a:cxn ang="0">
                    <a:pos x="45" y="3"/>
                  </a:cxn>
                  <a:cxn ang="0">
                    <a:pos x="52" y="5"/>
                  </a:cxn>
                  <a:cxn ang="0">
                    <a:pos x="59" y="10"/>
                  </a:cxn>
                  <a:cxn ang="0">
                    <a:pos x="63" y="17"/>
                  </a:cxn>
                  <a:cxn ang="0">
                    <a:pos x="66" y="24"/>
                  </a:cxn>
                  <a:cxn ang="0">
                    <a:pos x="68" y="33"/>
                  </a:cxn>
                  <a:cxn ang="0">
                    <a:pos x="14" y="33"/>
                  </a:cxn>
                  <a:cxn ang="0">
                    <a:pos x="14" y="26"/>
                  </a:cxn>
                  <a:cxn ang="0">
                    <a:pos x="49" y="26"/>
                  </a:cxn>
                  <a:cxn ang="0">
                    <a:pos x="47" y="21"/>
                  </a:cxn>
                  <a:cxn ang="0">
                    <a:pos x="47" y="17"/>
                  </a:cxn>
                  <a:cxn ang="0">
                    <a:pos x="45" y="12"/>
                  </a:cxn>
                  <a:cxn ang="0">
                    <a:pos x="40" y="10"/>
                  </a:cxn>
                  <a:cxn ang="0">
                    <a:pos x="38" y="7"/>
                  </a:cxn>
                  <a:cxn ang="0">
                    <a:pos x="33" y="7"/>
                  </a:cxn>
                  <a:cxn ang="0">
                    <a:pos x="26" y="7"/>
                  </a:cxn>
                  <a:cxn ang="0">
                    <a:pos x="19" y="12"/>
                  </a:cxn>
                  <a:cxn ang="0">
                    <a:pos x="16" y="19"/>
                  </a:cxn>
                  <a:cxn ang="0">
                    <a:pos x="14" y="26"/>
                  </a:cxn>
                </a:cxnLst>
                <a:rect l="0" t="0" r="r" b="b"/>
                <a:pathLst>
                  <a:path w="68" h="84">
                    <a:moveTo>
                      <a:pt x="14" y="33"/>
                    </a:moveTo>
                    <a:lnTo>
                      <a:pt x="14" y="42"/>
                    </a:lnTo>
                    <a:lnTo>
                      <a:pt x="16" y="52"/>
                    </a:lnTo>
                    <a:lnTo>
                      <a:pt x="21" y="59"/>
                    </a:lnTo>
                    <a:lnTo>
                      <a:pt x="28" y="63"/>
                    </a:lnTo>
                    <a:lnTo>
                      <a:pt x="35" y="68"/>
                    </a:lnTo>
                    <a:lnTo>
                      <a:pt x="42" y="68"/>
                    </a:lnTo>
                    <a:lnTo>
                      <a:pt x="49" y="68"/>
                    </a:lnTo>
                    <a:lnTo>
                      <a:pt x="56" y="66"/>
                    </a:lnTo>
                    <a:lnTo>
                      <a:pt x="61" y="59"/>
                    </a:lnTo>
                    <a:lnTo>
                      <a:pt x="66" y="49"/>
                    </a:lnTo>
                    <a:lnTo>
                      <a:pt x="68" y="52"/>
                    </a:lnTo>
                    <a:lnTo>
                      <a:pt x="66" y="61"/>
                    </a:lnTo>
                    <a:lnTo>
                      <a:pt x="61" y="68"/>
                    </a:lnTo>
                    <a:lnTo>
                      <a:pt x="56" y="75"/>
                    </a:lnTo>
                    <a:lnTo>
                      <a:pt x="49" y="80"/>
                    </a:lnTo>
                    <a:lnTo>
                      <a:pt x="42" y="82"/>
                    </a:lnTo>
                    <a:lnTo>
                      <a:pt x="35" y="84"/>
                    </a:lnTo>
                    <a:lnTo>
                      <a:pt x="26" y="82"/>
                    </a:lnTo>
                    <a:lnTo>
                      <a:pt x="19" y="80"/>
                    </a:lnTo>
                    <a:lnTo>
                      <a:pt x="12" y="73"/>
                    </a:lnTo>
                    <a:lnTo>
                      <a:pt x="5" y="63"/>
                    </a:lnTo>
                    <a:lnTo>
                      <a:pt x="2" y="54"/>
                    </a:lnTo>
                    <a:lnTo>
                      <a:pt x="0" y="42"/>
                    </a:lnTo>
                    <a:lnTo>
                      <a:pt x="2" y="31"/>
                    </a:lnTo>
                    <a:lnTo>
                      <a:pt x="5" y="21"/>
                    </a:lnTo>
                    <a:lnTo>
                      <a:pt x="12" y="12"/>
                    </a:lnTo>
                    <a:lnTo>
                      <a:pt x="19" y="5"/>
                    </a:lnTo>
                    <a:lnTo>
                      <a:pt x="28" y="3"/>
                    </a:lnTo>
                    <a:lnTo>
                      <a:pt x="38" y="0"/>
                    </a:lnTo>
                    <a:lnTo>
                      <a:pt x="45" y="3"/>
                    </a:lnTo>
                    <a:lnTo>
                      <a:pt x="52" y="5"/>
                    </a:lnTo>
                    <a:lnTo>
                      <a:pt x="59" y="10"/>
                    </a:lnTo>
                    <a:lnTo>
                      <a:pt x="63" y="17"/>
                    </a:lnTo>
                    <a:lnTo>
                      <a:pt x="66" y="24"/>
                    </a:lnTo>
                    <a:lnTo>
                      <a:pt x="68" y="33"/>
                    </a:lnTo>
                    <a:lnTo>
                      <a:pt x="14" y="33"/>
                    </a:lnTo>
                    <a:close/>
                    <a:moveTo>
                      <a:pt x="14" y="26"/>
                    </a:moveTo>
                    <a:lnTo>
                      <a:pt x="49" y="26"/>
                    </a:lnTo>
                    <a:lnTo>
                      <a:pt x="47" y="21"/>
                    </a:lnTo>
                    <a:lnTo>
                      <a:pt x="47" y="17"/>
                    </a:lnTo>
                    <a:lnTo>
                      <a:pt x="45" y="12"/>
                    </a:lnTo>
                    <a:lnTo>
                      <a:pt x="40" y="10"/>
                    </a:lnTo>
                    <a:lnTo>
                      <a:pt x="38" y="7"/>
                    </a:lnTo>
                    <a:lnTo>
                      <a:pt x="33" y="7"/>
                    </a:lnTo>
                    <a:lnTo>
                      <a:pt x="26" y="7"/>
                    </a:lnTo>
                    <a:lnTo>
                      <a:pt x="19" y="12"/>
                    </a:lnTo>
                    <a:lnTo>
                      <a:pt x="16" y="19"/>
                    </a:lnTo>
                    <a:lnTo>
                      <a:pt x="14" y="26"/>
                    </a:lnTo>
                    <a:close/>
                  </a:path>
                </a:pathLst>
              </a:custGeom>
              <a:solidFill>
                <a:srgbClr val="000000"/>
              </a:solidFill>
              <a:ln w="0">
                <a:solidFill>
                  <a:srgbClr val="000000"/>
                </a:solidFill>
                <a:round/>
                <a:headEnd/>
                <a:tailEnd/>
              </a:ln>
            </p:spPr>
            <p:txBody>
              <a:bodyPr/>
              <a:lstStyle/>
              <a:p>
                <a:endParaRPr lang="en-US"/>
              </a:p>
            </p:txBody>
          </p:sp>
          <p:sp>
            <p:nvSpPr>
              <p:cNvPr id="534772" name="Freeform 244"/>
              <p:cNvSpPr>
                <a:spLocks noEditPoints="1"/>
              </p:cNvSpPr>
              <p:nvPr/>
            </p:nvSpPr>
            <p:spPr bwMode="auto">
              <a:xfrm>
                <a:off x="4504" y="333"/>
                <a:ext cx="84" cy="119"/>
              </a:xfrm>
              <a:custGeom>
                <a:avLst/>
                <a:gdLst/>
                <a:ahLst/>
                <a:cxnLst>
                  <a:cxn ang="0">
                    <a:pos x="25" y="0"/>
                  </a:cxn>
                  <a:cxn ang="0">
                    <a:pos x="28" y="19"/>
                  </a:cxn>
                  <a:cxn ang="0">
                    <a:pos x="42" y="5"/>
                  </a:cxn>
                  <a:cxn ang="0">
                    <a:pos x="54" y="0"/>
                  </a:cxn>
                  <a:cxn ang="0">
                    <a:pos x="68" y="5"/>
                  </a:cxn>
                  <a:cxn ang="0">
                    <a:pos x="79" y="19"/>
                  </a:cxn>
                  <a:cxn ang="0">
                    <a:pos x="84" y="40"/>
                  </a:cxn>
                  <a:cxn ang="0">
                    <a:pos x="79" y="63"/>
                  </a:cxn>
                  <a:cxn ang="0">
                    <a:pos x="65" y="80"/>
                  </a:cxn>
                  <a:cxn ang="0">
                    <a:pos x="49" y="84"/>
                  </a:cxn>
                  <a:cxn ang="0">
                    <a:pos x="37" y="82"/>
                  </a:cxn>
                  <a:cxn ang="0">
                    <a:pos x="28" y="77"/>
                  </a:cxn>
                  <a:cxn ang="0">
                    <a:pos x="30" y="110"/>
                  </a:cxn>
                  <a:cxn ang="0">
                    <a:pos x="30" y="115"/>
                  </a:cxn>
                  <a:cxn ang="0">
                    <a:pos x="35" y="117"/>
                  </a:cxn>
                  <a:cxn ang="0">
                    <a:pos x="39" y="119"/>
                  </a:cxn>
                  <a:cxn ang="0">
                    <a:pos x="0" y="119"/>
                  </a:cxn>
                  <a:cxn ang="0">
                    <a:pos x="7" y="117"/>
                  </a:cxn>
                  <a:cxn ang="0">
                    <a:pos x="11" y="115"/>
                  </a:cxn>
                  <a:cxn ang="0">
                    <a:pos x="14" y="110"/>
                  </a:cxn>
                  <a:cxn ang="0">
                    <a:pos x="14" y="24"/>
                  </a:cxn>
                  <a:cxn ang="0">
                    <a:pos x="14" y="14"/>
                  </a:cxn>
                  <a:cxn ang="0">
                    <a:pos x="11" y="12"/>
                  </a:cxn>
                  <a:cxn ang="0">
                    <a:pos x="9" y="10"/>
                  </a:cxn>
                  <a:cxn ang="0">
                    <a:pos x="4" y="12"/>
                  </a:cxn>
                  <a:cxn ang="0">
                    <a:pos x="28" y="26"/>
                  </a:cxn>
                  <a:cxn ang="0">
                    <a:pos x="30" y="61"/>
                  </a:cxn>
                  <a:cxn ang="0">
                    <a:pos x="32" y="70"/>
                  </a:cxn>
                  <a:cxn ang="0">
                    <a:pos x="42" y="77"/>
                  </a:cxn>
                  <a:cxn ang="0">
                    <a:pos x="54" y="77"/>
                  </a:cxn>
                  <a:cxn ang="0">
                    <a:pos x="63" y="70"/>
                  </a:cxn>
                  <a:cxn ang="0">
                    <a:pos x="68" y="56"/>
                  </a:cxn>
                  <a:cxn ang="0">
                    <a:pos x="68" y="38"/>
                  </a:cxn>
                  <a:cxn ang="0">
                    <a:pos x="61" y="21"/>
                  </a:cxn>
                  <a:cxn ang="0">
                    <a:pos x="49" y="14"/>
                  </a:cxn>
                  <a:cxn ang="0">
                    <a:pos x="39" y="17"/>
                  </a:cxn>
                  <a:cxn ang="0">
                    <a:pos x="32" y="21"/>
                  </a:cxn>
                </a:cxnLst>
                <a:rect l="0" t="0" r="r" b="b"/>
                <a:pathLst>
                  <a:path w="84" h="119">
                    <a:moveTo>
                      <a:pt x="2" y="10"/>
                    </a:moveTo>
                    <a:lnTo>
                      <a:pt x="25" y="0"/>
                    </a:lnTo>
                    <a:lnTo>
                      <a:pt x="28" y="0"/>
                    </a:lnTo>
                    <a:lnTo>
                      <a:pt x="28" y="19"/>
                    </a:lnTo>
                    <a:lnTo>
                      <a:pt x="35" y="12"/>
                    </a:lnTo>
                    <a:lnTo>
                      <a:pt x="42" y="5"/>
                    </a:lnTo>
                    <a:lnTo>
                      <a:pt x="46" y="3"/>
                    </a:lnTo>
                    <a:lnTo>
                      <a:pt x="54" y="0"/>
                    </a:lnTo>
                    <a:lnTo>
                      <a:pt x="63" y="3"/>
                    </a:lnTo>
                    <a:lnTo>
                      <a:pt x="68" y="5"/>
                    </a:lnTo>
                    <a:lnTo>
                      <a:pt x="75" y="10"/>
                    </a:lnTo>
                    <a:lnTo>
                      <a:pt x="79" y="19"/>
                    </a:lnTo>
                    <a:lnTo>
                      <a:pt x="84" y="28"/>
                    </a:lnTo>
                    <a:lnTo>
                      <a:pt x="84" y="40"/>
                    </a:lnTo>
                    <a:lnTo>
                      <a:pt x="82" y="52"/>
                    </a:lnTo>
                    <a:lnTo>
                      <a:pt x="79" y="63"/>
                    </a:lnTo>
                    <a:lnTo>
                      <a:pt x="72" y="73"/>
                    </a:lnTo>
                    <a:lnTo>
                      <a:pt x="65" y="80"/>
                    </a:lnTo>
                    <a:lnTo>
                      <a:pt x="56" y="82"/>
                    </a:lnTo>
                    <a:lnTo>
                      <a:pt x="49" y="84"/>
                    </a:lnTo>
                    <a:lnTo>
                      <a:pt x="42" y="82"/>
                    </a:lnTo>
                    <a:lnTo>
                      <a:pt x="37" y="82"/>
                    </a:lnTo>
                    <a:lnTo>
                      <a:pt x="32" y="80"/>
                    </a:lnTo>
                    <a:lnTo>
                      <a:pt x="28" y="77"/>
                    </a:lnTo>
                    <a:lnTo>
                      <a:pt x="28" y="101"/>
                    </a:lnTo>
                    <a:lnTo>
                      <a:pt x="30" y="110"/>
                    </a:lnTo>
                    <a:lnTo>
                      <a:pt x="30" y="112"/>
                    </a:lnTo>
                    <a:lnTo>
                      <a:pt x="30" y="115"/>
                    </a:lnTo>
                    <a:lnTo>
                      <a:pt x="32" y="117"/>
                    </a:lnTo>
                    <a:lnTo>
                      <a:pt x="35" y="117"/>
                    </a:lnTo>
                    <a:lnTo>
                      <a:pt x="39" y="119"/>
                    </a:lnTo>
                    <a:lnTo>
                      <a:pt x="0" y="119"/>
                    </a:lnTo>
                    <a:lnTo>
                      <a:pt x="2" y="119"/>
                    </a:lnTo>
                    <a:lnTo>
                      <a:pt x="7" y="117"/>
                    </a:lnTo>
                    <a:lnTo>
                      <a:pt x="11" y="117"/>
                    </a:lnTo>
                    <a:lnTo>
                      <a:pt x="11" y="115"/>
                    </a:lnTo>
                    <a:lnTo>
                      <a:pt x="14" y="112"/>
                    </a:lnTo>
                    <a:lnTo>
                      <a:pt x="14" y="110"/>
                    </a:lnTo>
                    <a:lnTo>
                      <a:pt x="14" y="101"/>
                    </a:lnTo>
                    <a:lnTo>
                      <a:pt x="14" y="24"/>
                    </a:lnTo>
                    <a:lnTo>
                      <a:pt x="14" y="19"/>
                    </a:lnTo>
                    <a:lnTo>
                      <a:pt x="14" y="14"/>
                    </a:lnTo>
                    <a:lnTo>
                      <a:pt x="14" y="12"/>
                    </a:lnTo>
                    <a:lnTo>
                      <a:pt x="11" y="12"/>
                    </a:lnTo>
                    <a:lnTo>
                      <a:pt x="9" y="10"/>
                    </a:lnTo>
                    <a:lnTo>
                      <a:pt x="7" y="12"/>
                    </a:lnTo>
                    <a:lnTo>
                      <a:pt x="4" y="12"/>
                    </a:lnTo>
                    <a:lnTo>
                      <a:pt x="2" y="10"/>
                    </a:lnTo>
                    <a:close/>
                    <a:moveTo>
                      <a:pt x="28" y="26"/>
                    </a:moveTo>
                    <a:lnTo>
                      <a:pt x="28" y="54"/>
                    </a:lnTo>
                    <a:lnTo>
                      <a:pt x="30" y="61"/>
                    </a:lnTo>
                    <a:lnTo>
                      <a:pt x="30" y="66"/>
                    </a:lnTo>
                    <a:lnTo>
                      <a:pt x="32" y="70"/>
                    </a:lnTo>
                    <a:lnTo>
                      <a:pt x="35" y="75"/>
                    </a:lnTo>
                    <a:lnTo>
                      <a:pt x="42" y="77"/>
                    </a:lnTo>
                    <a:lnTo>
                      <a:pt x="49" y="77"/>
                    </a:lnTo>
                    <a:lnTo>
                      <a:pt x="54" y="77"/>
                    </a:lnTo>
                    <a:lnTo>
                      <a:pt x="58" y="75"/>
                    </a:lnTo>
                    <a:lnTo>
                      <a:pt x="63" y="70"/>
                    </a:lnTo>
                    <a:lnTo>
                      <a:pt x="65" y="66"/>
                    </a:lnTo>
                    <a:lnTo>
                      <a:pt x="68" y="56"/>
                    </a:lnTo>
                    <a:lnTo>
                      <a:pt x="70" y="47"/>
                    </a:lnTo>
                    <a:lnTo>
                      <a:pt x="68" y="38"/>
                    </a:lnTo>
                    <a:lnTo>
                      <a:pt x="65" y="28"/>
                    </a:lnTo>
                    <a:lnTo>
                      <a:pt x="61" y="21"/>
                    </a:lnTo>
                    <a:lnTo>
                      <a:pt x="56" y="14"/>
                    </a:lnTo>
                    <a:lnTo>
                      <a:pt x="49" y="14"/>
                    </a:lnTo>
                    <a:lnTo>
                      <a:pt x="44" y="14"/>
                    </a:lnTo>
                    <a:lnTo>
                      <a:pt x="39" y="17"/>
                    </a:lnTo>
                    <a:lnTo>
                      <a:pt x="37" y="17"/>
                    </a:lnTo>
                    <a:lnTo>
                      <a:pt x="32" y="21"/>
                    </a:lnTo>
                    <a:lnTo>
                      <a:pt x="28" y="26"/>
                    </a:lnTo>
                    <a:close/>
                  </a:path>
                </a:pathLst>
              </a:custGeom>
              <a:solidFill>
                <a:srgbClr val="000000"/>
              </a:solidFill>
              <a:ln w="0">
                <a:solidFill>
                  <a:srgbClr val="000000"/>
                </a:solidFill>
                <a:round/>
                <a:headEnd/>
                <a:tailEnd/>
              </a:ln>
            </p:spPr>
            <p:txBody>
              <a:bodyPr/>
              <a:lstStyle/>
              <a:p>
                <a:endParaRPr lang="en-US"/>
              </a:p>
            </p:txBody>
          </p:sp>
          <p:sp>
            <p:nvSpPr>
              <p:cNvPr id="534771" name="Freeform 243"/>
              <p:cNvSpPr>
                <a:spLocks noEditPoints="1"/>
              </p:cNvSpPr>
              <p:nvPr/>
            </p:nvSpPr>
            <p:spPr bwMode="auto">
              <a:xfrm>
                <a:off x="4644" y="292"/>
                <a:ext cx="38" cy="123"/>
              </a:xfrm>
              <a:custGeom>
                <a:avLst/>
                <a:gdLst/>
                <a:ahLst/>
                <a:cxnLst>
                  <a:cxn ang="0">
                    <a:pos x="19" y="0"/>
                  </a:cxn>
                  <a:cxn ang="0">
                    <a:pos x="24" y="2"/>
                  </a:cxn>
                  <a:cxn ang="0">
                    <a:pos x="26" y="2"/>
                  </a:cxn>
                  <a:cxn ang="0">
                    <a:pos x="28" y="7"/>
                  </a:cxn>
                  <a:cxn ang="0">
                    <a:pos x="28" y="11"/>
                  </a:cxn>
                  <a:cxn ang="0">
                    <a:pos x="28" y="14"/>
                  </a:cxn>
                  <a:cxn ang="0">
                    <a:pos x="26" y="18"/>
                  </a:cxn>
                  <a:cxn ang="0">
                    <a:pos x="24" y="21"/>
                  </a:cxn>
                  <a:cxn ang="0">
                    <a:pos x="19" y="21"/>
                  </a:cxn>
                  <a:cxn ang="0">
                    <a:pos x="14" y="21"/>
                  </a:cxn>
                  <a:cxn ang="0">
                    <a:pos x="12" y="18"/>
                  </a:cxn>
                  <a:cxn ang="0">
                    <a:pos x="10" y="14"/>
                  </a:cxn>
                  <a:cxn ang="0">
                    <a:pos x="10" y="11"/>
                  </a:cxn>
                  <a:cxn ang="0">
                    <a:pos x="10" y="7"/>
                  </a:cxn>
                  <a:cxn ang="0">
                    <a:pos x="12" y="2"/>
                  </a:cxn>
                  <a:cxn ang="0">
                    <a:pos x="14" y="2"/>
                  </a:cxn>
                  <a:cxn ang="0">
                    <a:pos x="19" y="0"/>
                  </a:cxn>
                  <a:cxn ang="0">
                    <a:pos x="26" y="41"/>
                  </a:cxn>
                  <a:cxn ang="0">
                    <a:pos x="26" y="104"/>
                  </a:cxn>
                  <a:cxn ang="0">
                    <a:pos x="26" y="111"/>
                  </a:cxn>
                  <a:cxn ang="0">
                    <a:pos x="28" y="116"/>
                  </a:cxn>
                  <a:cxn ang="0">
                    <a:pos x="28" y="118"/>
                  </a:cxn>
                  <a:cxn ang="0">
                    <a:pos x="31" y="118"/>
                  </a:cxn>
                  <a:cxn ang="0">
                    <a:pos x="33" y="121"/>
                  </a:cxn>
                  <a:cxn ang="0">
                    <a:pos x="38" y="121"/>
                  </a:cxn>
                  <a:cxn ang="0">
                    <a:pos x="38" y="123"/>
                  </a:cxn>
                  <a:cxn ang="0">
                    <a:pos x="0" y="123"/>
                  </a:cxn>
                  <a:cxn ang="0">
                    <a:pos x="0" y="121"/>
                  </a:cxn>
                  <a:cxn ang="0">
                    <a:pos x="5" y="121"/>
                  </a:cxn>
                  <a:cxn ang="0">
                    <a:pos x="7" y="121"/>
                  </a:cxn>
                  <a:cxn ang="0">
                    <a:pos x="10" y="118"/>
                  </a:cxn>
                  <a:cxn ang="0">
                    <a:pos x="12" y="116"/>
                  </a:cxn>
                  <a:cxn ang="0">
                    <a:pos x="12" y="111"/>
                  </a:cxn>
                  <a:cxn ang="0">
                    <a:pos x="12" y="104"/>
                  </a:cxn>
                  <a:cxn ang="0">
                    <a:pos x="12" y="74"/>
                  </a:cxn>
                  <a:cxn ang="0">
                    <a:pos x="12" y="67"/>
                  </a:cxn>
                  <a:cxn ang="0">
                    <a:pos x="12" y="60"/>
                  </a:cxn>
                  <a:cxn ang="0">
                    <a:pos x="12" y="58"/>
                  </a:cxn>
                  <a:cxn ang="0">
                    <a:pos x="12" y="55"/>
                  </a:cxn>
                  <a:cxn ang="0">
                    <a:pos x="10" y="53"/>
                  </a:cxn>
                  <a:cxn ang="0">
                    <a:pos x="10" y="53"/>
                  </a:cxn>
                  <a:cxn ang="0">
                    <a:pos x="7" y="51"/>
                  </a:cxn>
                  <a:cxn ang="0">
                    <a:pos x="5" y="53"/>
                  </a:cxn>
                  <a:cxn ang="0">
                    <a:pos x="3" y="53"/>
                  </a:cxn>
                  <a:cxn ang="0">
                    <a:pos x="0" y="51"/>
                  </a:cxn>
                  <a:cxn ang="0">
                    <a:pos x="24" y="41"/>
                  </a:cxn>
                  <a:cxn ang="0">
                    <a:pos x="26" y="41"/>
                  </a:cxn>
                </a:cxnLst>
                <a:rect l="0" t="0" r="r" b="b"/>
                <a:pathLst>
                  <a:path w="38" h="123">
                    <a:moveTo>
                      <a:pt x="19" y="0"/>
                    </a:moveTo>
                    <a:lnTo>
                      <a:pt x="24" y="2"/>
                    </a:lnTo>
                    <a:lnTo>
                      <a:pt x="26" y="2"/>
                    </a:lnTo>
                    <a:lnTo>
                      <a:pt x="28" y="7"/>
                    </a:lnTo>
                    <a:lnTo>
                      <a:pt x="28" y="11"/>
                    </a:lnTo>
                    <a:lnTo>
                      <a:pt x="28" y="14"/>
                    </a:lnTo>
                    <a:lnTo>
                      <a:pt x="26" y="18"/>
                    </a:lnTo>
                    <a:lnTo>
                      <a:pt x="24" y="21"/>
                    </a:lnTo>
                    <a:lnTo>
                      <a:pt x="19" y="21"/>
                    </a:lnTo>
                    <a:lnTo>
                      <a:pt x="14" y="21"/>
                    </a:lnTo>
                    <a:lnTo>
                      <a:pt x="12" y="18"/>
                    </a:lnTo>
                    <a:lnTo>
                      <a:pt x="10" y="14"/>
                    </a:lnTo>
                    <a:lnTo>
                      <a:pt x="10" y="11"/>
                    </a:lnTo>
                    <a:lnTo>
                      <a:pt x="10" y="7"/>
                    </a:lnTo>
                    <a:lnTo>
                      <a:pt x="12" y="2"/>
                    </a:lnTo>
                    <a:lnTo>
                      <a:pt x="14" y="2"/>
                    </a:lnTo>
                    <a:lnTo>
                      <a:pt x="19" y="0"/>
                    </a:lnTo>
                    <a:close/>
                    <a:moveTo>
                      <a:pt x="26" y="41"/>
                    </a:moveTo>
                    <a:lnTo>
                      <a:pt x="26" y="104"/>
                    </a:lnTo>
                    <a:lnTo>
                      <a:pt x="26" y="111"/>
                    </a:lnTo>
                    <a:lnTo>
                      <a:pt x="28" y="116"/>
                    </a:lnTo>
                    <a:lnTo>
                      <a:pt x="28" y="118"/>
                    </a:lnTo>
                    <a:lnTo>
                      <a:pt x="31" y="118"/>
                    </a:lnTo>
                    <a:lnTo>
                      <a:pt x="33" y="121"/>
                    </a:lnTo>
                    <a:lnTo>
                      <a:pt x="38" y="121"/>
                    </a:lnTo>
                    <a:lnTo>
                      <a:pt x="38" y="123"/>
                    </a:lnTo>
                    <a:lnTo>
                      <a:pt x="0" y="123"/>
                    </a:lnTo>
                    <a:lnTo>
                      <a:pt x="0" y="121"/>
                    </a:lnTo>
                    <a:lnTo>
                      <a:pt x="5" y="121"/>
                    </a:lnTo>
                    <a:lnTo>
                      <a:pt x="7" y="121"/>
                    </a:lnTo>
                    <a:lnTo>
                      <a:pt x="10" y="118"/>
                    </a:lnTo>
                    <a:lnTo>
                      <a:pt x="12" y="116"/>
                    </a:lnTo>
                    <a:lnTo>
                      <a:pt x="12" y="111"/>
                    </a:lnTo>
                    <a:lnTo>
                      <a:pt x="12" y="104"/>
                    </a:lnTo>
                    <a:lnTo>
                      <a:pt x="12" y="74"/>
                    </a:lnTo>
                    <a:lnTo>
                      <a:pt x="12" y="67"/>
                    </a:lnTo>
                    <a:lnTo>
                      <a:pt x="12" y="60"/>
                    </a:lnTo>
                    <a:lnTo>
                      <a:pt x="12" y="58"/>
                    </a:lnTo>
                    <a:lnTo>
                      <a:pt x="12" y="55"/>
                    </a:lnTo>
                    <a:lnTo>
                      <a:pt x="10" y="53"/>
                    </a:lnTo>
                    <a:lnTo>
                      <a:pt x="7" y="51"/>
                    </a:lnTo>
                    <a:lnTo>
                      <a:pt x="5" y="53"/>
                    </a:lnTo>
                    <a:lnTo>
                      <a:pt x="3" y="53"/>
                    </a:lnTo>
                    <a:lnTo>
                      <a:pt x="0" y="51"/>
                    </a:lnTo>
                    <a:lnTo>
                      <a:pt x="24" y="41"/>
                    </a:lnTo>
                    <a:lnTo>
                      <a:pt x="26" y="41"/>
                    </a:lnTo>
                    <a:close/>
                  </a:path>
                </a:pathLst>
              </a:custGeom>
              <a:solidFill>
                <a:srgbClr val="000000"/>
              </a:solidFill>
              <a:ln w="0">
                <a:solidFill>
                  <a:srgbClr val="000000"/>
                </a:solidFill>
                <a:round/>
                <a:headEnd/>
                <a:tailEnd/>
              </a:ln>
            </p:spPr>
            <p:txBody>
              <a:bodyPr/>
              <a:lstStyle/>
              <a:p>
                <a:endParaRPr lang="en-US"/>
              </a:p>
            </p:txBody>
          </p:sp>
          <p:sp>
            <p:nvSpPr>
              <p:cNvPr id="534770" name="Freeform 242"/>
              <p:cNvSpPr>
                <a:spLocks/>
              </p:cNvSpPr>
              <p:nvPr/>
            </p:nvSpPr>
            <p:spPr bwMode="auto">
              <a:xfrm>
                <a:off x="4689" y="333"/>
                <a:ext cx="84" cy="82"/>
              </a:xfrm>
              <a:custGeom>
                <a:avLst/>
                <a:gdLst/>
                <a:ahLst/>
                <a:cxnLst>
                  <a:cxn ang="0">
                    <a:pos x="35" y="10"/>
                  </a:cxn>
                  <a:cxn ang="0">
                    <a:pos x="54" y="0"/>
                  </a:cxn>
                  <a:cxn ang="0">
                    <a:pos x="65" y="5"/>
                  </a:cxn>
                  <a:cxn ang="0">
                    <a:pos x="72" y="14"/>
                  </a:cxn>
                  <a:cxn ang="0">
                    <a:pos x="75" y="31"/>
                  </a:cxn>
                  <a:cxn ang="0">
                    <a:pos x="75" y="70"/>
                  </a:cxn>
                  <a:cxn ang="0">
                    <a:pos x="77" y="77"/>
                  </a:cxn>
                  <a:cxn ang="0">
                    <a:pos x="79" y="80"/>
                  </a:cxn>
                  <a:cxn ang="0">
                    <a:pos x="84" y="82"/>
                  </a:cxn>
                  <a:cxn ang="0">
                    <a:pos x="49" y="80"/>
                  </a:cxn>
                  <a:cxn ang="0">
                    <a:pos x="54" y="80"/>
                  </a:cxn>
                  <a:cxn ang="0">
                    <a:pos x="58" y="75"/>
                  </a:cxn>
                  <a:cxn ang="0">
                    <a:pos x="58" y="70"/>
                  </a:cxn>
                  <a:cxn ang="0">
                    <a:pos x="58" y="33"/>
                  </a:cxn>
                  <a:cxn ang="0">
                    <a:pos x="56" y="17"/>
                  </a:cxn>
                  <a:cxn ang="0">
                    <a:pos x="47" y="12"/>
                  </a:cxn>
                  <a:cxn ang="0">
                    <a:pos x="32" y="17"/>
                  </a:cxn>
                  <a:cxn ang="0">
                    <a:pos x="25" y="63"/>
                  </a:cxn>
                  <a:cxn ang="0">
                    <a:pos x="28" y="75"/>
                  </a:cxn>
                  <a:cxn ang="0">
                    <a:pos x="30" y="77"/>
                  </a:cxn>
                  <a:cxn ang="0">
                    <a:pos x="37" y="80"/>
                  </a:cxn>
                  <a:cxn ang="0">
                    <a:pos x="0" y="82"/>
                  </a:cxn>
                  <a:cxn ang="0">
                    <a:pos x="2" y="80"/>
                  </a:cxn>
                  <a:cxn ang="0">
                    <a:pos x="9" y="77"/>
                  </a:cxn>
                  <a:cxn ang="0">
                    <a:pos x="11" y="63"/>
                  </a:cxn>
                  <a:cxn ang="0">
                    <a:pos x="11" y="26"/>
                  </a:cxn>
                  <a:cxn ang="0">
                    <a:pos x="11" y="17"/>
                  </a:cxn>
                  <a:cxn ang="0">
                    <a:pos x="9" y="12"/>
                  </a:cxn>
                  <a:cxn ang="0">
                    <a:pos x="7" y="10"/>
                  </a:cxn>
                  <a:cxn ang="0">
                    <a:pos x="2" y="12"/>
                  </a:cxn>
                  <a:cxn ang="0">
                    <a:pos x="23" y="0"/>
                  </a:cxn>
                  <a:cxn ang="0">
                    <a:pos x="25" y="19"/>
                  </a:cxn>
                </a:cxnLst>
                <a:rect l="0" t="0" r="r" b="b"/>
                <a:pathLst>
                  <a:path w="84" h="82">
                    <a:moveTo>
                      <a:pt x="25" y="19"/>
                    </a:moveTo>
                    <a:lnTo>
                      <a:pt x="35" y="10"/>
                    </a:lnTo>
                    <a:lnTo>
                      <a:pt x="44" y="3"/>
                    </a:lnTo>
                    <a:lnTo>
                      <a:pt x="54" y="0"/>
                    </a:lnTo>
                    <a:lnTo>
                      <a:pt x="58" y="3"/>
                    </a:lnTo>
                    <a:lnTo>
                      <a:pt x="65" y="5"/>
                    </a:lnTo>
                    <a:lnTo>
                      <a:pt x="68" y="7"/>
                    </a:lnTo>
                    <a:lnTo>
                      <a:pt x="72" y="14"/>
                    </a:lnTo>
                    <a:lnTo>
                      <a:pt x="72" y="21"/>
                    </a:lnTo>
                    <a:lnTo>
                      <a:pt x="75" y="31"/>
                    </a:lnTo>
                    <a:lnTo>
                      <a:pt x="75" y="63"/>
                    </a:lnTo>
                    <a:lnTo>
                      <a:pt x="75" y="70"/>
                    </a:lnTo>
                    <a:lnTo>
                      <a:pt x="75" y="75"/>
                    </a:lnTo>
                    <a:lnTo>
                      <a:pt x="77" y="77"/>
                    </a:lnTo>
                    <a:lnTo>
                      <a:pt x="79" y="80"/>
                    </a:lnTo>
                    <a:lnTo>
                      <a:pt x="84" y="80"/>
                    </a:lnTo>
                    <a:lnTo>
                      <a:pt x="84" y="82"/>
                    </a:lnTo>
                    <a:lnTo>
                      <a:pt x="49" y="82"/>
                    </a:lnTo>
                    <a:lnTo>
                      <a:pt x="49" y="80"/>
                    </a:lnTo>
                    <a:lnTo>
                      <a:pt x="54" y="80"/>
                    </a:lnTo>
                    <a:lnTo>
                      <a:pt x="56" y="77"/>
                    </a:lnTo>
                    <a:lnTo>
                      <a:pt x="58" y="75"/>
                    </a:lnTo>
                    <a:lnTo>
                      <a:pt x="58" y="73"/>
                    </a:lnTo>
                    <a:lnTo>
                      <a:pt x="58" y="70"/>
                    </a:lnTo>
                    <a:lnTo>
                      <a:pt x="58" y="63"/>
                    </a:lnTo>
                    <a:lnTo>
                      <a:pt x="58" y="33"/>
                    </a:lnTo>
                    <a:lnTo>
                      <a:pt x="58" y="24"/>
                    </a:lnTo>
                    <a:lnTo>
                      <a:pt x="56" y="17"/>
                    </a:lnTo>
                    <a:lnTo>
                      <a:pt x="54" y="12"/>
                    </a:lnTo>
                    <a:lnTo>
                      <a:pt x="47" y="12"/>
                    </a:lnTo>
                    <a:lnTo>
                      <a:pt x="39" y="14"/>
                    </a:lnTo>
                    <a:lnTo>
                      <a:pt x="32" y="17"/>
                    </a:lnTo>
                    <a:lnTo>
                      <a:pt x="25" y="24"/>
                    </a:lnTo>
                    <a:lnTo>
                      <a:pt x="25" y="63"/>
                    </a:lnTo>
                    <a:lnTo>
                      <a:pt x="25" y="70"/>
                    </a:lnTo>
                    <a:lnTo>
                      <a:pt x="28" y="75"/>
                    </a:lnTo>
                    <a:lnTo>
                      <a:pt x="28" y="77"/>
                    </a:lnTo>
                    <a:lnTo>
                      <a:pt x="30" y="77"/>
                    </a:lnTo>
                    <a:lnTo>
                      <a:pt x="32" y="80"/>
                    </a:lnTo>
                    <a:lnTo>
                      <a:pt x="37" y="80"/>
                    </a:lnTo>
                    <a:lnTo>
                      <a:pt x="37" y="82"/>
                    </a:lnTo>
                    <a:lnTo>
                      <a:pt x="0" y="82"/>
                    </a:lnTo>
                    <a:lnTo>
                      <a:pt x="0" y="80"/>
                    </a:lnTo>
                    <a:lnTo>
                      <a:pt x="2" y="80"/>
                    </a:lnTo>
                    <a:lnTo>
                      <a:pt x="7" y="80"/>
                    </a:lnTo>
                    <a:lnTo>
                      <a:pt x="9" y="77"/>
                    </a:lnTo>
                    <a:lnTo>
                      <a:pt x="11" y="70"/>
                    </a:lnTo>
                    <a:lnTo>
                      <a:pt x="11" y="63"/>
                    </a:lnTo>
                    <a:lnTo>
                      <a:pt x="11" y="33"/>
                    </a:lnTo>
                    <a:lnTo>
                      <a:pt x="11" y="26"/>
                    </a:lnTo>
                    <a:lnTo>
                      <a:pt x="11" y="19"/>
                    </a:lnTo>
                    <a:lnTo>
                      <a:pt x="11" y="17"/>
                    </a:lnTo>
                    <a:lnTo>
                      <a:pt x="9" y="14"/>
                    </a:lnTo>
                    <a:lnTo>
                      <a:pt x="9" y="12"/>
                    </a:lnTo>
                    <a:lnTo>
                      <a:pt x="7" y="12"/>
                    </a:lnTo>
                    <a:lnTo>
                      <a:pt x="7" y="10"/>
                    </a:lnTo>
                    <a:lnTo>
                      <a:pt x="4" y="12"/>
                    </a:lnTo>
                    <a:lnTo>
                      <a:pt x="2" y="12"/>
                    </a:lnTo>
                    <a:lnTo>
                      <a:pt x="0" y="10"/>
                    </a:lnTo>
                    <a:lnTo>
                      <a:pt x="23" y="0"/>
                    </a:lnTo>
                    <a:lnTo>
                      <a:pt x="25" y="0"/>
                    </a:lnTo>
                    <a:lnTo>
                      <a:pt x="25" y="19"/>
                    </a:lnTo>
                    <a:close/>
                  </a:path>
                </a:pathLst>
              </a:custGeom>
              <a:solidFill>
                <a:srgbClr val="000000"/>
              </a:solidFill>
              <a:ln w="0">
                <a:solidFill>
                  <a:srgbClr val="000000"/>
                </a:solidFill>
                <a:round/>
                <a:headEnd/>
                <a:tailEnd/>
              </a:ln>
            </p:spPr>
            <p:txBody>
              <a:bodyPr/>
              <a:lstStyle/>
              <a:p>
                <a:endParaRPr lang="en-US"/>
              </a:p>
            </p:txBody>
          </p:sp>
          <p:sp>
            <p:nvSpPr>
              <p:cNvPr id="534769" name="Freeform 241"/>
              <p:cNvSpPr>
                <a:spLocks/>
              </p:cNvSpPr>
              <p:nvPr/>
            </p:nvSpPr>
            <p:spPr bwMode="auto">
              <a:xfrm>
                <a:off x="4841" y="296"/>
                <a:ext cx="44" cy="119"/>
              </a:xfrm>
              <a:custGeom>
                <a:avLst/>
                <a:gdLst/>
                <a:ahLst/>
                <a:cxnLst>
                  <a:cxn ang="0">
                    <a:pos x="0" y="12"/>
                  </a:cxn>
                  <a:cxn ang="0">
                    <a:pos x="28" y="0"/>
                  </a:cxn>
                  <a:cxn ang="0">
                    <a:pos x="30" y="0"/>
                  </a:cxn>
                  <a:cxn ang="0">
                    <a:pos x="30" y="98"/>
                  </a:cxn>
                  <a:cxn ang="0">
                    <a:pos x="30" y="107"/>
                  </a:cxn>
                  <a:cxn ang="0">
                    <a:pos x="30" y="112"/>
                  </a:cxn>
                  <a:cxn ang="0">
                    <a:pos x="33" y="114"/>
                  </a:cxn>
                  <a:cxn ang="0">
                    <a:pos x="35" y="114"/>
                  </a:cxn>
                  <a:cxn ang="0">
                    <a:pos x="37" y="117"/>
                  </a:cxn>
                  <a:cxn ang="0">
                    <a:pos x="44" y="117"/>
                  </a:cxn>
                  <a:cxn ang="0">
                    <a:pos x="44" y="119"/>
                  </a:cxn>
                  <a:cxn ang="0">
                    <a:pos x="0" y="119"/>
                  </a:cxn>
                  <a:cxn ang="0">
                    <a:pos x="0" y="117"/>
                  </a:cxn>
                  <a:cxn ang="0">
                    <a:pos x="7" y="117"/>
                  </a:cxn>
                  <a:cxn ang="0">
                    <a:pos x="12" y="114"/>
                  </a:cxn>
                  <a:cxn ang="0">
                    <a:pos x="14" y="114"/>
                  </a:cxn>
                  <a:cxn ang="0">
                    <a:pos x="14" y="112"/>
                  </a:cxn>
                  <a:cxn ang="0">
                    <a:pos x="16" y="110"/>
                  </a:cxn>
                  <a:cxn ang="0">
                    <a:pos x="16" y="105"/>
                  </a:cxn>
                  <a:cxn ang="0">
                    <a:pos x="16" y="98"/>
                  </a:cxn>
                  <a:cxn ang="0">
                    <a:pos x="16" y="33"/>
                  </a:cxn>
                  <a:cxn ang="0">
                    <a:pos x="16" y="26"/>
                  </a:cxn>
                  <a:cxn ang="0">
                    <a:pos x="16" y="21"/>
                  </a:cxn>
                  <a:cxn ang="0">
                    <a:pos x="14" y="17"/>
                  </a:cxn>
                  <a:cxn ang="0">
                    <a:pos x="14" y="14"/>
                  </a:cxn>
                  <a:cxn ang="0">
                    <a:pos x="12" y="12"/>
                  </a:cxn>
                  <a:cxn ang="0">
                    <a:pos x="12" y="12"/>
                  </a:cxn>
                  <a:cxn ang="0">
                    <a:pos x="9" y="12"/>
                  </a:cxn>
                  <a:cxn ang="0">
                    <a:pos x="5" y="12"/>
                  </a:cxn>
                  <a:cxn ang="0">
                    <a:pos x="0" y="14"/>
                  </a:cxn>
                  <a:cxn ang="0">
                    <a:pos x="0" y="12"/>
                  </a:cxn>
                </a:cxnLst>
                <a:rect l="0" t="0" r="r" b="b"/>
                <a:pathLst>
                  <a:path w="44" h="119">
                    <a:moveTo>
                      <a:pt x="0" y="12"/>
                    </a:moveTo>
                    <a:lnTo>
                      <a:pt x="28" y="0"/>
                    </a:lnTo>
                    <a:lnTo>
                      <a:pt x="30" y="0"/>
                    </a:lnTo>
                    <a:lnTo>
                      <a:pt x="30" y="98"/>
                    </a:lnTo>
                    <a:lnTo>
                      <a:pt x="30" y="107"/>
                    </a:lnTo>
                    <a:lnTo>
                      <a:pt x="30" y="112"/>
                    </a:lnTo>
                    <a:lnTo>
                      <a:pt x="33" y="114"/>
                    </a:lnTo>
                    <a:lnTo>
                      <a:pt x="35" y="114"/>
                    </a:lnTo>
                    <a:lnTo>
                      <a:pt x="37" y="117"/>
                    </a:lnTo>
                    <a:lnTo>
                      <a:pt x="44" y="117"/>
                    </a:lnTo>
                    <a:lnTo>
                      <a:pt x="44" y="119"/>
                    </a:lnTo>
                    <a:lnTo>
                      <a:pt x="0" y="119"/>
                    </a:lnTo>
                    <a:lnTo>
                      <a:pt x="0" y="117"/>
                    </a:lnTo>
                    <a:lnTo>
                      <a:pt x="7" y="117"/>
                    </a:lnTo>
                    <a:lnTo>
                      <a:pt x="12" y="114"/>
                    </a:lnTo>
                    <a:lnTo>
                      <a:pt x="14" y="114"/>
                    </a:lnTo>
                    <a:lnTo>
                      <a:pt x="14" y="112"/>
                    </a:lnTo>
                    <a:lnTo>
                      <a:pt x="16" y="110"/>
                    </a:lnTo>
                    <a:lnTo>
                      <a:pt x="16" y="105"/>
                    </a:lnTo>
                    <a:lnTo>
                      <a:pt x="16" y="98"/>
                    </a:lnTo>
                    <a:lnTo>
                      <a:pt x="16" y="33"/>
                    </a:lnTo>
                    <a:lnTo>
                      <a:pt x="16" y="26"/>
                    </a:lnTo>
                    <a:lnTo>
                      <a:pt x="16" y="21"/>
                    </a:lnTo>
                    <a:lnTo>
                      <a:pt x="14" y="17"/>
                    </a:lnTo>
                    <a:lnTo>
                      <a:pt x="14" y="14"/>
                    </a:lnTo>
                    <a:lnTo>
                      <a:pt x="12" y="12"/>
                    </a:lnTo>
                    <a:lnTo>
                      <a:pt x="9" y="12"/>
                    </a:lnTo>
                    <a:lnTo>
                      <a:pt x="5" y="12"/>
                    </a:lnTo>
                    <a:lnTo>
                      <a:pt x="0" y="14"/>
                    </a:lnTo>
                    <a:lnTo>
                      <a:pt x="0" y="12"/>
                    </a:lnTo>
                    <a:close/>
                  </a:path>
                </a:pathLst>
              </a:custGeom>
              <a:solidFill>
                <a:srgbClr val="000000"/>
              </a:solidFill>
              <a:ln w="0">
                <a:solidFill>
                  <a:srgbClr val="000000"/>
                </a:solidFill>
                <a:round/>
                <a:headEnd/>
                <a:tailEnd/>
              </a:ln>
            </p:spPr>
            <p:txBody>
              <a:bodyPr/>
              <a:lstStyle/>
              <a:p>
                <a:endParaRPr lang="en-US"/>
              </a:p>
            </p:txBody>
          </p:sp>
          <p:sp>
            <p:nvSpPr>
              <p:cNvPr id="534768" name="Freeform 240"/>
              <p:cNvSpPr>
                <a:spLocks/>
              </p:cNvSpPr>
              <p:nvPr/>
            </p:nvSpPr>
            <p:spPr bwMode="auto">
              <a:xfrm>
                <a:off x="4960" y="333"/>
                <a:ext cx="54" cy="84"/>
              </a:xfrm>
              <a:custGeom>
                <a:avLst/>
                <a:gdLst/>
                <a:ahLst/>
                <a:cxnLst>
                  <a:cxn ang="0">
                    <a:pos x="50" y="28"/>
                  </a:cxn>
                  <a:cxn ang="0">
                    <a:pos x="45" y="21"/>
                  </a:cxn>
                  <a:cxn ang="0">
                    <a:pos x="40" y="12"/>
                  </a:cxn>
                  <a:cxn ang="0">
                    <a:pos x="26" y="7"/>
                  </a:cxn>
                  <a:cxn ang="0">
                    <a:pos x="17" y="10"/>
                  </a:cxn>
                  <a:cxn ang="0">
                    <a:pos x="12" y="17"/>
                  </a:cxn>
                  <a:cxn ang="0">
                    <a:pos x="14" y="24"/>
                  </a:cxn>
                  <a:cxn ang="0">
                    <a:pos x="26" y="31"/>
                  </a:cxn>
                  <a:cxn ang="0">
                    <a:pos x="45" y="42"/>
                  </a:cxn>
                  <a:cxn ang="0">
                    <a:pos x="54" y="54"/>
                  </a:cxn>
                  <a:cxn ang="0">
                    <a:pos x="54" y="66"/>
                  </a:cxn>
                  <a:cxn ang="0">
                    <a:pos x="47" y="77"/>
                  </a:cxn>
                  <a:cxn ang="0">
                    <a:pos x="28" y="84"/>
                  </a:cxn>
                  <a:cxn ang="0">
                    <a:pos x="12" y="80"/>
                  </a:cxn>
                  <a:cxn ang="0">
                    <a:pos x="7" y="80"/>
                  </a:cxn>
                  <a:cxn ang="0">
                    <a:pos x="3" y="84"/>
                  </a:cxn>
                  <a:cxn ang="0">
                    <a:pos x="0" y="56"/>
                  </a:cxn>
                  <a:cxn ang="0">
                    <a:pos x="5" y="63"/>
                  </a:cxn>
                  <a:cxn ang="0">
                    <a:pos x="12" y="73"/>
                  </a:cxn>
                  <a:cxn ang="0">
                    <a:pos x="28" y="77"/>
                  </a:cxn>
                  <a:cxn ang="0">
                    <a:pos x="38" y="75"/>
                  </a:cxn>
                  <a:cxn ang="0">
                    <a:pos x="42" y="66"/>
                  </a:cxn>
                  <a:cxn ang="0">
                    <a:pos x="38" y="56"/>
                  </a:cxn>
                  <a:cxn ang="0">
                    <a:pos x="28" y="49"/>
                  </a:cxn>
                  <a:cxn ang="0">
                    <a:pos x="14" y="42"/>
                  </a:cxn>
                  <a:cxn ang="0">
                    <a:pos x="5" y="35"/>
                  </a:cxn>
                  <a:cxn ang="0">
                    <a:pos x="0" y="24"/>
                  </a:cxn>
                  <a:cxn ang="0">
                    <a:pos x="5" y="12"/>
                  </a:cxn>
                  <a:cxn ang="0">
                    <a:pos x="14" y="3"/>
                  </a:cxn>
                  <a:cxn ang="0">
                    <a:pos x="26" y="0"/>
                  </a:cxn>
                  <a:cxn ang="0">
                    <a:pos x="38" y="3"/>
                  </a:cxn>
                  <a:cxn ang="0">
                    <a:pos x="42" y="5"/>
                  </a:cxn>
                  <a:cxn ang="0">
                    <a:pos x="45" y="5"/>
                  </a:cxn>
                  <a:cxn ang="0">
                    <a:pos x="47" y="0"/>
                  </a:cxn>
                </a:cxnLst>
                <a:rect l="0" t="0" r="r" b="b"/>
                <a:pathLst>
                  <a:path w="54" h="84">
                    <a:moveTo>
                      <a:pt x="50" y="0"/>
                    </a:moveTo>
                    <a:lnTo>
                      <a:pt x="50" y="28"/>
                    </a:lnTo>
                    <a:lnTo>
                      <a:pt x="47" y="28"/>
                    </a:lnTo>
                    <a:lnTo>
                      <a:pt x="45" y="21"/>
                    </a:lnTo>
                    <a:lnTo>
                      <a:pt x="42" y="14"/>
                    </a:lnTo>
                    <a:lnTo>
                      <a:pt x="40" y="12"/>
                    </a:lnTo>
                    <a:lnTo>
                      <a:pt x="33" y="7"/>
                    </a:lnTo>
                    <a:lnTo>
                      <a:pt x="26" y="7"/>
                    </a:lnTo>
                    <a:lnTo>
                      <a:pt x="21" y="7"/>
                    </a:lnTo>
                    <a:lnTo>
                      <a:pt x="17" y="10"/>
                    </a:lnTo>
                    <a:lnTo>
                      <a:pt x="14" y="12"/>
                    </a:lnTo>
                    <a:lnTo>
                      <a:pt x="12" y="17"/>
                    </a:lnTo>
                    <a:lnTo>
                      <a:pt x="12" y="21"/>
                    </a:lnTo>
                    <a:lnTo>
                      <a:pt x="14" y="24"/>
                    </a:lnTo>
                    <a:lnTo>
                      <a:pt x="19" y="28"/>
                    </a:lnTo>
                    <a:lnTo>
                      <a:pt x="26" y="31"/>
                    </a:lnTo>
                    <a:lnTo>
                      <a:pt x="38" y="38"/>
                    </a:lnTo>
                    <a:lnTo>
                      <a:pt x="45" y="42"/>
                    </a:lnTo>
                    <a:lnTo>
                      <a:pt x="50" y="47"/>
                    </a:lnTo>
                    <a:lnTo>
                      <a:pt x="54" y="54"/>
                    </a:lnTo>
                    <a:lnTo>
                      <a:pt x="54" y="61"/>
                    </a:lnTo>
                    <a:lnTo>
                      <a:pt x="54" y="66"/>
                    </a:lnTo>
                    <a:lnTo>
                      <a:pt x="52" y="73"/>
                    </a:lnTo>
                    <a:lnTo>
                      <a:pt x="47" y="77"/>
                    </a:lnTo>
                    <a:lnTo>
                      <a:pt x="38" y="82"/>
                    </a:lnTo>
                    <a:lnTo>
                      <a:pt x="28" y="84"/>
                    </a:lnTo>
                    <a:lnTo>
                      <a:pt x="19" y="82"/>
                    </a:lnTo>
                    <a:lnTo>
                      <a:pt x="12" y="80"/>
                    </a:lnTo>
                    <a:lnTo>
                      <a:pt x="7" y="80"/>
                    </a:lnTo>
                    <a:lnTo>
                      <a:pt x="5" y="80"/>
                    </a:lnTo>
                    <a:lnTo>
                      <a:pt x="3" y="84"/>
                    </a:lnTo>
                    <a:lnTo>
                      <a:pt x="0" y="84"/>
                    </a:lnTo>
                    <a:lnTo>
                      <a:pt x="0" y="56"/>
                    </a:lnTo>
                    <a:lnTo>
                      <a:pt x="3" y="56"/>
                    </a:lnTo>
                    <a:lnTo>
                      <a:pt x="5" y="63"/>
                    </a:lnTo>
                    <a:lnTo>
                      <a:pt x="10" y="68"/>
                    </a:lnTo>
                    <a:lnTo>
                      <a:pt x="12" y="73"/>
                    </a:lnTo>
                    <a:lnTo>
                      <a:pt x="19" y="77"/>
                    </a:lnTo>
                    <a:lnTo>
                      <a:pt x="28" y="77"/>
                    </a:lnTo>
                    <a:lnTo>
                      <a:pt x="33" y="77"/>
                    </a:lnTo>
                    <a:lnTo>
                      <a:pt x="38" y="75"/>
                    </a:lnTo>
                    <a:lnTo>
                      <a:pt x="40" y="70"/>
                    </a:lnTo>
                    <a:lnTo>
                      <a:pt x="42" y="66"/>
                    </a:lnTo>
                    <a:lnTo>
                      <a:pt x="40" y="61"/>
                    </a:lnTo>
                    <a:lnTo>
                      <a:pt x="38" y="56"/>
                    </a:lnTo>
                    <a:lnTo>
                      <a:pt x="35" y="54"/>
                    </a:lnTo>
                    <a:lnTo>
                      <a:pt x="28" y="49"/>
                    </a:lnTo>
                    <a:lnTo>
                      <a:pt x="21" y="47"/>
                    </a:lnTo>
                    <a:lnTo>
                      <a:pt x="14" y="42"/>
                    </a:lnTo>
                    <a:lnTo>
                      <a:pt x="10" y="38"/>
                    </a:lnTo>
                    <a:lnTo>
                      <a:pt x="5" y="35"/>
                    </a:lnTo>
                    <a:lnTo>
                      <a:pt x="3" y="31"/>
                    </a:lnTo>
                    <a:lnTo>
                      <a:pt x="0" y="24"/>
                    </a:lnTo>
                    <a:lnTo>
                      <a:pt x="3" y="17"/>
                    </a:lnTo>
                    <a:lnTo>
                      <a:pt x="5" y="12"/>
                    </a:lnTo>
                    <a:lnTo>
                      <a:pt x="7" y="7"/>
                    </a:lnTo>
                    <a:lnTo>
                      <a:pt x="14" y="3"/>
                    </a:lnTo>
                    <a:lnTo>
                      <a:pt x="19" y="3"/>
                    </a:lnTo>
                    <a:lnTo>
                      <a:pt x="26" y="0"/>
                    </a:lnTo>
                    <a:lnTo>
                      <a:pt x="31" y="3"/>
                    </a:lnTo>
                    <a:lnTo>
                      <a:pt x="38" y="3"/>
                    </a:lnTo>
                    <a:lnTo>
                      <a:pt x="40" y="5"/>
                    </a:lnTo>
                    <a:lnTo>
                      <a:pt x="42" y="5"/>
                    </a:lnTo>
                    <a:lnTo>
                      <a:pt x="45" y="5"/>
                    </a:lnTo>
                    <a:lnTo>
                      <a:pt x="47" y="3"/>
                    </a:lnTo>
                    <a:lnTo>
                      <a:pt x="47" y="0"/>
                    </a:lnTo>
                    <a:lnTo>
                      <a:pt x="50" y="0"/>
                    </a:lnTo>
                    <a:close/>
                  </a:path>
                </a:pathLst>
              </a:custGeom>
              <a:solidFill>
                <a:srgbClr val="000000"/>
              </a:solidFill>
              <a:ln w="0">
                <a:solidFill>
                  <a:srgbClr val="000000"/>
                </a:solidFill>
                <a:round/>
                <a:headEnd/>
                <a:tailEnd/>
              </a:ln>
            </p:spPr>
            <p:txBody>
              <a:bodyPr/>
              <a:lstStyle/>
              <a:p>
                <a:endParaRPr lang="en-US"/>
              </a:p>
            </p:txBody>
          </p:sp>
          <p:sp>
            <p:nvSpPr>
              <p:cNvPr id="534767" name="Freeform 239"/>
              <p:cNvSpPr>
                <a:spLocks noEditPoints="1"/>
              </p:cNvSpPr>
              <p:nvPr/>
            </p:nvSpPr>
            <p:spPr bwMode="auto">
              <a:xfrm>
                <a:off x="5026" y="333"/>
                <a:ext cx="65" cy="84"/>
              </a:xfrm>
              <a:custGeom>
                <a:avLst/>
                <a:gdLst/>
                <a:ahLst/>
                <a:cxnLst>
                  <a:cxn ang="0">
                    <a:pos x="12" y="33"/>
                  </a:cxn>
                  <a:cxn ang="0">
                    <a:pos x="14" y="42"/>
                  </a:cxn>
                  <a:cxn ang="0">
                    <a:pos x="16" y="52"/>
                  </a:cxn>
                  <a:cxn ang="0">
                    <a:pos x="21" y="59"/>
                  </a:cxn>
                  <a:cxn ang="0">
                    <a:pos x="28" y="63"/>
                  </a:cxn>
                  <a:cxn ang="0">
                    <a:pos x="35" y="68"/>
                  </a:cxn>
                  <a:cxn ang="0">
                    <a:pos x="42" y="68"/>
                  </a:cxn>
                  <a:cxn ang="0">
                    <a:pos x="49" y="68"/>
                  </a:cxn>
                  <a:cxn ang="0">
                    <a:pos x="54" y="66"/>
                  </a:cxn>
                  <a:cxn ang="0">
                    <a:pos x="61" y="59"/>
                  </a:cxn>
                  <a:cxn ang="0">
                    <a:pos x="63" y="49"/>
                  </a:cxn>
                  <a:cxn ang="0">
                    <a:pos x="65" y="52"/>
                  </a:cxn>
                  <a:cxn ang="0">
                    <a:pos x="63" y="61"/>
                  </a:cxn>
                  <a:cxn ang="0">
                    <a:pos x="61" y="68"/>
                  </a:cxn>
                  <a:cxn ang="0">
                    <a:pos x="56" y="75"/>
                  </a:cxn>
                  <a:cxn ang="0">
                    <a:pos x="49" y="80"/>
                  </a:cxn>
                  <a:cxn ang="0">
                    <a:pos x="42" y="82"/>
                  </a:cxn>
                  <a:cxn ang="0">
                    <a:pos x="35" y="84"/>
                  </a:cxn>
                  <a:cxn ang="0">
                    <a:pos x="26" y="82"/>
                  </a:cxn>
                  <a:cxn ang="0">
                    <a:pos x="16" y="80"/>
                  </a:cxn>
                  <a:cxn ang="0">
                    <a:pos x="9" y="73"/>
                  </a:cxn>
                  <a:cxn ang="0">
                    <a:pos x="5" y="63"/>
                  </a:cxn>
                  <a:cxn ang="0">
                    <a:pos x="0" y="54"/>
                  </a:cxn>
                  <a:cxn ang="0">
                    <a:pos x="0" y="42"/>
                  </a:cxn>
                  <a:cxn ang="0">
                    <a:pos x="0" y="31"/>
                  </a:cxn>
                  <a:cxn ang="0">
                    <a:pos x="5" y="21"/>
                  </a:cxn>
                  <a:cxn ang="0">
                    <a:pos x="9" y="12"/>
                  </a:cxn>
                  <a:cxn ang="0">
                    <a:pos x="19" y="5"/>
                  </a:cxn>
                  <a:cxn ang="0">
                    <a:pos x="26" y="3"/>
                  </a:cxn>
                  <a:cxn ang="0">
                    <a:pos x="35" y="0"/>
                  </a:cxn>
                  <a:cxn ang="0">
                    <a:pos x="44" y="3"/>
                  </a:cxn>
                  <a:cxn ang="0">
                    <a:pos x="51" y="5"/>
                  </a:cxn>
                  <a:cxn ang="0">
                    <a:pos x="58" y="10"/>
                  </a:cxn>
                  <a:cxn ang="0">
                    <a:pos x="63" y="17"/>
                  </a:cxn>
                  <a:cxn ang="0">
                    <a:pos x="65" y="24"/>
                  </a:cxn>
                  <a:cxn ang="0">
                    <a:pos x="65" y="33"/>
                  </a:cxn>
                  <a:cxn ang="0">
                    <a:pos x="12" y="33"/>
                  </a:cxn>
                  <a:cxn ang="0">
                    <a:pos x="12" y="26"/>
                  </a:cxn>
                  <a:cxn ang="0">
                    <a:pos x="47" y="26"/>
                  </a:cxn>
                  <a:cxn ang="0">
                    <a:pos x="47" y="21"/>
                  </a:cxn>
                  <a:cxn ang="0">
                    <a:pos x="47" y="17"/>
                  </a:cxn>
                  <a:cxn ang="0">
                    <a:pos x="44" y="12"/>
                  </a:cxn>
                  <a:cxn ang="0">
                    <a:pos x="40" y="10"/>
                  </a:cxn>
                  <a:cxn ang="0">
                    <a:pos x="35" y="7"/>
                  </a:cxn>
                  <a:cxn ang="0">
                    <a:pos x="30" y="7"/>
                  </a:cxn>
                  <a:cxn ang="0">
                    <a:pos x="26" y="7"/>
                  </a:cxn>
                  <a:cxn ang="0">
                    <a:pos x="19" y="12"/>
                  </a:cxn>
                  <a:cxn ang="0">
                    <a:pos x="14" y="19"/>
                  </a:cxn>
                  <a:cxn ang="0">
                    <a:pos x="12" y="26"/>
                  </a:cxn>
                </a:cxnLst>
                <a:rect l="0" t="0" r="r" b="b"/>
                <a:pathLst>
                  <a:path w="65" h="84">
                    <a:moveTo>
                      <a:pt x="12" y="33"/>
                    </a:moveTo>
                    <a:lnTo>
                      <a:pt x="14" y="42"/>
                    </a:lnTo>
                    <a:lnTo>
                      <a:pt x="16" y="52"/>
                    </a:lnTo>
                    <a:lnTo>
                      <a:pt x="21" y="59"/>
                    </a:lnTo>
                    <a:lnTo>
                      <a:pt x="28" y="63"/>
                    </a:lnTo>
                    <a:lnTo>
                      <a:pt x="35" y="68"/>
                    </a:lnTo>
                    <a:lnTo>
                      <a:pt x="42" y="68"/>
                    </a:lnTo>
                    <a:lnTo>
                      <a:pt x="49" y="68"/>
                    </a:lnTo>
                    <a:lnTo>
                      <a:pt x="54" y="66"/>
                    </a:lnTo>
                    <a:lnTo>
                      <a:pt x="61" y="59"/>
                    </a:lnTo>
                    <a:lnTo>
                      <a:pt x="63" y="49"/>
                    </a:lnTo>
                    <a:lnTo>
                      <a:pt x="65" y="52"/>
                    </a:lnTo>
                    <a:lnTo>
                      <a:pt x="63" y="61"/>
                    </a:lnTo>
                    <a:lnTo>
                      <a:pt x="61" y="68"/>
                    </a:lnTo>
                    <a:lnTo>
                      <a:pt x="56" y="75"/>
                    </a:lnTo>
                    <a:lnTo>
                      <a:pt x="49" y="80"/>
                    </a:lnTo>
                    <a:lnTo>
                      <a:pt x="42" y="82"/>
                    </a:lnTo>
                    <a:lnTo>
                      <a:pt x="35" y="84"/>
                    </a:lnTo>
                    <a:lnTo>
                      <a:pt x="26" y="82"/>
                    </a:lnTo>
                    <a:lnTo>
                      <a:pt x="16" y="80"/>
                    </a:lnTo>
                    <a:lnTo>
                      <a:pt x="9" y="73"/>
                    </a:lnTo>
                    <a:lnTo>
                      <a:pt x="5" y="63"/>
                    </a:lnTo>
                    <a:lnTo>
                      <a:pt x="0" y="54"/>
                    </a:lnTo>
                    <a:lnTo>
                      <a:pt x="0" y="42"/>
                    </a:lnTo>
                    <a:lnTo>
                      <a:pt x="0" y="31"/>
                    </a:lnTo>
                    <a:lnTo>
                      <a:pt x="5" y="21"/>
                    </a:lnTo>
                    <a:lnTo>
                      <a:pt x="9" y="12"/>
                    </a:lnTo>
                    <a:lnTo>
                      <a:pt x="19" y="5"/>
                    </a:lnTo>
                    <a:lnTo>
                      <a:pt x="26" y="3"/>
                    </a:lnTo>
                    <a:lnTo>
                      <a:pt x="35" y="0"/>
                    </a:lnTo>
                    <a:lnTo>
                      <a:pt x="44" y="3"/>
                    </a:lnTo>
                    <a:lnTo>
                      <a:pt x="51" y="5"/>
                    </a:lnTo>
                    <a:lnTo>
                      <a:pt x="58" y="10"/>
                    </a:lnTo>
                    <a:lnTo>
                      <a:pt x="63" y="17"/>
                    </a:lnTo>
                    <a:lnTo>
                      <a:pt x="65" y="24"/>
                    </a:lnTo>
                    <a:lnTo>
                      <a:pt x="65" y="33"/>
                    </a:lnTo>
                    <a:lnTo>
                      <a:pt x="12" y="33"/>
                    </a:lnTo>
                    <a:close/>
                    <a:moveTo>
                      <a:pt x="12" y="26"/>
                    </a:moveTo>
                    <a:lnTo>
                      <a:pt x="47" y="26"/>
                    </a:lnTo>
                    <a:lnTo>
                      <a:pt x="47" y="21"/>
                    </a:lnTo>
                    <a:lnTo>
                      <a:pt x="47" y="17"/>
                    </a:lnTo>
                    <a:lnTo>
                      <a:pt x="44" y="12"/>
                    </a:lnTo>
                    <a:lnTo>
                      <a:pt x="40" y="10"/>
                    </a:lnTo>
                    <a:lnTo>
                      <a:pt x="35" y="7"/>
                    </a:lnTo>
                    <a:lnTo>
                      <a:pt x="30" y="7"/>
                    </a:lnTo>
                    <a:lnTo>
                      <a:pt x="26" y="7"/>
                    </a:lnTo>
                    <a:lnTo>
                      <a:pt x="19" y="12"/>
                    </a:lnTo>
                    <a:lnTo>
                      <a:pt x="14" y="19"/>
                    </a:lnTo>
                    <a:lnTo>
                      <a:pt x="12" y="26"/>
                    </a:lnTo>
                    <a:close/>
                  </a:path>
                </a:pathLst>
              </a:custGeom>
              <a:solidFill>
                <a:srgbClr val="000000"/>
              </a:solidFill>
              <a:ln w="0">
                <a:solidFill>
                  <a:srgbClr val="000000"/>
                </a:solidFill>
                <a:round/>
                <a:headEnd/>
                <a:tailEnd/>
              </a:ln>
            </p:spPr>
            <p:txBody>
              <a:bodyPr/>
              <a:lstStyle/>
              <a:p>
                <a:endParaRPr lang="en-US"/>
              </a:p>
            </p:txBody>
          </p:sp>
          <p:sp>
            <p:nvSpPr>
              <p:cNvPr id="534766" name="Freeform 238"/>
              <p:cNvSpPr>
                <a:spLocks/>
              </p:cNvSpPr>
              <p:nvPr/>
            </p:nvSpPr>
            <p:spPr bwMode="auto">
              <a:xfrm>
                <a:off x="5106" y="333"/>
                <a:ext cx="65" cy="84"/>
              </a:xfrm>
              <a:custGeom>
                <a:avLst/>
                <a:gdLst/>
                <a:ahLst/>
                <a:cxnLst>
                  <a:cxn ang="0">
                    <a:pos x="65" y="49"/>
                  </a:cxn>
                  <a:cxn ang="0">
                    <a:pos x="63" y="61"/>
                  </a:cxn>
                  <a:cxn ang="0">
                    <a:pos x="58" y="68"/>
                  </a:cxn>
                  <a:cxn ang="0">
                    <a:pos x="53" y="75"/>
                  </a:cxn>
                  <a:cxn ang="0">
                    <a:pos x="46" y="80"/>
                  </a:cxn>
                  <a:cxn ang="0">
                    <a:pos x="39" y="82"/>
                  </a:cxn>
                  <a:cxn ang="0">
                    <a:pos x="32" y="84"/>
                  </a:cxn>
                  <a:cxn ang="0">
                    <a:pos x="23" y="82"/>
                  </a:cxn>
                  <a:cxn ang="0">
                    <a:pos x="16" y="80"/>
                  </a:cxn>
                  <a:cxn ang="0">
                    <a:pos x="9" y="73"/>
                  </a:cxn>
                  <a:cxn ang="0">
                    <a:pos x="4" y="63"/>
                  </a:cxn>
                  <a:cxn ang="0">
                    <a:pos x="0" y="54"/>
                  </a:cxn>
                  <a:cxn ang="0">
                    <a:pos x="0" y="42"/>
                  </a:cxn>
                  <a:cxn ang="0">
                    <a:pos x="0" y="31"/>
                  </a:cxn>
                  <a:cxn ang="0">
                    <a:pos x="4" y="21"/>
                  </a:cxn>
                  <a:cxn ang="0">
                    <a:pos x="9" y="12"/>
                  </a:cxn>
                  <a:cxn ang="0">
                    <a:pos x="18" y="5"/>
                  </a:cxn>
                  <a:cxn ang="0">
                    <a:pos x="25" y="3"/>
                  </a:cxn>
                  <a:cxn ang="0">
                    <a:pos x="35" y="0"/>
                  </a:cxn>
                  <a:cxn ang="0">
                    <a:pos x="42" y="3"/>
                  </a:cxn>
                  <a:cxn ang="0">
                    <a:pos x="49" y="3"/>
                  </a:cxn>
                  <a:cxn ang="0">
                    <a:pos x="53" y="7"/>
                  </a:cxn>
                  <a:cxn ang="0">
                    <a:pos x="60" y="12"/>
                  </a:cxn>
                  <a:cxn ang="0">
                    <a:pos x="60" y="19"/>
                  </a:cxn>
                  <a:cxn ang="0">
                    <a:pos x="60" y="21"/>
                  </a:cxn>
                  <a:cxn ang="0">
                    <a:pos x="60" y="24"/>
                  </a:cxn>
                  <a:cxn ang="0">
                    <a:pos x="58" y="26"/>
                  </a:cxn>
                  <a:cxn ang="0">
                    <a:pos x="53" y="26"/>
                  </a:cxn>
                  <a:cxn ang="0">
                    <a:pos x="49" y="26"/>
                  </a:cxn>
                  <a:cxn ang="0">
                    <a:pos x="46" y="24"/>
                  </a:cxn>
                  <a:cxn ang="0">
                    <a:pos x="46" y="21"/>
                  </a:cxn>
                  <a:cxn ang="0">
                    <a:pos x="44" y="17"/>
                  </a:cxn>
                  <a:cxn ang="0">
                    <a:pos x="44" y="12"/>
                  </a:cxn>
                  <a:cxn ang="0">
                    <a:pos x="42" y="10"/>
                  </a:cxn>
                  <a:cxn ang="0">
                    <a:pos x="37" y="7"/>
                  </a:cxn>
                  <a:cxn ang="0">
                    <a:pos x="32" y="7"/>
                  </a:cxn>
                  <a:cxn ang="0">
                    <a:pos x="28" y="7"/>
                  </a:cxn>
                  <a:cxn ang="0">
                    <a:pos x="23" y="10"/>
                  </a:cxn>
                  <a:cxn ang="0">
                    <a:pos x="21" y="12"/>
                  </a:cxn>
                  <a:cxn ang="0">
                    <a:pos x="16" y="19"/>
                  </a:cxn>
                  <a:cxn ang="0">
                    <a:pos x="14" y="26"/>
                  </a:cxn>
                  <a:cxn ang="0">
                    <a:pos x="14" y="35"/>
                  </a:cxn>
                  <a:cxn ang="0">
                    <a:pos x="14" y="42"/>
                  </a:cxn>
                  <a:cxn ang="0">
                    <a:pos x="16" y="52"/>
                  </a:cxn>
                  <a:cxn ang="0">
                    <a:pos x="21" y="59"/>
                  </a:cxn>
                  <a:cxn ang="0">
                    <a:pos x="25" y="63"/>
                  </a:cxn>
                  <a:cxn ang="0">
                    <a:pos x="32" y="68"/>
                  </a:cxn>
                  <a:cxn ang="0">
                    <a:pos x="39" y="68"/>
                  </a:cxn>
                  <a:cxn ang="0">
                    <a:pos x="46" y="68"/>
                  </a:cxn>
                  <a:cxn ang="0">
                    <a:pos x="53" y="63"/>
                  </a:cxn>
                  <a:cxn ang="0">
                    <a:pos x="58" y="59"/>
                  </a:cxn>
                  <a:cxn ang="0">
                    <a:pos x="63" y="49"/>
                  </a:cxn>
                  <a:cxn ang="0">
                    <a:pos x="65" y="49"/>
                  </a:cxn>
                </a:cxnLst>
                <a:rect l="0" t="0" r="r" b="b"/>
                <a:pathLst>
                  <a:path w="65" h="84">
                    <a:moveTo>
                      <a:pt x="65" y="49"/>
                    </a:moveTo>
                    <a:lnTo>
                      <a:pt x="63" y="61"/>
                    </a:lnTo>
                    <a:lnTo>
                      <a:pt x="58" y="68"/>
                    </a:lnTo>
                    <a:lnTo>
                      <a:pt x="53" y="75"/>
                    </a:lnTo>
                    <a:lnTo>
                      <a:pt x="46" y="80"/>
                    </a:lnTo>
                    <a:lnTo>
                      <a:pt x="39" y="82"/>
                    </a:lnTo>
                    <a:lnTo>
                      <a:pt x="32" y="84"/>
                    </a:lnTo>
                    <a:lnTo>
                      <a:pt x="23" y="82"/>
                    </a:lnTo>
                    <a:lnTo>
                      <a:pt x="16" y="80"/>
                    </a:lnTo>
                    <a:lnTo>
                      <a:pt x="9" y="73"/>
                    </a:lnTo>
                    <a:lnTo>
                      <a:pt x="4" y="63"/>
                    </a:lnTo>
                    <a:lnTo>
                      <a:pt x="0" y="54"/>
                    </a:lnTo>
                    <a:lnTo>
                      <a:pt x="0" y="42"/>
                    </a:lnTo>
                    <a:lnTo>
                      <a:pt x="0" y="31"/>
                    </a:lnTo>
                    <a:lnTo>
                      <a:pt x="4" y="21"/>
                    </a:lnTo>
                    <a:lnTo>
                      <a:pt x="9" y="12"/>
                    </a:lnTo>
                    <a:lnTo>
                      <a:pt x="18" y="5"/>
                    </a:lnTo>
                    <a:lnTo>
                      <a:pt x="25" y="3"/>
                    </a:lnTo>
                    <a:lnTo>
                      <a:pt x="35" y="0"/>
                    </a:lnTo>
                    <a:lnTo>
                      <a:pt x="42" y="3"/>
                    </a:lnTo>
                    <a:lnTo>
                      <a:pt x="49" y="3"/>
                    </a:lnTo>
                    <a:lnTo>
                      <a:pt x="53" y="7"/>
                    </a:lnTo>
                    <a:lnTo>
                      <a:pt x="60" y="12"/>
                    </a:lnTo>
                    <a:lnTo>
                      <a:pt x="60" y="19"/>
                    </a:lnTo>
                    <a:lnTo>
                      <a:pt x="60" y="21"/>
                    </a:lnTo>
                    <a:lnTo>
                      <a:pt x="60" y="24"/>
                    </a:lnTo>
                    <a:lnTo>
                      <a:pt x="58" y="26"/>
                    </a:lnTo>
                    <a:lnTo>
                      <a:pt x="53" y="26"/>
                    </a:lnTo>
                    <a:lnTo>
                      <a:pt x="49" y="26"/>
                    </a:lnTo>
                    <a:lnTo>
                      <a:pt x="46" y="24"/>
                    </a:lnTo>
                    <a:lnTo>
                      <a:pt x="46" y="21"/>
                    </a:lnTo>
                    <a:lnTo>
                      <a:pt x="44" y="17"/>
                    </a:lnTo>
                    <a:lnTo>
                      <a:pt x="44" y="12"/>
                    </a:lnTo>
                    <a:lnTo>
                      <a:pt x="42" y="10"/>
                    </a:lnTo>
                    <a:lnTo>
                      <a:pt x="37" y="7"/>
                    </a:lnTo>
                    <a:lnTo>
                      <a:pt x="32" y="7"/>
                    </a:lnTo>
                    <a:lnTo>
                      <a:pt x="28" y="7"/>
                    </a:lnTo>
                    <a:lnTo>
                      <a:pt x="23" y="10"/>
                    </a:lnTo>
                    <a:lnTo>
                      <a:pt x="21" y="12"/>
                    </a:lnTo>
                    <a:lnTo>
                      <a:pt x="16" y="19"/>
                    </a:lnTo>
                    <a:lnTo>
                      <a:pt x="14" y="26"/>
                    </a:lnTo>
                    <a:lnTo>
                      <a:pt x="14" y="35"/>
                    </a:lnTo>
                    <a:lnTo>
                      <a:pt x="14" y="42"/>
                    </a:lnTo>
                    <a:lnTo>
                      <a:pt x="16" y="52"/>
                    </a:lnTo>
                    <a:lnTo>
                      <a:pt x="21" y="59"/>
                    </a:lnTo>
                    <a:lnTo>
                      <a:pt x="25" y="63"/>
                    </a:lnTo>
                    <a:lnTo>
                      <a:pt x="32" y="68"/>
                    </a:lnTo>
                    <a:lnTo>
                      <a:pt x="39" y="68"/>
                    </a:lnTo>
                    <a:lnTo>
                      <a:pt x="46" y="68"/>
                    </a:lnTo>
                    <a:lnTo>
                      <a:pt x="53" y="63"/>
                    </a:lnTo>
                    <a:lnTo>
                      <a:pt x="58" y="59"/>
                    </a:lnTo>
                    <a:lnTo>
                      <a:pt x="63" y="49"/>
                    </a:lnTo>
                    <a:lnTo>
                      <a:pt x="65" y="49"/>
                    </a:lnTo>
                    <a:close/>
                  </a:path>
                </a:pathLst>
              </a:custGeom>
              <a:solidFill>
                <a:srgbClr val="000000"/>
              </a:solidFill>
              <a:ln w="0">
                <a:solidFill>
                  <a:srgbClr val="000000"/>
                </a:solidFill>
                <a:round/>
                <a:headEnd/>
                <a:tailEnd/>
              </a:ln>
            </p:spPr>
            <p:txBody>
              <a:bodyPr/>
              <a:lstStyle/>
              <a:p>
                <a:endParaRPr lang="en-US"/>
              </a:p>
            </p:txBody>
          </p:sp>
          <p:sp>
            <p:nvSpPr>
              <p:cNvPr id="534765" name="Freeform 237"/>
              <p:cNvSpPr>
                <a:spLocks noEditPoints="1"/>
              </p:cNvSpPr>
              <p:nvPr/>
            </p:nvSpPr>
            <p:spPr bwMode="auto">
              <a:xfrm>
                <a:off x="5183" y="333"/>
                <a:ext cx="77" cy="84"/>
              </a:xfrm>
              <a:custGeom>
                <a:avLst/>
                <a:gdLst/>
                <a:ahLst/>
                <a:cxnLst>
                  <a:cxn ang="0">
                    <a:pos x="40" y="0"/>
                  </a:cxn>
                  <a:cxn ang="0">
                    <a:pos x="49" y="3"/>
                  </a:cxn>
                  <a:cxn ang="0">
                    <a:pos x="58" y="7"/>
                  </a:cxn>
                  <a:cxn ang="0">
                    <a:pos x="68" y="14"/>
                  </a:cxn>
                  <a:cxn ang="0">
                    <a:pos x="72" y="21"/>
                  </a:cxn>
                  <a:cxn ang="0">
                    <a:pos x="75" y="31"/>
                  </a:cxn>
                  <a:cxn ang="0">
                    <a:pos x="77" y="40"/>
                  </a:cxn>
                  <a:cxn ang="0">
                    <a:pos x="75" y="52"/>
                  </a:cxn>
                  <a:cxn ang="0">
                    <a:pos x="72" y="61"/>
                  </a:cxn>
                  <a:cxn ang="0">
                    <a:pos x="65" y="70"/>
                  </a:cxn>
                  <a:cxn ang="0">
                    <a:pos x="58" y="77"/>
                  </a:cxn>
                  <a:cxn ang="0">
                    <a:pos x="49" y="82"/>
                  </a:cxn>
                  <a:cxn ang="0">
                    <a:pos x="37" y="84"/>
                  </a:cxn>
                  <a:cxn ang="0">
                    <a:pos x="30" y="82"/>
                  </a:cxn>
                  <a:cxn ang="0">
                    <a:pos x="21" y="80"/>
                  </a:cxn>
                  <a:cxn ang="0">
                    <a:pos x="16" y="75"/>
                  </a:cxn>
                  <a:cxn ang="0">
                    <a:pos x="9" y="70"/>
                  </a:cxn>
                  <a:cxn ang="0">
                    <a:pos x="5" y="61"/>
                  </a:cxn>
                  <a:cxn ang="0">
                    <a:pos x="2" y="52"/>
                  </a:cxn>
                  <a:cxn ang="0">
                    <a:pos x="0" y="42"/>
                  </a:cxn>
                  <a:cxn ang="0">
                    <a:pos x="2" y="33"/>
                  </a:cxn>
                  <a:cxn ang="0">
                    <a:pos x="7" y="21"/>
                  </a:cxn>
                  <a:cxn ang="0">
                    <a:pos x="12" y="12"/>
                  </a:cxn>
                  <a:cxn ang="0">
                    <a:pos x="21" y="5"/>
                  </a:cxn>
                  <a:cxn ang="0">
                    <a:pos x="30" y="3"/>
                  </a:cxn>
                  <a:cxn ang="0">
                    <a:pos x="40" y="0"/>
                  </a:cxn>
                  <a:cxn ang="0">
                    <a:pos x="35" y="7"/>
                  </a:cxn>
                  <a:cxn ang="0">
                    <a:pos x="30" y="7"/>
                  </a:cxn>
                  <a:cxn ang="0">
                    <a:pos x="26" y="10"/>
                  </a:cxn>
                  <a:cxn ang="0">
                    <a:pos x="23" y="12"/>
                  </a:cxn>
                  <a:cxn ang="0">
                    <a:pos x="19" y="19"/>
                  </a:cxn>
                  <a:cxn ang="0">
                    <a:pos x="16" y="26"/>
                  </a:cxn>
                  <a:cxn ang="0">
                    <a:pos x="16" y="35"/>
                  </a:cxn>
                  <a:cxn ang="0">
                    <a:pos x="16" y="47"/>
                  </a:cxn>
                  <a:cxn ang="0">
                    <a:pos x="19" y="56"/>
                  </a:cxn>
                  <a:cxn ang="0">
                    <a:pos x="23" y="66"/>
                  </a:cxn>
                  <a:cxn ang="0">
                    <a:pos x="28" y="73"/>
                  </a:cxn>
                  <a:cxn ang="0">
                    <a:pos x="35" y="77"/>
                  </a:cxn>
                  <a:cxn ang="0">
                    <a:pos x="42" y="77"/>
                  </a:cxn>
                  <a:cxn ang="0">
                    <a:pos x="47" y="77"/>
                  </a:cxn>
                  <a:cxn ang="0">
                    <a:pos x="51" y="75"/>
                  </a:cxn>
                  <a:cxn ang="0">
                    <a:pos x="56" y="70"/>
                  </a:cxn>
                  <a:cxn ang="0">
                    <a:pos x="58" y="66"/>
                  </a:cxn>
                  <a:cxn ang="0">
                    <a:pos x="61" y="59"/>
                  </a:cxn>
                  <a:cxn ang="0">
                    <a:pos x="61" y="47"/>
                  </a:cxn>
                  <a:cxn ang="0">
                    <a:pos x="61" y="35"/>
                  </a:cxn>
                  <a:cxn ang="0">
                    <a:pos x="58" y="24"/>
                  </a:cxn>
                  <a:cxn ang="0">
                    <a:pos x="51" y="14"/>
                  </a:cxn>
                  <a:cxn ang="0">
                    <a:pos x="47" y="10"/>
                  </a:cxn>
                  <a:cxn ang="0">
                    <a:pos x="42" y="7"/>
                  </a:cxn>
                  <a:cxn ang="0">
                    <a:pos x="35" y="7"/>
                  </a:cxn>
                </a:cxnLst>
                <a:rect l="0" t="0" r="r" b="b"/>
                <a:pathLst>
                  <a:path w="77" h="84">
                    <a:moveTo>
                      <a:pt x="40" y="0"/>
                    </a:moveTo>
                    <a:lnTo>
                      <a:pt x="49" y="3"/>
                    </a:lnTo>
                    <a:lnTo>
                      <a:pt x="58" y="7"/>
                    </a:lnTo>
                    <a:lnTo>
                      <a:pt x="68" y="14"/>
                    </a:lnTo>
                    <a:lnTo>
                      <a:pt x="72" y="21"/>
                    </a:lnTo>
                    <a:lnTo>
                      <a:pt x="75" y="31"/>
                    </a:lnTo>
                    <a:lnTo>
                      <a:pt x="77" y="40"/>
                    </a:lnTo>
                    <a:lnTo>
                      <a:pt x="75" y="52"/>
                    </a:lnTo>
                    <a:lnTo>
                      <a:pt x="72" y="61"/>
                    </a:lnTo>
                    <a:lnTo>
                      <a:pt x="65" y="70"/>
                    </a:lnTo>
                    <a:lnTo>
                      <a:pt x="58" y="77"/>
                    </a:lnTo>
                    <a:lnTo>
                      <a:pt x="49" y="82"/>
                    </a:lnTo>
                    <a:lnTo>
                      <a:pt x="37" y="84"/>
                    </a:lnTo>
                    <a:lnTo>
                      <a:pt x="30" y="82"/>
                    </a:lnTo>
                    <a:lnTo>
                      <a:pt x="21" y="80"/>
                    </a:lnTo>
                    <a:lnTo>
                      <a:pt x="16" y="75"/>
                    </a:lnTo>
                    <a:lnTo>
                      <a:pt x="9" y="70"/>
                    </a:lnTo>
                    <a:lnTo>
                      <a:pt x="5" y="61"/>
                    </a:lnTo>
                    <a:lnTo>
                      <a:pt x="2" y="52"/>
                    </a:lnTo>
                    <a:lnTo>
                      <a:pt x="0" y="42"/>
                    </a:lnTo>
                    <a:lnTo>
                      <a:pt x="2" y="33"/>
                    </a:lnTo>
                    <a:lnTo>
                      <a:pt x="7" y="21"/>
                    </a:lnTo>
                    <a:lnTo>
                      <a:pt x="12" y="12"/>
                    </a:lnTo>
                    <a:lnTo>
                      <a:pt x="21" y="5"/>
                    </a:lnTo>
                    <a:lnTo>
                      <a:pt x="30" y="3"/>
                    </a:lnTo>
                    <a:lnTo>
                      <a:pt x="40" y="0"/>
                    </a:lnTo>
                    <a:close/>
                    <a:moveTo>
                      <a:pt x="35" y="7"/>
                    </a:moveTo>
                    <a:lnTo>
                      <a:pt x="30" y="7"/>
                    </a:lnTo>
                    <a:lnTo>
                      <a:pt x="26" y="10"/>
                    </a:lnTo>
                    <a:lnTo>
                      <a:pt x="23" y="12"/>
                    </a:lnTo>
                    <a:lnTo>
                      <a:pt x="19" y="19"/>
                    </a:lnTo>
                    <a:lnTo>
                      <a:pt x="16" y="26"/>
                    </a:lnTo>
                    <a:lnTo>
                      <a:pt x="16" y="35"/>
                    </a:lnTo>
                    <a:lnTo>
                      <a:pt x="16" y="47"/>
                    </a:lnTo>
                    <a:lnTo>
                      <a:pt x="19" y="56"/>
                    </a:lnTo>
                    <a:lnTo>
                      <a:pt x="23" y="66"/>
                    </a:lnTo>
                    <a:lnTo>
                      <a:pt x="28" y="73"/>
                    </a:lnTo>
                    <a:lnTo>
                      <a:pt x="35" y="77"/>
                    </a:lnTo>
                    <a:lnTo>
                      <a:pt x="42" y="77"/>
                    </a:lnTo>
                    <a:lnTo>
                      <a:pt x="47" y="77"/>
                    </a:lnTo>
                    <a:lnTo>
                      <a:pt x="51" y="75"/>
                    </a:lnTo>
                    <a:lnTo>
                      <a:pt x="56" y="70"/>
                    </a:lnTo>
                    <a:lnTo>
                      <a:pt x="58" y="66"/>
                    </a:lnTo>
                    <a:lnTo>
                      <a:pt x="61" y="59"/>
                    </a:lnTo>
                    <a:lnTo>
                      <a:pt x="61" y="47"/>
                    </a:lnTo>
                    <a:lnTo>
                      <a:pt x="61" y="35"/>
                    </a:lnTo>
                    <a:lnTo>
                      <a:pt x="58" y="24"/>
                    </a:lnTo>
                    <a:lnTo>
                      <a:pt x="51" y="14"/>
                    </a:lnTo>
                    <a:lnTo>
                      <a:pt x="47" y="10"/>
                    </a:lnTo>
                    <a:lnTo>
                      <a:pt x="42" y="7"/>
                    </a:lnTo>
                    <a:lnTo>
                      <a:pt x="35" y="7"/>
                    </a:lnTo>
                    <a:close/>
                  </a:path>
                </a:pathLst>
              </a:custGeom>
              <a:solidFill>
                <a:srgbClr val="000000"/>
              </a:solidFill>
              <a:ln w="0">
                <a:solidFill>
                  <a:srgbClr val="000000"/>
                </a:solidFill>
                <a:round/>
                <a:headEnd/>
                <a:tailEnd/>
              </a:ln>
            </p:spPr>
            <p:txBody>
              <a:bodyPr/>
              <a:lstStyle/>
              <a:p>
                <a:endParaRPr lang="en-US"/>
              </a:p>
            </p:txBody>
          </p:sp>
        </p:grpSp>
        <p:sp>
          <p:nvSpPr>
            <p:cNvPr id="534763" name="Freeform 235"/>
            <p:cNvSpPr>
              <a:spLocks/>
            </p:cNvSpPr>
            <p:nvPr/>
          </p:nvSpPr>
          <p:spPr bwMode="auto">
            <a:xfrm>
              <a:off x="5269" y="333"/>
              <a:ext cx="85" cy="82"/>
            </a:xfrm>
            <a:custGeom>
              <a:avLst/>
              <a:gdLst/>
              <a:ahLst/>
              <a:cxnLst>
                <a:cxn ang="0">
                  <a:pos x="36" y="10"/>
                </a:cxn>
                <a:cxn ang="0">
                  <a:pos x="52" y="0"/>
                </a:cxn>
                <a:cxn ang="0">
                  <a:pos x="64" y="5"/>
                </a:cxn>
                <a:cxn ang="0">
                  <a:pos x="71" y="14"/>
                </a:cxn>
                <a:cxn ang="0">
                  <a:pos x="73" y="31"/>
                </a:cxn>
                <a:cxn ang="0">
                  <a:pos x="73" y="70"/>
                </a:cxn>
                <a:cxn ang="0">
                  <a:pos x="75" y="77"/>
                </a:cxn>
                <a:cxn ang="0">
                  <a:pos x="80" y="80"/>
                </a:cxn>
                <a:cxn ang="0">
                  <a:pos x="85" y="82"/>
                </a:cxn>
                <a:cxn ang="0">
                  <a:pos x="47" y="80"/>
                </a:cxn>
                <a:cxn ang="0">
                  <a:pos x="52" y="80"/>
                </a:cxn>
                <a:cxn ang="0">
                  <a:pos x="57" y="75"/>
                </a:cxn>
                <a:cxn ang="0">
                  <a:pos x="59" y="70"/>
                </a:cxn>
                <a:cxn ang="0">
                  <a:pos x="59" y="33"/>
                </a:cxn>
                <a:cxn ang="0">
                  <a:pos x="57" y="17"/>
                </a:cxn>
                <a:cxn ang="0">
                  <a:pos x="45" y="12"/>
                </a:cxn>
                <a:cxn ang="0">
                  <a:pos x="33" y="17"/>
                </a:cxn>
                <a:cxn ang="0">
                  <a:pos x="26" y="63"/>
                </a:cxn>
                <a:cxn ang="0">
                  <a:pos x="26" y="75"/>
                </a:cxn>
                <a:cxn ang="0">
                  <a:pos x="29" y="77"/>
                </a:cxn>
                <a:cxn ang="0">
                  <a:pos x="36" y="80"/>
                </a:cxn>
                <a:cxn ang="0">
                  <a:pos x="0" y="82"/>
                </a:cxn>
                <a:cxn ang="0">
                  <a:pos x="0" y="80"/>
                </a:cxn>
                <a:cxn ang="0">
                  <a:pos x="10" y="77"/>
                </a:cxn>
                <a:cxn ang="0">
                  <a:pos x="10" y="63"/>
                </a:cxn>
                <a:cxn ang="0">
                  <a:pos x="10" y="26"/>
                </a:cxn>
                <a:cxn ang="0">
                  <a:pos x="10" y="17"/>
                </a:cxn>
                <a:cxn ang="0">
                  <a:pos x="8" y="12"/>
                </a:cxn>
                <a:cxn ang="0">
                  <a:pos x="5" y="10"/>
                </a:cxn>
                <a:cxn ang="0">
                  <a:pos x="0" y="12"/>
                </a:cxn>
                <a:cxn ang="0">
                  <a:pos x="22" y="0"/>
                </a:cxn>
                <a:cxn ang="0">
                  <a:pos x="26" y="19"/>
                </a:cxn>
              </a:cxnLst>
              <a:rect l="0" t="0" r="r" b="b"/>
              <a:pathLst>
                <a:path w="85" h="82">
                  <a:moveTo>
                    <a:pt x="26" y="19"/>
                  </a:moveTo>
                  <a:lnTo>
                    <a:pt x="36" y="10"/>
                  </a:lnTo>
                  <a:lnTo>
                    <a:pt x="43" y="3"/>
                  </a:lnTo>
                  <a:lnTo>
                    <a:pt x="52" y="0"/>
                  </a:lnTo>
                  <a:lnTo>
                    <a:pt x="59" y="3"/>
                  </a:lnTo>
                  <a:lnTo>
                    <a:pt x="64" y="5"/>
                  </a:lnTo>
                  <a:lnTo>
                    <a:pt x="68" y="7"/>
                  </a:lnTo>
                  <a:lnTo>
                    <a:pt x="71" y="14"/>
                  </a:lnTo>
                  <a:lnTo>
                    <a:pt x="73" y="21"/>
                  </a:lnTo>
                  <a:lnTo>
                    <a:pt x="73" y="31"/>
                  </a:lnTo>
                  <a:lnTo>
                    <a:pt x="73" y="63"/>
                  </a:lnTo>
                  <a:lnTo>
                    <a:pt x="73" y="70"/>
                  </a:lnTo>
                  <a:lnTo>
                    <a:pt x="75" y="75"/>
                  </a:lnTo>
                  <a:lnTo>
                    <a:pt x="75" y="77"/>
                  </a:lnTo>
                  <a:lnTo>
                    <a:pt x="78" y="77"/>
                  </a:lnTo>
                  <a:lnTo>
                    <a:pt x="80" y="80"/>
                  </a:lnTo>
                  <a:lnTo>
                    <a:pt x="85" y="80"/>
                  </a:lnTo>
                  <a:lnTo>
                    <a:pt x="85" y="82"/>
                  </a:lnTo>
                  <a:lnTo>
                    <a:pt x="47" y="82"/>
                  </a:lnTo>
                  <a:lnTo>
                    <a:pt x="47" y="80"/>
                  </a:lnTo>
                  <a:lnTo>
                    <a:pt x="50" y="80"/>
                  </a:lnTo>
                  <a:lnTo>
                    <a:pt x="52" y="80"/>
                  </a:lnTo>
                  <a:lnTo>
                    <a:pt x="57" y="77"/>
                  </a:lnTo>
                  <a:lnTo>
                    <a:pt x="57" y="75"/>
                  </a:lnTo>
                  <a:lnTo>
                    <a:pt x="59" y="73"/>
                  </a:lnTo>
                  <a:lnTo>
                    <a:pt x="59" y="70"/>
                  </a:lnTo>
                  <a:lnTo>
                    <a:pt x="59" y="63"/>
                  </a:lnTo>
                  <a:lnTo>
                    <a:pt x="59" y="33"/>
                  </a:lnTo>
                  <a:lnTo>
                    <a:pt x="57" y="24"/>
                  </a:lnTo>
                  <a:lnTo>
                    <a:pt x="57" y="17"/>
                  </a:lnTo>
                  <a:lnTo>
                    <a:pt x="52" y="12"/>
                  </a:lnTo>
                  <a:lnTo>
                    <a:pt x="45" y="12"/>
                  </a:lnTo>
                  <a:lnTo>
                    <a:pt x="40" y="14"/>
                  </a:lnTo>
                  <a:lnTo>
                    <a:pt x="33" y="17"/>
                  </a:lnTo>
                  <a:lnTo>
                    <a:pt x="26" y="24"/>
                  </a:lnTo>
                  <a:lnTo>
                    <a:pt x="26" y="63"/>
                  </a:lnTo>
                  <a:lnTo>
                    <a:pt x="26" y="70"/>
                  </a:lnTo>
                  <a:lnTo>
                    <a:pt x="26" y="75"/>
                  </a:lnTo>
                  <a:lnTo>
                    <a:pt x="26" y="77"/>
                  </a:lnTo>
                  <a:lnTo>
                    <a:pt x="29" y="77"/>
                  </a:lnTo>
                  <a:lnTo>
                    <a:pt x="31" y="80"/>
                  </a:lnTo>
                  <a:lnTo>
                    <a:pt x="36" y="80"/>
                  </a:lnTo>
                  <a:lnTo>
                    <a:pt x="36" y="82"/>
                  </a:lnTo>
                  <a:lnTo>
                    <a:pt x="0" y="82"/>
                  </a:lnTo>
                  <a:lnTo>
                    <a:pt x="0" y="80"/>
                  </a:lnTo>
                  <a:lnTo>
                    <a:pt x="5" y="80"/>
                  </a:lnTo>
                  <a:lnTo>
                    <a:pt x="10" y="77"/>
                  </a:lnTo>
                  <a:lnTo>
                    <a:pt x="10" y="70"/>
                  </a:lnTo>
                  <a:lnTo>
                    <a:pt x="10" y="63"/>
                  </a:lnTo>
                  <a:lnTo>
                    <a:pt x="10" y="33"/>
                  </a:lnTo>
                  <a:lnTo>
                    <a:pt x="10" y="26"/>
                  </a:lnTo>
                  <a:lnTo>
                    <a:pt x="10" y="19"/>
                  </a:lnTo>
                  <a:lnTo>
                    <a:pt x="10" y="17"/>
                  </a:lnTo>
                  <a:lnTo>
                    <a:pt x="10" y="14"/>
                  </a:lnTo>
                  <a:lnTo>
                    <a:pt x="8" y="12"/>
                  </a:lnTo>
                  <a:lnTo>
                    <a:pt x="5" y="10"/>
                  </a:lnTo>
                  <a:lnTo>
                    <a:pt x="3" y="12"/>
                  </a:lnTo>
                  <a:lnTo>
                    <a:pt x="0" y="12"/>
                  </a:lnTo>
                  <a:lnTo>
                    <a:pt x="0" y="10"/>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sp>
          <p:nvSpPr>
            <p:cNvPr id="534762" name="Freeform 234"/>
            <p:cNvSpPr>
              <a:spLocks noEditPoints="1"/>
            </p:cNvSpPr>
            <p:nvPr/>
          </p:nvSpPr>
          <p:spPr bwMode="auto">
            <a:xfrm>
              <a:off x="5361" y="292"/>
              <a:ext cx="79" cy="125"/>
            </a:xfrm>
            <a:custGeom>
              <a:avLst/>
              <a:gdLst/>
              <a:ahLst/>
              <a:cxnLst>
                <a:cxn ang="0">
                  <a:pos x="49" y="118"/>
                </a:cxn>
                <a:cxn ang="0">
                  <a:pos x="37" y="123"/>
                </a:cxn>
                <a:cxn ang="0">
                  <a:pos x="23" y="123"/>
                </a:cxn>
                <a:cxn ang="0">
                  <a:pos x="9" y="114"/>
                </a:cxn>
                <a:cxn ang="0">
                  <a:pos x="0" y="97"/>
                </a:cxn>
                <a:cxn ang="0">
                  <a:pos x="0" y="76"/>
                </a:cxn>
                <a:cxn ang="0">
                  <a:pos x="9" y="55"/>
                </a:cxn>
                <a:cxn ang="0">
                  <a:pos x="28" y="44"/>
                </a:cxn>
                <a:cxn ang="0">
                  <a:pos x="44" y="44"/>
                </a:cxn>
                <a:cxn ang="0">
                  <a:pos x="54" y="51"/>
                </a:cxn>
                <a:cxn ang="0">
                  <a:pos x="54" y="25"/>
                </a:cxn>
                <a:cxn ang="0">
                  <a:pos x="54" y="16"/>
                </a:cxn>
                <a:cxn ang="0">
                  <a:pos x="54" y="11"/>
                </a:cxn>
                <a:cxn ang="0">
                  <a:pos x="49" y="9"/>
                </a:cxn>
                <a:cxn ang="0">
                  <a:pos x="44" y="11"/>
                </a:cxn>
                <a:cxn ang="0">
                  <a:pos x="65" y="0"/>
                </a:cxn>
                <a:cxn ang="0">
                  <a:pos x="70" y="90"/>
                </a:cxn>
                <a:cxn ang="0">
                  <a:pos x="70" y="107"/>
                </a:cxn>
                <a:cxn ang="0">
                  <a:pos x="70" y="111"/>
                </a:cxn>
                <a:cxn ang="0">
                  <a:pos x="72" y="114"/>
                </a:cxn>
                <a:cxn ang="0">
                  <a:pos x="77" y="114"/>
                </a:cxn>
                <a:cxn ang="0">
                  <a:pos x="79" y="116"/>
                </a:cxn>
                <a:cxn ang="0">
                  <a:pos x="54" y="125"/>
                </a:cxn>
                <a:cxn ang="0">
                  <a:pos x="54" y="104"/>
                </a:cxn>
                <a:cxn ang="0">
                  <a:pos x="54" y="62"/>
                </a:cxn>
                <a:cxn ang="0">
                  <a:pos x="49" y="53"/>
                </a:cxn>
                <a:cxn ang="0">
                  <a:pos x="40" y="48"/>
                </a:cxn>
                <a:cxn ang="0">
                  <a:pos x="28" y="48"/>
                </a:cxn>
                <a:cxn ang="0">
                  <a:pos x="19" y="60"/>
                </a:cxn>
                <a:cxn ang="0">
                  <a:pos x="14" y="79"/>
                </a:cxn>
                <a:cxn ang="0">
                  <a:pos x="19" y="97"/>
                </a:cxn>
                <a:cxn ang="0">
                  <a:pos x="28" y="109"/>
                </a:cxn>
                <a:cxn ang="0">
                  <a:pos x="40" y="114"/>
                </a:cxn>
                <a:cxn ang="0">
                  <a:pos x="54" y="104"/>
                </a:cxn>
              </a:cxnLst>
              <a:rect l="0" t="0" r="r" b="b"/>
              <a:pathLst>
                <a:path w="79" h="125">
                  <a:moveTo>
                    <a:pt x="54" y="111"/>
                  </a:moveTo>
                  <a:lnTo>
                    <a:pt x="49" y="118"/>
                  </a:lnTo>
                  <a:lnTo>
                    <a:pt x="44" y="121"/>
                  </a:lnTo>
                  <a:lnTo>
                    <a:pt x="37" y="123"/>
                  </a:lnTo>
                  <a:lnTo>
                    <a:pt x="33" y="125"/>
                  </a:lnTo>
                  <a:lnTo>
                    <a:pt x="23" y="123"/>
                  </a:lnTo>
                  <a:lnTo>
                    <a:pt x="16" y="121"/>
                  </a:lnTo>
                  <a:lnTo>
                    <a:pt x="9" y="114"/>
                  </a:lnTo>
                  <a:lnTo>
                    <a:pt x="5" y="107"/>
                  </a:lnTo>
                  <a:lnTo>
                    <a:pt x="0" y="97"/>
                  </a:lnTo>
                  <a:lnTo>
                    <a:pt x="0" y="86"/>
                  </a:lnTo>
                  <a:lnTo>
                    <a:pt x="0" y="76"/>
                  </a:lnTo>
                  <a:lnTo>
                    <a:pt x="5" y="65"/>
                  </a:lnTo>
                  <a:lnTo>
                    <a:pt x="9" y="55"/>
                  </a:lnTo>
                  <a:lnTo>
                    <a:pt x="19" y="48"/>
                  </a:lnTo>
                  <a:lnTo>
                    <a:pt x="28" y="44"/>
                  </a:lnTo>
                  <a:lnTo>
                    <a:pt x="37" y="41"/>
                  </a:lnTo>
                  <a:lnTo>
                    <a:pt x="44" y="44"/>
                  </a:lnTo>
                  <a:lnTo>
                    <a:pt x="49" y="46"/>
                  </a:lnTo>
                  <a:lnTo>
                    <a:pt x="54" y="51"/>
                  </a:lnTo>
                  <a:lnTo>
                    <a:pt x="54" y="32"/>
                  </a:lnTo>
                  <a:lnTo>
                    <a:pt x="54" y="25"/>
                  </a:lnTo>
                  <a:lnTo>
                    <a:pt x="54" y="18"/>
                  </a:lnTo>
                  <a:lnTo>
                    <a:pt x="54" y="16"/>
                  </a:lnTo>
                  <a:lnTo>
                    <a:pt x="54" y="14"/>
                  </a:lnTo>
                  <a:lnTo>
                    <a:pt x="54" y="11"/>
                  </a:lnTo>
                  <a:lnTo>
                    <a:pt x="51" y="9"/>
                  </a:lnTo>
                  <a:lnTo>
                    <a:pt x="49" y="9"/>
                  </a:lnTo>
                  <a:lnTo>
                    <a:pt x="47" y="9"/>
                  </a:lnTo>
                  <a:lnTo>
                    <a:pt x="44" y="11"/>
                  </a:lnTo>
                  <a:lnTo>
                    <a:pt x="44" y="9"/>
                  </a:lnTo>
                  <a:lnTo>
                    <a:pt x="65" y="0"/>
                  </a:lnTo>
                  <a:lnTo>
                    <a:pt x="70" y="0"/>
                  </a:lnTo>
                  <a:lnTo>
                    <a:pt x="70" y="90"/>
                  </a:lnTo>
                  <a:lnTo>
                    <a:pt x="70" y="100"/>
                  </a:lnTo>
                  <a:lnTo>
                    <a:pt x="70" y="107"/>
                  </a:lnTo>
                  <a:lnTo>
                    <a:pt x="70" y="109"/>
                  </a:lnTo>
                  <a:lnTo>
                    <a:pt x="70" y="111"/>
                  </a:lnTo>
                  <a:lnTo>
                    <a:pt x="72" y="114"/>
                  </a:lnTo>
                  <a:lnTo>
                    <a:pt x="75" y="116"/>
                  </a:lnTo>
                  <a:lnTo>
                    <a:pt x="77" y="114"/>
                  </a:lnTo>
                  <a:lnTo>
                    <a:pt x="79" y="114"/>
                  </a:lnTo>
                  <a:lnTo>
                    <a:pt x="79" y="116"/>
                  </a:lnTo>
                  <a:lnTo>
                    <a:pt x="58" y="125"/>
                  </a:lnTo>
                  <a:lnTo>
                    <a:pt x="54" y="125"/>
                  </a:lnTo>
                  <a:lnTo>
                    <a:pt x="54" y="111"/>
                  </a:lnTo>
                  <a:close/>
                  <a:moveTo>
                    <a:pt x="54" y="104"/>
                  </a:moveTo>
                  <a:lnTo>
                    <a:pt x="54" y="67"/>
                  </a:lnTo>
                  <a:lnTo>
                    <a:pt x="54" y="62"/>
                  </a:lnTo>
                  <a:lnTo>
                    <a:pt x="51" y="58"/>
                  </a:lnTo>
                  <a:lnTo>
                    <a:pt x="49" y="53"/>
                  </a:lnTo>
                  <a:lnTo>
                    <a:pt x="44" y="51"/>
                  </a:lnTo>
                  <a:lnTo>
                    <a:pt x="40" y="48"/>
                  </a:lnTo>
                  <a:lnTo>
                    <a:pt x="35" y="48"/>
                  </a:lnTo>
                  <a:lnTo>
                    <a:pt x="28" y="48"/>
                  </a:lnTo>
                  <a:lnTo>
                    <a:pt x="23" y="53"/>
                  </a:lnTo>
                  <a:lnTo>
                    <a:pt x="19" y="60"/>
                  </a:lnTo>
                  <a:lnTo>
                    <a:pt x="16" y="69"/>
                  </a:lnTo>
                  <a:lnTo>
                    <a:pt x="14" y="79"/>
                  </a:lnTo>
                  <a:lnTo>
                    <a:pt x="16" y="90"/>
                  </a:lnTo>
                  <a:lnTo>
                    <a:pt x="19" y="97"/>
                  </a:lnTo>
                  <a:lnTo>
                    <a:pt x="21" y="104"/>
                  </a:lnTo>
                  <a:lnTo>
                    <a:pt x="28" y="109"/>
                  </a:lnTo>
                  <a:lnTo>
                    <a:pt x="33" y="111"/>
                  </a:lnTo>
                  <a:lnTo>
                    <a:pt x="40" y="114"/>
                  </a:lnTo>
                  <a:lnTo>
                    <a:pt x="47" y="111"/>
                  </a:lnTo>
                  <a:lnTo>
                    <a:pt x="54" y="104"/>
                  </a:lnTo>
                  <a:close/>
                </a:path>
              </a:pathLst>
            </a:custGeom>
            <a:solidFill>
              <a:srgbClr val="000000"/>
            </a:solidFill>
            <a:ln w="0">
              <a:solidFill>
                <a:srgbClr val="000000"/>
              </a:solidFill>
              <a:round/>
              <a:headEnd/>
              <a:tailEnd/>
            </a:ln>
          </p:spPr>
          <p:txBody>
            <a:bodyPr/>
            <a:lstStyle/>
            <a:p>
              <a:endParaRPr lang="en-US"/>
            </a:p>
          </p:txBody>
        </p:sp>
        <p:sp>
          <p:nvSpPr>
            <p:cNvPr id="534761" name="Freeform 233"/>
            <p:cNvSpPr>
              <a:spLocks/>
            </p:cNvSpPr>
            <p:nvPr/>
          </p:nvSpPr>
          <p:spPr bwMode="auto">
            <a:xfrm>
              <a:off x="4759" y="5126"/>
              <a:ext cx="70" cy="110"/>
            </a:xfrm>
            <a:custGeom>
              <a:avLst/>
              <a:gdLst/>
              <a:ahLst/>
              <a:cxnLst>
                <a:cxn ang="0">
                  <a:pos x="63" y="35"/>
                </a:cxn>
                <a:cxn ang="0">
                  <a:pos x="61" y="26"/>
                </a:cxn>
                <a:cxn ang="0">
                  <a:pos x="54" y="12"/>
                </a:cxn>
                <a:cxn ang="0">
                  <a:pos x="40" y="5"/>
                </a:cxn>
                <a:cxn ang="0">
                  <a:pos x="26" y="5"/>
                </a:cxn>
                <a:cxn ang="0">
                  <a:pos x="16" y="14"/>
                </a:cxn>
                <a:cxn ang="0">
                  <a:pos x="14" y="26"/>
                </a:cxn>
                <a:cxn ang="0">
                  <a:pos x="21" y="33"/>
                </a:cxn>
                <a:cxn ang="0">
                  <a:pos x="40" y="44"/>
                </a:cxn>
                <a:cxn ang="0">
                  <a:pos x="56" y="54"/>
                </a:cxn>
                <a:cxn ang="0">
                  <a:pos x="66" y="63"/>
                </a:cxn>
                <a:cxn ang="0">
                  <a:pos x="70" y="72"/>
                </a:cxn>
                <a:cxn ang="0">
                  <a:pos x="70" y="86"/>
                </a:cxn>
                <a:cxn ang="0">
                  <a:pos x="61" y="100"/>
                </a:cxn>
                <a:cxn ang="0">
                  <a:pos x="47" y="107"/>
                </a:cxn>
                <a:cxn ang="0">
                  <a:pos x="33" y="110"/>
                </a:cxn>
                <a:cxn ang="0">
                  <a:pos x="26" y="107"/>
                </a:cxn>
                <a:cxn ang="0">
                  <a:pos x="12" y="103"/>
                </a:cxn>
                <a:cxn ang="0">
                  <a:pos x="7" y="103"/>
                </a:cxn>
                <a:cxn ang="0">
                  <a:pos x="5" y="105"/>
                </a:cxn>
                <a:cxn ang="0">
                  <a:pos x="2" y="110"/>
                </a:cxn>
                <a:cxn ang="0">
                  <a:pos x="5" y="72"/>
                </a:cxn>
                <a:cxn ang="0">
                  <a:pos x="9" y="91"/>
                </a:cxn>
                <a:cxn ang="0">
                  <a:pos x="21" y="100"/>
                </a:cxn>
                <a:cxn ang="0">
                  <a:pos x="35" y="105"/>
                </a:cxn>
                <a:cxn ang="0">
                  <a:pos x="51" y="98"/>
                </a:cxn>
                <a:cxn ang="0">
                  <a:pos x="58" y="86"/>
                </a:cxn>
                <a:cxn ang="0">
                  <a:pos x="56" y="79"/>
                </a:cxn>
                <a:cxn ang="0">
                  <a:pos x="49" y="72"/>
                </a:cxn>
                <a:cxn ang="0">
                  <a:pos x="40" y="65"/>
                </a:cxn>
                <a:cxn ang="0">
                  <a:pos x="23" y="56"/>
                </a:cxn>
                <a:cxn ang="0">
                  <a:pos x="12" y="49"/>
                </a:cxn>
                <a:cxn ang="0">
                  <a:pos x="5" y="40"/>
                </a:cxn>
                <a:cxn ang="0">
                  <a:pos x="0" y="28"/>
                </a:cxn>
                <a:cxn ang="0">
                  <a:pos x="5" y="14"/>
                </a:cxn>
                <a:cxn ang="0">
                  <a:pos x="16" y="2"/>
                </a:cxn>
                <a:cxn ang="0">
                  <a:pos x="33" y="0"/>
                </a:cxn>
                <a:cxn ang="0">
                  <a:pos x="51" y="2"/>
                </a:cxn>
                <a:cxn ang="0">
                  <a:pos x="56" y="5"/>
                </a:cxn>
                <a:cxn ang="0">
                  <a:pos x="61" y="5"/>
                </a:cxn>
                <a:cxn ang="0">
                  <a:pos x="63" y="0"/>
                </a:cxn>
              </a:cxnLst>
              <a:rect l="0" t="0" r="r" b="b"/>
              <a:pathLst>
                <a:path w="70" h="110">
                  <a:moveTo>
                    <a:pt x="63" y="0"/>
                  </a:moveTo>
                  <a:lnTo>
                    <a:pt x="63" y="35"/>
                  </a:lnTo>
                  <a:lnTo>
                    <a:pt x="61" y="26"/>
                  </a:lnTo>
                  <a:lnTo>
                    <a:pt x="58" y="19"/>
                  </a:lnTo>
                  <a:lnTo>
                    <a:pt x="54" y="12"/>
                  </a:lnTo>
                  <a:lnTo>
                    <a:pt x="47" y="7"/>
                  </a:lnTo>
                  <a:lnTo>
                    <a:pt x="40" y="5"/>
                  </a:lnTo>
                  <a:lnTo>
                    <a:pt x="33" y="5"/>
                  </a:lnTo>
                  <a:lnTo>
                    <a:pt x="26" y="5"/>
                  </a:lnTo>
                  <a:lnTo>
                    <a:pt x="19" y="9"/>
                  </a:lnTo>
                  <a:lnTo>
                    <a:pt x="16" y="14"/>
                  </a:lnTo>
                  <a:lnTo>
                    <a:pt x="14" y="21"/>
                  </a:lnTo>
                  <a:lnTo>
                    <a:pt x="14" y="26"/>
                  </a:lnTo>
                  <a:lnTo>
                    <a:pt x="16" y="30"/>
                  </a:lnTo>
                  <a:lnTo>
                    <a:pt x="21" y="33"/>
                  </a:lnTo>
                  <a:lnTo>
                    <a:pt x="30" y="40"/>
                  </a:lnTo>
                  <a:lnTo>
                    <a:pt x="40" y="44"/>
                  </a:lnTo>
                  <a:lnTo>
                    <a:pt x="49" y="51"/>
                  </a:lnTo>
                  <a:lnTo>
                    <a:pt x="56" y="54"/>
                  </a:lnTo>
                  <a:lnTo>
                    <a:pt x="61" y="58"/>
                  </a:lnTo>
                  <a:lnTo>
                    <a:pt x="66" y="63"/>
                  </a:lnTo>
                  <a:lnTo>
                    <a:pt x="68" y="68"/>
                  </a:lnTo>
                  <a:lnTo>
                    <a:pt x="70" y="72"/>
                  </a:lnTo>
                  <a:lnTo>
                    <a:pt x="70" y="79"/>
                  </a:lnTo>
                  <a:lnTo>
                    <a:pt x="70" y="86"/>
                  </a:lnTo>
                  <a:lnTo>
                    <a:pt x="66" y="93"/>
                  </a:lnTo>
                  <a:lnTo>
                    <a:pt x="61" y="100"/>
                  </a:lnTo>
                  <a:lnTo>
                    <a:pt x="54" y="105"/>
                  </a:lnTo>
                  <a:lnTo>
                    <a:pt x="47" y="107"/>
                  </a:lnTo>
                  <a:lnTo>
                    <a:pt x="37" y="110"/>
                  </a:lnTo>
                  <a:lnTo>
                    <a:pt x="33" y="110"/>
                  </a:lnTo>
                  <a:lnTo>
                    <a:pt x="28" y="107"/>
                  </a:lnTo>
                  <a:lnTo>
                    <a:pt x="26" y="107"/>
                  </a:lnTo>
                  <a:lnTo>
                    <a:pt x="19" y="105"/>
                  </a:lnTo>
                  <a:lnTo>
                    <a:pt x="12" y="103"/>
                  </a:lnTo>
                  <a:lnTo>
                    <a:pt x="9" y="103"/>
                  </a:lnTo>
                  <a:lnTo>
                    <a:pt x="7" y="103"/>
                  </a:lnTo>
                  <a:lnTo>
                    <a:pt x="5" y="103"/>
                  </a:lnTo>
                  <a:lnTo>
                    <a:pt x="5" y="105"/>
                  </a:lnTo>
                  <a:lnTo>
                    <a:pt x="5" y="110"/>
                  </a:lnTo>
                  <a:lnTo>
                    <a:pt x="2" y="110"/>
                  </a:lnTo>
                  <a:lnTo>
                    <a:pt x="2" y="72"/>
                  </a:lnTo>
                  <a:lnTo>
                    <a:pt x="5" y="72"/>
                  </a:lnTo>
                  <a:lnTo>
                    <a:pt x="7" y="82"/>
                  </a:lnTo>
                  <a:lnTo>
                    <a:pt x="9" y="91"/>
                  </a:lnTo>
                  <a:lnTo>
                    <a:pt x="14" y="96"/>
                  </a:lnTo>
                  <a:lnTo>
                    <a:pt x="21" y="100"/>
                  </a:lnTo>
                  <a:lnTo>
                    <a:pt x="28" y="103"/>
                  </a:lnTo>
                  <a:lnTo>
                    <a:pt x="35" y="105"/>
                  </a:lnTo>
                  <a:lnTo>
                    <a:pt x="44" y="103"/>
                  </a:lnTo>
                  <a:lnTo>
                    <a:pt x="51" y="98"/>
                  </a:lnTo>
                  <a:lnTo>
                    <a:pt x="56" y="93"/>
                  </a:lnTo>
                  <a:lnTo>
                    <a:pt x="58" y="86"/>
                  </a:lnTo>
                  <a:lnTo>
                    <a:pt x="56" y="82"/>
                  </a:lnTo>
                  <a:lnTo>
                    <a:pt x="56" y="79"/>
                  </a:lnTo>
                  <a:lnTo>
                    <a:pt x="51" y="75"/>
                  </a:lnTo>
                  <a:lnTo>
                    <a:pt x="49" y="72"/>
                  </a:lnTo>
                  <a:lnTo>
                    <a:pt x="44" y="70"/>
                  </a:lnTo>
                  <a:lnTo>
                    <a:pt x="40" y="65"/>
                  </a:lnTo>
                  <a:lnTo>
                    <a:pt x="33" y="61"/>
                  </a:lnTo>
                  <a:lnTo>
                    <a:pt x="23" y="56"/>
                  </a:lnTo>
                  <a:lnTo>
                    <a:pt x="16" y="54"/>
                  </a:lnTo>
                  <a:lnTo>
                    <a:pt x="12" y="49"/>
                  </a:lnTo>
                  <a:lnTo>
                    <a:pt x="7" y="44"/>
                  </a:lnTo>
                  <a:lnTo>
                    <a:pt x="5" y="40"/>
                  </a:lnTo>
                  <a:lnTo>
                    <a:pt x="2" y="33"/>
                  </a:lnTo>
                  <a:lnTo>
                    <a:pt x="0" y="28"/>
                  </a:lnTo>
                  <a:lnTo>
                    <a:pt x="2" y="19"/>
                  </a:lnTo>
                  <a:lnTo>
                    <a:pt x="5" y="14"/>
                  </a:lnTo>
                  <a:lnTo>
                    <a:pt x="9" y="7"/>
                  </a:lnTo>
                  <a:lnTo>
                    <a:pt x="16" y="2"/>
                  </a:lnTo>
                  <a:lnTo>
                    <a:pt x="23" y="0"/>
                  </a:lnTo>
                  <a:lnTo>
                    <a:pt x="33" y="0"/>
                  </a:lnTo>
                  <a:lnTo>
                    <a:pt x="42" y="0"/>
                  </a:lnTo>
                  <a:lnTo>
                    <a:pt x="51" y="2"/>
                  </a:lnTo>
                  <a:lnTo>
                    <a:pt x="54" y="5"/>
                  </a:lnTo>
                  <a:lnTo>
                    <a:pt x="56" y="5"/>
                  </a:lnTo>
                  <a:lnTo>
                    <a:pt x="58" y="5"/>
                  </a:lnTo>
                  <a:lnTo>
                    <a:pt x="61" y="5"/>
                  </a:lnTo>
                  <a:lnTo>
                    <a:pt x="61" y="2"/>
                  </a:lnTo>
                  <a:lnTo>
                    <a:pt x="63" y="0"/>
                  </a:lnTo>
                  <a:close/>
                </a:path>
              </a:pathLst>
            </a:custGeom>
            <a:solidFill>
              <a:srgbClr val="000000"/>
            </a:solidFill>
            <a:ln w="0">
              <a:solidFill>
                <a:srgbClr val="000000"/>
              </a:solidFill>
              <a:round/>
              <a:headEnd/>
              <a:tailEnd/>
            </a:ln>
          </p:spPr>
          <p:txBody>
            <a:bodyPr/>
            <a:lstStyle/>
            <a:p>
              <a:endParaRPr lang="en-US"/>
            </a:p>
          </p:txBody>
        </p:sp>
        <p:sp>
          <p:nvSpPr>
            <p:cNvPr id="534760" name="Freeform 232"/>
            <p:cNvSpPr>
              <a:spLocks/>
            </p:cNvSpPr>
            <p:nvPr/>
          </p:nvSpPr>
          <p:spPr bwMode="auto">
            <a:xfrm>
              <a:off x="4850" y="5217"/>
              <a:ext cx="19" cy="19"/>
            </a:xfrm>
            <a:custGeom>
              <a:avLst/>
              <a:gdLst/>
              <a:ahLst/>
              <a:cxnLst>
                <a:cxn ang="0">
                  <a:pos x="10" y="0"/>
                </a:cxn>
                <a:cxn ang="0">
                  <a:pos x="12" y="0"/>
                </a:cxn>
                <a:cxn ang="0">
                  <a:pos x="17" y="2"/>
                </a:cxn>
                <a:cxn ang="0">
                  <a:pos x="17" y="5"/>
                </a:cxn>
                <a:cxn ang="0">
                  <a:pos x="19" y="9"/>
                </a:cxn>
                <a:cxn ang="0">
                  <a:pos x="17" y="12"/>
                </a:cxn>
                <a:cxn ang="0">
                  <a:pos x="17" y="16"/>
                </a:cxn>
                <a:cxn ang="0">
                  <a:pos x="12" y="16"/>
                </a:cxn>
                <a:cxn ang="0">
                  <a:pos x="10" y="19"/>
                </a:cxn>
                <a:cxn ang="0">
                  <a:pos x="5" y="16"/>
                </a:cxn>
                <a:cxn ang="0">
                  <a:pos x="3" y="16"/>
                </a:cxn>
                <a:cxn ang="0">
                  <a:pos x="0" y="12"/>
                </a:cxn>
                <a:cxn ang="0">
                  <a:pos x="0" y="9"/>
                </a:cxn>
                <a:cxn ang="0">
                  <a:pos x="0" y="5"/>
                </a:cxn>
                <a:cxn ang="0">
                  <a:pos x="3" y="2"/>
                </a:cxn>
                <a:cxn ang="0">
                  <a:pos x="5" y="0"/>
                </a:cxn>
                <a:cxn ang="0">
                  <a:pos x="10" y="0"/>
                </a:cxn>
              </a:cxnLst>
              <a:rect l="0" t="0" r="r" b="b"/>
              <a:pathLst>
                <a:path w="19" h="19">
                  <a:moveTo>
                    <a:pt x="10" y="0"/>
                  </a:moveTo>
                  <a:lnTo>
                    <a:pt x="12" y="0"/>
                  </a:lnTo>
                  <a:lnTo>
                    <a:pt x="17" y="2"/>
                  </a:lnTo>
                  <a:lnTo>
                    <a:pt x="17" y="5"/>
                  </a:lnTo>
                  <a:lnTo>
                    <a:pt x="19" y="9"/>
                  </a:lnTo>
                  <a:lnTo>
                    <a:pt x="17" y="12"/>
                  </a:lnTo>
                  <a:lnTo>
                    <a:pt x="17" y="16"/>
                  </a:lnTo>
                  <a:lnTo>
                    <a:pt x="12" y="16"/>
                  </a:lnTo>
                  <a:lnTo>
                    <a:pt x="10" y="19"/>
                  </a:lnTo>
                  <a:lnTo>
                    <a:pt x="5" y="16"/>
                  </a:lnTo>
                  <a:lnTo>
                    <a:pt x="3" y="16"/>
                  </a:lnTo>
                  <a:lnTo>
                    <a:pt x="0" y="12"/>
                  </a:lnTo>
                  <a:lnTo>
                    <a:pt x="0" y="9"/>
                  </a:lnTo>
                  <a:lnTo>
                    <a:pt x="0" y="5"/>
                  </a:lnTo>
                  <a:lnTo>
                    <a:pt x="3" y="2"/>
                  </a:lnTo>
                  <a:lnTo>
                    <a:pt x="5" y="0"/>
                  </a:lnTo>
                  <a:lnTo>
                    <a:pt x="10" y="0"/>
                  </a:lnTo>
                  <a:close/>
                </a:path>
              </a:pathLst>
            </a:custGeom>
            <a:solidFill>
              <a:srgbClr val="000000"/>
            </a:solidFill>
            <a:ln w="0">
              <a:solidFill>
                <a:srgbClr val="000000"/>
              </a:solidFill>
              <a:round/>
              <a:headEnd/>
              <a:tailEnd/>
            </a:ln>
          </p:spPr>
          <p:txBody>
            <a:bodyPr/>
            <a:lstStyle/>
            <a:p>
              <a:endParaRPr lang="en-US"/>
            </a:p>
          </p:txBody>
        </p:sp>
        <p:sp>
          <p:nvSpPr>
            <p:cNvPr id="534759" name="Freeform 231"/>
            <p:cNvSpPr>
              <a:spLocks/>
            </p:cNvSpPr>
            <p:nvPr/>
          </p:nvSpPr>
          <p:spPr bwMode="auto">
            <a:xfrm>
              <a:off x="4921" y="5126"/>
              <a:ext cx="93" cy="107"/>
            </a:xfrm>
            <a:custGeom>
              <a:avLst/>
              <a:gdLst/>
              <a:ahLst/>
              <a:cxnLst>
                <a:cxn ang="0">
                  <a:pos x="30" y="5"/>
                </a:cxn>
                <a:cxn ang="0">
                  <a:pos x="30" y="49"/>
                </a:cxn>
                <a:cxn ang="0">
                  <a:pos x="53" y="49"/>
                </a:cxn>
                <a:cxn ang="0">
                  <a:pos x="63" y="49"/>
                </a:cxn>
                <a:cxn ang="0">
                  <a:pos x="67" y="47"/>
                </a:cxn>
                <a:cxn ang="0">
                  <a:pos x="70" y="42"/>
                </a:cxn>
                <a:cxn ang="0">
                  <a:pos x="72" y="35"/>
                </a:cxn>
                <a:cxn ang="0">
                  <a:pos x="72" y="35"/>
                </a:cxn>
                <a:cxn ang="0">
                  <a:pos x="72" y="70"/>
                </a:cxn>
                <a:cxn ang="0">
                  <a:pos x="72" y="70"/>
                </a:cxn>
                <a:cxn ang="0">
                  <a:pos x="70" y="63"/>
                </a:cxn>
                <a:cxn ang="0">
                  <a:pos x="70" y="58"/>
                </a:cxn>
                <a:cxn ang="0">
                  <a:pos x="67" y="56"/>
                </a:cxn>
                <a:cxn ang="0">
                  <a:pos x="65" y="56"/>
                </a:cxn>
                <a:cxn ang="0">
                  <a:pos x="60" y="54"/>
                </a:cxn>
                <a:cxn ang="0">
                  <a:pos x="53" y="54"/>
                </a:cxn>
                <a:cxn ang="0">
                  <a:pos x="30" y="54"/>
                </a:cxn>
                <a:cxn ang="0">
                  <a:pos x="30" y="91"/>
                </a:cxn>
                <a:cxn ang="0">
                  <a:pos x="30" y="96"/>
                </a:cxn>
                <a:cxn ang="0">
                  <a:pos x="30" y="98"/>
                </a:cxn>
                <a:cxn ang="0">
                  <a:pos x="30" y="100"/>
                </a:cxn>
                <a:cxn ang="0">
                  <a:pos x="32" y="100"/>
                </a:cxn>
                <a:cxn ang="0">
                  <a:pos x="35" y="103"/>
                </a:cxn>
                <a:cxn ang="0">
                  <a:pos x="39" y="103"/>
                </a:cxn>
                <a:cxn ang="0">
                  <a:pos x="58" y="103"/>
                </a:cxn>
                <a:cxn ang="0">
                  <a:pos x="65" y="103"/>
                </a:cxn>
                <a:cxn ang="0">
                  <a:pos x="70" y="100"/>
                </a:cxn>
                <a:cxn ang="0">
                  <a:pos x="74" y="98"/>
                </a:cxn>
                <a:cxn ang="0">
                  <a:pos x="79" y="96"/>
                </a:cxn>
                <a:cxn ang="0">
                  <a:pos x="84" y="89"/>
                </a:cxn>
                <a:cxn ang="0">
                  <a:pos x="89" y="82"/>
                </a:cxn>
                <a:cxn ang="0">
                  <a:pos x="93" y="82"/>
                </a:cxn>
                <a:cxn ang="0">
                  <a:pos x="84" y="107"/>
                </a:cxn>
                <a:cxn ang="0">
                  <a:pos x="0" y="107"/>
                </a:cxn>
                <a:cxn ang="0">
                  <a:pos x="0" y="105"/>
                </a:cxn>
                <a:cxn ang="0">
                  <a:pos x="2" y="105"/>
                </a:cxn>
                <a:cxn ang="0">
                  <a:pos x="7" y="105"/>
                </a:cxn>
                <a:cxn ang="0">
                  <a:pos x="9" y="103"/>
                </a:cxn>
                <a:cxn ang="0">
                  <a:pos x="11" y="103"/>
                </a:cxn>
                <a:cxn ang="0">
                  <a:pos x="14" y="100"/>
                </a:cxn>
                <a:cxn ang="0">
                  <a:pos x="14" y="96"/>
                </a:cxn>
                <a:cxn ang="0">
                  <a:pos x="14" y="89"/>
                </a:cxn>
                <a:cxn ang="0">
                  <a:pos x="14" y="19"/>
                </a:cxn>
                <a:cxn ang="0">
                  <a:pos x="14" y="12"/>
                </a:cxn>
                <a:cxn ang="0">
                  <a:pos x="14" y="9"/>
                </a:cxn>
                <a:cxn ang="0">
                  <a:pos x="11" y="5"/>
                </a:cxn>
                <a:cxn ang="0">
                  <a:pos x="9" y="2"/>
                </a:cxn>
                <a:cxn ang="0">
                  <a:pos x="2" y="2"/>
                </a:cxn>
                <a:cxn ang="0">
                  <a:pos x="0" y="2"/>
                </a:cxn>
                <a:cxn ang="0">
                  <a:pos x="0" y="0"/>
                </a:cxn>
                <a:cxn ang="0">
                  <a:pos x="84" y="0"/>
                </a:cxn>
                <a:cxn ang="0">
                  <a:pos x="84" y="23"/>
                </a:cxn>
                <a:cxn ang="0">
                  <a:pos x="81" y="23"/>
                </a:cxn>
                <a:cxn ang="0">
                  <a:pos x="79" y="16"/>
                </a:cxn>
                <a:cxn ang="0">
                  <a:pos x="77" y="12"/>
                </a:cxn>
                <a:cxn ang="0">
                  <a:pos x="74" y="9"/>
                </a:cxn>
                <a:cxn ang="0">
                  <a:pos x="72" y="7"/>
                </a:cxn>
                <a:cxn ang="0">
                  <a:pos x="67" y="7"/>
                </a:cxn>
                <a:cxn ang="0">
                  <a:pos x="60" y="5"/>
                </a:cxn>
                <a:cxn ang="0">
                  <a:pos x="30" y="5"/>
                </a:cxn>
              </a:cxnLst>
              <a:rect l="0" t="0" r="r" b="b"/>
              <a:pathLst>
                <a:path w="93" h="107">
                  <a:moveTo>
                    <a:pt x="30" y="5"/>
                  </a:moveTo>
                  <a:lnTo>
                    <a:pt x="30" y="49"/>
                  </a:lnTo>
                  <a:lnTo>
                    <a:pt x="53" y="49"/>
                  </a:lnTo>
                  <a:lnTo>
                    <a:pt x="63" y="49"/>
                  </a:lnTo>
                  <a:lnTo>
                    <a:pt x="67" y="47"/>
                  </a:lnTo>
                  <a:lnTo>
                    <a:pt x="70" y="42"/>
                  </a:lnTo>
                  <a:lnTo>
                    <a:pt x="72" y="35"/>
                  </a:lnTo>
                  <a:lnTo>
                    <a:pt x="72" y="70"/>
                  </a:lnTo>
                  <a:lnTo>
                    <a:pt x="70" y="63"/>
                  </a:lnTo>
                  <a:lnTo>
                    <a:pt x="70" y="58"/>
                  </a:lnTo>
                  <a:lnTo>
                    <a:pt x="67" y="56"/>
                  </a:lnTo>
                  <a:lnTo>
                    <a:pt x="65" y="56"/>
                  </a:lnTo>
                  <a:lnTo>
                    <a:pt x="60" y="54"/>
                  </a:lnTo>
                  <a:lnTo>
                    <a:pt x="53" y="54"/>
                  </a:lnTo>
                  <a:lnTo>
                    <a:pt x="30" y="54"/>
                  </a:lnTo>
                  <a:lnTo>
                    <a:pt x="30" y="91"/>
                  </a:lnTo>
                  <a:lnTo>
                    <a:pt x="30" y="96"/>
                  </a:lnTo>
                  <a:lnTo>
                    <a:pt x="30" y="98"/>
                  </a:lnTo>
                  <a:lnTo>
                    <a:pt x="30" y="100"/>
                  </a:lnTo>
                  <a:lnTo>
                    <a:pt x="32" y="100"/>
                  </a:lnTo>
                  <a:lnTo>
                    <a:pt x="35" y="103"/>
                  </a:lnTo>
                  <a:lnTo>
                    <a:pt x="39" y="103"/>
                  </a:lnTo>
                  <a:lnTo>
                    <a:pt x="58" y="103"/>
                  </a:lnTo>
                  <a:lnTo>
                    <a:pt x="65" y="103"/>
                  </a:lnTo>
                  <a:lnTo>
                    <a:pt x="70" y="100"/>
                  </a:lnTo>
                  <a:lnTo>
                    <a:pt x="74" y="98"/>
                  </a:lnTo>
                  <a:lnTo>
                    <a:pt x="79" y="96"/>
                  </a:lnTo>
                  <a:lnTo>
                    <a:pt x="84" y="89"/>
                  </a:lnTo>
                  <a:lnTo>
                    <a:pt x="89" y="82"/>
                  </a:lnTo>
                  <a:lnTo>
                    <a:pt x="93" y="82"/>
                  </a:lnTo>
                  <a:lnTo>
                    <a:pt x="84" y="107"/>
                  </a:lnTo>
                  <a:lnTo>
                    <a:pt x="0" y="107"/>
                  </a:lnTo>
                  <a:lnTo>
                    <a:pt x="0" y="105"/>
                  </a:lnTo>
                  <a:lnTo>
                    <a:pt x="2" y="105"/>
                  </a:lnTo>
                  <a:lnTo>
                    <a:pt x="7" y="105"/>
                  </a:lnTo>
                  <a:lnTo>
                    <a:pt x="9" y="103"/>
                  </a:lnTo>
                  <a:lnTo>
                    <a:pt x="11" y="103"/>
                  </a:lnTo>
                  <a:lnTo>
                    <a:pt x="14" y="100"/>
                  </a:lnTo>
                  <a:lnTo>
                    <a:pt x="14" y="96"/>
                  </a:lnTo>
                  <a:lnTo>
                    <a:pt x="14" y="89"/>
                  </a:lnTo>
                  <a:lnTo>
                    <a:pt x="14" y="19"/>
                  </a:lnTo>
                  <a:lnTo>
                    <a:pt x="14" y="12"/>
                  </a:lnTo>
                  <a:lnTo>
                    <a:pt x="14" y="9"/>
                  </a:lnTo>
                  <a:lnTo>
                    <a:pt x="11" y="5"/>
                  </a:lnTo>
                  <a:lnTo>
                    <a:pt x="9" y="2"/>
                  </a:lnTo>
                  <a:lnTo>
                    <a:pt x="2" y="2"/>
                  </a:lnTo>
                  <a:lnTo>
                    <a:pt x="0" y="2"/>
                  </a:lnTo>
                  <a:lnTo>
                    <a:pt x="0" y="0"/>
                  </a:lnTo>
                  <a:lnTo>
                    <a:pt x="84" y="0"/>
                  </a:lnTo>
                  <a:lnTo>
                    <a:pt x="84" y="23"/>
                  </a:lnTo>
                  <a:lnTo>
                    <a:pt x="81" y="23"/>
                  </a:lnTo>
                  <a:lnTo>
                    <a:pt x="79" y="16"/>
                  </a:lnTo>
                  <a:lnTo>
                    <a:pt x="77" y="12"/>
                  </a:lnTo>
                  <a:lnTo>
                    <a:pt x="74" y="9"/>
                  </a:lnTo>
                  <a:lnTo>
                    <a:pt x="72" y="7"/>
                  </a:lnTo>
                  <a:lnTo>
                    <a:pt x="67" y="7"/>
                  </a:lnTo>
                  <a:lnTo>
                    <a:pt x="60" y="5"/>
                  </a:lnTo>
                  <a:lnTo>
                    <a:pt x="30" y="5"/>
                  </a:lnTo>
                  <a:close/>
                </a:path>
              </a:pathLst>
            </a:custGeom>
            <a:solidFill>
              <a:srgbClr val="000000"/>
            </a:solidFill>
            <a:ln w="0">
              <a:solidFill>
                <a:srgbClr val="000000"/>
              </a:solidFill>
              <a:round/>
              <a:headEnd/>
              <a:tailEnd/>
            </a:ln>
          </p:spPr>
          <p:txBody>
            <a:bodyPr/>
            <a:lstStyle/>
            <a:p>
              <a:endParaRPr lang="en-US"/>
            </a:p>
          </p:txBody>
        </p:sp>
        <p:sp>
          <p:nvSpPr>
            <p:cNvPr id="534758" name="Freeform 230"/>
            <p:cNvSpPr>
              <a:spLocks/>
            </p:cNvSpPr>
            <p:nvPr/>
          </p:nvSpPr>
          <p:spPr bwMode="auto">
            <a:xfrm>
              <a:off x="5017" y="5138"/>
              <a:ext cx="44" cy="98"/>
            </a:xfrm>
            <a:custGeom>
              <a:avLst/>
              <a:gdLst/>
              <a:ahLst/>
              <a:cxnLst>
                <a:cxn ang="0">
                  <a:pos x="25" y="0"/>
                </a:cxn>
                <a:cxn ang="0">
                  <a:pos x="25" y="23"/>
                </a:cxn>
                <a:cxn ang="0">
                  <a:pos x="42" y="23"/>
                </a:cxn>
                <a:cxn ang="0">
                  <a:pos x="42" y="28"/>
                </a:cxn>
                <a:cxn ang="0">
                  <a:pos x="25" y="28"/>
                </a:cxn>
                <a:cxn ang="0">
                  <a:pos x="25" y="74"/>
                </a:cxn>
                <a:cxn ang="0">
                  <a:pos x="25" y="81"/>
                </a:cxn>
                <a:cxn ang="0">
                  <a:pos x="28" y="84"/>
                </a:cxn>
                <a:cxn ang="0">
                  <a:pos x="30" y="86"/>
                </a:cxn>
                <a:cxn ang="0">
                  <a:pos x="32" y="86"/>
                </a:cxn>
                <a:cxn ang="0">
                  <a:pos x="35" y="86"/>
                </a:cxn>
                <a:cxn ang="0">
                  <a:pos x="37" y="86"/>
                </a:cxn>
                <a:cxn ang="0">
                  <a:pos x="39" y="84"/>
                </a:cxn>
                <a:cxn ang="0">
                  <a:pos x="42" y="81"/>
                </a:cxn>
                <a:cxn ang="0">
                  <a:pos x="44" y="81"/>
                </a:cxn>
                <a:cxn ang="0">
                  <a:pos x="42" y="88"/>
                </a:cxn>
                <a:cxn ang="0">
                  <a:pos x="37" y="93"/>
                </a:cxn>
                <a:cxn ang="0">
                  <a:pos x="32" y="95"/>
                </a:cxn>
                <a:cxn ang="0">
                  <a:pos x="25" y="98"/>
                </a:cxn>
                <a:cxn ang="0">
                  <a:pos x="23" y="95"/>
                </a:cxn>
                <a:cxn ang="0">
                  <a:pos x="18" y="95"/>
                </a:cxn>
                <a:cxn ang="0">
                  <a:pos x="16" y="93"/>
                </a:cxn>
                <a:cxn ang="0">
                  <a:pos x="14" y="88"/>
                </a:cxn>
                <a:cxn ang="0">
                  <a:pos x="11" y="84"/>
                </a:cxn>
                <a:cxn ang="0">
                  <a:pos x="11" y="77"/>
                </a:cxn>
                <a:cxn ang="0">
                  <a:pos x="11" y="28"/>
                </a:cxn>
                <a:cxn ang="0">
                  <a:pos x="0" y="28"/>
                </a:cxn>
                <a:cxn ang="0">
                  <a:pos x="0" y="25"/>
                </a:cxn>
                <a:cxn ang="0">
                  <a:pos x="4" y="23"/>
                </a:cxn>
                <a:cxn ang="0">
                  <a:pos x="9" y="21"/>
                </a:cxn>
                <a:cxn ang="0">
                  <a:pos x="14" y="16"/>
                </a:cxn>
                <a:cxn ang="0">
                  <a:pos x="18" y="11"/>
                </a:cxn>
                <a:cxn ang="0">
                  <a:pos x="21" y="7"/>
                </a:cxn>
                <a:cxn ang="0">
                  <a:pos x="23" y="0"/>
                </a:cxn>
                <a:cxn ang="0">
                  <a:pos x="25" y="0"/>
                </a:cxn>
              </a:cxnLst>
              <a:rect l="0" t="0" r="r" b="b"/>
              <a:pathLst>
                <a:path w="44" h="98">
                  <a:moveTo>
                    <a:pt x="25" y="0"/>
                  </a:moveTo>
                  <a:lnTo>
                    <a:pt x="25" y="23"/>
                  </a:lnTo>
                  <a:lnTo>
                    <a:pt x="42" y="23"/>
                  </a:lnTo>
                  <a:lnTo>
                    <a:pt x="42" y="28"/>
                  </a:lnTo>
                  <a:lnTo>
                    <a:pt x="25" y="28"/>
                  </a:lnTo>
                  <a:lnTo>
                    <a:pt x="25" y="74"/>
                  </a:lnTo>
                  <a:lnTo>
                    <a:pt x="25" y="81"/>
                  </a:lnTo>
                  <a:lnTo>
                    <a:pt x="28" y="84"/>
                  </a:lnTo>
                  <a:lnTo>
                    <a:pt x="30" y="86"/>
                  </a:lnTo>
                  <a:lnTo>
                    <a:pt x="32" y="86"/>
                  </a:lnTo>
                  <a:lnTo>
                    <a:pt x="35" y="86"/>
                  </a:lnTo>
                  <a:lnTo>
                    <a:pt x="37" y="86"/>
                  </a:lnTo>
                  <a:lnTo>
                    <a:pt x="39" y="84"/>
                  </a:lnTo>
                  <a:lnTo>
                    <a:pt x="42" y="81"/>
                  </a:lnTo>
                  <a:lnTo>
                    <a:pt x="44" y="81"/>
                  </a:lnTo>
                  <a:lnTo>
                    <a:pt x="42" y="88"/>
                  </a:lnTo>
                  <a:lnTo>
                    <a:pt x="37" y="93"/>
                  </a:lnTo>
                  <a:lnTo>
                    <a:pt x="32" y="95"/>
                  </a:lnTo>
                  <a:lnTo>
                    <a:pt x="25" y="98"/>
                  </a:lnTo>
                  <a:lnTo>
                    <a:pt x="23" y="95"/>
                  </a:lnTo>
                  <a:lnTo>
                    <a:pt x="18" y="95"/>
                  </a:lnTo>
                  <a:lnTo>
                    <a:pt x="16" y="93"/>
                  </a:lnTo>
                  <a:lnTo>
                    <a:pt x="14" y="88"/>
                  </a:lnTo>
                  <a:lnTo>
                    <a:pt x="11" y="84"/>
                  </a:lnTo>
                  <a:lnTo>
                    <a:pt x="11" y="77"/>
                  </a:lnTo>
                  <a:lnTo>
                    <a:pt x="11" y="28"/>
                  </a:lnTo>
                  <a:lnTo>
                    <a:pt x="0" y="28"/>
                  </a:lnTo>
                  <a:lnTo>
                    <a:pt x="0" y="25"/>
                  </a:lnTo>
                  <a:lnTo>
                    <a:pt x="4" y="23"/>
                  </a:lnTo>
                  <a:lnTo>
                    <a:pt x="9" y="21"/>
                  </a:lnTo>
                  <a:lnTo>
                    <a:pt x="14" y="16"/>
                  </a:lnTo>
                  <a:lnTo>
                    <a:pt x="18" y="11"/>
                  </a:lnTo>
                  <a:lnTo>
                    <a:pt x="21" y="7"/>
                  </a:lnTo>
                  <a:lnTo>
                    <a:pt x="23" y="0"/>
                  </a:lnTo>
                  <a:lnTo>
                    <a:pt x="25" y="0"/>
                  </a:lnTo>
                  <a:close/>
                </a:path>
              </a:pathLst>
            </a:custGeom>
            <a:solidFill>
              <a:srgbClr val="000000"/>
            </a:solidFill>
            <a:ln w="0">
              <a:solidFill>
                <a:srgbClr val="000000"/>
              </a:solidFill>
              <a:round/>
              <a:headEnd/>
              <a:tailEnd/>
            </a:ln>
          </p:spPr>
          <p:txBody>
            <a:bodyPr/>
            <a:lstStyle/>
            <a:p>
              <a:endParaRPr lang="en-US"/>
            </a:p>
          </p:txBody>
        </p:sp>
        <p:sp>
          <p:nvSpPr>
            <p:cNvPr id="534757" name="Freeform 229"/>
            <p:cNvSpPr>
              <a:spLocks/>
            </p:cNvSpPr>
            <p:nvPr/>
          </p:nvSpPr>
          <p:spPr bwMode="auto">
            <a:xfrm>
              <a:off x="5063" y="5121"/>
              <a:ext cx="78" cy="112"/>
            </a:xfrm>
            <a:custGeom>
              <a:avLst/>
              <a:gdLst/>
              <a:ahLst/>
              <a:cxnLst>
                <a:cxn ang="0">
                  <a:pos x="24" y="54"/>
                </a:cxn>
                <a:cxn ang="0">
                  <a:pos x="36" y="45"/>
                </a:cxn>
                <a:cxn ang="0">
                  <a:pos x="43" y="40"/>
                </a:cxn>
                <a:cxn ang="0">
                  <a:pos x="54" y="40"/>
                </a:cxn>
                <a:cxn ang="0">
                  <a:pos x="64" y="47"/>
                </a:cxn>
                <a:cxn ang="0">
                  <a:pos x="66" y="56"/>
                </a:cxn>
                <a:cxn ang="0">
                  <a:pos x="68" y="70"/>
                </a:cxn>
                <a:cxn ang="0">
                  <a:pos x="68" y="103"/>
                </a:cxn>
                <a:cxn ang="0">
                  <a:pos x="71" y="108"/>
                </a:cxn>
                <a:cxn ang="0">
                  <a:pos x="73" y="110"/>
                </a:cxn>
                <a:cxn ang="0">
                  <a:pos x="78" y="112"/>
                </a:cxn>
                <a:cxn ang="0">
                  <a:pos x="45" y="110"/>
                </a:cxn>
                <a:cxn ang="0">
                  <a:pos x="50" y="110"/>
                </a:cxn>
                <a:cxn ang="0">
                  <a:pos x="54" y="108"/>
                </a:cxn>
                <a:cxn ang="0">
                  <a:pos x="54" y="101"/>
                </a:cxn>
                <a:cxn ang="0">
                  <a:pos x="54" y="70"/>
                </a:cxn>
                <a:cxn ang="0">
                  <a:pos x="54" y="56"/>
                </a:cxn>
                <a:cxn ang="0">
                  <a:pos x="50" y="52"/>
                </a:cxn>
                <a:cxn ang="0">
                  <a:pos x="43" y="49"/>
                </a:cxn>
                <a:cxn ang="0">
                  <a:pos x="36" y="52"/>
                </a:cxn>
                <a:cxn ang="0">
                  <a:pos x="24" y="59"/>
                </a:cxn>
                <a:cxn ang="0">
                  <a:pos x="24" y="103"/>
                </a:cxn>
                <a:cxn ang="0">
                  <a:pos x="26" y="108"/>
                </a:cxn>
                <a:cxn ang="0">
                  <a:pos x="31" y="110"/>
                </a:cxn>
                <a:cxn ang="0">
                  <a:pos x="33" y="112"/>
                </a:cxn>
                <a:cxn ang="0">
                  <a:pos x="0" y="110"/>
                </a:cxn>
                <a:cxn ang="0">
                  <a:pos x="7" y="110"/>
                </a:cxn>
                <a:cxn ang="0">
                  <a:pos x="10" y="105"/>
                </a:cxn>
                <a:cxn ang="0">
                  <a:pos x="10" y="96"/>
                </a:cxn>
                <a:cxn ang="0">
                  <a:pos x="10" y="24"/>
                </a:cxn>
                <a:cxn ang="0">
                  <a:pos x="10" y="14"/>
                </a:cxn>
                <a:cxn ang="0">
                  <a:pos x="10" y="10"/>
                </a:cxn>
                <a:cxn ang="0">
                  <a:pos x="5" y="10"/>
                </a:cxn>
                <a:cxn ang="0">
                  <a:pos x="3" y="10"/>
                </a:cxn>
                <a:cxn ang="0">
                  <a:pos x="21" y="0"/>
                </a:cxn>
              </a:cxnLst>
              <a:rect l="0" t="0" r="r" b="b"/>
              <a:pathLst>
                <a:path w="78" h="112">
                  <a:moveTo>
                    <a:pt x="24" y="0"/>
                  </a:moveTo>
                  <a:lnTo>
                    <a:pt x="24" y="54"/>
                  </a:lnTo>
                  <a:lnTo>
                    <a:pt x="31" y="49"/>
                  </a:lnTo>
                  <a:lnTo>
                    <a:pt x="36" y="45"/>
                  </a:lnTo>
                  <a:lnTo>
                    <a:pt x="38" y="42"/>
                  </a:lnTo>
                  <a:lnTo>
                    <a:pt x="43" y="40"/>
                  </a:lnTo>
                  <a:lnTo>
                    <a:pt x="50" y="40"/>
                  </a:lnTo>
                  <a:lnTo>
                    <a:pt x="54" y="40"/>
                  </a:lnTo>
                  <a:lnTo>
                    <a:pt x="59" y="42"/>
                  </a:lnTo>
                  <a:lnTo>
                    <a:pt x="64" y="47"/>
                  </a:lnTo>
                  <a:lnTo>
                    <a:pt x="66" y="52"/>
                  </a:lnTo>
                  <a:lnTo>
                    <a:pt x="66" y="56"/>
                  </a:lnTo>
                  <a:lnTo>
                    <a:pt x="68" y="63"/>
                  </a:lnTo>
                  <a:lnTo>
                    <a:pt x="68" y="70"/>
                  </a:lnTo>
                  <a:lnTo>
                    <a:pt x="68" y="96"/>
                  </a:lnTo>
                  <a:lnTo>
                    <a:pt x="68" y="103"/>
                  </a:lnTo>
                  <a:lnTo>
                    <a:pt x="68" y="105"/>
                  </a:lnTo>
                  <a:lnTo>
                    <a:pt x="71" y="108"/>
                  </a:lnTo>
                  <a:lnTo>
                    <a:pt x="71" y="110"/>
                  </a:lnTo>
                  <a:lnTo>
                    <a:pt x="73" y="110"/>
                  </a:lnTo>
                  <a:lnTo>
                    <a:pt x="78" y="110"/>
                  </a:lnTo>
                  <a:lnTo>
                    <a:pt x="78" y="112"/>
                  </a:lnTo>
                  <a:lnTo>
                    <a:pt x="45" y="112"/>
                  </a:lnTo>
                  <a:lnTo>
                    <a:pt x="45" y="110"/>
                  </a:lnTo>
                  <a:lnTo>
                    <a:pt x="50" y="110"/>
                  </a:lnTo>
                  <a:lnTo>
                    <a:pt x="52" y="110"/>
                  </a:lnTo>
                  <a:lnTo>
                    <a:pt x="54" y="108"/>
                  </a:lnTo>
                  <a:lnTo>
                    <a:pt x="54" y="103"/>
                  </a:lnTo>
                  <a:lnTo>
                    <a:pt x="54" y="101"/>
                  </a:lnTo>
                  <a:lnTo>
                    <a:pt x="54" y="96"/>
                  </a:lnTo>
                  <a:lnTo>
                    <a:pt x="54" y="70"/>
                  </a:lnTo>
                  <a:lnTo>
                    <a:pt x="54" y="61"/>
                  </a:lnTo>
                  <a:lnTo>
                    <a:pt x="54" y="56"/>
                  </a:lnTo>
                  <a:lnTo>
                    <a:pt x="52" y="54"/>
                  </a:lnTo>
                  <a:lnTo>
                    <a:pt x="50" y="52"/>
                  </a:lnTo>
                  <a:lnTo>
                    <a:pt x="47" y="49"/>
                  </a:lnTo>
                  <a:lnTo>
                    <a:pt x="43" y="49"/>
                  </a:lnTo>
                  <a:lnTo>
                    <a:pt x="38" y="49"/>
                  </a:lnTo>
                  <a:lnTo>
                    <a:pt x="36" y="52"/>
                  </a:lnTo>
                  <a:lnTo>
                    <a:pt x="31" y="54"/>
                  </a:lnTo>
                  <a:lnTo>
                    <a:pt x="24" y="59"/>
                  </a:lnTo>
                  <a:lnTo>
                    <a:pt x="24" y="96"/>
                  </a:lnTo>
                  <a:lnTo>
                    <a:pt x="24" y="103"/>
                  </a:lnTo>
                  <a:lnTo>
                    <a:pt x="26" y="105"/>
                  </a:lnTo>
                  <a:lnTo>
                    <a:pt x="26" y="108"/>
                  </a:lnTo>
                  <a:lnTo>
                    <a:pt x="28" y="110"/>
                  </a:lnTo>
                  <a:lnTo>
                    <a:pt x="31" y="110"/>
                  </a:lnTo>
                  <a:lnTo>
                    <a:pt x="33" y="110"/>
                  </a:lnTo>
                  <a:lnTo>
                    <a:pt x="33" y="112"/>
                  </a:lnTo>
                  <a:lnTo>
                    <a:pt x="0" y="112"/>
                  </a:lnTo>
                  <a:lnTo>
                    <a:pt x="0" y="110"/>
                  </a:lnTo>
                  <a:lnTo>
                    <a:pt x="5" y="110"/>
                  </a:lnTo>
                  <a:lnTo>
                    <a:pt x="7" y="110"/>
                  </a:lnTo>
                  <a:lnTo>
                    <a:pt x="10" y="108"/>
                  </a:lnTo>
                  <a:lnTo>
                    <a:pt x="10" y="105"/>
                  </a:lnTo>
                  <a:lnTo>
                    <a:pt x="10" y="101"/>
                  </a:lnTo>
                  <a:lnTo>
                    <a:pt x="10" y="96"/>
                  </a:lnTo>
                  <a:lnTo>
                    <a:pt x="10" y="31"/>
                  </a:lnTo>
                  <a:lnTo>
                    <a:pt x="10" y="24"/>
                  </a:lnTo>
                  <a:lnTo>
                    <a:pt x="10" y="17"/>
                  </a:lnTo>
                  <a:lnTo>
                    <a:pt x="10" y="14"/>
                  </a:lnTo>
                  <a:lnTo>
                    <a:pt x="10" y="12"/>
                  </a:lnTo>
                  <a:lnTo>
                    <a:pt x="10" y="10"/>
                  </a:lnTo>
                  <a:lnTo>
                    <a:pt x="7" y="10"/>
                  </a:lnTo>
                  <a:lnTo>
                    <a:pt x="5" y="10"/>
                  </a:lnTo>
                  <a:lnTo>
                    <a:pt x="3" y="10"/>
                  </a:lnTo>
                  <a:lnTo>
                    <a:pt x="0" y="10"/>
                  </a:lnTo>
                  <a:lnTo>
                    <a:pt x="21" y="0"/>
                  </a:lnTo>
                  <a:lnTo>
                    <a:pt x="24" y="0"/>
                  </a:lnTo>
                  <a:close/>
                </a:path>
              </a:pathLst>
            </a:custGeom>
            <a:solidFill>
              <a:srgbClr val="000000"/>
            </a:solidFill>
            <a:ln w="0">
              <a:solidFill>
                <a:srgbClr val="000000"/>
              </a:solidFill>
              <a:round/>
              <a:headEnd/>
              <a:tailEnd/>
            </a:ln>
          </p:spPr>
          <p:txBody>
            <a:bodyPr/>
            <a:lstStyle/>
            <a:p>
              <a:endParaRPr lang="en-US"/>
            </a:p>
          </p:txBody>
        </p:sp>
        <p:sp>
          <p:nvSpPr>
            <p:cNvPr id="534756" name="Freeform 228"/>
            <p:cNvSpPr>
              <a:spLocks noEditPoints="1"/>
            </p:cNvSpPr>
            <p:nvPr/>
          </p:nvSpPr>
          <p:spPr bwMode="auto">
            <a:xfrm>
              <a:off x="5150" y="5121"/>
              <a:ext cx="33" cy="112"/>
            </a:xfrm>
            <a:custGeom>
              <a:avLst/>
              <a:gdLst/>
              <a:ahLst/>
              <a:cxnLst>
                <a:cxn ang="0">
                  <a:pos x="14" y="0"/>
                </a:cxn>
                <a:cxn ang="0">
                  <a:pos x="19" y="0"/>
                </a:cxn>
                <a:cxn ang="0">
                  <a:pos x="21" y="3"/>
                </a:cxn>
                <a:cxn ang="0">
                  <a:pos x="23" y="7"/>
                </a:cxn>
                <a:cxn ang="0">
                  <a:pos x="23" y="10"/>
                </a:cxn>
                <a:cxn ang="0">
                  <a:pos x="23" y="14"/>
                </a:cxn>
                <a:cxn ang="0">
                  <a:pos x="21" y="17"/>
                </a:cxn>
                <a:cxn ang="0">
                  <a:pos x="19" y="19"/>
                </a:cxn>
                <a:cxn ang="0">
                  <a:pos x="14" y="19"/>
                </a:cxn>
                <a:cxn ang="0">
                  <a:pos x="12" y="19"/>
                </a:cxn>
                <a:cxn ang="0">
                  <a:pos x="9" y="17"/>
                </a:cxn>
                <a:cxn ang="0">
                  <a:pos x="7" y="14"/>
                </a:cxn>
                <a:cxn ang="0">
                  <a:pos x="5" y="10"/>
                </a:cxn>
                <a:cxn ang="0">
                  <a:pos x="7" y="7"/>
                </a:cxn>
                <a:cxn ang="0">
                  <a:pos x="9" y="3"/>
                </a:cxn>
                <a:cxn ang="0">
                  <a:pos x="12" y="0"/>
                </a:cxn>
                <a:cxn ang="0">
                  <a:pos x="14" y="0"/>
                </a:cxn>
                <a:cxn ang="0">
                  <a:pos x="23" y="40"/>
                </a:cxn>
                <a:cxn ang="0">
                  <a:pos x="23" y="96"/>
                </a:cxn>
                <a:cxn ang="0">
                  <a:pos x="23" y="103"/>
                </a:cxn>
                <a:cxn ang="0">
                  <a:pos x="23" y="105"/>
                </a:cxn>
                <a:cxn ang="0">
                  <a:pos x="23" y="108"/>
                </a:cxn>
                <a:cxn ang="0">
                  <a:pos x="26" y="110"/>
                </a:cxn>
                <a:cxn ang="0">
                  <a:pos x="28" y="110"/>
                </a:cxn>
                <a:cxn ang="0">
                  <a:pos x="33" y="110"/>
                </a:cxn>
                <a:cxn ang="0">
                  <a:pos x="33" y="112"/>
                </a:cxn>
                <a:cxn ang="0">
                  <a:pos x="0" y="112"/>
                </a:cxn>
                <a:cxn ang="0">
                  <a:pos x="0" y="110"/>
                </a:cxn>
                <a:cxn ang="0">
                  <a:pos x="2" y="110"/>
                </a:cxn>
                <a:cxn ang="0">
                  <a:pos x="5" y="110"/>
                </a:cxn>
                <a:cxn ang="0">
                  <a:pos x="7" y="108"/>
                </a:cxn>
                <a:cxn ang="0">
                  <a:pos x="7" y="105"/>
                </a:cxn>
                <a:cxn ang="0">
                  <a:pos x="9" y="101"/>
                </a:cxn>
                <a:cxn ang="0">
                  <a:pos x="9" y="96"/>
                </a:cxn>
                <a:cxn ang="0">
                  <a:pos x="9" y="68"/>
                </a:cxn>
                <a:cxn ang="0">
                  <a:pos x="9" y="61"/>
                </a:cxn>
                <a:cxn ang="0">
                  <a:pos x="9" y="56"/>
                </a:cxn>
                <a:cxn ang="0">
                  <a:pos x="9" y="52"/>
                </a:cxn>
                <a:cxn ang="0">
                  <a:pos x="7" y="49"/>
                </a:cxn>
                <a:cxn ang="0">
                  <a:pos x="7" y="49"/>
                </a:cxn>
                <a:cxn ang="0">
                  <a:pos x="7" y="47"/>
                </a:cxn>
                <a:cxn ang="0">
                  <a:pos x="5" y="47"/>
                </a:cxn>
                <a:cxn ang="0">
                  <a:pos x="2" y="47"/>
                </a:cxn>
                <a:cxn ang="0">
                  <a:pos x="0" y="49"/>
                </a:cxn>
                <a:cxn ang="0">
                  <a:pos x="0" y="47"/>
                </a:cxn>
                <a:cxn ang="0">
                  <a:pos x="19" y="40"/>
                </a:cxn>
                <a:cxn ang="0">
                  <a:pos x="23" y="40"/>
                </a:cxn>
              </a:cxnLst>
              <a:rect l="0" t="0" r="r" b="b"/>
              <a:pathLst>
                <a:path w="33" h="112">
                  <a:moveTo>
                    <a:pt x="14" y="0"/>
                  </a:moveTo>
                  <a:lnTo>
                    <a:pt x="19" y="0"/>
                  </a:lnTo>
                  <a:lnTo>
                    <a:pt x="21" y="3"/>
                  </a:lnTo>
                  <a:lnTo>
                    <a:pt x="23" y="7"/>
                  </a:lnTo>
                  <a:lnTo>
                    <a:pt x="23" y="10"/>
                  </a:lnTo>
                  <a:lnTo>
                    <a:pt x="23" y="14"/>
                  </a:lnTo>
                  <a:lnTo>
                    <a:pt x="21" y="17"/>
                  </a:lnTo>
                  <a:lnTo>
                    <a:pt x="19" y="19"/>
                  </a:lnTo>
                  <a:lnTo>
                    <a:pt x="14" y="19"/>
                  </a:lnTo>
                  <a:lnTo>
                    <a:pt x="12" y="19"/>
                  </a:lnTo>
                  <a:lnTo>
                    <a:pt x="9" y="17"/>
                  </a:lnTo>
                  <a:lnTo>
                    <a:pt x="7" y="14"/>
                  </a:lnTo>
                  <a:lnTo>
                    <a:pt x="5" y="10"/>
                  </a:lnTo>
                  <a:lnTo>
                    <a:pt x="7" y="7"/>
                  </a:lnTo>
                  <a:lnTo>
                    <a:pt x="9" y="3"/>
                  </a:lnTo>
                  <a:lnTo>
                    <a:pt x="12" y="0"/>
                  </a:lnTo>
                  <a:lnTo>
                    <a:pt x="14" y="0"/>
                  </a:lnTo>
                  <a:close/>
                  <a:moveTo>
                    <a:pt x="23" y="40"/>
                  </a:moveTo>
                  <a:lnTo>
                    <a:pt x="23" y="96"/>
                  </a:lnTo>
                  <a:lnTo>
                    <a:pt x="23" y="103"/>
                  </a:lnTo>
                  <a:lnTo>
                    <a:pt x="23" y="105"/>
                  </a:lnTo>
                  <a:lnTo>
                    <a:pt x="23" y="108"/>
                  </a:lnTo>
                  <a:lnTo>
                    <a:pt x="26" y="110"/>
                  </a:lnTo>
                  <a:lnTo>
                    <a:pt x="28" y="110"/>
                  </a:lnTo>
                  <a:lnTo>
                    <a:pt x="33" y="110"/>
                  </a:lnTo>
                  <a:lnTo>
                    <a:pt x="33" y="112"/>
                  </a:lnTo>
                  <a:lnTo>
                    <a:pt x="0" y="112"/>
                  </a:lnTo>
                  <a:lnTo>
                    <a:pt x="0" y="110"/>
                  </a:lnTo>
                  <a:lnTo>
                    <a:pt x="2" y="110"/>
                  </a:lnTo>
                  <a:lnTo>
                    <a:pt x="5" y="110"/>
                  </a:lnTo>
                  <a:lnTo>
                    <a:pt x="7" y="108"/>
                  </a:lnTo>
                  <a:lnTo>
                    <a:pt x="7" y="105"/>
                  </a:lnTo>
                  <a:lnTo>
                    <a:pt x="9" y="101"/>
                  </a:lnTo>
                  <a:lnTo>
                    <a:pt x="9" y="96"/>
                  </a:lnTo>
                  <a:lnTo>
                    <a:pt x="9" y="68"/>
                  </a:lnTo>
                  <a:lnTo>
                    <a:pt x="9" y="61"/>
                  </a:lnTo>
                  <a:lnTo>
                    <a:pt x="9" y="56"/>
                  </a:lnTo>
                  <a:lnTo>
                    <a:pt x="9" y="52"/>
                  </a:lnTo>
                  <a:lnTo>
                    <a:pt x="7" y="49"/>
                  </a:lnTo>
                  <a:lnTo>
                    <a:pt x="7" y="47"/>
                  </a:lnTo>
                  <a:lnTo>
                    <a:pt x="5" y="47"/>
                  </a:lnTo>
                  <a:lnTo>
                    <a:pt x="2" y="47"/>
                  </a:lnTo>
                  <a:lnTo>
                    <a:pt x="0" y="49"/>
                  </a:lnTo>
                  <a:lnTo>
                    <a:pt x="0" y="47"/>
                  </a:lnTo>
                  <a:lnTo>
                    <a:pt x="19" y="40"/>
                  </a:lnTo>
                  <a:lnTo>
                    <a:pt x="23" y="40"/>
                  </a:lnTo>
                  <a:close/>
                </a:path>
              </a:pathLst>
            </a:custGeom>
            <a:solidFill>
              <a:srgbClr val="000000"/>
            </a:solidFill>
            <a:ln w="0">
              <a:solidFill>
                <a:srgbClr val="000000"/>
              </a:solidFill>
              <a:round/>
              <a:headEnd/>
              <a:tailEnd/>
            </a:ln>
          </p:spPr>
          <p:txBody>
            <a:bodyPr/>
            <a:lstStyle/>
            <a:p>
              <a:endParaRPr lang="en-US"/>
            </a:p>
          </p:txBody>
        </p:sp>
        <p:sp>
          <p:nvSpPr>
            <p:cNvPr id="534755" name="Freeform 227"/>
            <p:cNvSpPr>
              <a:spLocks noEditPoints="1"/>
            </p:cNvSpPr>
            <p:nvPr/>
          </p:nvSpPr>
          <p:spPr bwMode="auto">
            <a:xfrm>
              <a:off x="5192" y="5161"/>
              <a:ext cx="61" cy="75"/>
            </a:xfrm>
            <a:custGeom>
              <a:avLst/>
              <a:gdLst/>
              <a:ahLst/>
              <a:cxnLst>
                <a:cxn ang="0">
                  <a:pos x="12" y="28"/>
                </a:cxn>
                <a:cxn ang="0">
                  <a:pos x="14" y="37"/>
                </a:cxn>
                <a:cxn ang="0">
                  <a:pos x="17" y="44"/>
                </a:cxn>
                <a:cxn ang="0">
                  <a:pos x="19" y="51"/>
                </a:cxn>
                <a:cxn ang="0">
                  <a:pos x="26" y="56"/>
                </a:cxn>
                <a:cxn ang="0">
                  <a:pos x="31" y="61"/>
                </a:cxn>
                <a:cxn ang="0">
                  <a:pos x="38" y="61"/>
                </a:cxn>
                <a:cxn ang="0">
                  <a:pos x="45" y="61"/>
                </a:cxn>
                <a:cxn ang="0">
                  <a:pos x="49" y="58"/>
                </a:cxn>
                <a:cxn ang="0">
                  <a:pos x="56" y="51"/>
                </a:cxn>
                <a:cxn ang="0">
                  <a:pos x="59" y="44"/>
                </a:cxn>
                <a:cxn ang="0">
                  <a:pos x="61" y="44"/>
                </a:cxn>
                <a:cxn ang="0">
                  <a:pos x="59" y="54"/>
                </a:cxn>
                <a:cxn ang="0">
                  <a:pos x="56" y="58"/>
                </a:cxn>
                <a:cxn ang="0">
                  <a:pos x="52" y="65"/>
                </a:cxn>
                <a:cxn ang="0">
                  <a:pos x="45" y="70"/>
                </a:cxn>
                <a:cxn ang="0">
                  <a:pos x="40" y="72"/>
                </a:cxn>
                <a:cxn ang="0">
                  <a:pos x="31" y="75"/>
                </a:cxn>
                <a:cxn ang="0">
                  <a:pos x="24" y="72"/>
                </a:cxn>
                <a:cxn ang="0">
                  <a:pos x="17" y="70"/>
                </a:cxn>
                <a:cxn ang="0">
                  <a:pos x="10" y="63"/>
                </a:cxn>
                <a:cxn ang="0">
                  <a:pos x="5" y="56"/>
                </a:cxn>
                <a:cxn ang="0">
                  <a:pos x="3" y="47"/>
                </a:cxn>
                <a:cxn ang="0">
                  <a:pos x="0" y="37"/>
                </a:cxn>
                <a:cxn ang="0">
                  <a:pos x="3" y="26"/>
                </a:cxn>
                <a:cxn ang="0">
                  <a:pos x="5" y="16"/>
                </a:cxn>
                <a:cxn ang="0">
                  <a:pos x="10" y="9"/>
                </a:cxn>
                <a:cxn ang="0">
                  <a:pos x="17" y="2"/>
                </a:cxn>
                <a:cxn ang="0">
                  <a:pos x="24" y="0"/>
                </a:cxn>
                <a:cxn ang="0">
                  <a:pos x="33" y="0"/>
                </a:cxn>
                <a:cxn ang="0">
                  <a:pos x="40" y="0"/>
                </a:cxn>
                <a:cxn ang="0">
                  <a:pos x="47" y="2"/>
                </a:cxn>
                <a:cxn ang="0">
                  <a:pos x="54" y="7"/>
                </a:cxn>
                <a:cxn ang="0">
                  <a:pos x="56" y="12"/>
                </a:cxn>
                <a:cxn ang="0">
                  <a:pos x="61" y="19"/>
                </a:cxn>
                <a:cxn ang="0">
                  <a:pos x="61" y="28"/>
                </a:cxn>
                <a:cxn ang="0">
                  <a:pos x="12" y="28"/>
                </a:cxn>
                <a:cxn ang="0">
                  <a:pos x="12" y="23"/>
                </a:cxn>
                <a:cxn ang="0">
                  <a:pos x="45" y="23"/>
                </a:cxn>
                <a:cxn ang="0">
                  <a:pos x="45" y="16"/>
                </a:cxn>
                <a:cxn ang="0">
                  <a:pos x="42" y="14"/>
                </a:cxn>
                <a:cxn ang="0">
                  <a:pos x="40" y="9"/>
                </a:cxn>
                <a:cxn ang="0">
                  <a:pos x="38" y="7"/>
                </a:cxn>
                <a:cxn ang="0">
                  <a:pos x="33" y="5"/>
                </a:cxn>
                <a:cxn ang="0">
                  <a:pos x="28" y="5"/>
                </a:cxn>
                <a:cxn ang="0">
                  <a:pos x="24" y="5"/>
                </a:cxn>
                <a:cxn ang="0">
                  <a:pos x="19" y="9"/>
                </a:cxn>
                <a:cxn ang="0">
                  <a:pos x="14" y="14"/>
                </a:cxn>
                <a:cxn ang="0">
                  <a:pos x="12" y="23"/>
                </a:cxn>
              </a:cxnLst>
              <a:rect l="0" t="0" r="r" b="b"/>
              <a:pathLst>
                <a:path w="61" h="75">
                  <a:moveTo>
                    <a:pt x="12" y="28"/>
                  </a:moveTo>
                  <a:lnTo>
                    <a:pt x="14" y="37"/>
                  </a:lnTo>
                  <a:lnTo>
                    <a:pt x="17" y="44"/>
                  </a:lnTo>
                  <a:lnTo>
                    <a:pt x="19" y="51"/>
                  </a:lnTo>
                  <a:lnTo>
                    <a:pt x="26" y="56"/>
                  </a:lnTo>
                  <a:lnTo>
                    <a:pt x="31" y="61"/>
                  </a:lnTo>
                  <a:lnTo>
                    <a:pt x="38" y="61"/>
                  </a:lnTo>
                  <a:lnTo>
                    <a:pt x="45" y="61"/>
                  </a:lnTo>
                  <a:lnTo>
                    <a:pt x="49" y="58"/>
                  </a:lnTo>
                  <a:lnTo>
                    <a:pt x="56" y="51"/>
                  </a:lnTo>
                  <a:lnTo>
                    <a:pt x="59" y="44"/>
                  </a:lnTo>
                  <a:lnTo>
                    <a:pt x="61" y="44"/>
                  </a:lnTo>
                  <a:lnTo>
                    <a:pt x="59" y="54"/>
                  </a:lnTo>
                  <a:lnTo>
                    <a:pt x="56" y="58"/>
                  </a:lnTo>
                  <a:lnTo>
                    <a:pt x="52" y="65"/>
                  </a:lnTo>
                  <a:lnTo>
                    <a:pt x="45" y="70"/>
                  </a:lnTo>
                  <a:lnTo>
                    <a:pt x="40" y="72"/>
                  </a:lnTo>
                  <a:lnTo>
                    <a:pt x="31" y="75"/>
                  </a:lnTo>
                  <a:lnTo>
                    <a:pt x="24" y="72"/>
                  </a:lnTo>
                  <a:lnTo>
                    <a:pt x="17" y="70"/>
                  </a:lnTo>
                  <a:lnTo>
                    <a:pt x="10" y="63"/>
                  </a:lnTo>
                  <a:lnTo>
                    <a:pt x="5" y="56"/>
                  </a:lnTo>
                  <a:lnTo>
                    <a:pt x="3" y="47"/>
                  </a:lnTo>
                  <a:lnTo>
                    <a:pt x="0" y="37"/>
                  </a:lnTo>
                  <a:lnTo>
                    <a:pt x="3" y="26"/>
                  </a:lnTo>
                  <a:lnTo>
                    <a:pt x="5" y="16"/>
                  </a:lnTo>
                  <a:lnTo>
                    <a:pt x="10" y="9"/>
                  </a:lnTo>
                  <a:lnTo>
                    <a:pt x="17" y="2"/>
                  </a:lnTo>
                  <a:lnTo>
                    <a:pt x="24" y="0"/>
                  </a:lnTo>
                  <a:lnTo>
                    <a:pt x="33" y="0"/>
                  </a:lnTo>
                  <a:lnTo>
                    <a:pt x="40" y="0"/>
                  </a:lnTo>
                  <a:lnTo>
                    <a:pt x="47" y="2"/>
                  </a:lnTo>
                  <a:lnTo>
                    <a:pt x="54" y="7"/>
                  </a:lnTo>
                  <a:lnTo>
                    <a:pt x="56" y="12"/>
                  </a:lnTo>
                  <a:lnTo>
                    <a:pt x="61" y="19"/>
                  </a:lnTo>
                  <a:lnTo>
                    <a:pt x="61" y="28"/>
                  </a:lnTo>
                  <a:lnTo>
                    <a:pt x="12" y="28"/>
                  </a:lnTo>
                  <a:close/>
                  <a:moveTo>
                    <a:pt x="12" y="23"/>
                  </a:moveTo>
                  <a:lnTo>
                    <a:pt x="45" y="23"/>
                  </a:lnTo>
                  <a:lnTo>
                    <a:pt x="45" y="16"/>
                  </a:lnTo>
                  <a:lnTo>
                    <a:pt x="42" y="14"/>
                  </a:lnTo>
                  <a:lnTo>
                    <a:pt x="40" y="9"/>
                  </a:lnTo>
                  <a:lnTo>
                    <a:pt x="38" y="7"/>
                  </a:lnTo>
                  <a:lnTo>
                    <a:pt x="33" y="5"/>
                  </a:lnTo>
                  <a:lnTo>
                    <a:pt x="28" y="5"/>
                  </a:lnTo>
                  <a:lnTo>
                    <a:pt x="24" y="5"/>
                  </a:lnTo>
                  <a:lnTo>
                    <a:pt x="19" y="9"/>
                  </a:lnTo>
                  <a:lnTo>
                    <a:pt x="14" y="14"/>
                  </a:lnTo>
                  <a:lnTo>
                    <a:pt x="12" y="23"/>
                  </a:lnTo>
                  <a:close/>
                </a:path>
              </a:pathLst>
            </a:custGeom>
            <a:solidFill>
              <a:srgbClr val="000000"/>
            </a:solidFill>
            <a:ln w="0">
              <a:solidFill>
                <a:srgbClr val="000000"/>
              </a:solidFill>
              <a:round/>
              <a:headEnd/>
              <a:tailEnd/>
            </a:ln>
          </p:spPr>
          <p:txBody>
            <a:bodyPr/>
            <a:lstStyle/>
            <a:p>
              <a:endParaRPr lang="en-US"/>
            </a:p>
          </p:txBody>
        </p:sp>
        <p:sp>
          <p:nvSpPr>
            <p:cNvPr id="534754" name="Freeform 226"/>
            <p:cNvSpPr>
              <a:spLocks/>
            </p:cNvSpPr>
            <p:nvPr/>
          </p:nvSpPr>
          <p:spPr bwMode="auto">
            <a:xfrm>
              <a:off x="5260" y="5161"/>
              <a:ext cx="54" cy="72"/>
            </a:xfrm>
            <a:custGeom>
              <a:avLst/>
              <a:gdLst/>
              <a:ahLst/>
              <a:cxnLst>
                <a:cxn ang="0">
                  <a:pos x="24" y="0"/>
                </a:cxn>
                <a:cxn ang="0">
                  <a:pos x="24" y="16"/>
                </a:cxn>
                <a:cxn ang="0">
                  <a:pos x="31" y="7"/>
                </a:cxn>
                <a:cxn ang="0">
                  <a:pos x="38" y="0"/>
                </a:cxn>
                <a:cxn ang="0">
                  <a:pos x="42" y="0"/>
                </a:cxn>
                <a:cxn ang="0">
                  <a:pos x="47" y="0"/>
                </a:cxn>
                <a:cxn ang="0">
                  <a:pos x="49" y="2"/>
                </a:cxn>
                <a:cxn ang="0">
                  <a:pos x="52" y="5"/>
                </a:cxn>
                <a:cxn ang="0">
                  <a:pos x="54" y="9"/>
                </a:cxn>
                <a:cxn ang="0">
                  <a:pos x="52" y="12"/>
                </a:cxn>
                <a:cxn ang="0">
                  <a:pos x="52" y="14"/>
                </a:cxn>
                <a:cxn ang="0">
                  <a:pos x="49" y="16"/>
                </a:cxn>
                <a:cxn ang="0">
                  <a:pos x="47" y="16"/>
                </a:cxn>
                <a:cxn ang="0">
                  <a:pos x="45" y="16"/>
                </a:cxn>
                <a:cxn ang="0">
                  <a:pos x="40" y="14"/>
                </a:cxn>
                <a:cxn ang="0">
                  <a:pos x="38" y="12"/>
                </a:cxn>
                <a:cxn ang="0">
                  <a:pos x="35" y="12"/>
                </a:cxn>
                <a:cxn ang="0">
                  <a:pos x="33" y="12"/>
                </a:cxn>
                <a:cxn ang="0">
                  <a:pos x="33" y="12"/>
                </a:cxn>
                <a:cxn ang="0">
                  <a:pos x="28" y="16"/>
                </a:cxn>
                <a:cxn ang="0">
                  <a:pos x="24" y="23"/>
                </a:cxn>
                <a:cxn ang="0">
                  <a:pos x="24" y="56"/>
                </a:cxn>
                <a:cxn ang="0">
                  <a:pos x="26" y="61"/>
                </a:cxn>
                <a:cxn ang="0">
                  <a:pos x="26" y="65"/>
                </a:cxn>
                <a:cxn ang="0">
                  <a:pos x="28" y="68"/>
                </a:cxn>
                <a:cxn ang="0">
                  <a:pos x="31" y="68"/>
                </a:cxn>
                <a:cxn ang="0">
                  <a:pos x="33" y="70"/>
                </a:cxn>
                <a:cxn ang="0">
                  <a:pos x="38" y="70"/>
                </a:cxn>
                <a:cxn ang="0">
                  <a:pos x="38" y="72"/>
                </a:cxn>
                <a:cxn ang="0">
                  <a:pos x="0" y="72"/>
                </a:cxn>
                <a:cxn ang="0">
                  <a:pos x="0" y="70"/>
                </a:cxn>
                <a:cxn ang="0">
                  <a:pos x="5" y="70"/>
                </a:cxn>
                <a:cxn ang="0">
                  <a:pos x="9" y="68"/>
                </a:cxn>
                <a:cxn ang="0">
                  <a:pos x="9" y="68"/>
                </a:cxn>
                <a:cxn ang="0">
                  <a:pos x="12" y="63"/>
                </a:cxn>
                <a:cxn ang="0">
                  <a:pos x="12" y="61"/>
                </a:cxn>
                <a:cxn ang="0">
                  <a:pos x="12" y="56"/>
                </a:cxn>
                <a:cxn ang="0">
                  <a:pos x="12" y="28"/>
                </a:cxn>
                <a:cxn ang="0">
                  <a:pos x="12" y="21"/>
                </a:cxn>
                <a:cxn ang="0">
                  <a:pos x="12" y="16"/>
                </a:cxn>
                <a:cxn ang="0">
                  <a:pos x="12" y="12"/>
                </a:cxn>
                <a:cxn ang="0">
                  <a:pos x="9" y="9"/>
                </a:cxn>
                <a:cxn ang="0">
                  <a:pos x="9" y="9"/>
                </a:cxn>
                <a:cxn ang="0">
                  <a:pos x="7" y="7"/>
                </a:cxn>
                <a:cxn ang="0">
                  <a:pos x="7" y="7"/>
                </a:cxn>
                <a:cxn ang="0">
                  <a:pos x="5" y="7"/>
                </a:cxn>
                <a:cxn ang="0">
                  <a:pos x="2" y="9"/>
                </a:cxn>
                <a:cxn ang="0">
                  <a:pos x="0" y="7"/>
                </a:cxn>
                <a:cxn ang="0">
                  <a:pos x="21" y="0"/>
                </a:cxn>
                <a:cxn ang="0">
                  <a:pos x="24" y="0"/>
                </a:cxn>
              </a:cxnLst>
              <a:rect l="0" t="0" r="r" b="b"/>
              <a:pathLst>
                <a:path w="54" h="72">
                  <a:moveTo>
                    <a:pt x="24" y="0"/>
                  </a:moveTo>
                  <a:lnTo>
                    <a:pt x="24" y="16"/>
                  </a:lnTo>
                  <a:lnTo>
                    <a:pt x="31" y="7"/>
                  </a:lnTo>
                  <a:lnTo>
                    <a:pt x="38" y="0"/>
                  </a:lnTo>
                  <a:lnTo>
                    <a:pt x="42" y="0"/>
                  </a:lnTo>
                  <a:lnTo>
                    <a:pt x="47" y="0"/>
                  </a:lnTo>
                  <a:lnTo>
                    <a:pt x="49" y="2"/>
                  </a:lnTo>
                  <a:lnTo>
                    <a:pt x="52" y="5"/>
                  </a:lnTo>
                  <a:lnTo>
                    <a:pt x="54" y="9"/>
                  </a:lnTo>
                  <a:lnTo>
                    <a:pt x="52" y="12"/>
                  </a:lnTo>
                  <a:lnTo>
                    <a:pt x="52" y="14"/>
                  </a:lnTo>
                  <a:lnTo>
                    <a:pt x="49" y="16"/>
                  </a:lnTo>
                  <a:lnTo>
                    <a:pt x="47" y="16"/>
                  </a:lnTo>
                  <a:lnTo>
                    <a:pt x="45" y="16"/>
                  </a:lnTo>
                  <a:lnTo>
                    <a:pt x="40" y="14"/>
                  </a:lnTo>
                  <a:lnTo>
                    <a:pt x="38" y="12"/>
                  </a:lnTo>
                  <a:lnTo>
                    <a:pt x="35" y="12"/>
                  </a:lnTo>
                  <a:lnTo>
                    <a:pt x="33" y="12"/>
                  </a:lnTo>
                  <a:lnTo>
                    <a:pt x="28" y="16"/>
                  </a:lnTo>
                  <a:lnTo>
                    <a:pt x="24" y="23"/>
                  </a:lnTo>
                  <a:lnTo>
                    <a:pt x="24" y="56"/>
                  </a:lnTo>
                  <a:lnTo>
                    <a:pt x="26" y="61"/>
                  </a:lnTo>
                  <a:lnTo>
                    <a:pt x="26" y="65"/>
                  </a:lnTo>
                  <a:lnTo>
                    <a:pt x="28" y="68"/>
                  </a:lnTo>
                  <a:lnTo>
                    <a:pt x="31" y="68"/>
                  </a:lnTo>
                  <a:lnTo>
                    <a:pt x="33" y="70"/>
                  </a:lnTo>
                  <a:lnTo>
                    <a:pt x="38" y="70"/>
                  </a:lnTo>
                  <a:lnTo>
                    <a:pt x="38" y="72"/>
                  </a:lnTo>
                  <a:lnTo>
                    <a:pt x="0" y="72"/>
                  </a:lnTo>
                  <a:lnTo>
                    <a:pt x="0" y="70"/>
                  </a:lnTo>
                  <a:lnTo>
                    <a:pt x="5" y="70"/>
                  </a:lnTo>
                  <a:lnTo>
                    <a:pt x="9" y="68"/>
                  </a:lnTo>
                  <a:lnTo>
                    <a:pt x="12" y="63"/>
                  </a:lnTo>
                  <a:lnTo>
                    <a:pt x="12" y="61"/>
                  </a:lnTo>
                  <a:lnTo>
                    <a:pt x="12" y="56"/>
                  </a:lnTo>
                  <a:lnTo>
                    <a:pt x="12" y="28"/>
                  </a:lnTo>
                  <a:lnTo>
                    <a:pt x="12" y="21"/>
                  </a:lnTo>
                  <a:lnTo>
                    <a:pt x="12" y="16"/>
                  </a:lnTo>
                  <a:lnTo>
                    <a:pt x="12" y="12"/>
                  </a:lnTo>
                  <a:lnTo>
                    <a:pt x="9" y="9"/>
                  </a:lnTo>
                  <a:lnTo>
                    <a:pt x="7" y="7"/>
                  </a:lnTo>
                  <a:lnTo>
                    <a:pt x="5" y="7"/>
                  </a:lnTo>
                  <a:lnTo>
                    <a:pt x="2" y="9"/>
                  </a:lnTo>
                  <a:lnTo>
                    <a:pt x="0" y="7"/>
                  </a:lnTo>
                  <a:lnTo>
                    <a:pt x="21" y="0"/>
                  </a:lnTo>
                  <a:lnTo>
                    <a:pt x="24" y="0"/>
                  </a:lnTo>
                  <a:close/>
                </a:path>
              </a:pathLst>
            </a:custGeom>
            <a:solidFill>
              <a:srgbClr val="000000"/>
            </a:solidFill>
            <a:ln w="0">
              <a:solidFill>
                <a:srgbClr val="000000"/>
              </a:solidFill>
              <a:round/>
              <a:headEnd/>
              <a:tailEnd/>
            </a:ln>
          </p:spPr>
          <p:txBody>
            <a:bodyPr/>
            <a:lstStyle/>
            <a:p>
              <a:endParaRPr lang="en-US"/>
            </a:p>
          </p:txBody>
        </p:sp>
        <p:sp>
          <p:nvSpPr>
            <p:cNvPr id="534753" name="Freeform 225"/>
            <p:cNvSpPr>
              <a:spLocks/>
            </p:cNvSpPr>
            <p:nvPr/>
          </p:nvSpPr>
          <p:spPr bwMode="auto">
            <a:xfrm>
              <a:off x="5321" y="5217"/>
              <a:ext cx="23" cy="42"/>
            </a:xfrm>
            <a:custGeom>
              <a:avLst/>
              <a:gdLst/>
              <a:ahLst/>
              <a:cxnLst>
                <a:cxn ang="0">
                  <a:pos x="0" y="42"/>
                </a:cxn>
                <a:cxn ang="0">
                  <a:pos x="0" y="37"/>
                </a:cxn>
                <a:cxn ang="0">
                  <a:pos x="7" y="35"/>
                </a:cxn>
                <a:cxn ang="0">
                  <a:pos x="14" y="30"/>
                </a:cxn>
                <a:cxn ang="0">
                  <a:pos x="19" y="23"/>
                </a:cxn>
                <a:cxn ang="0">
                  <a:pos x="19" y="19"/>
                </a:cxn>
                <a:cxn ang="0">
                  <a:pos x="19" y="16"/>
                </a:cxn>
                <a:cxn ang="0">
                  <a:pos x="19" y="16"/>
                </a:cxn>
                <a:cxn ang="0">
                  <a:pos x="16" y="16"/>
                </a:cxn>
                <a:cxn ang="0">
                  <a:pos x="16" y="16"/>
                </a:cxn>
                <a:cxn ang="0">
                  <a:pos x="16" y="16"/>
                </a:cxn>
                <a:cxn ang="0">
                  <a:pos x="12" y="16"/>
                </a:cxn>
                <a:cxn ang="0">
                  <a:pos x="12" y="19"/>
                </a:cxn>
                <a:cxn ang="0">
                  <a:pos x="9" y="19"/>
                </a:cxn>
                <a:cxn ang="0">
                  <a:pos x="5" y="16"/>
                </a:cxn>
                <a:cxn ang="0">
                  <a:pos x="2" y="16"/>
                </a:cxn>
                <a:cxn ang="0">
                  <a:pos x="0" y="12"/>
                </a:cxn>
                <a:cxn ang="0">
                  <a:pos x="0" y="9"/>
                </a:cxn>
                <a:cxn ang="0">
                  <a:pos x="0" y="5"/>
                </a:cxn>
                <a:cxn ang="0">
                  <a:pos x="2" y="2"/>
                </a:cxn>
                <a:cxn ang="0">
                  <a:pos x="7" y="0"/>
                </a:cxn>
                <a:cxn ang="0">
                  <a:pos x="9" y="0"/>
                </a:cxn>
                <a:cxn ang="0">
                  <a:pos x="16" y="0"/>
                </a:cxn>
                <a:cxn ang="0">
                  <a:pos x="19" y="5"/>
                </a:cxn>
                <a:cxn ang="0">
                  <a:pos x="23" y="9"/>
                </a:cxn>
                <a:cxn ang="0">
                  <a:pos x="23" y="16"/>
                </a:cxn>
                <a:cxn ang="0">
                  <a:pos x="23" y="23"/>
                </a:cxn>
                <a:cxn ang="0">
                  <a:pos x="19" y="30"/>
                </a:cxn>
                <a:cxn ang="0">
                  <a:pos x="14" y="35"/>
                </a:cxn>
                <a:cxn ang="0">
                  <a:pos x="7" y="37"/>
                </a:cxn>
                <a:cxn ang="0">
                  <a:pos x="0" y="42"/>
                </a:cxn>
              </a:cxnLst>
              <a:rect l="0" t="0" r="r" b="b"/>
              <a:pathLst>
                <a:path w="23" h="42">
                  <a:moveTo>
                    <a:pt x="0" y="42"/>
                  </a:moveTo>
                  <a:lnTo>
                    <a:pt x="0" y="37"/>
                  </a:lnTo>
                  <a:lnTo>
                    <a:pt x="7" y="35"/>
                  </a:lnTo>
                  <a:lnTo>
                    <a:pt x="14" y="30"/>
                  </a:lnTo>
                  <a:lnTo>
                    <a:pt x="19" y="23"/>
                  </a:lnTo>
                  <a:lnTo>
                    <a:pt x="19" y="19"/>
                  </a:lnTo>
                  <a:lnTo>
                    <a:pt x="19" y="16"/>
                  </a:lnTo>
                  <a:lnTo>
                    <a:pt x="16" y="16"/>
                  </a:lnTo>
                  <a:lnTo>
                    <a:pt x="12" y="16"/>
                  </a:lnTo>
                  <a:lnTo>
                    <a:pt x="12" y="19"/>
                  </a:lnTo>
                  <a:lnTo>
                    <a:pt x="9" y="19"/>
                  </a:lnTo>
                  <a:lnTo>
                    <a:pt x="5" y="16"/>
                  </a:lnTo>
                  <a:lnTo>
                    <a:pt x="2" y="16"/>
                  </a:lnTo>
                  <a:lnTo>
                    <a:pt x="0" y="12"/>
                  </a:lnTo>
                  <a:lnTo>
                    <a:pt x="0" y="9"/>
                  </a:lnTo>
                  <a:lnTo>
                    <a:pt x="0" y="5"/>
                  </a:lnTo>
                  <a:lnTo>
                    <a:pt x="2" y="2"/>
                  </a:lnTo>
                  <a:lnTo>
                    <a:pt x="7" y="0"/>
                  </a:lnTo>
                  <a:lnTo>
                    <a:pt x="9" y="0"/>
                  </a:lnTo>
                  <a:lnTo>
                    <a:pt x="16" y="0"/>
                  </a:lnTo>
                  <a:lnTo>
                    <a:pt x="19" y="5"/>
                  </a:lnTo>
                  <a:lnTo>
                    <a:pt x="23" y="9"/>
                  </a:lnTo>
                  <a:lnTo>
                    <a:pt x="23" y="16"/>
                  </a:lnTo>
                  <a:lnTo>
                    <a:pt x="23" y="23"/>
                  </a:lnTo>
                  <a:lnTo>
                    <a:pt x="19" y="30"/>
                  </a:lnTo>
                  <a:lnTo>
                    <a:pt x="14" y="35"/>
                  </a:lnTo>
                  <a:lnTo>
                    <a:pt x="7" y="37"/>
                  </a:lnTo>
                  <a:lnTo>
                    <a:pt x="0" y="42"/>
                  </a:lnTo>
                  <a:close/>
                </a:path>
              </a:pathLst>
            </a:custGeom>
            <a:solidFill>
              <a:srgbClr val="000000"/>
            </a:solidFill>
            <a:ln w="0">
              <a:solidFill>
                <a:srgbClr val="000000"/>
              </a:solidFill>
              <a:round/>
              <a:headEnd/>
              <a:tailEnd/>
            </a:ln>
          </p:spPr>
          <p:txBody>
            <a:bodyPr/>
            <a:lstStyle/>
            <a:p>
              <a:endParaRPr lang="en-US"/>
            </a:p>
          </p:txBody>
        </p:sp>
        <p:sp>
          <p:nvSpPr>
            <p:cNvPr id="534752" name="Freeform 224"/>
            <p:cNvSpPr>
              <a:spLocks noEditPoints="1"/>
            </p:cNvSpPr>
            <p:nvPr/>
          </p:nvSpPr>
          <p:spPr bwMode="auto">
            <a:xfrm>
              <a:off x="5396" y="5126"/>
              <a:ext cx="82" cy="107"/>
            </a:xfrm>
            <a:custGeom>
              <a:avLst/>
              <a:gdLst/>
              <a:ahLst/>
              <a:cxnLst>
                <a:cxn ang="0">
                  <a:pos x="28" y="56"/>
                </a:cxn>
                <a:cxn ang="0">
                  <a:pos x="28" y="89"/>
                </a:cxn>
                <a:cxn ang="0">
                  <a:pos x="30" y="96"/>
                </a:cxn>
                <a:cxn ang="0">
                  <a:pos x="30" y="100"/>
                </a:cxn>
                <a:cxn ang="0">
                  <a:pos x="30" y="103"/>
                </a:cxn>
                <a:cxn ang="0">
                  <a:pos x="35" y="105"/>
                </a:cxn>
                <a:cxn ang="0">
                  <a:pos x="40" y="105"/>
                </a:cxn>
                <a:cxn ang="0">
                  <a:pos x="44" y="105"/>
                </a:cxn>
                <a:cxn ang="0">
                  <a:pos x="44" y="107"/>
                </a:cxn>
                <a:cxn ang="0">
                  <a:pos x="0" y="107"/>
                </a:cxn>
                <a:cxn ang="0">
                  <a:pos x="0" y="105"/>
                </a:cxn>
                <a:cxn ang="0">
                  <a:pos x="2" y="105"/>
                </a:cxn>
                <a:cxn ang="0">
                  <a:pos x="9" y="105"/>
                </a:cxn>
                <a:cxn ang="0">
                  <a:pos x="12" y="100"/>
                </a:cxn>
                <a:cxn ang="0">
                  <a:pos x="14" y="96"/>
                </a:cxn>
                <a:cxn ang="0">
                  <a:pos x="14" y="89"/>
                </a:cxn>
                <a:cxn ang="0">
                  <a:pos x="14" y="19"/>
                </a:cxn>
                <a:cxn ang="0">
                  <a:pos x="14" y="12"/>
                </a:cxn>
                <a:cxn ang="0">
                  <a:pos x="14" y="9"/>
                </a:cxn>
                <a:cxn ang="0">
                  <a:pos x="12" y="7"/>
                </a:cxn>
                <a:cxn ang="0">
                  <a:pos x="9" y="2"/>
                </a:cxn>
                <a:cxn ang="0">
                  <a:pos x="2" y="2"/>
                </a:cxn>
                <a:cxn ang="0">
                  <a:pos x="0" y="2"/>
                </a:cxn>
                <a:cxn ang="0">
                  <a:pos x="0" y="0"/>
                </a:cxn>
                <a:cxn ang="0">
                  <a:pos x="37" y="0"/>
                </a:cxn>
                <a:cxn ang="0">
                  <a:pos x="51" y="2"/>
                </a:cxn>
                <a:cxn ang="0">
                  <a:pos x="61" y="5"/>
                </a:cxn>
                <a:cxn ang="0">
                  <a:pos x="68" y="7"/>
                </a:cxn>
                <a:cxn ang="0">
                  <a:pos x="75" y="14"/>
                </a:cxn>
                <a:cxn ang="0">
                  <a:pos x="80" y="21"/>
                </a:cxn>
                <a:cxn ang="0">
                  <a:pos x="82" y="30"/>
                </a:cxn>
                <a:cxn ang="0">
                  <a:pos x="80" y="37"/>
                </a:cxn>
                <a:cxn ang="0">
                  <a:pos x="77" y="44"/>
                </a:cxn>
                <a:cxn ang="0">
                  <a:pos x="73" y="51"/>
                </a:cxn>
                <a:cxn ang="0">
                  <a:pos x="66" y="56"/>
                </a:cxn>
                <a:cxn ang="0">
                  <a:pos x="56" y="58"/>
                </a:cxn>
                <a:cxn ang="0">
                  <a:pos x="47" y="58"/>
                </a:cxn>
                <a:cxn ang="0">
                  <a:pos x="42" y="58"/>
                </a:cxn>
                <a:cxn ang="0">
                  <a:pos x="40" y="58"/>
                </a:cxn>
                <a:cxn ang="0">
                  <a:pos x="35" y="58"/>
                </a:cxn>
                <a:cxn ang="0">
                  <a:pos x="28" y="56"/>
                </a:cxn>
                <a:cxn ang="0">
                  <a:pos x="28" y="51"/>
                </a:cxn>
                <a:cxn ang="0">
                  <a:pos x="33" y="54"/>
                </a:cxn>
                <a:cxn ang="0">
                  <a:pos x="37" y="54"/>
                </a:cxn>
                <a:cxn ang="0">
                  <a:pos x="40" y="54"/>
                </a:cxn>
                <a:cxn ang="0">
                  <a:pos x="42" y="54"/>
                </a:cxn>
                <a:cxn ang="0">
                  <a:pos x="49" y="51"/>
                </a:cxn>
                <a:cxn ang="0">
                  <a:pos x="56" y="47"/>
                </a:cxn>
                <a:cxn ang="0">
                  <a:pos x="61" y="42"/>
                </a:cxn>
                <a:cxn ang="0">
                  <a:pos x="61" y="37"/>
                </a:cxn>
                <a:cxn ang="0">
                  <a:pos x="63" y="30"/>
                </a:cxn>
                <a:cxn ang="0">
                  <a:pos x="61" y="23"/>
                </a:cxn>
                <a:cxn ang="0">
                  <a:pos x="58" y="19"/>
                </a:cxn>
                <a:cxn ang="0">
                  <a:pos x="56" y="12"/>
                </a:cxn>
                <a:cxn ang="0">
                  <a:pos x="51" y="9"/>
                </a:cxn>
                <a:cxn ang="0">
                  <a:pos x="47" y="7"/>
                </a:cxn>
                <a:cxn ang="0">
                  <a:pos x="40" y="5"/>
                </a:cxn>
                <a:cxn ang="0">
                  <a:pos x="35" y="7"/>
                </a:cxn>
                <a:cxn ang="0">
                  <a:pos x="28" y="7"/>
                </a:cxn>
                <a:cxn ang="0">
                  <a:pos x="28" y="51"/>
                </a:cxn>
              </a:cxnLst>
              <a:rect l="0" t="0" r="r" b="b"/>
              <a:pathLst>
                <a:path w="82" h="107">
                  <a:moveTo>
                    <a:pt x="28" y="56"/>
                  </a:moveTo>
                  <a:lnTo>
                    <a:pt x="28" y="89"/>
                  </a:lnTo>
                  <a:lnTo>
                    <a:pt x="30" y="96"/>
                  </a:lnTo>
                  <a:lnTo>
                    <a:pt x="30" y="100"/>
                  </a:lnTo>
                  <a:lnTo>
                    <a:pt x="30" y="103"/>
                  </a:lnTo>
                  <a:lnTo>
                    <a:pt x="35" y="105"/>
                  </a:lnTo>
                  <a:lnTo>
                    <a:pt x="40" y="105"/>
                  </a:lnTo>
                  <a:lnTo>
                    <a:pt x="44" y="105"/>
                  </a:lnTo>
                  <a:lnTo>
                    <a:pt x="44" y="107"/>
                  </a:lnTo>
                  <a:lnTo>
                    <a:pt x="0" y="107"/>
                  </a:lnTo>
                  <a:lnTo>
                    <a:pt x="0" y="105"/>
                  </a:lnTo>
                  <a:lnTo>
                    <a:pt x="2" y="105"/>
                  </a:lnTo>
                  <a:lnTo>
                    <a:pt x="9" y="105"/>
                  </a:lnTo>
                  <a:lnTo>
                    <a:pt x="12" y="100"/>
                  </a:lnTo>
                  <a:lnTo>
                    <a:pt x="14" y="96"/>
                  </a:lnTo>
                  <a:lnTo>
                    <a:pt x="14" y="89"/>
                  </a:lnTo>
                  <a:lnTo>
                    <a:pt x="14" y="19"/>
                  </a:lnTo>
                  <a:lnTo>
                    <a:pt x="14" y="12"/>
                  </a:lnTo>
                  <a:lnTo>
                    <a:pt x="14" y="9"/>
                  </a:lnTo>
                  <a:lnTo>
                    <a:pt x="12" y="7"/>
                  </a:lnTo>
                  <a:lnTo>
                    <a:pt x="9" y="2"/>
                  </a:lnTo>
                  <a:lnTo>
                    <a:pt x="2" y="2"/>
                  </a:lnTo>
                  <a:lnTo>
                    <a:pt x="0" y="2"/>
                  </a:lnTo>
                  <a:lnTo>
                    <a:pt x="0" y="0"/>
                  </a:lnTo>
                  <a:lnTo>
                    <a:pt x="37" y="0"/>
                  </a:lnTo>
                  <a:lnTo>
                    <a:pt x="51" y="2"/>
                  </a:lnTo>
                  <a:lnTo>
                    <a:pt x="61" y="5"/>
                  </a:lnTo>
                  <a:lnTo>
                    <a:pt x="68" y="7"/>
                  </a:lnTo>
                  <a:lnTo>
                    <a:pt x="75" y="14"/>
                  </a:lnTo>
                  <a:lnTo>
                    <a:pt x="80" y="21"/>
                  </a:lnTo>
                  <a:lnTo>
                    <a:pt x="82" y="30"/>
                  </a:lnTo>
                  <a:lnTo>
                    <a:pt x="80" y="37"/>
                  </a:lnTo>
                  <a:lnTo>
                    <a:pt x="77" y="44"/>
                  </a:lnTo>
                  <a:lnTo>
                    <a:pt x="73" y="51"/>
                  </a:lnTo>
                  <a:lnTo>
                    <a:pt x="66" y="56"/>
                  </a:lnTo>
                  <a:lnTo>
                    <a:pt x="56" y="58"/>
                  </a:lnTo>
                  <a:lnTo>
                    <a:pt x="47" y="58"/>
                  </a:lnTo>
                  <a:lnTo>
                    <a:pt x="42" y="58"/>
                  </a:lnTo>
                  <a:lnTo>
                    <a:pt x="40" y="58"/>
                  </a:lnTo>
                  <a:lnTo>
                    <a:pt x="35" y="58"/>
                  </a:lnTo>
                  <a:lnTo>
                    <a:pt x="28" y="56"/>
                  </a:lnTo>
                  <a:close/>
                  <a:moveTo>
                    <a:pt x="28" y="51"/>
                  </a:moveTo>
                  <a:lnTo>
                    <a:pt x="33" y="54"/>
                  </a:lnTo>
                  <a:lnTo>
                    <a:pt x="37" y="54"/>
                  </a:lnTo>
                  <a:lnTo>
                    <a:pt x="40" y="54"/>
                  </a:lnTo>
                  <a:lnTo>
                    <a:pt x="42" y="54"/>
                  </a:lnTo>
                  <a:lnTo>
                    <a:pt x="49" y="51"/>
                  </a:lnTo>
                  <a:lnTo>
                    <a:pt x="56" y="47"/>
                  </a:lnTo>
                  <a:lnTo>
                    <a:pt x="61" y="42"/>
                  </a:lnTo>
                  <a:lnTo>
                    <a:pt x="61" y="37"/>
                  </a:lnTo>
                  <a:lnTo>
                    <a:pt x="63" y="30"/>
                  </a:lnTo>
                  <a:lnTo>
                    <a:pt x="61" y="23"/>
                  </a:lnTo>
                  <a:lnTo>
                    <a:pt x="58" y="19"/>
                  </a:lnTo>
                  <a:lnTo>
                    <a:pt x="56" y="12"/>
                  </a:lnTo>
                  <a:lnTo>
                    <a:pt x="51" y="9"/>
                  </a:lnTo>
                  <a:lnTo>
                    <a:pt x="47" y="7"/>
                  </a:lnTo>
                  <a:lnTo>
                    <a:pt x="40" y="5"/>
                  </a:lnTo>
                  <a:lnTo>
                    <a:pt x="35" y="7"/>
                  </a:lnTo>
                  <a:lnTo>
                    <a:pt x="28" y="7"/>
                  </a:lnTo>
                  <a:lnTo>
                    <a:pt x="28" y="51"/>
                  </a:lnTo>
                  <a:close/>
                </a:path>
              </a:pathLst>
            </a:custGeom>
            <a:solidFill>
              <a:srgbClr val="000000"/>
            </a:solidFill>
            <a:ln w="0">
              <a:solidFill>
                <a:srgbClr val="000000"/>
              </a:solidFill>
              <a:round/>
              <a:headEnd/>
              <a:tailEnd/>
            </a:ln>
          </p:spPr>
          <p:txBody>
            <a:bodyPr/>
            <a:lstStyle/>
            <a:p>
              <a:endParaRPr lang="en-US"/>
            </a:p>
          </p:txBody>
        </p:sp>
        <p:sp>
          <p:nvSpPr>
            <p:cNvPr id="534751" name="Freeform 223"/>
            <p:cNvSpPr>
              <a:spLocks noEditPoints="1"/>
            </p:cNvSpPr>
            <p:nvPr/>
          </p:nvSpPr>
          <p:spPr bwMode="auto">
            <a:xfrm>
              <a:off x="5483" y="5126"/>
              <a:ext cx="82" cy="107"/>
            </a:xfrm>
            <a:custGeom>
              <a:avLst/>
              <a:gdLst/>
              <a:ahLst/>
              <a:cxnLst>
                <a:cxn ang="0">
                  <a:pos x="30" y="56"/>
                </a:cxn>
                <a:cxn ang="0">
                  <a:pos x="30" y="89"/>
                </a:cxn>
                <a:cxn ang="0">
                  <a:pos x="30" y="96"/>
                </a:cxn>
                <a:cxn ang="0">
                  <a:pos x="32" y="100"/>
                </a:cxn>
                <a:cxn ang="0">
                  <a:pos x="32" y="103"/>
                </a:cxn>
                <a:cxn ang="0">
                  <a:pos x="37" y="105"/>
                </a:cxn>
                <a:cxn ang="0">
                  <a:pos x="42" y="105"/>
                </a:cxn>
                <a:cxn ang="0">
                  <a:pos x="46" y="105"/>
                </a:cxn>
                <a:cxn ang="0">
                  <a:pos x="46" y="107"/>
                </a:cxn>
                <a:cxn ang="0">
                  <a:pos x="0" y="107"/>
                </a:cxn>
                <a:cxn ang="0">
                  <a:pos x="0" y="105"/>
                </a:cxn>
                <a:cxn ang="0">
                  <a:pos x="4" y="105"/>
                </a:cxn>
                <a:cxn ang="0">
                  <a:pos x="11" y="105"/>
                </a:cxn>
                <a:cxn ang="0">
                  <a:pos x="14" y="100"/>
                </a:cxn>
                <a:cxn ang="0">
                  <a:pos x="16" y="96"/>
                </a:cxn>
                <a:cxn ang="0">
                  <a:pos x="16" y="89"/>
                </a:cxn>
                <a:cxn ang="0">
                  <a:pos x="16" y="19"/>
                </a:cxn>
                <a:cxn ang="0">
                  <a:pos x="16" y="12"/>
                </a:cxn>
                <a:cxn ang="0">
                  <a:pos x="14" y="9"/>
                </a:cxn>
                <a:cxn ang="0">
                  <a:pos x="14" y="7"/>
                </a:cxn>
                <a:cxn ang="0">
                  <a:pos x="9" y="2"/>
                </a:cxn>
                <a:cxn ang="0">
                  <a:pos x="4" y="2"/>
                </a:cxn>
                <a:cxn ang="0">
                  <a:pos x="0" y="2"/>
                </a:cxn>
                <a:cxn ang="0">
                  <a:pos x="0" y="0"/>
                </a:cxn>
                <a:cxn ang="0">
                  <a:pos x="39" y="0"/>
                </a:cxn>
                <a:cxn ang="0">
                  <a:pos x="53" y="2"/>
                </a:cxn>
                <a:cxn ang="0">
                  <a:pos x="63" y="5"/>
                </a:cxn>
                <a:cxn ang="0">
                  <a:pos x="70" y="7"/>
                </a:cxn>
                <a:cxn ang="0">
                  <a:pos x="77" y="14"/>
                </a:cxn>
                <a:cxn ang="0">
                  <a:pos x="82" y="21"/>
                </a:cxn>
                <a:cxn ang="0">
                  <a:pos x="82" y="30"/>
                </a:cxn>
                <a:cxn ang="0">
                  <a:pos x="82" y="37"/>
                </a:cxn>
                <a:cxn ang="0">
                  <a:pos x="79" y="44"/>
                </a:cxn>
                <a:cxn ang="0">
                  <a:pos x="75" y="51"/>
                </a:cxn>
                <a:cxn ang="0">
                  <a:pos x="68" y="56"/>
                </a:cxn>
                <a:cxn ang="0">
                  <a:pos x="58" y="58"/>
                </a:cxn>
                <a:cxn ang="0">
                  <a:pos x="49" y="58"/>
                </a:cxn>
                <a:cxn ang="0">
                  <a:pos x="44" y="58"/>
                </a:cxn>
                <a:cxn ang="0">
                  <a:pos x="39" y="58"/>
                </a:cxn>
                <a:cxn ang="0">
                  <a:pos x="35" y="58"/>
                </a:cxn>
                <a:cxn ang="0">
                  <a:pos x="30" y="56"/>
                </a:cxn>
                <a:cxn ang="0">
                  <a:pos x="30" y="51"/>
                </a:cxn>
                <a:cxn ang="0">
                  <a:pos x="35" y="54"/>
                </a:cxn>
                <a:cxn ang="0">
                  <a:pos x="37" y="54"/>
                </a:cxn>
                <a:cxn ang="0">
                  <a:pos x="42" y="54"/>
                </a:cxn>
                <a:cxn ang="0">
                  <a:pos x="44" y="54"/>
                </a:cxn>
                <a:cxn ang="0">
                  <a:pos x="51" y="51"/>
                </a:cxn>
                <a:cxn ang="0">
                  <a:pos x="58" y="47"/>
                </a:cxn>
                <a:cxn ang="0">
                  <a:pos x="60" y="42"/>
                </a:cxn>
                <a:cxn ang="0">
                  <a:pos x="63" y="37"/>
                </a:cxn>
                <a:cxn ang="0">
                  <a:pos x="65" y="30"/>
                </a:cxn>
                <a:cxn ang="0">
                  <a:pos x="63" y="23"/>
                </a:cxn>
                <a:cxn ang="0">
                  <a:pos x="60" y="19"/>
                </a:cxn>
                <a:cxn ang="0">
                  <a:pos x="58" y="12"/>
                </a:cxn>
                <a:cxn ang="0">
                  <a:pos x="53" y="9"/>
                </a:cxn>
                <a:cxn ang="0">
                  <a:pos x="46" y="7"/>
                </a:cxn>
                <a:cxn ang="0">
                  <a:pos x="42" y="5"/>
                </a:cxn>
                <a:cxn ang="0">
                  <a:pos x="37" y="7"/>
                </a:cxn>
                <a:cxn ang="0">
                  <a:pos x="30" y="7"/>
                </a:cxn>
                <a:cxn ang="0">
                  <a:pos x="30" y="51"/>
                </a:cxn>
              </a:cxnLst>
              <a:rect l="0" t="0" r="r" b="b"/>
              <a:pathLst>
                <a:path w="82" h="107">
                  <a:moveTo>
                    <a:pt x="30" y="56"/>
                  </a:moveTo>
                  <a:lnTo>
                    <a:pt x="30" y="89"/>
                  </a:lnTo>
                  <a:lnTo>
                    <a:pt x="30" y="96"/>
                  </a:lnTo>
                  <a:lnTo>
                    <a:pt x="32" y="100"/>
                  </a:lnTo>
                  <a:lnTo>
                    <a:pt x="32" y="103"/>
                  </a:lnTo>
                  <a:lnTo>
                    <a:pt x="37" y="105"/>
                  </a:lnTo>
                  <a:lnTo>
                    <a:pt x="42" y="105"/>
                  </a:lnTo>
                  <a:lnTo>
                    <a:pt x="46" y="105"/>
                  </a:lnTo>
                  <a:lnTo>
                    <a:pt x="46" y="107"/>
                  </a:lnTo>
                  <a:lnTo>
                    <a:pt x="0" y="107"/>
                  </a:lnTo>
                  <a:lnTo>
                    <a:pt x="0" y="105"/>
                  </a:lnTo>
                  <a:lnTo>
                    <a:pt x="4" y="105"/>
                  </a:lnTo>
                  <a:lnTo>
                    <a:pt x="11" y="105"/>
                  </a:lnTo>
                  <a:lnTo>
                    <a:pt x="14" y="100"/>
                  </a:lnTo>
                  <a:lnTo>
                    <a:pt x="16" y="96"/>
                  </a:lnTo>
                  <a:lnTo>
                    <a:pt x="16" y="89"/>
                  </a:lnTo>
                  <a:lnTo>
                    <a:pt x="16" y="19"/>
                  </a:lnTo>
                  <a:lnTo>
                    <a:pt x="16" y="12"/>
                  </a:lnTo>
                  <a:lnTo>
                    <a:pt x="14" y="9"/>
                  </a:lnTo>
                  <a:lnTo>
                    <a:pt x="14" y="7"/>
                  </a:lnTo>
                  <a:lnTo>
                    <a:pt x="9" y="2"/>
                  </a:lnTo>
                  <a:lnTo>
                    <a:pt x="4" y="2"/>
                  </a:lnTo>
                  <a:lnTo>
                    <a:pt x="0" y="2"/>
                  </a:lnTo>
                  <a:lnTo>
                    <a:pt x="0" y="0"/>
                  </a:lnTo>
                  <a:lnTo>
                    <a:pt x="39" y="0"/>
                  </a:lnTo>
                  <a:lnTo>
                    <a:pt x="53" y="2"/>
                  </a:lnTo>
                  <a:lnTo>
                    <a:pt x="63" y="5"/>
                  </a:lnTo>
                  <a:lnTo>
                    <a:pt x="70" y="7"/>
                  </a:lnTo>
                  <a:lnTo>
                    <a:pt x="77" y="14"/>
                  </a:lnTo>
                  <a:lnTo>
                    <a:pt x="82" y="21"/>
                  </a:lnTo>
                  <a:lnTo>
                    <a:pt x="82" y="30"/>
                  </a:lnTo>
                  <a:lnTo>
                    <a:pt x="82" y="37"/>
                  </a:lnTo>
                  <a:lnTo>
                    <a:pt x="79" y="44"/>
                  </a:lnTo>
                  <a:lnTo>
                    <a:pt x="75" y="51"/>
                  </a:lnTo>
                  <a:lnTo>
                    <a:pt x="68" y="56"/>
                  </a:lnTo>
                  <a:lnTo>
                    <a:pt x="58" y="58"/>
                  </a:lnTo>
                  <a:lnTo>
                    <a:pt x="49" y="58"/>
                  </a:lnTo>
                  <a:lnTo>
                    <a:pt x="44" y="58"/>
                  </a:lnTo>
                  <a:lnTo>
                    <a:pt x="39" y="58"/>
                  </a:lnTo>
                  <a:lnTo>
                    <a:pt x="35" y="58"/>
                  </a:lnTo>
                  <a:lnTo>
                    <a:pt x="30" y="56"/>
                  </a:lnTo>
                  <a:close/>
                  <a:moveTo>
                    <a:pt x="30" y="51"/>
                  </a:moveTo>
                  <a:lnTo>
                    <a:pt x="35" y="54"/>
                  </a:lnTo>
                  <a:lnTo>
                    <a:pt x="37" y="54"/>
                  </a:lnTo>
                  <a:lnTo>
                    <a:pt x="42" y="54"/>
                  </a:lnTo>
                  <a:lnTo>
                    <a:pt x="44" y="54"/>
                  </a:lnTo>
                  <a:lnTo>
                    <a:pt x="51" y="51"/>
                  </a:lnTo>
                  <a:lnTo>
                    <a:pt x="58" y="47"/>
                  </a:lnTo>
                  <a:lnTo>
                    <a:pt x="60" y="42"/>
                  </a:lnTo>
                  <a:lnTo>
                    <a:pt x="63" y="37"/>
                  </a:lnTo>
                  <a:lnTo>
                    <a:pt x="65" y="30"/>
                  </a:lnTo>
                  <a:lnTo>
                    <a:pt x="63" y="23"/>
                  </a:lnTo>
                  <a:lnTo>
                    <a:pt x="60" y="19"/>
                  </a:lnTo>
                  <a:lnTo>
                    <a:pt x="58" y="12"/>
                  </a:lnTo>
                  <a:lnTo>
                    <a:pt x="53" y="9"/>
                  </a:lnTo>
                  <a:lnTo>
                    <a:pt x="46" y="7"/>
                  </a:lnTo>
                  <a:lnTo>
                    <a:pt x="42" y="5"/>
                  </a:lnTo>
                  <a:lnTo>
                    <a:pt x="37" y="7"/>
                  </a:lnTo>
                  <a:lnTo>
                    <a:pt x="30" y="7"/>
                  </a:lnTo>
                  <a:lnTo>
                    <a:pt x="30" y="51"/>
                  </a:lnTo>
                  <a:close/>
                </a:path>
              </a:pathLst>
            </a:custGeom>
            <a:solidFill>
              <a:srgbClr val="000000"/>
            </a:solidFill>
            <a:ln w="0">
              <a:solidFill>
                <a:srgbClr val="000000"/>
              </a:solidFill>
              <a:round/>
              <a:headEnd/>
              <a:tailEnd/>
            </a:ln>
          </p:spPr>
          <p:txBody>
            <a:bodyPr/>
            <a:lstStyle/>
            <a:p>
              <a:endParaRPr lang="en-US"/>
            </a:p>
          </p:txBody>
        </p:sp>
        <p:sp>
          <p:nvSpPr>
            <p:cNvPr id="534750" name="Freeform 222"/>
            <p:cNvSpPr>
              <a:spLocks noEditPoints="1"/>
            </p:cNvSpPr>
            <p:nvPr/>
          </p:nvSpPr>
          <p:spPr bwMode="auto">
            <a:xfrm>
              <a:off x="5572" y="5126"/>
              <a:ext cx="82" cy="107"/>
            </a:xfrm>
            <a:custGeom>
              <a:avLst/>
              <a:gdLst/>
              <a:ahLst/>
              <a:cxnLst>
                <a:cxn ang="0">
                  <a:pos x="30" y="56"/>
                </a:cxn>
                <a:cxn ang="0">
                  <a:pos x="30" y="89"/>
                </a:cxn>
                <a:cxn ang="0">
                  <a:pos x="30" y="96"/>
                </a:cxn>
                <a:cxn ang="0">
                  <a:pos x="32" y="100"/>
                </a:cxn>
                <a:cxn ang="0">
                  <a:pos x="32" y="103"/>
                </a:cxn>
                <a:cxn ang="0">
                  <a:pos x="37" y="105"/>
                </a:cxn>
                <a:cxn ang="0">
                  <a:pos x="42" y="105"/>
                </a:cxn>
                <a:cxn ang="0">
                  <a:pos x="46" y="105"/>
                </a:cxn>
                <a:cxn ang="0">
                  <a:pos x="46" y="107"/>
                </a:cxn>
                <a:cxn ang="0">
                  <a:pos x="0" y="107"/>
                </a:cxn>
                <a:cxn ang="0">
                  <a:pos x="0" y="105"/>
                </a:cxn>
                <a:cxn ang="0">
                  <a:pos x="4" y="105"/>
                </a:cxn>
                <a:cxn ang="0">
                  <a:pos x="9" y="105"/>
                </a:cxn>
                <a:cxn ang="0">
                  <a:pos x="14" y="100"/>
                </a:cxn>
                <a:cxn ang="0">
                  <a:pos x="16" y="96"/>
                </a:cxn>
                <a:cxn ang="0">
                  <a:pos x="16" y="89"/>
                </a:cxn>
                <a:cxn ang="0">
                  <a:pos x="16" y="19"/>
                </a:cxn>
                <a:cxn ang="0">
                  <a:pos x="16" y="12"/>
                </a:cxn>
                <a:cxn ang="0">
                  <a:pos x="14" y="9"/>
                </a:cxn>
                <a:cxn ang="0">
                  <a:pos x="14" y="7"/>
                </a:cxn>
                <a:cxn ang="0">
                  <a:pos x="9" y="2"/>
                </a:cxn>
                <a:cxn ang="0">
                  <a:pos x="4" y="2"/>
                </a:cxn>
                <a:cxn ang="0">
                  <a:pos x="0" y="2"/>
                </a:cxn>
                <a:cxn ang="0">
                  <a:pos x="0" y="0"/>
                </a:cxn>
                <a:cxn ang="0">
                  <a:pos x="39" y="0"/>
                </a:cxn>
                <a:cxn ang="0">
                  <a:pos x="53" y="2"/>
                </a:cxn>
                <a:cxn ang="0">
                  <a:pos x="63" y="5"/>
                </a:cxn>
                <a:cxn ang="0">
                  <a:pos x="70" y="7"/>
                </a:cxn>
                <a:cxn ang="0">
                  <a:pos x="77" y="14"/>
                </a:cxn>
                <a:cxn ang="0">
                  <a:pos x="82" y="21"/>
                </a:cxn>
                <a:cxn ang="0">
                  <a:pos x="82" y="30"/>
                </a:cxn>
                <a:cxn ang="0">
                  <a:pos x="82" y="37"/>
                </a:cxn>
                <a:cxn ang="0">
                  <a:pos x="79" y="44"/>
                </a:cxn>
                <a:cxn ang="0">
                  <a:pos x="75" y="51"/>
                </a:cxn>
                <a:cxn ang="0">
                  <a:pos x="68" y="56"/>
                </a:cxn>
                <a:cxn ang="0">
                  <a:pos x="58" y="58"/>
                </a:cxn>
                <a:cxn ang="0">
                  <a:pos x="49" y="58"/>
                </a:cxn>
                <a:cxn ang="0">
                  <a:pos x="44" y="58"/>
                </a:cxn>
                <a:cxn ang="0">
                  <a:pos x="39" y="58"/>
                </a:cxn>
                <a:cxn ang="0">
                  <a:pos x="35" y="58"/>
                </a:cxn>
                <a:cxn ang="0">
                  <a:pos x="30" y="56"/>
                </a:cxn>
                <a:cxn ang="0">
                  <a:pos x="30" y="51"/>
                </a:cxn>
                <a:cxn ang="0">
                  <a:pos x="35" y="54"/>
                </a:cxn>
                <a:cxn ang="0">
                  <a:pos x="37" y="54"/>
                </a:cxn>
                <a:cxn ang="0">
                  <a:pos x="42" y="54"/>
                </a:cxn>
                <a:cxn ang="0">
                  <a:pos x="44" y="54"/>
                </a:cxn>
                <a:cxn ang="0">
                  <a:pos x="51" y="51"/>
                </a:cxn>
                <a:cxn ang="0">
                  <a:pos x="58" y="47"/>
                </a:cxn>
                <a:cxn ang="0">
                  <a:pos x="60" y="42"/>
                </a:cxn>
                <a:cxn ang="0">
                  <a:pos x="63" y="37"/>
                </a:cxn>
                <a:cxn ang="0">
                  <a:pos x="63" y="30"/>
                </a:cxn>
                <a:cxn ang="0">
                  <a:pos x="63" y="23"/>
                </a:cxn>
                <a:cxn ang="0">
                  <a:pos x="60" y="19"/>
                </a:cxn>
                <a:cxn ang="0">
                  <a:pos x="58" y="12"/>
                </a:cxn>
                <a:cxn ang="0">
                  <a:pos x="53" y="9"/>
                </a:cxn>
                <a:cxn ang="0">
                  <a:pos x="46" y="7"/>
                </a:cxn>
                <a:cxn ang="0">
                  <a:pos x="42" y="5"/>
                </a:cxn>
                <a:cxn ang="0">
                  <a:pos x="37" y="7"/>
                </a:cxn>
                <a:cxn ang="0">
                  <a:pos x="30" y="7"/>
                </a:cxn>
                <a:cxn ang="0">
                  <a:pos x="30" y="51"/>
                </a:cxn>
              </a:cxnLst>
              <a:rect l="0" t="0" r="r" b="b"/>
              <a:pathLst>
                <a:path w="82" h="107">
                  <a:moveTo>
                    <a:pt x="30" y="56"/>
                  </a:moveTo>
                  <a:lnTo>
                    <a:pt x="30" y="89"/>
                  </a:lnTo>
                  <a:lnTo>
                    <a:pt x="30" y="96"/>
                  </a:lnTo>
                  <a:lnTo>
                    <a:pt x="32" y="100"/>
                  </a:lnTo>
                  <a:lnTo>
                    <a:pt x="32" y="103"/>
                  </a:lnTo>
                  <a:lnTo>
                    <a:pt x="37" y="105"/>
                  </a:lnTo>
                  <a:lnTo>
                    <a:pt x="42" y="105"/>
                  </a:lnTo>
                  <a:lnTo>
                    <a:pt x="46" y="105"/>
                  </a:lnTo>
                  <a:lnTo>
                    <a:pt x="46" y="107"/>
                  </a:lnTo>
                  <a:lnTo>
                    <a:pt x="0" y="107"/>
                  </a:lnTo>
                  <a:lnTo>
                    <a:pt x="0" y="105"/>
                  </a:lnTo>
                  <a:lnTo>
                    <a:pt x="4" y="105"/>
                  </a:lnTo>
                  <a:lnTo>
                    <a:pt x="9" y="105"/>
                  </a:lnTo>
                  <a:lnTo>
                    <a:pt x="14" y="100"/>
                  </a:lnTo>
                  <a:lnTo>
                    <a:pt x="16" y="96"/>
                  </a:lnTo>
                  <a:lnTo>
                    <a:pt x="16" y="89"/>
                  </a:lnTo>
                  <a:lnTo>
                    <a:pt x="16" y="19"/>
                  </a:lnTo>
                  <a:lnTo>
                    <a:pt x="16" y="12"/>
                  </a:lnTo>
                  <a:lnTo>
                    <a:pt x="14" y="9"/>
                  </a:lnTo>
                  <a:lnTo>
                    <a:pt x="14" y="7"/>
                  </a:lnTo>
                  <a:lnTo>
                    <a:pt x="9" y="2"/>
                  </a:lnTo>
                  <a:lnTo>
                    <a:pt x="4" y="2"/>
                  </a:lnTo>
                  <a:lnTo>
                    <a:pt x="0" y="2"/>
                  </a:lnTo>
                  <a:lnTo>
                    <a:pt x="0" y="0"/>
                  </a:lnTo>
                  <a:lnTo>
                    <a:pt x="39" y="0"/>
                  </a:lnTo>
                  <a:lnTo>
                    <a:pt x="53" y="2"/>
                  </a:lnTo>
                  <a:lnTo>
                    <a:pt x="63" y="5"/>
                  </a:lnTo>
                  <a:lnTo>
                    <a:pt x="70" y="7"/>
                  </a:lnTo>
                  <a:lnTo>
                    <a:pt x="77" y="14"/>
                  </a:lnTo>
                  <a:lnTo>
                    <a:pt x="82" y="21"/>
                  </a:lnTo>
                  <a:lnTo>
                    <a:pt x="82" y="30"/>
                  </a:lnTo>
                  <a:lnTo>
                    <a:pt x="82" y="37"/>
                  </a:lnTo>
                  <a:lnTo>
                    <a:pt x="79" y="44"/>
                  </a:lnTo>
                  <a:lnTo>
                    <a:pt x="75" y="51"/>
                  </a:lnTo>
                  <a:lnTo>
                    <a:pt x="68" y="56"/>
                  </a:lnTo>
                  <a:lnTo>
                    <a:pt x="58" y="58"/>
                  </a:lnTo>
                  <a:lnTo>
                    <a:pt x="49" y="58"/>
                  </a:lnTo>
                  <a:lnTo>
                    <a:pt x="44" y="58"/>
                  </a:lnTo>
                  <a:lnTo>
                    <a:pt x="39" y="58"/>
                  </a:lnTo>
                  <a:lnTo>
                    <a:pt x="35" y="58"/>
                  </a:lnTo>
                  <a:lnTo>
                    <a:pt x="30" y="56"/>
                  </a:lnTo>
                  <a:close/>
                  <a:moveTo>
                    <a:pt x="30" y="51"/>
                  </a:moveTo>
                  <a:lnTo>
                    <a:pt x="35" y="54"/>
                  </a:lnTo>
                  <a:lnTo>
                    <a:pt x="37" y="54"/>
                  </a:lnTo>
                  <a:lnTo>
                    <a:pt x="42" y="54"/>
                  </a:lnTo>
                  <a:lnTo>
                    <a:pt x="44" y="54"/>
                  </a:lnTo>
                  <a:lnTo>
                    <a:pt x="51" y="51"/>
                  </a:lnTo>
                  <a:lnTo>
                    <a:pt x="58" y="47"/>
                  </a:lnTo>
                  <a:lnTo>
                    <a:pt x="60" y="42"/>
                  </a:lnTo>
                  <a:lnTo>
                    <a:pt x="63" y="37"/>
                  </a:lnTo>
                  <a:lnTo>
                    <a:pt x="63" y="30"/>
                  </a:lnTo>
                  <a:lnTo>
                    <a:pt x="63" y="23"/>
                  </a:lnTo>
                  <a:lnTo>
                    <a:pt x="60" y="19"/>
                  </a:lnTo>
                  <a:lnTo>
                    <a:pt x="58" y="12"/>
                  </a:lnTo>
                  <a:lnTo>
                    <a:pt x="53" y="9"/>
                  </a:lnTo>
                  <a:lnTo>
                    <a:pt x="46" y="7"/>
                  </a:lnTo>
                  <a:lnTo>
                    <a:pt x="42" y="5"/>
                  </a:lnTo>
                  <a:lnTo>
                    <a:pt x="37" y="7"/>
                  </a:lnTo>
                  <a:lnTo>
                    <a:pt x="30" y="7"/>
                  </a:lnTo>
                  <a:lnTo>
                    <a:pt x="30" y="51"/>
                  </a:lnTo>
                  <a:close/>
                </a:path>
              </a:pathLst>
            </a:custGeom>
            <a:solidFill>
              <a:srgbClr val="000000"/>
            </a:solidFill>
            <a:ln w="0">
              <a:solidFill>
                <a:srgbClr val="000000"/>
              </a:solidFill>
              <a:round/>
              <a:headEnd/>
              <a:tailEnd/>
            </a:ln>
          </p:spPr>
          <p:txBody>
            <a:bodyPr/>
            <a:lstStyle/>
            <a:p>
              <a:endParaRPr lang="en-US"/>
            </a:p>
          </p:txBody>
        </p:sp>
        <p:sp>
          <p:nvSpPr>
            <p:cNvPr id="534749" name="Freeform 221"/>
            <p:cNvSpPr>
              <a:spLocks/>
            </p:cNvSpPr>
            <p:nvPr/>
          </p:nvSpPr>
          <p:spPr bwMode="auto">
            <a:xfrm>
              <a:off x="5661" y="5126"/>
              <a:ext cx="91" cy="107"/>
            </a:xfrm>
            <a:custGeom>
              <a:avLst/>
              <a:gdLst/>
              <a:ahLst/>
              <a:cxnLst>
                <a:cxn ang="0">
                  <a:pos x="86" y="79"/>
                </a:cxn>
                <a:cxn ang="0">
                  <a:pos x="91" y="79"/>
                </a:cxn>
                <a:cxn ang="0">
                  <a:pos x="82" y="107"/>
                </a:cxn>
                <a:cxn ang="0">
                  <a:pos x="0" y="107"/>
                </a:cxn>
                <a:cxn ang="0">
                  <a:pos x="0" y="105"/>
                </a:cxn>
                <a:cxn ang="0">
                  <a:pos x="4" y="105"/>
                </a:cxn>
                <a:cxn ang="0">
                  <a:pos x="9" y="105"/>
                </a:cxn>
                <a:cxn ang="0">
                  <a:pos x="14" y="100"/>
                </a:cxn>
                <a:cxn ang="0">
                  <a:pos x="14" y="96"/>
                </a:cxn>
                <a:cxn ang="0">
                  <a:pos x="16" y="89"/>
                </a:cxn>
                <a:cxn ang="0">
                  <a:pos x="16" y="19"/>
                </a:cxn>
                <a:cxn ang="0">
                  <a:pos x="14" y="14"/>
                </a:cxn>
                <a:cxn ang="0">
                  <a:pos x="14" y="9"/>
                </a:cxn>
                <a:cxn ang="0">
                  <a:pos x="14" y="7"/>
                </a:cxn>
                <a:cxn ang="0">
                  <a:pos x="9" y="2"/>
                </a:cxn>
                <a:cxn ang="0">
                  <a:pos x="4" y="2"/>
                </a:cxn>
                <a:cxn ang="0">
                  <a:pos x="0" y="2"/>
                </a:cxn>
                <a:cxn ang="0">
                  <a:pos x="0" y="0"/>
                </a:cxn>
                <a:cxn ang="0">
                  <a:pos x="49" y="0"/>
                </a:cxn>
                <a:cxn ang="0">
                  <a:pos x="49" y="2"/>
                </a:cxn>
                <a:cxn ang="0">
                  <a:pos x="42" y="2"/>
                </a:cxn>
                <a:cxn ang="0">
                  <a:pos x="37" y="5"/>
                </a:cxn>
                <a:cxn ang="0">
                  <a:pos x="32" y="5"/>
                </a:cxn>
                <a:cxn ang="0">
                  <a:pos x="32" y="7"/>
                </a:cxn>
                <a:cxn ang="0">
                  <a:pos x="30" y="12"/>
                </a:cxn>
                <a:cxn ang="0">
                  <a:pos x="30" y="19"/>
                </a:cxn>
                <a:cxn ang="0">
                  <a:pos x="30" y="89"/>
                </a:cxn>
                <a:cxn ang="0">
                  <a:pos x="30" y="96"/>
                </a:cxn>
                <a:cxn ang="0">
                  <a:pos x="30" y="98"/>
                </a:cxn>
                <a:cxn ang="0">
                  <a:pos x="32" y="100"/>
                </a:cxn>
                <a:cxn ang="0">
                  <a:pos x="35" y="100"/>
                </a:cxn>
                <a:cxn ang="0">
                  <a:pos x="37" y="103"/>
                </a:cxn>
                <a:cxn ang="0">
                  <a:pos x="46" y="103"/>
                </a:cxn>
                <a:cxn ang="0">
                  <a:pos x="53" y="103"/>
                </a:cxn>
                <a:cxn ang="0">
                  <a:pos x="63" y="103"/>
                </a:cxn>
                <a:cxn ang="0">
                  <a:pos x="70" y="100"/>
                </a:cxn>
                <a:cxn ang="0">
                  <a:pos x="75" y="98"/>
                </a:cxn>
                <a:cxn ang="0">
                  <a:pos x="79" y="93"/>
                </a:cxn>
                <a:cxn ang="0">
                  <a:pos x="84" y="89"/>
                </a:cxn>
                <a:cxn ang="0">
                  <a:pos x="86" y="79"/>
                </a:cxn>
              </a:cxnLst>
              <a:rect l="0" t="0" r="r" b="b"/>
              <a:pathLst>
                <a:path w="91" h="107">
                  <a:moveTo>
                    <a:pt x="86" y="79"/>
                  </a:moveTo>
                  <a:lnTo>
                    <a:pt x="91" y="79"/>
                  </a:lnTo>
                  <a:lnTo>
                    <a:pt x="82" y="107"/>
                  </a:lnTo>
                  <a:lnTo>
                    <a:pt x="0" y="107"/>
                  </a:lnTo>
                  <a:lnTo>
                    <a:pt x="0" y="105"/>
                  </a:lnTo>
                  <a:lnTo>
                    <a:pt x="4" y="105"/>
                  </a:lnTo>
                  <a:lnTo>
                    <a:pt x="9" y="105"/>
                  </a:lnTo>
                  <a:lnTo>
                    <a:pt x="14" y="100"/>
                  </a:lnTo>
                  <a:lnTo>
                    <a:pt x="14" y="96"/>
                  </a:lnTo>
                  <a:lnTo>
                    <a:pt x="16" y="89"/>
                  </a:lnTo>
                  <a:lnTo>
                    <a:pt x="16" y="19"/>
                  </a:lnTo>
                  <a:lnTo>
                    <a:pt x="14" y="14"/>
                  </a:lnTo>
                  <a:lnTo>
                    <a:pt x="14" y="9"/>
                  </a:lnTo>
                  <a:lnTo>
                    <a:pt x="14" y="7"/>
                  </a:lnTo>
                  <a:lnTo>
                    <a:pt x="9" y="2"/>
                  </a:lnTo>
                  <a:lnTo>
                    <a:pt x="4" y="2"/>
                  </a:lnTo>
                  <a:lnTo>
                    <a:pt x="0" y="2"/>
                  </a:lnTo>
                  <a:lnTo>
                    <a:pt x="0" y="0"/>
                  </a:lnTo>
                  <a:lnTo>
                    <a:pt x="49" y="0"/>
                  </a:lnTo>
                  <a:lnTo>
                    <a:pt x="49" y="2"/>
                  </a:lnTo>
                  <a:lnTo>
                    <a:pt x="42" y="2"/>
                  </a:lnTo>
                  <a:lnTo>
                    <a:pt x="37" y="5"/>
                  </a:lnTo>
                  <a:lnTo>
                    <a:pt x="32" y="5"/>
                  </a:lnTo>
                  <a:lnTo>
                    <a:pt x="32" y="7"/>
                  </a:lnTo>
                  <a:lnTo>
                    <a:pt x="30" y="12"/>
                  </a:lnTo>
                  <a:lnTo>
                    <a:pt x="30" y="19"/>
                  </a:lnTo>
                  <a:lnTo>
                    <a:pt x="30" y="89"/>
                  </a:lnTo>
                  <a:lnTo>
                    <a:pt x="30" y="96"/>
                  </a:lnTo>
                  <a:lnTo>
                    <a:pt x="30" y="98"/>
                  </a:lnTo>
                  <a:lnTo>
                    <a:pt x="32" y="100"/>
                  </a:lnTo>
                  <a:lnTo>
                    <a:pt x="35" y="100"/>
                  </a:lnTo>
                  <a:lnTo>
                    <a:pt x="37" y="103"/>
                  </a:lnTo>
                  <a:lnTo>
                    <a:pt x="46" y="103"/>
                  </a:lnTo>
                  <a:lnTo>
                    <a:pt x="53" y="103"/>
                  </a:lnTo>
                  <a:lnTo>
                    <a:pt x="63" y="103"/>
                  </a:lnTo>
                  <a:lnTo>
                    <a:pt x="70" y="100"/>
                  </a:lnTo>
                  <a:lnTo>
                    <a:pt x="75" y="98"/>
                  </a:lnTo>
                  <a:lnTo>
                    <a:pt x="79" y="93"/>
                  </a:lnTo>
                  <a:lnTo>
                    <a:pt x="84" y="89"/>
                  </a:lnTo>
                  <a:lnTo>
                    <a:pt x="86" y="79"/>
                  </a:lnTo>
                  <a:close/>
                </a:path>
              </a:pathLst>
            </a:custGeom>
            <a:solidFill>
              <a:srgbClr val="000000"/>
            </a:solidFill>
            <a:ln w="0">
              <a:solidFill>
                <a:srgbClr val="000000"/>
              </a:solidFill>
              <a:round/>
              <a:headEnd/>
              <a:tailEnd/>
            </a:ln>
          </p:spPr>
          <p:txBody>
            <a:bodyPr/>
            <a:lstStyle/>
            <a:p>
              <a:endParaRPr lang="en-US"/>
            </a:p>
          </p:txBody>
        </p:sp>
        <p:sp>
          <p:nvSpPr>
            <p:cNvPr id="534748" name="Freeform 220"/>
            <p:cNvSpPr>
              <a:spLocks/>
            </p:cNvSpPr>
            <p:nvPr/>
          </p:nvSpPr>
          <p:spPr bwMode="auto">
            <a:xfrm>
              <a:off x="5764" y="5217"/>
              <a:ext cx="23" cy="42"/>
            </a:xfrm>
            <a:custGeom>
              <a:avLst/>
              <a:gdLst/>
              <a:ahLst/>
              <a:cxnLst>
                <a:cxn ang="0">
                  <a:pos x="0" y="42"/>
                </a:cxn>
                <a:cxn ang="0">
                  <a:pos x="0" y="37"/>
                </a:cxn>
                <a:cxn ang="0">
                  <a:pos x="7" y="35"/>
                </a:cxn>
                <a:cxn ang="0">
                  <a:pos x="11" y="30"/>
                </a:cxn>
                <a:cxn ang="0">
                  <a:pos x="16" y="23"/>
                </a:cxn>
                <a:cxn ang="0">
                  <a:pos x="18" y="19"/>
                </a:cxn>
                <a:cxn ang="0">
                  <a:pos x="16" y="16"/>
                </a:cxn>
                <a:cxn ang="0">
                  <a:pos x="16" y="16"/>
                </a:cxn>
                <a:cxn ang="0">
                  <a:pos x="16" y="16"/>
                </a:cxn>
                <a:cxn ang="0">
                  <a:pos x="16" y="16"/>
                </a:cxn>
                <a:cxn ang="0">
                  <a:pos x="14" y="16"/>
                </a:cxn>
                <a:cxn ang="0">
                  <a:pos x="11" y="16"/>
                </a:cxn>
                <a:cxn ang="0">
                  <a:pos x="9" y="19"/>
                </a:cxn>
                <a:cxn ang="0">
                  <a:pos x="9" y="19"/>
                </a:cxn>
                <a:cxn ang="0">
                  <a:pos x="4" y="16"/>
                </a:cxn>
                <a:cxn ang="0">
                  <a:pos x="2" y="16"/>
                </a:cxn>
                <a:cxn ang="0">
                  <a:pos x="0" y="12"/>
                </a:cxn>
                <a:cxn ang="0">
                  <a:pos x="0" y="9"/>
                </a:cxn>
                <a:cxn ang="0">
                  <a:pos x="0" y="5"/>
                </a:cxn>
                <a:cxn ang="0">
                  <a:pos x="2" y="2"/>
                </a:cxn>
                <a:cxn ang="0">
                  <a:pos x="4" y="0"/>
                </a:cxn>
                <a:cxn ang="0">
                  <a:pos x="9" y="0"/>
                </a:cxn>
                <a:cxn ang="0">
                  <a:pos x="14" y="0"/>
                </a:cxn>
                <a:cxn ang="0">
                  <a:pos x="18" y="5"/>
                </a:cxn>
                <a:cxn ang="0">
                  <a:pos x="21" y="9"/>
                </a:cxn>
                <a:cxn ang="0">
                  <a:pos x="23" y="16"/>
                </a:cxn>
                <a:cxn ang="0">
                  <a:pos x="21" y="23"/>
                </a:cxn>
                <a:cxn ang="0">
                  <a:pos x="16" y="30"/>
                </a:cxn>
                <a:cxn ang="0">
                  <a:pos x="11" y="35"/>
                </a:cxn>
                <a:cxn ang="0">
                  <a:pos x="7" y="37"/>
                </a:cxn>
                <a:cxn ang="0">
                  <a:pos x="0" y="42"/>
                </a:cxn>
              </a:cxnLst>
              <a:rect l="0" t="0" r="r" b="b"/>
              <a:pathLst>
                <a:path w="23" h="42">
                  <a:moveTo>
                    <a:pt x="0" y="42"/>
                  </a:moveTo>
                  <a:lnTo>
                    <a:pt x="0" y="37"/>
                  </a:lnTo>
                  <a:lnTo>
                    <a:pt x="7" y="35"/>
                  </a:lnTo>
                  <a:lnTo>
                    <a:pt x="11" y="30"/>
                  </a:lnTo>
                  <a:lnTo>
                    <a:pt x="16" y="23"/>
                  </a:lnTo>
                  <a:lnTo>
                    <a:pt x="18" y="19"/>
                  </a:lnTo>
                  <a:lnTo>
                    <a:pt x="16" y="16"/>
                  </a:lnTo>
                  <a:lnTo>
                    <a:pt x="14" y="16"/>
                  </a:lnTo>
                  <a:lnTo>
                    <a:pt x="11" y="16"/>
                  </a:lnTo>
                  <a:lnTo>
                    <a:pt x="9" y="19"/>
                  </a:lnTo>
                  <a:lnTo>
                    <a:pt x="4" y="16"/>
                  </a:lnTo>
                  <a:lnTo>
                    <a:pt x="2" y="16"/>
                  </a:lnTo>
                  <a:lnTo>
                    <a:pt x="0" y="12"/>
                  </a:lnTo>
                  <a:lnTo>
                    <a:pt x="0" y="9"/>
                  </a:lnTo>
                  <a:lnTo>
                    <a:pt x="0" y="5"/>
                  </a:lnTo>
                  <a:lnTo>
                    <a:pt x="2" y="2"/>
                  </a:lnTo>
                  <a:lnTo>
                    <a:pt x="4" y="0"/>
                  </a:lnTo>
                  <a:lnTo>
                    <a:pt x="9" y="0"/>
                  </a:lnTo>
                  <a:lnTo>
                    <a:pt x="14" y="0"/>
                  </a:lnTo>
                  <a:lnTo>
                    <a:pt x="18" y="5"/>
                  </a:lnTo>
                  <a:lnTo>
                    <a:pt x="21" y="9"/>
                  </a:lnTo>
                  <a:lnTo>
                    <a:pt x="23" y="16"/>
                  </a:lnTo>
                  <a:lnTo>
                    <a:pt x="21" y="23"/>
                  </a:lnTo>
                  <a:lnTo>
                    <a:pt x="16" y="30"/>
                  </a:lnTo>
                  <a:lnTo>
                    <a:pt x="11" y="35"/>
                  </a:lnTo>
                  <a:lnTo>
                    <a:pt x="7" y="37"/>
                  </a:lnTo>
                  <a:lnTo>
                    <a:pt x="0" y="42"/>
                  </a:lnTo>
                  <a:close/>
                </a:path>
              </a:pathLst>
            </a:custGeom>
            <a:solidFill>
              <a:srgbClr val="000000"/>
            </a:solidFill>
            <a:ln w="0">
              <a:solidFill>
                <a:srgbClr val="000000"/>
              </a:solidFill>
              <a:round/>
              <a:headEnd/>
              <a:tailEnd/>
            </a:ln>
          </p:spPr>
          <p:txBody>
            <a:bodyPr/>
            <a:lstStyle/>
            <a:p>
              <a:endParaRPr lang="en-US"/>
            </a:p>
          </p:txBody>
        </p:sp>
        <p:sp>
          <p:nvSpPr>
            <p:cNvPr id="534747" name="Freeform 219"/>
            <p:cNvSpPr>
              <a:spLocks noEditPoints="1"/>
            </p:cNvSpPr>
            <p:nvPr/>
          </p:nvSpPr>
          <p:spPr bwMode="auto">
            <a:xfrm>
              <a:off x="5834" y="5126"/>
              <a:ext cx="115" cy="107"/>
            </a:xfrm>
            <a:custGeom>
              <a:avLst/>
              <a:gdLst/>
              <a:ahLst/>
              <a:cxnLst>
                <a:cxn ang="0">
                  <a:pos x="75" y="72"/>
                </a:cxn>
                <a:cxn ang="0">
                  <a:pos x="30" y="72"/>
                </a:cxn>
                <a:cxn ang="0">
                  <a:pos x="23" y="89"/>
                </a:cxn>
                <a:cxn ang="0">
                  <a:pos x="23" y="93"/>
                </a:cxn>
                <a:cxn ang="0">
                  <a:pos x="21" y="98"/>
                </a:cxn>
                <a:cxn ang="0">
                  <a:pos x="21" y="100"/>
                </a:cxn>
                <a:cxn ang="0">
                  <a:pos x="23" y="103"/>
                </a:cxn>
                <a:cxn ang="0">
                  <a:pos x="28" y="105"/>
                </a:cxn>
                <a:cxn ang="0">
                  <a:pos x="33" y="105"/>
                </a:cxn>
                <a:cxn ang="0">
                  <a:pos x="33" y="107"/>
                </a:cxn>
                <a:cxn ang="0">
                  <a:pos x="0" y="107"/>
                </a:cxn>
                <a:cxn ang="0">
                  <a:pos x="0" y="105"/>
                </a:cxn>
                <a:cxn ang="0">
                  <a:pos x="7" y="105"/>
                </a:cxn>
                <a:cxn ang="0">
                  <a:pos x="9" y="103"/>
                </a:cxn>
                <a:cxn ang="0">
                  <a:pos x="14" y="96"/>
                </a:cxn>
                <a:cxn ang="0">
                  <a:pos x="19" y="86"/>
                </a:cxn>
                <a:cxn ang="0">
                  <a:pos x="56" y="0"/>
                </a:cxn>
                <a:cxn ang="0">
                  <a:pos x="58" y="0"/>
                </a:cxn>
                <a:cxn ang="0">
                  <a:pos x="96" y="86"/>
                </a:cxn>
                <a:cxn ang="0">
                  <a:pos x="101" y="96"/>
                </a:cxn>
                <a:cxn ang="0">
                  <a:pos x="105" y="103"/>
                </a:cxn>
                <a:cxn ang="0">
                  <a:pos x="108" y="105"/>
                </a:cxn>
                <a:cxn ang="0">
                  <a:pos x="115" y="105"/>
                </a:cxn>
                <a:cxn ang="0">
                  <a:pos x="115" y="107"/>
                </a:cxn>
                <a:cxn ang="0">
                  <a:pos x="73" y="107"/>
                </a:cxn>
                <a:cxn ang="0">
                  <a:pos x="73" y="105"/>
                </a:cxn>
                <a:cxn ang="0">
                  <a:pos x="77" y="105"/>
                </a:cxn>
                <a:cxn ang="0">
                  <a:pos x="80" y="103"/>
                </a:cxn>
                <a:cxn ang="0">
                  <a:pos x="82" y="100"/>
                </a:cxn>
                <a:cxn ang="0">
                  <a:pos x="82" y="98"/>
                </a:cxn>
                <a:cxn ang="0">
                  <a:pos x="82" y="93"/>
                </a:cxn>
                <a:cxn ang="0">
                  <a:pos x="80" y="86"/>
                </a:cxn>
                <a:cxn ang="0">
                  <a:pos x="75" y="72"/>
                </a:cxn>
                <a:cxn ang="0">
                  <a:pos x="73" y="68"/>
                </a:cxn>
                <a:cxn ang="0">
                  <a:pos x="54" y="23"/>
                </a:cxn>
                <a:cxn ang="0">
                  <a:pos x="33" y="68"/>
                </a:cxn>
                <a:cxn ang="0">
                  <a:pos x="73" y="68"/>
                </a:cxn>
              </a:cxnLst>
              <a:rect l="0" t="0" r="r" b="b"/>
              <a:pathLst>
                <a:path w="115" h="107">
                  <a:moveTo>
                    <a:pt x="75" y="72"/>
                  </a:moveTo>
                  <a:lnTo>
                    <a:pt x="30" y="72"/>
                  </a:lnTo>
                  <a:lnTo>
                    <a:pt x="23" y="89"/>
                  </a:lnTo>
                  <a:lnTo>
                    <a:pt x="23" y="93"/>
                  </a:lnTo>
                  <a:lnTo>
                    <a:pt x="21" y="98"/>
                  </a:lnTo>
                  <a:lnTo>
                    <a:pt x="21" y="100"/>
                  </a:lnTo>
                  <a:lnTo>
                    <a:pt x="23" y="103"/>
                  </a:lnTo>
                  <a:lnTo>
                    <a:pt x="28" y="105"/>
                  </a:lnTo>
                  <a:lnTo>
                    <a:pt x="33" y="105"/>
                  </a:lnTo>
                  <a:lnTo>
                    <a:pt x="33" y="107"/>
                  </a:lnTo>
                  <a:lnTo>
                    <a:pt x="0" y="107"/>
                  </a:lnTo>
                  <a:lnTo>
                    <a:pt x="0" y="105"/>
                  </a:lnTo>
                  <a:lnTo>
                    <a:pt x="7" y="105"/>
                  </a:lnTo>
                  <a:lnTo>
                    <a:pt x="9" y="103"/>
                  </a:lnTo>
                  <a:lnTo>
                    <a:pt x="14" y="96"/>
                  </a:lnTo>
                  <a:lnTo>
                    <a:pt x="19" y="86"/>
                  </a:lnTo>
                  <a:lnTo>
                    <a:pt x="56" y="0"/>
                  </a:lnTo>
                  <a:lnTo>
                    <a:pt x="58" y="0"/>
                  </a:lnTo>
                  <a:lnTo>
                    <a:pt x="96" y="86"/>
                  </a:lnTo>
                  <a:lnTo>
                    <a:pt x="101" y="96"/>
                  </a:lnTo>
                  <a:lnTo>
                    <a:pt x="105" y="103"/>
                  </a:lnTo>
                  <a:lnTo>
                    <a:pt x="108" y="105"/>
                  </a:lnTo>
                  <a:lnTo>
                    <a:pt x="115" y="105"/>
                  </a:lnTo>
                  <a:lnTo>
                    <a:pt x="115" y="107"/>
                  </a:lnTo>
                  <a:lnTo>
                    <a:pt x="73" y="107"/>
                  </a:lnTo>
                  <a:lnTo>
                    <a:pt x="73" y="105"/>
                  </a:lnTo>
                  <a:lnTo>
                    <a:pt x="77" y="105"/>
                  </a:lnTo>
                  <a:lnTo>
                    <a:pt x="80" y="103"/>
                  </a:lnTo>
                  <a:lnTo>
                    <a:pt x="82" y="100"/>
                  </a:lnTo>
                  <a:lnTo>
                    <a:pt x="82" y="98"/>
                  </a:lnTo>
                  <a:lnTo>
                    <a:pt x="82" y="93"/>
                  </a:lnTo>
                  <a:lnTo>
                    <a:pt x="80" y="86"/>
                  </a:lnTo>
                  <a:lnTo>
                    <a:pt x="75" y="72"/>
                  </a:lnTo>
                  <a:close/>
                  <a:moveTo>
                    <a:pt x="73" y="68"/>
                  </a:moveTo>
                  <a:lnTo>
                    <a:pt x="54" y="23"/>
                  </a:lnTo>
                  <a:lnTo>
                    <a:pt x="33" y="68"/>
                  </a:lnTo>
                  <a:lnTo>
                    <a:pt x="73" y="68"/>
                  </a:lnTo>
                  <a:close/>
                </a:path>
              </a:pathLst>
            </a:custGeom>
            <a:solidFill>
              <a:srgbClr val="000000"/>
            </a:solidFill>
            <a:ln w="0">
              <a:solidFill>
                <a:srgbClr val="000000"/>
              </a:solidFill>
              <a:round/>
              <a:headEnd/>
              <a:tailEnd/>
            </a:ln>
          </p:spPr>
          <p:txBody>
            <a:bodyPr/>
            <a:lstStyle/>
            <a:p>
              <a:endParaRPr lang="en-US"/>
            </a:p>
          </p:txBody>
        </p:sp>
        <p:sp>
          <p:nvSpPr>
            <p:cNvPr id="534746" name="Freeform 218"/>
            <p:cNvSpPr>
              <a:spLocks noEditPoints="1"/>
            </p:cNvSpPr>
            <p:nvPr/>
          </p:nvSpPr>
          <p:spPr bwMode="auto">
            <a:xfrm>
              <a:off x="5949" y="5161"/>
              <a:ext cx="77" cy="107"/>
            </a:xfrm>
            <a:custGeom>
              <a:avLst/>
              <a:gdLst/>
              <a:ahLst/>
              <a:cxnLst>
                <a:cxn ang="0">
                  <a:pos x="23" y="0"/>
                </a:cxn>
                <a:cxn ang="0">
                  <a:pos x="25" y="16"/>
                </a:cxn>
                <a:cxn ang="0">
                  <a:pos x="37" y="2"/>
                </a:cxn>
                <a:cxn ang="0">
                  <a:pos x="49" y="0"/>
                </a:cxn>
                <a:cxn ang="0">
                  <a:pos x="63" y="2"/>
                </a:cxn>
                <a:cxn ang="0">
                  <a:pos x="72" y="14"/>
                </a:cxn>
                <a:cxn ang="0">
                  <a:pos x="77" y="33"/>
                </a:cxn>
                <a:cxn ang="0">
                  <a:pos x="72" y="56"/>
                </a:cxn>
                <a:cxn ang="0">
                  <a:pos x="58" y="70"/>
                </a:cxn>
                <a:cxn ang="0">
                  <a:pos x="44" y="75"/>
                </a:cxn>
                <a:cxn ang="0">
                  <a:pos x="32" y="72"/>
                </a:cxn>
                <a:cxn ang="0">
                  <a:pos x="25" y="68"/>
                </a:cxn>
                <a:cxn ang="0">
                  <a:pos x="25" y="98"/>
                </a:cxn>
                <a:cxn ang="0">
                  <a:pos x="28" y="103"/>
                </a:cxn>
                <a:cxn ang="0">
                  <a:pos x="32" y="105"/>
                </a:cxn>
                <a:cxn ang="0">
                  <a:pos x="37" y="107"/>
                </a:cxn>
                <a:cxn ang="0">
                  <a:pos x="0" y="105"/>
                </a:cxn>
                <a:cxn ang="0">
                  <a:pos x="7" y="105"/>
                </a:cxn>
                <a:cxn ang="0">
                  <a:pos x="11" y="103"/>
                </a:cxn>
                <a:cxn ang="0">
                  <a:pos x="14" y="98"/>
                </a:cxn>
                <a:cxn ang="0">
                  <a:pos x="14" y="21"/>
                </a:cxn>
                <a:cxn ang="0">
                  <a:pos x="11" y="12"/>
                </a:cxn>
                <a:cxn ang="0">
                  <a:pos x="11" y="9"/>
                </a:cxn>
                <a:cxn ang="0">
                  <a:pos x="7" y="7"/>
                </a:cxn>
                <a:cxn ang="0">
                  <a:pos x="4" y="9"/>
                </a:cxn>
                <a:cxn ang="0">
                  <a:pos x="25" y="21"/>
                </a:cxn>
                <a:cxn ang="0">
                  <a:pos x="25" y="54"/>
                </a:cxn>
                <a:cxn ang="0">
                  <a:pos x="28" y="63"/>
                </a:cxn>
                <a:cxn ang="0">
                  <a:pos x="37" y="68"/>
                </a:cxn>
                <a:cxn ang="0">
                  <a:pos x="51" y="68"/>
                </a:cxn>
                <a:cxn ang="0">
                  <a:pos x="61" y="56"/>
                </a:cxn>
                <a:cxn ang="0">
                  <a:pos x="63" y="42"/>
                </a:cxn>
                <a:cxn ang="0">
                  <a:pos x="61" y="23"/>
                </a:cxn>
                <a:cxn ang="0">
                  <a:pos x="49" y="12"/>
                </a:cxn>
                <a:cxn ang="0">
                  <a:pos x="39" y="12"/>
                </a:cxn>
                <a:cxn ang="0">
                  <a:pos x="32" y="14"/>
                </a:cxn>
              </a:cxnLst>
              <a:rect l="0" t="0" r="r" b="b"/>
              <a:pathLst>
                <a:path w="77" h="107">
                  <a:moveTo>
                    <a:pt x="2" y="7"/>
                  </a:moveTo>
                  <a:lnTo>
                    <a:pt x="23" y="0"/>
                  </a:lnTo>
                  <a:lnTo>
                    <a:pt x="25" y="0"/>
                  </a:lnTo>
                  <a:lnTo>
                    <a:pt x="25" y="16"/>
                  </a:lnTo>
                  <a:lnTo>
                    <a:pt x="32" y="7"/>
                  </a:lnTo>
                  <a:lnTo>
                    <a:pt x="37" y="2"/>
                  </a:lnTo>
                  <a:lnTo>
                    <a:pt x="44" y="0"/>
                  </a:lnTo>
                  <a:lnTo>
                    <a:pt x="49" y="0"/>
                  </a:lnTo>
                  <a:lnTo>
                    <a:pt x="56" y="0"/>
                  </a:lnTo>
                  <a:lnTo>
                    <a:pt x="63" y="2"/>
                  </a:lnTo>
                  <a:lnTo>
                    <a:pt x="68" y="7"/>
                  </a:lnTo>
                  <a:lnTo>
                    <a:pt x="72" y="14"/>
                  </a:lnTo>
                  <a:lnTo>
                    <a:pt x="75" y="23"/>
                  </a:lnTo>
                  <a:lnTo>
                    <a:pt x="77" y="33"/>
                  </a:lnTo>
                  <a:lnTo>
                    <a:pt x="75" y="44"/>
                  </a:lnTo>
                  <a:lnTo>
                    <a:pt x="72" y="56"/>
                  </a:lnTo>
                  <a:lnTo>
                    <a:pt x="65" y="63"/>
                  </a:lnTo>
                  <a:lnTo>
                    <a:pt x="58" y="70"/>
                  </a:lnTo>
                  <a:lnTo>
                    <a:pt x="51" y="72"/>
                  </a:lnTo>
                  <a:lnTo>
                    <a:pt x="44" y="75"/>
                  </a:lnTo>
                  <a:lnTo>
                    <a:pt x="37" y="72"/>
                  </a:lnTo>
                  <a:lnTo>
                    <a:pt x="32" y="72"/>
                  </a:lnTo>
                  <a:lnTo>
                    <a:pt x="30" y="70"/>
                  </a:lnTo>
                  <a:lnTo>
                    <a:pt x="25" y="68"/>
                  </a:lnTo>
                  <a:lnTo>
                    <a:pt x="25" y="91"/>
                  </a:lnTo>
                  <a:lnTo>
                    <a:pt x="25" y="98"/>
                  </a:lnTo>
                  <a:lnTo>
                    <a:pt x="28" y="100"/>
                  </a:lnTo>
                  <a:lnTo>
                    <a:pt x="28" y="103"/>
                  </a:lnTo>
                  <a:lnTo>
                    <a:pt x="30" y="105"/>
                  </a:lnTo>
                  <a:lnTo>
                    <a:pt x="32" y="105"/>
                  </a:lnTo>
                  <a:lnTo>
                    <a:pt x="37" y="105"/>
                  </a:lnTo>
                  <a:lnTo>
                    <a:pt x="37" y="107"/>
                  </a:lnTo>
                  <a:lnTo>
                    <a:pt x="0" y="107"/>
                  </a:lnTo>
                  <a:lnTo>
                    <a:pt x="0" y="105"/>
                  </a:lnTo>
                  <a:lnTo>
                    <a:pt x="2" y="105"/>
                  </a:lnTo>
                  <a:lnTo>
                    <a:pt x="7" y="105"/>
                  </a:lnTo>
                  <a:lnTo>
                    <a:pt x="9" y="103"/>
                  </a:lnTo>
                  <a:lnTo>
                    <a:pt x="11" y="103"/>
                  </a:lnTo>
                  <a:lnTo>
                    <a:pt x="11" y="100"/>
                  </a:lnTo>
                  <a:lnTo>
                    <a:pt x="14" y="98"/>
                  </a:lnTo>
                  <a:lnTo>
                    <a:pt x="14" y="91"/>
                  </a:lnTo>
                  <a:lnTo>
                    <a:pt x="14" y="21"/>
                  </a:lnTo>
                  <a:lnTo>
                    <a:pt x="14" y="14"/>
                  </a:lnTo>
                  <a:lnTo>
                    <a:pt x="11" y="12"/>
                  </a:lnTo>
                  <a:lnTo>
                    <a:pt x="11" y="9"/>
                  </a:lnTo>
                  <a:lnTo>
                    <a:pt x="9" y="7"/>
                  </a:lnTo>
                  <a:lnTo>
                    <a:pt x="7" y="7"/>
                  </a:lnTo>
                  <a:lnTo>
                    <a:pt x="4" y="9"/>
                  </a:lnTo>
                  <a:lnTo>
                    <a:pt x="2" y="7"/>
                  </a:lnTo>
                  <a:close/>
                  <a:moveTo>
                    <a:pt x="25" y="21"/>
                  </a:moveTo>
                  <a:lnTo>
                    <a:pt x="25" y="47"/>
                  </a:lnTo>
                  <a:lnTo>
                    <a:pt x="25" y="54"/>
                  </a:lnTo>
                  <a:lnTo>
                    <a:pt x="28" y="58"/>
                  </a:lnTo>
                  <a:lnTo>
                    <a:pt x="28" y="63"/>
                  </a:lnTo>
                  <a:lnTo>
                    <a:pt x="32" y="65"/>
                  </a:lnTo>
                  <a:lnTo>
                    <a:pt x="37" y="68"/>
                  </a:lnTo>
                  <a:lnTo>
                    <a:pt x="44" y="70"/>
                  </a:lnTo>
                  <a:lnTo>
                    <a:pt x="51" y="68"/>
                  </a:lnTo>
                  <a:lnTo>
                    <a:pt x="56" y="63"/>
                  </a:lnTo>
                  <a:lnTo>
                    <a:pt x="61" y="56"/>
                  </a:lnTo>
                  <a:lnTo>
                    <a:pt x="63" y="49"/>
                  </a:lnTo>
                  <a:lnTo>
                    <a:pt x="63" y="42"/>
                  </a:lnTo>
                  <a:lnTo>
                    <a:pt x="63" y="30"/>
                  </a:lnTo>
                  <a:lnTo>
                    <a:pt x="61" y="23"/>
                  </a:lnTo>
                  <a:lnTo>
                    <a:pt x="56" y="16"/>
                  </a:lnTo>
                  <a:lnTo>
                    <a:pt x="49" y="12"/>
                  </a:lnTo>
                  <a:lnTo>
                    <a:pt x="44" y="12"/>
                  </a:lnTo>
                  <a:lnTo>
                    <a:pt x="39" y="12"/>
                  </a:lnTo>
                  <a:lnTo>
                    <a:pt x="35" y="12"/>
                  </a:lnTo>
                  <a:lnTo>
                    <a:pt x="32" y="14"/>
                  </a:lnTo>
                  <a:lnTo>
                    <a:pt x="25" y="21"/>
                  </a:lnTo>
                  <a:close/>
                </a:path>
              </a:pathLst>
            </a:custGeom>
            <a:solidFill>
              <a:srgbClr val="000000"/>
            </a:solidFill>
            <a:ln w="0">
              <a:solidFill>
                <a:srgbClr val="000000"/>
              </a:solidFill>
              <a:round/>
              <a:headEnd/>
              <a:tailEnd/>
            </a:ln>
          </p:spPr>
          <p:txBody>
            <a:bodyPr/>
            <a:lstStyle/>
            <a:p>
              <a:endParaRPr lang="en-US"/>
            </a:p>
          </p:txBody>
        </p:sp>
        <p:sp>
          <p:nvSpPr>
            <p:cNvPr id="534745" name="Freeform 217"/>
            <p:cNvSpPr>
              <a:spLocks/>
            </p:cNvSpPr>
            <p:nvPr/>
          </p:nvSpPr>
          <p:spPr bwMode="auto">
            <a:xfrm>
              <a:off x="6033" y="5161"/>
              <a:ext cx="51" cy="72"/>
            </a:xfrm>
            <a:custGeom>
              <a:avLst/>
              <a:gdLst/>
              <a:ahLst/>
              <a:cxnLst>
                <a:cxn ang="0">
                  <a:pos x="23" y="0"/>
                </a:cxn>
                <a:cxn ang="0">
                  <a:pos x="23" y="16"/>
                </a:cxn>
                <a:cxn ang="0">
                  <a:pos x="28" y="7"/>
                </a:cxn>
                <a:cxn ang="0">
                  <a:pos x="35" y="0"/>
                </a:cxn>
                <a:cxn ang="0">
                  <a:pos x="42" y="0"/>
                </a:cxn>
                <a:cxn ang="0">
                  <a:pos x="44" y="0"/>
                </a:cxn>
                <a:cxn ang="0">
                  <a:pos x="49" y="2"/>
                </a:cxn>
                <a:cxn ang="0">
                  <a:pos x="49" y="5"/>
                </a:cxn>
                <a:cxn ang="0">
                  <a:pos x="51" y="9"/>
                </a:cxn>
                <a:cxn ang="0">
                  <a:pos x="51" y="12"/>
                </a:cxn>
                <a:cxn ang="0">
                  <a:pos x="49" y="14"/>
                </a:cxn>
                <a:cxn ang="0">
                  <a:pos x="47" y="16"/>
                </a:cxn>
                <a:cxn ang="0">
                  <a:pos x="44" y="16"/>
                </a:cxn>
                <a:cxn ang="0">
                  <a:pos x="42" y="16"/>
                </a:cxn>
                <a:cxn ang="0">
                  <a:pos x="37" y="14"/>
                </a:cxn>
                <a:cxn ang="0">
                  <a:pos x="35" y="12"/>
                </a:cxn>
                <a:cxn ang="0">
                  <a:pos x="33" y="12"/>
                </a:cxn>
                <a:cxn ang="0">
                  <a:pos x="33" y="12"/>
                </a:cxn>
                <a:cxn ang="0">
                  <a:pos x="30" y="12"/>
                </a:cxn>
                <a:cxn ang="0">
                  <a:pos x="26" y="16"/>
                </a:cxn>
                <a:cxn ang="0">
                  <a:pos x="23" y="23"/>
                </a:cxn>
                <a:cxn ang="0">
                  <a:pos x="23" y="56"/>
                </a:cxn>
                <a:cxn ang="0">
                  <a:pos x="23" y="61"/>
                </a:cxn>
                <a:cxn ang="0">
                  <a:pos x="23" y="65"/>
                </a:cxn>
                <a:cxn ang="0">
                  <a:pos x="26" y="68"/>
                </a:cxn>
                <a:cxn ang="0">
                  <a:pos x="28" y="68"/>
                </a:cxn>
                <a:cxn ang="0">
                  <a:pos x="30" y="70"/>
                </a:cxn>
                <a:cxn ang="0">
                  <a:pos x="35" y="70"/>
                </a:cxn>
                <a:cxn ang="0">
                  <a:pos x="35" y="72"/>
                </a:cxn>
                <a:cxn ang="0">
                  <a:pos x="0" y="72"/>
                </a:cxn>
                <a:cxn ang="0">
                  <a:pos x="0" y="70"/>
                </a:cxn>
                <a:cxn ang="0">
                  <a:pos x="2" y="70"/>
                </a:cxn>
                <a:cxn ang="0">
                  <a:pos x="7" y="68"/>
                </a:cxn>
                <a:cxn ang="0">
                  <a:pos x="7" y="68"/>
                </a:cxn>
                <a:cxn ang="0">
                  <a:pos x="9" y="63"/>
                </a:cxn>
                <a:cxn ang="0">
                  <a:pos x="9" y="61"/>
                </a:cxn>
                <a:cxn ang="0">
                  <a:pos x="9" y="56"/>
                </a:cxn>
                <a:cxn ang="0">
                  <a:pos x="9" y="28"/>
                </a:cxn>
                <a:cxn ang="0">
                  <a:pos x="9" y="21"/>
                </a:cxn>
                <a:cxn ang="0">
                  <a:pos x="9" y="16"/>
                </a:cxn>
                <a:cxn ang="0">
                  <a:pos x="9" y="12"/>
                </a:cxn>
                <a:cxn ang="0">
                  <a:pos x="7" y="9"/>
                </a:cxn>
                <a:cxn ang="0">
                  <a:pos x="7" y="9"/>
                </a:cxn>
                <a:cxn ang="0">
                  <a:pos x="7" y="7"/>
                </a:cxn>
                <a:cxn ang="0">
                  <a:pos x="5" y="7"/>
                </a:cxn>
                <a:cxn ang="0">
                  <a:pos x="2" y="7"/>
                </a:cxn>
                <a:cxn ang="0">
                  <a:pos x="0" y="9"/>
                </a:cxn>
                <a:cxn ang="0">
                  <a:pos x="0" y="7"/>
                </a:cxn>
                <a:cxn ang="0">
                  <a:pos x="19" y="0"/>
                </a:cxn>
                <a:cxn ang="0">
                  <a:pos x="23" y="0"/>
                </a:cxn>
              </a:cxnLst>
              <a:rect l="0" t="0" r="r" b="b"/>
              <a:pathLst>
                <a:path w="51" h="72">
                  <a:moveTo>
                    <a:pt x="23" y="0"/>
                  </a:moveTo>
                  <a:lnTo>
                    <a:pt x="23" y="16"/>
                  </a:lnTo>
                  <a:lnTo>
                    <a:pt x="28" y="7"/>
                  </a:lnTo>
                  <a:lnTo>
                    <a:pt x="35" y="0"/>
                  </a:lnTo>
                  <a:lnTo>
                    <a:pt x="42" y="0"/>
                  </a:lnTo>
                  <a:lnTo>
                    <a:pt x="44" y="0"/>
                  </a:lnTo>
                  <a:lnTo>
                    <a:pt x="49" y="2"/>
                  </a:lnTo>
                  <a:lnTo>
                    <a:pt x="49" y="5"/>
                  </a:lnTo>
                  <a:lnTo>
                    <a:pt x="51" y="9"/>
                  </a:lnTo>
                  <a:lnTo>
                    <a:pt x="51" y="12"/>
                  </a:lnTo>
                  <a:lnTo>
                    <a:pt x="49" y="14"/>
                  </a:lnTo>
                  <a:lnTo>
                    <a:pt x="47" y="16"/>
                  </a:lnTo>
                  <a:lnTo>
                    <a:pt x="44" y="16"/>
                  </a:lnTo>
                  <a:lnTo>
                    <a:pt x="42" y="16"/>
                  </a:lnTo>
                  <a:lnTo>
                    <a:pt x="37" y="14"/>
                  </a:lnTo>
                  <a:lnTo>
                    <a:pt x="35" y="12"/>
                  </a:lnTo>
                  <a:lnTo>
                    <a:pt x="33" y="12"/>
                  </a:lnTo>
                  <a:lnTo>
                    <a:pt x="30" y="12"/>
                  </a:lnTo>
                  <a:lnTo>
                    <a:pt x="26" y="16"/>
                  </a:lnTo>
                  <a:lnTo>
                    <a:pt x="23" y="23"/>
                  </a:lnTo>
                  <a:lnTo>
                    <a:pt x="23" y="56"/>
                  </a:lnTo>
                  <a:lnTo>
                    <a:pt x="23" y="61"/>
                  </a:lnTo>
                  <a:lnTo>
                    <a:pt x="23" y="65"/>
                  </a:lnTo>
                  <a:lnTo>
                    <a:pt x="26" y="68"/>
                  </a:lnTo>
                  <a:lnTo>
                    <a:pt x="28" y="68"/>
                  </a:lnTo>
                  <a:lnTo>
                    <a:pt x="30" y="70"/>
                  </a:lnTo>
                  <a:lnTo>
                    <a:pt x="35" y="70"/>
                  </a:lnTo>
                  <a:lnTo>
                    <a:pt x="35" y="72"/>
                  </a:lnTo>
                  <a:lnTo>
                    <a:pt x="0" y="72"/>
                  </a:lnTo>
                  <a:lnTo>
                    <a:pt x="0" y="70"/>
                  </a:lnTo>
                  <a:lnTo>
                    <a:pt x="2" y="70"/>
                  </a:lnTo>
                  <a:lnTo>
                    <a:pt x="7" y="68"/>
                  </a:lnTo>
                  <a:lnTo>
                    <a:pt x="9" y="63"/>
                  </a:lnTo>
                  <a:lnTo>
                    <a:pt x="9" y="61"/>
                  </a:lnTo>
                  <a:lnTo>
                    <a:pt x="9" y="56"/>
                  </a:lnTo>
                  <a:lnTo>
                    <a:pt x="9" y="28"/>
                  </a:lnTo>
                  <a:lnTo>
                    <a:pt x="9" y="21"/>
                  </a:lnTo>
                  <a:lnTo>
                    <a:pt x="9" y="16"/>
                  </a:lnTo>
                  <a:lnTo>
                    <a:pt x="9" y="12"/>
                  </a:lnTo>
                  <a:lnTo>
                    <a:pt x="7" y="9"/>
                  </a:lnTo>
                  <a:lnTo>
                    <a:pt x="7" y="7"/>
                  </a:lnTo>
                  <a:lnTo>
                    <a:pt x="5" y="7"/>
                  </a:lnTo>
                  <a:lnTo>
                    <a:pt x="2" y="7"/>
                  </a:lnTo>
                  <a:lnTo>
                    <a:pt x="0" y="9"/>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534744" name="Freeform 216"/>
            <p:cNvSpPr>
              <a:spLocks/>
            </p:cNvSpPr>
            <p:nvPr/>
          </p:nvSpPr>
          <p:spPr bwMode="auto">
            <a:xfrm>
              <a:off x="6096" y="5217"/>
              <a:ext cx="19" cy="19"/>
            </a:xfrm>
            <a:custGeom>
              <a:avLst/>
              <a:gdLst/>
              <a:ahLst/>
              <a:cxnLst>
                <a:cxn ang="0">
                  <a:pos x="10" y="0"/>
                </a:cxn>
                <a:cxn ang="0">
                  <a:pos x="12" y="0"/>
                </a:cxn>
                <a:cxn ang="0">
                  <a:pos x="14" y="2"/>
                </a:cxn>
                <a:cxn ang="0">
                  <a:pos x="17" y="5"/>
                </a:cxn>
                <a:cxn ang="0">
                  <a:pos x="19" y="9"/>
                </a:cxn>
                <a:cxn ang="0">
                  <a:pos x="17" y="12"/>
                </a:cxn>
                <a:cxn ang="0">
                  <a:pos x="14" y="16"/>
                </a:cxn>
                <a:cxn ang="0">
                  <a:pos x="12" y="16"/>
                </a:cxn>
                <a:cxn ang="0">
                  <a:pos x="10" y="19"/>
                </a:cxn>
                <a:cxn ang="0">
                  <a:pos x="5" y="16"/>
                </a:cxn>
                <a:cxn ang="0">
                  <a:pos x="3" y="16"/>
                </a:cxn>
                <a:cxn ang="0">
                  <a:pos x="0" y="12"/>
                </a:cxn>
                <a:cxn ang="0">
                  <a:pos x="0" y="9"/>
                </a:cxn>
                <a:cxn ang="0">
                  <a:pos x="0" y="5"/>
                </a:cxn>
                <a:cxn ang="0">
                  <a:pos x="3" y="2"/>
                </a:cxn>
                <a:cxn ang="0">
                  <a:pos x="5" y="0"/>
                </a:cxn>
                <a:cxn ang="0">
                  <a:pos x="10" y="0"/>
                </a:cxn>
              </a:cxnLst>
              <a:rect l="0" t="0" r="r" b="b"/>
              <a:pathLst>
                <a:path w="19" h="19">
                  <a:moveTo>
                    <a:pt x="10" y="0"/>
                  </a:moveTo>
                  <a:lnTo>
                    <a:pt x="12" y="0"/>
                  </a:lnTo>
                  <a:lnTo>
                    <a:pt x="14" y="2"/>
                  </a:lnTo>
                  <a:lnTo>
                    <a:pt x="17" y="5"/>
                  </a:lnTo>
                  <a:lnTo>
                    <a:pt x="19" y="9"/>
                  </a:lnTo>
                  <a:lnTo>
                    <a:pt x="17" y="12"/>
                  </a:lnTo>
                  <a:lnTo>
                    <a:pt x="14" y="16"/>
                  </a:lnTo>
                  <a:lnTo>
                    <a:pt x="12" y="16"/>
                  </a:lnTo>
                  <a:lnTo>
                    <a:pt x="10" y="19"/>
                  </a:lnTo>
                  <a:lnTo>
                    <a:pt x="5" y="16"/>
                  </a:lnTo>
                  <a:lnTo>
                    <a:pt x="3" y="16"/>
                  </a:lnTo>
                  <a:lnTo>
                    <a:pt x="0" y="12"/>
                  </a:lnTo>
                  <a:lnTo>
                    <a:pt x="0" y="9"/>
                  </a:lnTo>
                  <a:lnTo>
                    <a:pt x="0" y="5"/>
                  </a:lnTo>
                  <a:lnTo>
                    <a:pt x="3" y="2"/>
                  </a:lnTo>
                  <a:lnTo>
                    <a:pt x="5" y="0"/>
                  </a:lnTo>
                  <a:lnTo>
                    <a:pt x="10" y="0"/>
                  </a:lnTo>
                  <a:close/>
                </a:path>
              </a:pathLst>
            </a:custGeom>
            <a:solidFill>
              <a:srgbClr val="000000"/>
            </a:solidFill>
            <a:ln w="0">
              <a:solidFill>
                <a:srgbClr val="000000"/>
              </a:solidFill>
              <a:round/>
              <a:headEnd/>
              <a:tailEnd/>
            </a:ln>
          </p:spPr>
          <p:txBody>
            <a:bodyPr/>
            <a:lstStyle/>
            <a:p>
              <a:endParaRPr lang="en-US"/>
            </a:p>
          </p:txBody>
        </p:sp>
        <p:sp>
          <p:nvSpPr>
            <p:cNvPr id="534743" name="Freeform 215"/>
            <p:cNvSpPr>
              <a:spLocks/>
            </p:cNvSpPr>
            <p:nvPr/>
          </p:nvSpPr>
          <p:spPr bwMode="auto">
            <a:xfrm>
              <a:off x="6166" y="5126"/>
              <a:ext cx="71" cy="107"/>
            </a:xfrm>
            <a:custGeom>
              <a:avLst/>
              <a:gdLst/>
              <a:ahLst/>
              <a:cxnLst>
                <a:cxn ang="0">
                  <a:pos x="71" y="86"/>
                </a:cxn>
                <a:cxn ang="0">
                  <a:pos x="64" y="107"/>
                </a:cxn>
                <a:cxn ang="0">
                  <a:pos x="0" y="107"/>
                </a:cxn>
                <a:cxn ang="0">
                  <a:pos x="0" y="105"/>
                </a:cxn>
                <a:cxn ang="0">
                  <a:pos x="24" y="82"/>
                </a:cxn>
                <a:cxn ang="0">
                  <a:pos x="40" y="63"/>
                </a:cxn>
                <a:cxn ang="0">
                  <a:pos x="47" y="54"/>
                </a:cxn>
                <a:cxn ang="0">
                  <a:pos x="50" y="44"/>
                </a:cxn>
                <a:cxn ang="0">
                  <a:pos x="52" y="35"/>
                </a:cxn>
                <a:cxn ang="0">
                  <a:pos x="52" y="28"/>
                </a:cxn>
                <a:cxn ang="0">
                  <a:pos x="50" y="21"/>
                </a:cxn>
                <a:cxn ang="0">
                  <a:pos x="45" y="16"/>
                </a:cxn>
                <a:cxn ang="0">
                  <a:pos x="38" y="12"/>
                </a:cxn>
                <a:cxn ang="0">
                  <a:pos x="31" y="12"/>
                </a:cxn>
                <a:cxn ang="0">
                  <a:pos x="22" y="12"/>
                </a:cxn>
                <a:cxn ang="0">
                  <a:pos x="15" y="16"/>
                </a:cxn>
                <a:cxn ang="0">
                  <a:pos x="10" y="21"/>
                </a:cxn>
                <a:cxn ang="0">
                  <a:pos x="5" y="28"/>
                </a:cxn>
                <a:cxn ang="0">
                  <a:pos x="3" y="28"/>
                </a:cxn>
                <a:cxn ang="0">
                  <a:pos x="5" y="21"/>
                </a:cxn>
                <a:cxn ang="0">
                  <a:pos x="10" y="12"/>
                </a:cxn>
                <a:cxn ang="0">
                  <a:pos x="15" y="7"/>
                </a:cxn>
                <a:cxn ang="0">
                  <a:pos x="19" y="2"/>
                </a:cxn>
                <a:cxn ang="0">
                  <a:pos x="26" y="0"/>
                </a:cxn>
                <a:cxn ang="0">
                  <a:pos x="33" y="0"/>
                </a:cxn>
                <a:cxn ang="0">
                  <a:pos x="43" y="0"/>
                </a:cxn>
                <a:cxn ang="0">
                  <a:pos x="50" y="2"/>
                </a:cxn>
                <a:cxn ang="0">
                  <a:pos x="57" y="7"/>
                </a:cxn>
                <a:cxn ang="0">
                  <a:pos x="61" y="14"/>
                </a:cxn>
                <a:cxn ang="0">
                  <a:pos x="64" y="19"/>
                </a:cxn>
                <a:cxn ang="0">
                  <a:pos x="66" y="28"/>
                </a:cxn>
                <a:cxn ang="0">
                  <a:pos x="64" y="35"/>
                </a:cxn>
                <a:cxn ang="0">
                  <a:pos x="61" y="42"/>
                </a:cxn>
                <a:cxn ang="0">
                  <a:pos x="54" y="56"/>
                </a:cxn>
                <a:cxn ang="0">
                  <a:pos x="43" y="70"/>
                </a:cxn>
                <a:cxn ang="0">
                  <a:pos x="33" y="79"/>
                </a:cxn>
                <a:cxn ang="0">
                  <a:pos x="26" y="86"/>
                </a:cxn>
                <a:cxn ang="0">
                  <a:pos x="22" y="91"/>
                </a:cxn>
                <a:cxn ang="0">
                  <a:pos x="17" y="96"/>
                </a:cxn>
                <a:cxn ang="0">
                  <a:pos x="45" y="96"/>
                </a:cxn>
                <a:cxn ang="0">
                  <a:pos x="52" y="96"/>
                </a:cxn>
                <a:cxn ang="0">
                  <a:pos x="57" y="96"/>
                </a:cxn>
                <a:cxn ang="0">
                  <a:pos x="61" y="93"/>
                </a:cxn>
                <a:cxn ang="0">
                  <a:pos x="64" y="93"/>
                </a:cxn>
                <a:cxn ang="0">
                  <a:pos x="66" y="91"/>
                </a:cxn>
                <a:cxn ang="0">
                  <a:pos x="68" y="86"/>
                </a:cxn>
                <a:cxn ang="0">
                  <a:pos x="71" y="86"/>
                </a:cxn>
              </a:cxnLst>
              <a:rect l="0" t="0" r="r" b="b"/>
              <a:pathLst>
                <a:path w="71" h="107">
                  <a:moveTo>
                    <a:pt x="71" y="86"/>
                  </a:moveTo>
                  <a:lnTo>
                    <a:pt x="64" y="107"/>
                  </a:lnTo>
                  <a:lnTo>
                    <a:pt x="0" y="107"/>
                  </a:lnTo>
                  <a:lnTo>
                    <a:pt x="0" y="105"/>
                  </a:lnTo>
                  <a:lnTo>
                    <a:pt x="24" y="82"/>
                  </a:lnTo>
                  <a:lnTo>
                    <a:pt x="40" y="63"/>
                  </a:lnTo>
                  <a:lnTo>
                    <a:pt x="47" y="54"/>
                  </a:lnTo>
                  <a:lnTo>
                    <a:pt x="50" y="44"/>
                  </a:lnTo>
                  <a:lnTo>
                    <a:pt x="52" y="35"/>
                  </a:lnTo>
                  <a:lnTo>
                    <a:pt x="52" y="28"/>
                  </a:lnTo>
                  <a:lnTo>
                    <a:pt x="50" y="21"/>
                  </a:lnTo>
                  <a:lnTo>
                    <a:pt x="45" y="16"/>
                  </a:lnTo>
                  <a:lnTo>
                    <a:pt x="38" y="12"/>
                  </a:lnTo>
                  <a:lnTo>
                    <a:pt x="31" y="12"/>
                  </a:lnTo>
                  <a:lnTo>
                    <a:pt x="22" y="12"/>
                  </a:lnTo>
                  <a:lnTo>
                    <a:pt x="15" y="16"/>
                  </a:lnTo>
                  <a:lnTo>
                    <a:pt x="10" y="21"/>
                  </a:lnTo>
                  <a:lnTo>
                    <a:pt x="5" y="28"/>
                  </a:lnTo>
                  <a:lnTo>
                    <a:pt x="3" y="28"/>
                  </a:lnTo>
                  <a:lnTo>
                    <a:pt x="5" y="21"/>
                  </a:lnTo>
                  <a:lnTo>
                    <a:pt x="10" y="12"/>
                  </a:lnTo>
                  <a:lnTo>
                    <a:pt x="15" y="7"/>
                  </a:lnTo>
                  <a:lnTo>
                    <a:pt x="19" y="2"/>
                  </a:lnTo>
                  <a:lnTo>
                    <a:pt x="26" y="0"/>
                  </a:lnTo>
                  <a:lnTo>
                    <a:pt x="33" y="0"/>
                  </a:lnTo>
                  <a:lnTo>
                    <a:pt x="43" y="0"/>
                  </a:lnTo>
                  <a:lnTo>
                    <a:pt x="50" y="2"/>
                  </a:lnTo>
                  <a:lnTo>
                    <a:pt x="57" y="7"/>
                  </a:lnTo>
                  <a:lnTo>
                    <a:pt x="61" y="14"/>
                  </a:lnTo>
                  <a:lnTo>
                    <a:pt x="64" y="19"/>
                  </a:lnTo>
                  <a:lnTo>
                    <a:pt x="66" y="28"/>
                  </a:lnTo>
                  <a:lnTo>
                    <a:pt x="64" y="35"/>
                  </a:lnTo>
                  <a:lnTo>
                    <a:pt x="61" y="42"/>
                  </a:lnTo>
                  <a:lnTo>
                    <a:pt x="54" y="56"/>
                  </a:lnTo>
                  <a:lnTo>
                    <a:pt x="43" y="70"/>
                  </a:lnTo>
                  <a:lnTo>
                    <a:pt x="33" y="79"/>
                  </a:lnTo>
                  <a:lnTo>
                    <a:pt x="26" y="86"/>
                  </a:lnTo>
                  <a:lnTo>
                    <a:pt x="22" y="91"/>
                  </a:lnTo>
                  <a:lnTo>
                    <a:pt x="17" y="96"/>
                  </a:lnTo>
                  <a:lnTo>
                    <a:pt x="45" y="96"/>
                  </a:lnTo>
                  <a:lnTo>
                    <a:pt x="52" y="96"/>
                  </a:lnTo>
                  <a:lnTo>
                    <a:pt x="57" y="96"/>
                  </a:lnTo>
                  <a:lnTo>
                    <a:pt x="61" y="93"/>
                  </a:lnTo>
                  <a:lnTo>
                    <a:pt x="64" y="93"/>
                  </a:lnTo>
                  <a:lnTo>
                    <a:pt x="66" y="91"/>
                  </a:lnTo>
                  <a:lnTo>
                    <a:pt x="68" y="86"/>
                  </a:lnTo>
                  <a:lnTo>
                    <a:pt x="71" y="86"/>
                  </a:lnTo>
                  <a:close/>
                </a:path>
              </a:pathLst>
            </a:custGeom>
            <a:solidFill>
              <a:srgbClr val="000000"/>
            </a:solidFill>
            <a:ln w="0">
              <a:solidFill>
                <a:srgbClr val="000000"/>
              </a:solidFill>
              <a:round/>
              <a:headEnd/>
              <a:tailEnd/>
            </a:ln>
          </p:spPr>
          <p:txBody>
            <a:bodyPr/>
            <a:lstStyle/>
            <a:p>
              <a:endParaRPr lang="en-US"/>
            </a:p>
          </p:txBody>
        </p:sp>
        <p:sp>
          <p:nvSpPr>
            <p:cNvPr id="534742" name="Freeform 214"/>
            <p:cNvSpPr>
              <a:spLocks noEditPoints="1"/>
            </p:cNvSpPr>
            <p:nvPr/>
          </p:nvSpPr>
          <p:spPr bwMode="auto">
            <a:xfrm>
              <a:off x="6251" y="5126"/>
              <a:ext cx="68" cy="110"/>
            </a:xfrm>
            <a:custGeom>
              <a:avLst/>
              <a:gdLst/>
              <a:ahLst/>
              <a:cxnLst>
                <a:cxn ang="0">
                  <a:pos x="0" y="54"/>
                </a:cxn>
                <a:cxn ang="0">
                  <a:pos x="0" y="44"/>
                </a:cxn>
                <a:cxn ang="0">
                  <a:pos x="2" y="33"/>
                </a:cxn>
                <a:cxn ang="0">
                  <a:pos x="4" y="23"/>
                </a:cxn>
                <a:cxn ang="0">
                  <a:pos x="9" y="16"/>
                </a:cxn>
                <a:cxn ang="0">
                  <a:pos x="14" y="9"/>
                </a:cxn>
                <a:cxn ang="0">
                  <a:pos x="19" y="5"/>
                </a:cxn>
                <a:cxn ang="0">
                  <a:pos x="26" y="0"/>
                </a:cxn>
                <a:cxn ang="0">
                  <a:pos x="35" y="0"/>
                </a:cxn>
                <a:cxn ang="0">
                  <a:pos x="42" y="0"/>
                </a:cxn>
                <a:cxn ang="0">
                  <a:pos x="49" y="5"/>
                </a:cxn>
                <a:cxn ang="0">
                  <a:pos x="56" y="12"/>
                </a:cxn>
                <a:cxn ang="0">
                  <a:pos x="63" y="30"/>
                </a:cxn>
                <a:cxn ang="0">
                  <a:pos x="68" y="54"/>
                </a:cxn>
                <a:cxn ang="0">
                  <a:pos x="65" y="65"/>
                </a:cxn>
                <a:cxn ang="0">
                  <a:pos x="65" y="75"/>
                </a:cxn>
                <a:cxn ang="0">
                  <a:pos x="61" y="84"/>
                </a:cxn>
                <a:cxn ang="0">
                  <a:pos x="58" y="93"/>
                </a:cxn>
                <a:cxn ang="0">
                  <a:pos x="54" y="98"/>
                </a:cxn>
                <a:cxn ang="0">
                  <a:pos x="49" y="103"/>
                </a:cxn>
                <a:cxn ang="0">
                  <a:pos x="40" y="107"/>
                </a:cxn>
                <a:cxn ang="0">
                  <a:pos x="33" y="110"/>
                </a:cxn>
                <a:cxn ang="0">
                  <a:pos x="26" y="107"/>
                </a:cxn>
                <a:cxn ang="0">
                  <a:pos x="19" y="105"/>
                </a:cxn>
                <a:cxn ang="0">
                  <a:pos x="14" y="98"/>
                </a:cxn>
                <a:cxn ang="0">
                  <a:pos x="9" y="91"/>
                </a:cxn>
                <a:cxn ang="0">
                  <a:pos x="4" y="79"/>
                </a:cxn>
                <a:cxn ang="0">
                  <a:pos x="2" y="68"/>
                </a:cxn>
                <a:cxn ang="0">
                  <a:pos x="0" y="54"/>
                </a:cxn>
                <a:cxn ang="0">
                  <a:pos x="16" y="56"/>
                </a:cxn>
                <a:cxn ang="0">
                  <a:pos x="16" y="70"/>
                </a:cxn>
                <a:cxn ang="0">
                  <a:pos x="19" y="82"/>
                </a:cxn>
                <a:cxn ang="0">
                  <a:pos x="21" y="93"/>
                </a:cxn>
                <a:cxn ang="0">
                  <a:pos x="23" y="98"/>
                </a:cxn>
                <a:cxn ang="0">
                  <a:pos x="28" y="103"/>
                </a:cxn>
                <a:cxn ang="0">
                  <a:pos x="33" y="105"/>
                </a:cxn>
                <a:cxn ang="0">
                  <a:pos x="37" y="103"/>
                </a:cxn>
                <a:cxn ang="0">
                  <a:pos x="42" y="100"/>
                </a:cxn>
                <a:cxn ang="0">
                  <a:pos x="47" y="96"/>
                </a:cxn>
                <a:cxn ang="0">
                  <a:pos x="49" y="86"/>
                </a:cxn>
                <a:cxn ang="0">
                  <a:pos x="51" y="72"/>
                </a:cxn>
                <a:cxn ang="0">
                  <a:pos x="51" y="49"/>
                </a:cxn>
                <a:cxn ang="0">
                  <a:pos x="51" y="37"/>
                </a:cxn>
                <a:cxn ang="0">
                  <a:pos x="51" y="28"/>
                </a:cxn>
                <a:cxn ang="0">
                  <a:pos x="49" y="19"/>
                </a:cxn>
                <a:cxn ang="0">
                  <a:pos x="44" y="12"/>
                </a:cxn>
                <a:cxn ang="0">
                  <a:pos x="42" y="7"/>
                </a:cxn>
                <a:cxn ang="0">
                  <a:pos x="37" y="5"/>
                </a:cxn>
                <a:cxn ang="0">
                  <a:pos x="35" y="5"/>
                </a:cxn>
                <a:cxn ang="0">
                  <a:pos x="28" y="5"/>
                </a:cxn>
                <a:cxn ang="0">
                  <a:pos x="26" y="9"/>
                </a:cxn>
                <a:cxn ang="0">
                  <a:pos x="21" y="14"/>
                </a:cxn>
                <a:cxn ang="0">
                  <a:pos x="19" y="21"/>
                </a:cxn>
                <a:cxn ang="0">
                  <a:pos x="16" y="28"/>
                </a:cxn>
                <a:cxn ang="0">
                  <a:pos x="16" y="42"/>
                </a:cxn>
                <a:cxn ang="0">
                  <a:pos x="16" y="56"/>
                </a:cxn>
              </a:cxnLst>
              <a:rect l="0" t="0" r="r" b="b"/>
              <a:pathLst>
                <a:path w="68" h="110">
                  <a:moveTo>
                    <a:pt x="0" y="54"/>
                  </a:moveTo>
                  <a:lnTo>
                    <a:pt x="0" y="44"/>
                  </a:lnTo>
                  <a:lnTo>
                    <a:pt x="2" y="33"/>
                  </a:lnTo>
                  <a:lnTo>
                    <a:pt x="4" y="23"/>
                  </a:lnTo>
                  <a:lnTo>
                    <a:pt x="9" y="16"/>
                  </a:lnTo>
                  <a:lnTo>
                    <a:pt x="14" y="9"/>
                  </a:lnTo>
                  <a:lnTo>
                    <a:pt x="19" y="5"/>
                  </a:lnTo>
                  <a:lnTo>
                    <a:pt x="26" y="0"/>
                  </a:lnTo>
                  <a:lnTo>
                    <a:pt x="35" y="0"/>
                  </a:lnTo>
                  <a:lnTo>
                    <a:pt x="42" y="0"/>
                  </a:lnTo>
                  <a:lnTo>
                    <a:pt x="49" y="5"/>
                  </a:lnTo>
                  <a:lnTo>
                    <a:pt x="56" y="12"/>
                  </a:lnTo>
                  <a:lnTo>
                    <a:pt x="63" y="30"/>
                  </a:lnTo>
                  <a:lnTo>
                    <a:pt x="68" y="54"/>
                  </a:lnTo>
                  <a:lnTo>
                    <a:pt x="65" y="65"/>
                  </a:lnTo>
                  <a:lnTo>
                    <a:pt x="65" y="75"/>
                  </a:lnTo>
                  <a:lnTo>
                    <a:pt x="61" y="84"/>
                  </a:lnTo>
                  <a:lnTo>
                    <a:pt x="58" y="93"/>
                  </a:lnTo>
                  <a:lnTo>
                    <a:pt x="54" y="98"/>
                  </a:lnTo>
                  <a:lnTo>
                    <a:pt x="49" y="103"/>
                  </a:lnTo>
                  <a:lnTo>
                    <a:pt x="40" y="107"/>
                  </a:lnTo>
                  <a:lnTo>
                    <a:pt x="33" y="110"/>
                  </a:lnTo>
                  <a:lnTo>
                    <a:pt x="26" y="107"/>
                  </a:lnTo>
                  <a:lnTo>
                    <a:pt x="19" y="105"/>
                  </a:lnTo>
                  <a:lnTo>
                    <a:pt x="14" y="98"/>
                  </a:lnTo>
                  <a:lnTo>
                    <a:pt x="9" y="91"/>
                  </a:lnTo>
                  <a:lnTo>
                    <a:pt x="4" y="79"/>
                  </a:lnTo>
                  <a:lnTo>
                    <a:pt x="2" y="68"/>
                  </a:lnTo>
                  <a:lnTo>
                    <a:pt x="0" y="54"/>
                  </a:lnTo>
                  <a:close/>
                  <a:moveTo>
                    <a:pt x="16" y="56"/>
                  </a:moveTo>
                  <a:lnTo>
                    <a:pt x="16" y="70"/>
                  </a:lnTo>
                  <a:lnTo>
                    <a:pt x="19" y="82"/>
                  </a:lnTo>
                  <a:lnTo>
                    <a:pt x="21" y="93"/>
                  </a:lnTo>
                  <a:lnTo>
                    <a:pt x="23" y="98"/>
                  </a:lnTo>
                  <a:lnTo>
                    <a:pt x="28" y="103"/>
                  </a:lnTo>
                  <a:lnTo>
                    <a:pt x="33" y="105"/>
                  </a:lnTo>
                  <a:lnTo>
                    <a:pt x="37" y="103"/>
                  </a:lnTo>
                  <a:lnTo>
                    <a:pt x="42" y="100"/>
                  </a:lnTo>
                  <a:lnTo>
                    <a:pt x="47" y="96"/>
                  </a:lnTo>
                  <a:lnTo>
                    <a:pt x="49" y="86"/>
                  </a:lnTo>
                  <a:lnTo>
                    <a:pt x="51" y="72"/>
                  </a:lnTo>
                  <a:lnTo>
                    <a:pt x="51" y="49"/>
                  </a:lnTo>
                  <a:lnTo>
                    <a:pt x="51" y="37"/>
                  </a:lnTo>
                  <a:lnTo>
                    <a:pt x="51" y="28"/>
                  </a:lnTo>
                  <a:lnTo>
                    <a:pt x="49" y="19"/>
                  </a:lnTo>
                  <a:lnTo>
                    <a:pt x="44" y="12"/>
                  </a:lnTo>
                  <a:lnTo>
                    <a:pt x="42" y="7"/>
                  </a:lnTo>
                  <a:lnTo>
                    <a:pt x="37" y="5"/>
                  </a:lnTo>
                  <a:lnTo>
                    <a:pt x="35" y="5"/>
                  </a:lnTo>
                  <a:lnTo>
                    <a:pt x="28" y="5"/>
                  </a:lnTo>
                  <a:lnTo>
                    <a:pt x="26" y="9"/>
                  </a:lnTo>
                  <a:lnTo>
                    <a:pt x="21" y="14"/>
                  </a:lnTo>
                  <a:lnTo>
                    <a:pt x="19" y="21"/>
                  </a:lnTo>
                  <a:lnTo>
                    <a:pt x="16" y="28"/>
                  </a:lnTo>
                  <a:lnTo>
                    <a:pt x="16" y="42"/>
                  </a:lnTo>
                  <a:lnTo>
                    <a:pt x="16" y="56"/>
                  </a:lnTo>
                  <a:close/>
                </a:path>
              </a:pathLst>
            </a:custGeom>
            <a:solidFill>
              <a:srgbClr val="000000"/>
            </a:solidFill>
            <a:ln w="0">
              <a:solidFill>
                <a:srgbClr val="000000"/>
              </a:solidFill>
              <a:round/>
              <a:headEnd/>
              <a:tailEnd/>
            </a:ln>
          </p:spPr>
          <p:txBody>
            <a:bodyPr/>
            <a:lstStyle/>
            <a:p>
              <a:endParaRPr lang="en-US"/>
            </a:p>
          </p:txBody>
        </p:sp>
        <p:sp>
          <p:nvSpPr>
            <p:cNvPr id="534741" name="Freeform 213"/>
            <p:cNvSpPr>
              <a:spLocks noEditPoints="1"/>
            </p:cNvSpPr>
            <p:nvPr/>
          </p:nvSpPr>
          <p:spPr bwMode="auto">
            <a:xfrm>
              <a:off x="6330" y="5126"/>
              <a:ext cx="68" cy="110"/>
            </a:xfrm>
            <a:custGeom>
              <a:avLst/>
              <a:gdLst/>
              <a:ahLst/>
              <a:cxnLst>
                <a:cxn ang="0">
                  <a:pos x="0" y="54"/>
                </a:cxn>
                <a:cxn ang="0">
                  <a:pos x="3" y="44"/>
                </a:cxn>
                <a:cxn ang="0">
                  <a:pos x="3" y="33"/>
                </a:cxn>
                <a:cxn ang="0">
                  <a:pos x="7" y="23"/>
                </a:cxn>
                <a:cxn ang="0">
                  <a:pos x="10" y="16"/>
                </a:cxn>
                <a:cxn ang="0">
                  <a:pos x="14" y="9"/>
                </a:cxn>
                <a:cxn ang="0">
                  <a:pos x="21" y="5"/>
                </a:cxn>
                <a:cxn ang="0">
                  <a:pos x="29" y="0"/>
                </a:cxn>
                <a:cxn ang="0">
                  <a:pos x="36" y="0"/>
                </a:cxn>
                <a:cxn ang="0">
                  <a:pos x="43" y="0"/>
                </a:cxn>
                <a:cxn ang="0">
                  <a:pos x="50" y="5"/>
                </a:cxn>
                <a:cxn ang="0">
                  <a:pos x="57" y="12"/>
                </a:cxn>
                <a:cxn ang="0">
                  <a:pos x="66" y="30"/>
                </a:cxn>
                <a:cxn ang="0">
                  <a:pos x="68" y="54"/>
                </a:cxn>
                <a:cxn ang="0">
                  <a:pos x="68" y="65"/>
                </a:cxn>
                <a:cxn ang="0">
                  <a:pos x="66" y="75"/>
                </a:cxn>
                <a:cxn ang="0">
                  <a:pos x="64" y="84"/>
                </a:cxn>
                <a:cxn ang="0">
                  <a:pos x="59" y="93"/>
                </a:cxn>
                <a:cxn ang="0">
                  <a:pos x="54" y="98"/>
                </a:cxn>
                <a:cxn ang="0">
                  <a:pos x="50" y="103"/>
                </a:cxn>
                <a:cxn ang="0">
                  <a:pos x="43" y="107"/>
                </a:cxn>
                <a:cxn ang="0">
                  <a:pos x="33" y="110"/>
                </a:cxn>
                <a:cxn ang="0">
                  <a:pos x="26" y="107"/>
                </a:cxn>
                <a:cxn ang="0">
                  <a:pos x="21" y="105"/>
                </a:cxn>
                <a:cxn ang="0">
                  <a:pos x="14" y="98"/>
                </a:cxn>
                <a:cxn ang="0">
                  <a:pos x="10" y="91"/>
                </a:cxn>
                <a:cxn ang="0">
                  <a:pos x="5" y="79"/>
                </a:cxn>
                <a:cxn ang="0">
                  <a:pos x="3" y="68"/>
                </a:cxn>
                <a:cxn ang="0">
                  <a:pos x="0" y="54"/>
                </a:cxn>
                <a:cxn ang="0">
                  <a:pos x="17" y="56"/>
                </a:cxn>
                <a:cxn ang="0">
                  <a:pos x="17" y="70"/>
                </a:cxn>
                <a:cxn ang="0">
                  <a:pos x="19" y="82"/>
                </a:cxn>
                <a:cxn ang="0">
                  <a:pos x="21" y="93"/>
                </a:cxn>
                <a:cxn ang="0">
                  <a:pos x="26" y="98"/>
                </a:cxn>
                <a:cxn ang="0">
                  <a:pos x="29" y="103"/>
                </a:cxn>
                <a:cxn ang="0">
                  <a:pos x="36" y="105"/>
                </a:cxn>
                <a:cxn ang="0">
                  <a:pos x="38" y="103"/>
                </a:cxn>
                <a:cxn ang="0">
                  <a:pos x="43" y="100"/>
                </a:cxn>
                <a:cxn ang="0">
                  <a:pos x="47" y="96"/>
                </a:cxn>
                <a:cxn ang="0">
                  <a:pos x="50" y="86"/>
                </a:cxn>
                <a:cxn ang="0">
                  <a:pos x="52" y="72"/>
                </a:cxn>
                <a:cxn ang="0">
                  <a:pos x="54" y="49"/>
                </a:cxn>
                <a:cxn ang="0">
                  <a:pos x="52" y="37"/>
                </a:cxn>
                <a:cxn ang="0">
                  <a:pos x="52" y="28"/>
                </a:cxn>
                <a:cxn ang="0">
                  <a:pos x="50" y="19"/>
                </a:cxn>
                <a:cxn ang="0">
                  <a:pos x="47" y="12"/>
                </a:cxn>
                <a:cxn ang="0">
                  <a:pos x="43" y="7"/>
                </a:cxn>
                <a:cxn ang="0">
                  <a:pos x="40" y="5"/>
                </a:cxn>
                <a:cxn ang="0">
                  <a:pos x="36" y="5"/>
                </a:cxn>
                <a:cxn ang="0">
                  <a:pos x="31" y="5"/>
                </a:cxn>
                <a:cxn ang="0">
                  <a:pos x="26" y="9"/>
                </a:cxn>
                <a:cxn ang="0">
                  <a:pos x="21" y="14"/>
                </a:cxn>
                <a:cxn ang="0">
                  <a:pos x="19" y="21"/>
                </a:cxn>
                <a:cxn ang="0">
                  <a:pos x="19" y="28"/>
                </a:cxn>
                <a:cxn ang="0">
                  <a:pos x="17" y="42"/>
                </a:cxn>
                <a:cxn ang="0">
                  <a:pos x="17" y="56"/>
                </a:cxn>
              </a:cxnLst>
              <a:rect l="0" t="0" r="r" b="b"/>
              <a:pathLst>
                <a:path w="68" h="110">
                  <a:moveTo>
                    <a:pt x="0" y="54"/>
                  </a:moveTo>
                  <a:lnTo>
                    <a:pt x="3" y="44"/>
                  </a:lnTo>
                  <a:lnTo>
                    <a:pt x="3" y="33"/>
                  </a:lnTo>
                  <a:lnTo>
                    <a:pt x="7" y="23"/>
                  </a:lnTo>
                  <a:lnTo>
                    <a:pt x="10" y="16"/>
                  </a:lnTo>
                  <a:lnTo>
                    <a:pt x="14" y="9"/>
                  </a:lnTo>
                  <a:lnTo>
                    <a:pt x="21" y="5"/>
                  </a:lnTo>
                  <a:lnTo>
                    <a:pt x="29" y="0"/>
                  </a:lnTo>
                  <a:lnTo>
                    <a:pt x="36" y="0"/>
                  </a:lnTo>
                  <a:lnTo>
                    <a:pt x="43" y="0"/>
                  </a:lnTo>
                  <a:lnTo>
                    <a:pt x="50" y="5"/>
                  </a:lnTo>
                  <a:lnTo>
                    <a:pt x="57" y="12"/>
                  </a:lnTo>
                  <a:lnTo>
                    <a:pt x="66" y="30"/>
                  </a:lnTo>
                  <a:lnTo>
                    <a:pt x="68" y="54"/>
                  </a:lnTo>
                  <a:lnTo>
                    <a:pt x="68" y="65"/>
                  </a:lnTo>
                  <a:lnTo>
                    <a:pt x="66" y="75"/>
                  </a:lnTo>
                  <a:lnTo>
                    <a:pt x="64" y="84"/>
                  </a:lnTo>
                  <a:lnTo>
                    <a:pt x="59" y="93"/>
                  </a:lnTo>
                  <a:lnTo>
                    <a:pt x="54" y="98"/>
                  </a:lnTo>
                  <a:lnTo>
                    <a:pt x="50" y="103"/>
                  </a:lnTo>
                  <a:lnTo>
                    <a:pt x="43" y="107"/>
                  </a:lnTo>
                  <a:lnTo>
                    <a:pt x="33" y="110"/>
                  </a:lnTo>
                  <a:lnTo>
                    <a:pt x="26" y="107"/>
                  </a:lnTo>
                  <a:lnTo>
                    <a:pt x="21" y="105"/>
                  </a:lnTo>
                  <a:lnTo>
                    <a:pt x="14" y="98"/>
                  </a:lnTo>
                  <a:lnTo>
                    <a:pt x="10" y="91"/>
                  </a:lnTo>
                  <a:lnTo>
                    <a:pt x="5" y="79"/>
                  </a:lnTo>
                  <a:lnTo>
                    <a:pt x="3" y="68"/>
                  </a:lnTo>
                  <a:lnTo>
                    <a:pt x="0" y="54"/>
                  </a:lnTo>
                  <a:close/>
                  <a:moveTo>
                    <a:pt x="17" y="56"/>
                  </a:moveTo>
                  <a:lnTo>
                    <a:pt x="17" y="70"/>
                  </a:lnTo>
                  <a:lnTo>
                    <a:pt x="19" y="82"/>
                  </a:lnTo>
                  <a:lnTo>
                    <a:pt x="21" y="93"/>
                  </a:lnTo>
                  <a:lnTo>
                    <a:pt x="26" y="98"/>
                  </a:lnTo>
                  <a:lnTo>
                    <a:pt x="29" y="103"/>
                  </a:lnTo>
                  <a:lnTo>
                    <a:pt x="36" y="105"/>
                  </a:lnTo>
                  <a:lnTo>
                    <a:pt x="38" y="103"/>
                  </a:lnTo>
                  <a:lnTo>
                    <a:pt x="43" y="100"/>
                  </a:lnTo>
                  <a:lnTo>
                    <a:pt x="47" y="96"/>
                  </a:lnTo>
                  <a:lnTo>
                    <a:pt x="50" y="86"/>
                  </a:lnTo>
                  <a:lnTo>
                    <a:pt x="52" y="72"/>
                  </a:lnTo>
                  <a:lnTo>
                    <a:pt x="54" y="49"/>
                  </a:lnTo>
                  <a:lnTo>
                    <a:pt x="52" y="37"/>
                  </a:lnTo>
                  <a:lnTo>
                    <a:pt x="52" y="28"/>
                  </a:lnTo>
                  <a:lnTo>
                    <a:pt x="50" y="19"/>
                  </a:lnTo>
                  <a:lnTo>
                    <a:pt x="47" y="12"/>
                  </a:lnTo>
                  <a:lnTo>
                    <a:pt x="43" y="7"/>
                  </a:lnTo>
                  <a:lnTo>
                    <a:pt x="40" y="5"/>
                  </a:lnTo>
                  <a:lnTo>
                    <a:pt x="36" y="5"/>
                  </a:lnTo>
                  <a:lnTo>
                    <a:pt x="31" y="5"/>
                  </a:lnTo>
                  <a:lnTo>
                    <a:pt x="26" y="9"/>
                  </a:lnTo>
                  <a:lnTo>
                    <a:pt x="21" y="14"/>
                  </a:lnTo>
                  <a:lnTo>
                    <a:pt x="19" y="21"/>
                  </a:lnTo>
                  <a:lnTo>
                    <a:pt x="19" y="28"/>
                  </a:lnTo>
                  <a:lnTo>
                    <a:pt x="17" y="42"/>
                  </a:lnTo>
                  <a:lnTo>
                    <a:pt x="17" y="56"/>
                  </a:lnTo>
                  <a:close/>
                </a:path>
              </a:pathLst>
            </a:custGeom>
            <a:solidFill>
              <a:srgbClr val="000000"/>
            </a:solidFill>
            <a:ln w="0">
              <a:solidFill>
                <a:srgbClr val="000000"/>
              </a:solidFill>
              <a:round/>
              <a:headEnd/>
              <a:tailEnd/>
            </a:ln>
          </p:spPr>
          <p:txBody>
            <a:bodyPr/>
            <a:lstStyle/>
            <a:p>
              <a:endParaRPr lang="en-US"/>
            </a:p>
          </p:txBody>
        </p:sp>
        <p:sp>
          <p:nvSpPr>
            <p:cNvPr id="534740" name="Freeform 212"/>
            <p:cNvSpPr>
              <a:spLocks/>
            </p:cNvSpPr>
            <p:nvPr/>
          </p:nvSpPr>
          <p:spPr bwMode="auto">
            <a:xfrm>
              <a:off x="6412" y="5126"/>
              <a:ext cx="66" cy="110"/>
            </a:xfrm>
            <a:custGeom>
              <a:avLst/>
              <a:gdLst/>
              <a:ahLst/>
              <a:cxnLst>
                <a:cxn ang="0">
                  <a:pos x="10" y="0"/>
                </a:cxn>
                <a:cxn ang="0">
                  <a:pos x="66" y="0"/>
                </a:cxn>
                <a:cxn ang="0">
                  <a:pos x="66" y="5"/>
                </a:cxn>
                <a:cxn ang="0">
                  <a:pos x="31" y="110"/>
                </a:cxn>
                <a:cxn ang="0">
                  <a:pos x="19" y="110"/>
                </a:cxn>
                <a:cxn ang="0">
                  <a:pos x="54" y="14"/>
                </a:cxn>
                <a:cxn ang="0">
                  <a:pos x="24" y="14"/>
                </a:cxn>
                <a:cxn ang="0">
                  <a:pos x="17" y="14"/>
                </a:cxn>
                <a:cxn ang="0">
                  <a:pos x="12" y="16"/>
                </a:cxn>
                <a:cxn ang="0">
                  <a:pos x="7" y="21"/>
                </a:cxn>
                <a:cxn ang="0">
                  <a:pos x="3" y="28"/>
                </a:cxn>
                <a:cxn ang="0">
                  <a:pos x="0" y="26"/>
                </a:cxn>
                <a:cxn ang="0">
                  <a:pos x="10" y="0"/>
                </a:cxn>
              </a:cxnLst>
              <a:rect l="0" t="0" r="r" b="b"/>
              <a:pathLst>
                <a:path w="66" h="110">
                  <a:moveTo>
                    <a:pt x="10" y="0"/>
                  </a:moveTo>
                  <a:lnTo>
                    <a:pt x="66" y="0"/>
                  </a:lnTo>
                  <a:lnTo>
                    <a:pt x="66" y="5"/>
                  </a:lnTo>
                  <a:lnTo>
                    <a:pt x="31" y="110"/>
                  </a:lnTo>
                  <a:lnTo>
                    <a:pt x="19" y="110"/>
                  </a:lnTo>
                  <a:lnTo>
                    <a:pt x="54" y="14"/>
                  </a:lnTo>
                  <a:lnTo>
                    <a:pt x="24" y="14"/>
                  </a:lnTo>
                  <a:lnTo>
                    <a:pt x="17" y="14"/>
                  </a:lnTo>
                  <a:lnTo>
                    <a:pt x="12" y="16"/>
                  </a:lnTo>
                  <a:lnTo>
                    <a:pt x="7" y="21"/>
                  </a:lnTo>
                  <a:lnTo>
                    <a:pt x="3" y="28"/>
                  </a:lnTo>
                  <a:lnTo>
                    <a:pt x="0" y="26"/>
                  </a:lnTo>
                  <a:lnTo>
                    <a:pt x="10" y="0"/>
                  </a:lnTo>
                  <a:close/>
                </a:path>
              </a:pathLst>
            </a:custGeom>
            <a:solidFill>
              <a:srgbClr val="000000"/>
            </a:solidFill>
            <a:ln w="0">
              <a:solidFill>
                <a:srgbClr val="000000"/>
              </a:solidFill>
              <a:round/>
              <a:headEnd/>
              <a:tailEnd/>
            </a:ln>
          </p:spPr>
          <p:txBody>
            <a:bodyPr/>
            <a:lstStyle/>
            <a:p>
              <a:endParaRPr lang="en-US"/>
            </a:p>
          </p:txBody>
        </p:sp>
      </p:grpSp>
      <p:sp>
        <p:nvSpPr>
          <p:cNvPr id="534530" name="Rectangle 2"/>
          <p:cNvSpPr>
            <a:spLocks noGrp="1" noChangeArrowheads="1"/>
          </p:cNvSpPr>
          <p:nvPr>
            <p:ph type="title"/>
          </p:nvPr>
        </p:nvSpPr>
        <p:spPr>
          <a:xfrm>
            <a:off x="457200" y="0"/>
            <a:ext cx="8229600" cy="1143000"/>
          </a:xfrm>
        </p:spPr>
        <p:txBody>
          <a:bodyPr/>
          <a:lstStyle/>
          <a:p>
            <a:r>
              <a:rPr lang="en-US" dirty="0" smtClean="0"/>
              <a:t>Pioneering Application: GTC</a:t>
            </a:r>
            <a:r>
              <a:rPr lang="en-US" sz="2600" dirty="0" smtClean="0"/>
              <a:t/>
            </a:r>
            <a:br>
              <a:rPr lang="en-US" sz="2600" dirty="0" smtClean="0"/>
            </a:br>
            <a:r>
              <a:rPr lang="en-US" sz="2000" dirty="0" smtClean="0"/>
              <a:t>Code Readiness, Scalability, and Performance</a:t>
            </a:r>
          </a:p>
        </p:txBody>
      </p:sp>
      <p:sp>
        <p:nvSpPr>
          <p:cNvPr id="534531" name="Rectangle 3"/>
          <p:cNvSpPr>
            <a:spLocks noGrp="1" noChangeArrowheads="1"/>
          </p:cNvSpPr>
          <p:nvPr>
            <p:ph type="body" sz="half" idx="1"/>
          </p:nvPr>
        </p:nvSpPr>
        <p:spPr>
          <a:xfrm>
            <a:off x="152400" y="1295400"/>
            <a:ext cx="4114800" cy="5267325"/>
          </a:xfrm>
        </p:spPr>
        <p:txBody>
          <a:bodyPr/>
          <a:lstStyle/>
          <a:p>
            <a:pPr algn="ctr">
              <a:buFont typeface="Symbol" pitchFamily="18" charset="2"/>
              <a:buNone/>
            </a:pPr>
            <a:r>
              <a:rPr lang="en-US" sz="2000" dirty="0" smtClean="0">
                <a:solidFill>
                  <a:srgbClr val="0033CC"/>
                </a:solidFill>
              </a:rPr>
              <a:t>Readiness Activities</a:t>
            </a:r>
          </a:p>
          <a:p>
            <a:r>
              <a:rPr lang="en-US" sz="1600" dirty="0" smtClean="0"/>
              <a:t>Physical Models</a:t>
            </a:r>
          </a:p>
          <a:p>
            <a:pPr lvl="1"/>
            <a:r>
              <a:rPr lang="en-US" sz="1400" dirty="0" smtClean="0"/>
              <a:t>Implement split-weight scheme for kinetic electrons in shaped plasma component (GTC-S)</a:t>
            </a:r>
          </a:p>
          <a:p>
            <a:r>
              <a:rPr lang="en-US" sz="1600" dirty="0" smtClean="0"/>
              <a:t>Algorithms</a:t>
            </a:r>
          </a:p>
          <a:p>
            <a:pPr lvl="1"/>
            <a:r>
              <a:rPr lang="en-US" sz="1400" dirty="0" smtClean="0"/>
              <a:t>Port and optimize GTC-S</a:t>
            </a:r>
          </a:p>
          <a:p>
            <a:r>
              <a:rPr lang="en-US" sz="1600" dirty="0" smtClean="0"/>
              <a:t>Scalability &amp; performance</a:t>
            </a:r>
          </a:p>
          <a:p>
            <a:pPr lvl="1"/>
            <a:r>
              <a:rPr lang="en-US" sz="1400" dirty="0" smtClean="0"/>
              <a:t>Implement radial and particle domain decomposition in GTC-S</a:t>
            </a:r>
          </a:p>
          <a:p>
            <a:pPr lvl="1"/>
            <a:r>
              <a:rPr lang="en-US" sz="1400" dirty="0" smtClean="0"/>
              <a:t>Implement asynchronous I/O</a:t>
            </a:r>
          </a:p>
          <a:p>
            <a:pPr lvl="1"/>
            <a:r>
              <a:rPr lang="en-US" sz="1400" dirty="0" smtClean="0"/>
              <a:t>Data flow automation</a:t>
            </a:r>
          </a:p>
          <a:p>
            <a:pPr lvl="1"/>
            <a:r>
              <a:rPr lang="en-US" sz="1400" dirty="0" smtClean="0"/>
              <a:t>Joule metric benchmark studies</a:t>
            </a:r>
          </a:p>
        </p:txBody>
      </p:sp>
      <p:sp>
        <p:nvSpPr>
          <p:cNvPr id="534535" name="Rectangle 7"/>
          <p:cNvSpPr>
            <a:spLocks noChangeArrowheads="1"/>
          </p:cNvSpPr>
          <p:nvPr/>
        </p:nvSpPr>
        <p:spPr bwMode="auto">
          <a:xfrm>
            <a:off x="4343400" y="4495800"/>
            <a:ext cx="4210050" cy="2362200"/>
          </a:xfrm>
          <a:prstGeom prst="rect">
            <a:avLst/>
          </a:prstGeom>
          <a:noFill/>
          <a:ln w="9525">
            <a:noFill/>
            <a:miter lim="800000"/>
            <a:headEnd/>
            <a:tailEnd/>
          </a:ln>
        </p:spPr>
        <p:txBody>
          <a:bodyPr/>
          <a:lstStyle/>
          <a:p>
            <a:pPr marL="342900" indent="-342900" algn="ctr">
              <a:lnSpc>
                <a:spcPct val="90000"/>
              </a:lnSpc>
              <a:spcBef>
                <a:spcPct val="60000"/>
              </a:spcBef>
              <a:buClr>
                <a:srgbClr val="01673E"/>
              </a:buClr>
              <a:buFont typeface="Symbol" pitchFamily="18" charset="2"/>
              <a:buNone/>
            </a:pPr>
            <a:r>
              <a:rPr lang="en-US" sz="2000" b="1" dirty="0">
                <a:solidFill>
                  <a:srgbClr val="0033CC"/>
                </a:solidFill>
              </a:rPr>
              <a:t>Scalability/Performance</a:t>
            </a:r>
          </a:p>
          <a:p>
            <a:pPr marL="342900" indent="-342900">
              <a:lnSpc>
                <a:spcPct val="80000"/>
              </a:lnSpc>
              <a:spcBef>
                <a:spcPct val="60000"/>
              </a:spcBef>
              <a:buClr>
                <a:srgbClr val="01673E"/>
              </a:buClr>
              <a:buFont typeface="Symbol" pitchFamily="18" charset="2"/>
              <a:buChar char="·"/>
            </a:pPr>
            <a:r>
              <a:rPr lang="en-US" sz="1400" b="1" dirty="0">
                <a:solidFill>
                  <a:srgbClr val="000000"/>
                </a:solidFill>
              </a:rPr>
              <a:t>Excellent full system weak scaling with ~20% of peak performance realized</a:t>
            </a:r>
          </a:p>
          <a:p>
            <a:pPr marL="742950" lvl="1" indent="-285750">
              <a:lnSpc>
                <a:spcPct val="80000"/>
              </a:lnSpc>
              <a:spcBef>
                <a:spcPct val="35000"/>
              </a:spcBef>
              <a:buClr>
                <a:srgbClr val="01673E"/>
              </a:buClr>
              <a:buFont typeface="Arial" charset="0"/>
              <a:buChar char="–"/>
            </a:pPr>
            <a:r>
              <a:rPr lang="en-US" sz="1200" b="1" dirty="0">
                <a:solidFill>
                  <a:srgbClr val="000000"/>
                </a:solidFill>
              </a:rPr>
              <a:t>Parallelized with MPI and OpenMP</a:t>
            </a:r>
          </a:p>
          <a:p>
            <a:pPr marL="342900" indent="-342900">
              <a:lnSpc>
                <a:spcPct val="80000"/>
              </a:lnSpc>
              <a:spcBef>
                <a:spcPct val="60000"/>
              </a:spcBef>
              <a:buClr>
                <a:srgbClr val="01673E"/>
              </a:buClr>
              <a:buFont typeface="Symbol" pitchFamily="18" charset="2"/>
              <a:buChar char="·"/>
            </a:pPr>
            <a:r>
              <a:rPr lang="en-US" sz="1400" b="1" dirty="0">
                <a:solidFill>
                  <a:srgbClr val="000000"/>
                </a:solidFill>
              </a:rPr>
              <a:t>Initial Barcelona quad-core </a:t>
            </a:r>
            <a:r>
              <a:rPr lang="en-US" sz="1400" b="1" dirty="0" err="1">
                <a:solidFill>
                  <a:srgbClr val="000000"/>
                </a:solidFill>
              </a:rPr>
              <a:t>testbed</a:t>
            </a:r>
            <a:r>
              <a:rPr lang="en-US" sz="1400" b="1" dirty="0">
                <a:solidFill>
                  <a:srgbClr val="000000"/>
                </a:solidFill>
              </a:rPr>
              <a:t> performance promising</a:t>
            </a:r>
          </a:p>
          <a:p>
            <a:pPr marL="742950" lvl="1" indent="-285750">
              <a:lnSpc>
                <a:spcPct val="80000"/>
              </a:lnSpc>
              <a:spcBef>
                <a:spcPct val="35000"/>
              </a:spcBef>
              <a:buClr>
                <a:srgbClr val="01673E"/>
              </a:buClr>
              <a:buFont typeface="Arial" charset="0"/>
              <a:buChar char="–"/>
            </a:pPr>
            <a:r>
              <a:rPr lang="en-US" sz="1200" b="1" dirty="0">
                <a:solidFill>
                  <a:srgbClr val="000000"/>
                </a:solidFill>
              </a:rPr>
              <a:t>OpenMP threads perform well</a:t>
            </a:r>
          </a:p>
          <a:p>
            <a:pPr marL="742950" lvl="1" indent="-285750">
              <a:lnSpc>
                <a:spcPct val="80000"/>
              </a:lnSpc>
              <a:spcBef>
                <a:spcPct val="35000"/>
              </a:spcBef>
              <a:buClr>
                <a:srgbClr val="01673E"/>
              </a:buClr>
              <a:buFont typeface="Arial" charset="0"/>
              <a:buChar char="–"/>
            </a:pPr>
            <a:r>
              <a:rPr lang="en-US" sz="1200" b="1" dirty="0">
                <a:solidFill>
                  <a:srgbClr val="000000"/>
                </a:solidFill>
              </a:rPr>
              <a:t>Reduced memory B/W may not be an issue</a:t>
            </a:r>
          </a:p>
          <a:p>
            <a:pPr marL="342900" indent="-342900">
              <a:lnSpc>
                <a:spcPct val="80000"/>
              </a:lnSpc>
              <a:spcBef>
                <a:spcPct val="60000"/>
              </a:spcBef>
              <a:buClr>
                <a:srgbClr val="01673E"/>
              </a:buClr>
              <a:buFont typeface="Symbol" pitchFamily="18" charset="2"/>
              <a:buChar char="·"/>
            </a:pPr>
            <a:r>
              <a:rPr lang="en-US" sz="1400" b="1" dirty="0">
                <a:solidFill>
                  <a:srgbClr val="000000"/>
                </a:solidFill>
              </a:rPr>
              <a:t>Needs to vectorize better</a:t>
            </a:r>
          </a:p>
        </p:txBody>
      </p:sp>
      <p:sp>
        <p:nvSpPr>
          <p:cNvPr id="535368" name="Rectangle 840"/>
          <p:cNvSpPr>
            <a:spLocks noChangeArrowheads="1"/>
          </p:cNvSpPr>
          <p:nvPr/>
        </p:nvSpPr>
        <p:spPr bwMode="auto">
          <a:xfrm>
            <a:off x="0" y="1570038"/>
            <a:ext cx="184150" cy="366712"/>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en-US"/>
          </a:p>
        </p:txBody>
      </p:sp>
      <p:grpSp>
        <p:nvGrpSpPr>
          <p:cNvPr id="6" name="Group 844"/>
          <p:cNvGrpSpPr>
            <a:grpSpLocks/>
          </p:cNvGrpSpPr>
          <p:nvPr/>
        </p:nvGrpSpPr>
        <p:grpSpPr bwMode="auto">
          <a:xfrm>
            <a:off x="295275" y="5046663"/>
            <a:ext cx="3778250" cy="958850"/>
            <a:chOff x="3318" y="3179"/>
            <a:chExt cx="2380" cy="604"/>
          </a:xfrm>
        </p:grpSpPr>
        <p:sp>
          <p:nvSpPr>
            <p:cNvPr id="535370" name="AutoShape 842"/>
            <p:cNvSpPr>
              <a:spLocks noChangeArrowheads="1"/>
            </p:cNvSpPr>
            <p:nvPr/>
          </p:nvSpPr>
          <p:spPr bwMode="auto">
            <a:xfrm>
              <a:off x="3318" y="3179"/>
              <a:ext cx="2380" cy="604"/>
            </a:xfrm>
            <a:prstGeom prst="bevel">
              <a:avLst>
                <a:gd name="adj" fmla="val 4634"/>
              </a:avLst>
            </a:prstGeom>
            <a:gradFill rotWithShape="0">
              <a:gsLst>
                <a:gs pos="0">
                  <a:schemeClr val="tx2">
                    <a:gamma/>
                    <a:shade val="46275"/>
                    <a:invGamma/>
                  </a:schemeClr>
                </a:gs>
                <a:gs pos="50000">
                  <a:schemeClr val="tx2"/>
                </a:gs>
                <a:gs pos="100000">
                  <a:schemeClr val="tx2">
                    <a:gamma/>
                    <a:shade val="46275"/>
                    <a:invGamma/>
                  </a:schemeClr>
                </a:gs>
              </a:gsLst>
              <a:lin ang="18900000" scaled="1"/>
            </a:gradFill>
            <a:ln w="9525">
              <a:noFill/>
              <a:miter lim="800000"/>
              <a:headEnd/>
              <a:tailEnd/>
            </a:ln>
            <a:effectLst/>
          </p:spPr>
          <p:txBody>
            <a:bodyPr wrap="none" anchor="ctr"/>
            <a:lstStyle/>
            <a:p>
              <a:endParaRPr lang="en-US"/>
            </a:p>
          </p:txBody>
        </p:sp>
        <p:sp>
          <p:nvSpPr>
            <p:cNvPr id="535371" name="Rectangle 11"/>
            <p:cNvSpPr>
              <a:spLocks noChangeArrowheads="1"/>
            </p:cNvSpPr>
            <p:nvPr/>
          </p:nvSpPr>
          <p:spPr bwMode="auto">
            <a:xfrm>
              <a:off x="3400" y="3224"/>
              <a:ext cx="2187" cy="520"/>
            </a:xfrm>
            <a:prstGeom prst="rect">
              <a:avLst/>
            </a:prstGeom>
            <a:noFill/>
            <a:ln w="15875">
              <a:noFill/>
              <a:miter lim="800000"/>
              <a:headEnd/>
              <a:tailEnd/>
            </a:ln>
          </p:spPr>
          <p:txBody>
            <a:bodyPr/>
            <a:lstStyle/>
            <a:p>
              <a:pPr marL="117475" indent="-117475" eaLnBrk="1" hangingPunct="1">
                <a:lnSpc>
                  <a:spcPct val="90000"/>
                </a:lnSpc>
                <a:spcBef>
                  <a:spcPct val="60000"/>
                </a:spcBef>
                <a:buClr>
                  <a:srgbClr val="FFFF99"/>
                </a:buClr>
                <a:buFont typeface="Symbol" pitchFamily="18" charset="2"/>
                <a:buNone/>
              </a:pPr>
              <a:r>
                <a:rPr lang="en-US" sz="1400" b="1">
                  <a:solidFill>
                    <a:srgbClr val="FFFF99"/>
                  </a:solidFill>
                </a:rPr>
                <a:t>LCF liaison contributions</a:t>
              </a:r>
            </a:p>
            <a:p>
              <a:pPr marL="117475" indent="-117475" eaLnBrk="1" hangingPunct="1">
                <a:lnSpc>
                  <a:spcPct val="90000"/>
                </a:lnSpc>
                <a:buClr>
                  <a:srgbClr val="FFFF99"/>
                </a:buClr>
                <a:buFont typeface="Symbol" pitchFamily="18" charset="2"/>
                <a:buChar char="·"/>
              </a:pPr>
              <a:r>
                <a:rPr lang="en-US" sz="1200" b="1">
                  <a:solidFill>
                    <a:srgbClr val="FFFF99"/>
                  </a:solidFill>
                </a:rPr>
                <a:t>Asynchronous I/O</a:t>
              </a:r>
            </a:p>
            <a:p>
              <a:pPr marL="117475" indent="-117475" eaLnBrk="1" hangingPunct="1">
                <a:lnSpc>
                  <a:spcPct val="90000"/>
                </a:lnSpc>
                <a:buClr>
                  <a:srgbClr val="FFFF99"/>
                </a:buClr>
                <a:buFont typeface="Symbol" pitchFamily="18" charset="2"/>
                <a:buChar char="·"/>
              </a:pPr>
              <a:r>
                <a:rPr lang="en-US" sz="1200" b="1">
                  <a:solidFill>
                    <a:srgbClr val="FFFF99"/>
                  </a:solidFill>
                </a:rPr>
                <a:t>Automated end-to-end workflow</a:t>
              </a:r>
            </a:p>
            <a:p>
              <a:pPr marL="117475" indent="-117475" eaLnBrk="1" hangingPunct="1">
                <a:lnSpc>
                  <a:spcPct val="90000"/>
                </a:lnSpc>
                <a:buClr>
                  <a:srgbClr val="FFFF99"/>
                </a:buClr>
                <a:buFont typeface="Symbol" pitchFamily="18" charset="2"/>
                <a:buChar char="·"/>
              </a:pPr>
              <a:r>
                <a:rPr lang="en-US" sz="1200" b="1">
                  <a:solidFill>
                    <a:srgbClr val="FFFF99"/>
                  </a:solidFill>
                </a:rPr>
                <a:t>Porting/scaling new shaped plasma version</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130175" y="144463"/>
            <a:ext cx="8775700" cy="676275"/>
          </a:xfrm>
        </p:spPr>
        <p:txBody>
          <a:bodyPr>
            <a:normAutofit fontScale="90000"/>
          </a:bodyPr>
          <a:lstStyle/>
          <a:p>
            <a:r>
              <a:rPr lang="en-US" smtClean="0"/>
              <a:t>Pioneering Application: S3D</a:t>
            </a:r>
            <a:r>
              <a:rPr lang="en-US" sz="2600" smtClean="0"/>
              <a:t/>
            </a:r>
            <a:br>
              <a:rPr lang="en-US" sz="2600" smtClean="0"/>
            </a:br>
            <a:r>
              <a:rPr lang="en-US" sz="2000" smtClean="0"/>
              <a:t>Code Readiness, Scalability, and Performance</a:t>
            </a:r>
          </a:p>
        </p:txBody>
      </p:sp>
      <p:sp>
        <p:nvSpPr>
          <p:cNvPr id="540675" name="Rectangle 3"/>
          <p:cNvSpPr>
            <a:spLocks noGrp="1" noChangeArrowheads="1"/>
          </p:cNvSpPr>
          <p:nvPr>
            <p:ph type="body" sz="half" idx="1"/>
          </p:nvPr>
        </p:nvSpPr>
        <p:spPr>
          <a:xfrm>
            <a:off x="120650" y="1001713"/>
            <a:ext cx="4400550" cy="5856287"/>
          </a:xfrm>
        </p:spPr>
        <p:txBody>
          <a:bodyPr/>
          <a:lstStyle/>
          <a:p>
            <a:pPr algn="ctr">
              <a:buFont typeface="Symbol" pitchFamily="18" charset="2"/>
              <a:buNone/>
            </a:pPr>
            <a:r>
              <a:rPr lang="en-US" sz="2000" smtClean="0">
                <a:solidFill>
                  <a:srgbClr val="0033CC"/>
                </a:solidFill>
              </a:rPr>
              <a:t>Readiness Activities</a:t>
            </a:r>
          </a:p>
          <a:p>
            <a:r>
              <a:rPr lang="en-US" sz="1600" smtClean="0"/>
              <a:t>Physical Models</a:t>
            </a:r>
          </a:p>
          <a:p>
            <a:pPr lvl="1"/>
            <a:r>
              <a:rPr lang="en-US" sz="1400" smtClean="0"/>
              <a:t>Develop reduced chemical mechanism for n-heptane and ethylene; developed reduced efficient transport model</a:t>
            </a:r>
          </a:p>
          <a:p>
            <a:r>
              <a:rPr lang="en-US" sz="1600" smtClean="0"/>
              <a:t>Algorithms</a:t>
            </a:r>
          </a:p>
          <a:p>
            <a:pPr lvl="1"/>
            <a:r>
              <a:rPr lang="en-US" sz="1400" smtClean="0"/>
              <a:t>Test n-heptane model for stiffness; develop additive RK integration scheme if stiffness limits integration time step</a:t>
            </a:r>
          </a:p>
          <a:p>
            <a:pPr lvl="1"/>
            <a:r>
              <a:rPr lang="en-US" sz="1400" smtClean="0"/>
              <a:t>Implement massless Lagrangian tracers</a:t>
            </a:r>
          </a:p>
          <a:p>
            <a:r>
              <a:rPr lang="en-US" sz="1600" smtClean="0"/>
              <a:t>Scalability &amp; performance</a:t>
            </a:r>
          </a:p>
          <a:p>
            <a:pPr lvl="1"/>
            <a:r>
              <a:rPr lang="en-US" sz="1400" smtClean="0"/>
              <a:t>Tune multi-core performance</a:t>
            </a:r>
          </a:p>
          <a:p>
            <a:pPr lvl="1"/>
            <a:r>
              <a:rPr lang="en-US" sz="1400" smtClean="0"/>
              <a:t>Develop and test collective I/O</a:t>
            </a:r>
          </a:p>
          <a:p>
            <a:pPr lvl="1"/>
            <a:r>
              <a:rPr lang="en-US" sz="1400" smtClean="0"/>
              <a:t>Finalize run parameters (e.g. spatial resolution, domain size)</a:t>
            </a:r>
          </a:p>
          <a:p>
            <a:pPr lvl="1"/>
            <a:r>
              <a:rPr lang="en-US" sz="1400" smtClean="0"/>
              <a:t>Joule metric benchmark studies</a:t>
            </a:r>
          </a:p>
        </p:txBody>
      </p:sp>
      <p:sp>
        <p:nvSpPr>
          <p:cNvPr id="540676" name="Rectangle 4"/>
          <p:cNvSpPr>
            <a:spLocks noChangeArrowheads="1"/>
          </p:cNvSpPr>
          <p:nvPr/>
        </p:nvSpPr>
        <p:spPr bwMode="auto">
          <a:xfrm>
            <a:off x="4419600" y="4114800"/>
            <a:ext cx="4143375" cy="2543175"/>
          </a:xfrm>
          <a:prstGeom prst="rect">
            <a:avLst/>
          </a:prstGeom>
          <a:noFill/>
          <a:ln w="9525">
            <a:noFill/>
            <a:miter lim="800000"/>
            <a:headEnd/>
            <a:tailEnd/>
          </a:ln>
        </p:spPr>
        <p:txBody>
          <a:bodyPr/>
          <a:lstStyle/>
          <a:p>
            <a:pPr marL="342900" indent="-342900" algn="ctr">
              <a:lnSpc>
                <a:spcPct val="90000"/>
              </a:lnSpc>
              <a:spcBef>
                <a:spcPct val="60000"/>
              </a:spcBef>
              <a:buClr>
                <a:srgbClr val="01673E"/>
              </a:buClr>
              <a:buFont typeface="Symbol" pitchFamily="18" charset="2"/>
              <a:buNone/>
            </a:pPr>
            <a:r>
              <a:rPr lang="en-US" sz="2000" b="1" dirty="0">
                <a:solidFill>
                  <a:srgbClr val="0033CC"/>
                </a:solidFill>
              </a:rPr>
              <a:t>Scalability/Performance</a:t>
            </a:r>
          </a:p>
          <a:p>
            <a:pPr marL="342900" indent="-342900">
              <a:lnSpc>
                <a:spcPct val="90000"/>
              </a:lnSpc>
              <a:spcBef>
                <a:spcPct val="60000"/>
              </a:spcBef>
              <a:buClr>
                <a:srgbClr val="01673E"/>
              </a:buClr>
              <a:buFont typeface="Symbol" pitchFamily="18" charset="2"/>
              <a:buChar char="·"/>
            </a:pPr>
            <a:r>
              <a:rPr lang="en-US" sz="1400" b="1" dirty="0">
                <a:solidFill>
                  <a:srgbClr val="000000"/>
                </a:solidFill>
              </a:rPr>
              <a:t>Excellent full system weak scaling with ~15% of peak performance</a:t>
            </a:r>
          </a:p>
          <a:p>
            <a:pPr marL="342900" indent="-342900">
              <a:lnSpc>
                <a:spcPct val="90000"/>
              </a:lnSpc>
              <a:spcBef>
                <a:spcPct val="60000"/>
              </a:spcBef>
              <a:buClr>
                <a:srgbClr val="01673E"/>
              </a:buClr>
              <a:buFont typeface="Symbol" pitchFamily="18" charset="2"/>
              <a:buChar char="·"/>
            </a:pPr>
            <a:r>
              <a:rPr lang="en-US" sz="1400" b="1" dirty="0">
                <a:solidFill>
                  <a:srgbClr val="000000"/>
                </a:solidFill>
              </a:rPr>
              <a:t>Initial Barcelona quad-core </a:t>
            </a:r>
            <a:r>
              <a:rPr lang="en-US" sz="1400" b="1" dirty="0" err="1">
                <a:solidFill>
                  <a:srgbClr val="000000"/>
                </a:solidFill>
              </a:rPr>
              <a:t>testbed</a:t>
            </a:r>
            <a:r>
              <a:rPr lang="en-US" sz="1400" b="1" dirty="0">
                <a:solidFill>
                  <a:srgbClr val="000000"/>
                </a:solidFill>
              </a:rPr>
              <a:t> performance promising</a:t>
            </a:r>
          </a:p>
          <a:p>
            <a:pPr marL="742950" lvl="1" indent="-285750">
              <a:lnSpc>
                <a:spcPct val="80000"/>
              </a:lnSpc>
              <a:spcBef>
                <a:spcPct val="35000"/>
              </a:spcBef>
              <a:buClr>
                <a:srgbClr val="01673E"/>
              </a:buClr>
              <a:buFont typeface="Arial" charset="0"/>
              <a:buChar char="–"/>
            </a:pPr>
            <a:r>
              <a:rPr lang="en-US" sz="1200" b="1" dirty="0">
                <a:solidFill>
                  <a:srgbClr val="000000"/>
                </a:solidFill>
              </a:rPr>
              <a:t>Good vectorization</a:t>
            </a:r>
          </a:p>
          <a:p>
            <a:pPr marL="742950" lvl="1" indent="-285750">
              <a:lnSpc>
                <a:spcPct val="80000"/>
              </a:lnSpc>
              <a:spcBef>
                <a:spcPct val="35000"/>
              </a:spcBef>
              <a:buClr>
                <a:srgbClr val="01673E"/>
              </a:buClr>
              <a:buFont typeface="Arial" charset="0"/>
              <a:buChar char="–"/>
            </a:pPr>
            <a:r>
              <a:rPr lang="en-US" sz="1200" b="1" dirty="0">
                <a:solidFill>
                  <a:srgbClr val="000000"/>
                </a:solidFill>
              </a:rPr>
              <a:t>Reduced memory B/W may not be an issue</a:t>
            </a:r>
          </a:p>
          <a:p>
            <a:pPr marL="742950" lvl="1" indent="-285750">
              <a:lnSpc>
                <a:spcPct val="80000"/>
              </a:lnSpc>
              <a:spcBef>
                <a:spcPct val="35000"/>
              </a:spcBef>
              <a:buClr>
                <a:srgbClr val="01673E"/>
              </a:buClr>
              <a:buFont typeface="Arial" charset="0"/>
              <a:buChar char="–"/>
            </a:pPr>
            <a:r>
              <a:rPr lang="en-US" sz="1200" b="1" dirty="0">
                <a:solidFill>
                  <a:srgbClr val="000000"/>
                </a:solidFill>
              </a:rPr>
              <a:t>Addition of OpenMP threads still of interest</a:t>
            </a:r>
          </a:p>
          <a:p>
            <a:pPr marL="342900" indent="-342900">
              <a:lnSpc>
                <a:spcPct val="90000"/>
              </a:lnSpc>
              <a:spcBef>
                <a:spcPct val="60000"/>
              </a:spcBef>
              <a:buClr>
                <a:srgbClr val="01673E"/>
              </a:buClr>
              <a:buFont typeface="Symbol" pitchFamily="18" charset="2"/>
              <a:buChar char="·"/>
            </a:pPr>
            <a:r>
              <a:rPr lang="en-US" sz="1400" b="1" dirty="0">
                <a:solidFill>
                  <a:srgbClr val="000000"/>
                </a:solidFill>
              </a:rPr>
              <a:t>Efforts of </a:t>
            </a:r>
            <a:r>
              <a:rPr lang="en-US" sz="1400" b="1" dirty="0" err="1">
                <a:solidFill>
                  <a:srgbClr val="000000"/>
                </a:solidFill>
              </a:rPr>
              <a:t>SciDAC</a:t>
            </a:r>
            <a:r>
              <a:rPr lang="en-US" sz="1400" b="1" dirty="0">
                <a:solidFill>
                  <a:srgbClr val="000000"/>
                </a:solidFill>
              </a:rPr>
              <a:t>-PERI and Cray COE @ ORNL helpful</a:t>
            </a:r>
          </a:p>
        </p:txBody>
      </p:sp>
      <p:sp>
        <p:nvSpPr>
          <p:cNvPr id="540677" name="Rectangle 5"/>
          <p:cNvSpPr>
            <a:spLocks noChangeArrowheads="1"/>
          </p:cNvSpPr>
          <p:nvPr/>
        </p:nvSpPr>
        <p:spPr bwMode="auto">
          <a:xfrm>
            <a:off x="0" y="1570038"/>
            <a:ext cx="184150" cy="366712"/>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en-US"/>
          </a:p>
        </p:txBody>
      </p:sp>
      <p:grpSp>
        <p:nvGrpSpPr>
          <p:cNvPr id="2" name="Group 640"/>
          <p:cNvGrpSpPr>
            <a:grpSpLocks/>
          </p:cNvGrpSpPr>
          <p:nvPr/>
        </p:nvGrpSpPr>
        <p:grpSpPr bwMode="auto">
          <a:xfrm>
            <a:off x="230188" y="5316538"/>
            <a:ext cx="3611562" cy="1217612"/>
            <a:chOff x="109" y="3561"/>
            <a:chExt cx="3055" cy="767"/>
          </a:xfrm>
        </p:grpSpPr>
        <p:sp>
          <p:nvSpPr>
            <p:cNvPr id="541310" name="AutoShape 638"/>
            <p:cNvSpPr>
              <a:spLocks noChangeArrowheads="1"/>
            </p:cNvSpPr>
            <p:nvPr/>
          </p:nvSpPr>
          <p:spPr bwMode="auto">
            <a:xfrm>
              <a:off x="109" y="3561"/>
              <a:ext cx="3055" cy="767"/>
            </a:xfrm>
            <a:prstGeom prst="bevel">
              <a:avLst>
                <a:gd name="adj" fmla="val 4634"/>
              </a:avLst>
            </a:prstGeom>
            <a:gradFill rotWithShape="0">
              <a:gsLst>
                <a:gs pos="0">
                  <a:schemeClr val="tx2">
                    <a:gamma/>
                    <a:shade val="46275"/>
                    <a:invGamma/>
                  </a:schemeClr>
                </a:gs>
                <a:gs pos="50000">
                  <a:schemeClr val="tx2"/>
                </a:gs>
                <a:gs pos="100000">
                  <a:schemeClr val="tx2">
                    <a:gamma/>
                    <a:shade val="46275"/>
                    <a:invGamma/>
                  </a:schemeClr>
                </a:gs>
              </a:gsLst>
              <a:lin ang="18900000" scaled="1"/>
            </a:gradFill>
            <a:ln w="9525">
              <a:noFill/>
              <a:miter lim="800000"/>
              <a:headEnd/>
              <a:tailEnd/>
            </a:ln>
            <a:effectLst/>
          </p:spPr>
          <p:txBody>
            <a:bodyPr wrap="none" anchor="ctr"/>
            <a:lstStyle/>
            <a:p>
              <a:endParaRPr lang="en-US"/>
            </a:p>
          </p:txBody>
        </p:sp>
        <p:sp>
          <p:nvSpPr>
            <p:cNvPr id="541311" name="Rectangle 9"/>
            <p:cNvSpPr>
              <a:spLocks noChangeArrowheads="1"/>
            </p:cNvSpPr>
            <p:nvPr/>
          </p:nvSpPr>
          <p:spPr bwMode="auto">
            <a:xfrm>
              <a:off x="195" y="3632"/>
              <a:ext cx="2940" cy="643"/>
            </a:xfrm>
            <a:prstGeom prst="rect">
              <a:avLst/>
            </a:prstGeom>
            <a:noFill/>
            <a:ln w="15875">
              <a:noFill/>
              <a:miter lim="800000"/>
              <a:headEnd/>
              <a:tailEnd/>
            </a:ln>
          </p:spPr>
          <p:txBody>
            <a:bodyPr/>
            <a:lstStyle/>
            <a:p>
              <a:pPr marL="173038" indent="-173038" eaLnBrk="1" hangingPunct="1">
                <a:lnSpc>
                  <a:spcPct val="90000"/>
                </a:lnSpc>
                <a:spcBef>
                  <a:spcPct val="60000"/>
                </a:spcBef>
                <a:buClr>
                  <a:srgbClr val="FFFF99"/>
                </a:buClr>
                <a:buFont typeface="Symbol" pitchFamily="18" charset="2"/>
                <a:buNone/>
              </a:pPr>
              <a:r>
                <a:rPr lang="en-US" sz="1200" b="1">
                  <a:solidFill>
                    <a:srgbClr val="FFFF99"/>
                  </a:solidFill>
                </a:rPr>
                <a:t>LCF liaison contributions</a:t>
              </a:r>
            </a:p>
            <a:p>
              <a:pPr marL="173038" indent="-173038" eaLnBrk="1" hangingPunct="1">
                <a:lnSpc>
                  <a:spcPct val="90000"/>
                </a:lnSpc>
                <a:buClr>
                  <a:srgbClr val="FFFF99"/>
                </a:buClr>
                <a:buFont typeface="Symbol" pitchFamily="18" charset="2"/>
                <a:buChar char="·"/>
              </a:pPr>
              <a:r>
                <a:rPr lang="en-US" sz="1200" b="1">
                  <a:solidFill>
                    <a:srgbClr val="FFFF99"/>
                  </a:solidFill>
                </a:rPr>
                <a:t>Implement Lagrangian tracers</a:t>
              </a:r>
            </a:p>
            <a:p>
              <a:pPr marL="173038" indent="-173038" eaLnBrk="1" hangingPunct="1">
                <a:lnSpc>
                  <a:spcPct val="90000"/>
                </a:lnSpc>
                <a:buClr>
                  <a:srgbClr val="FFFF99"/>
                </a:buClr>
                <a:buFont typeface="Symbol" pitchFamily="18" charset="2"/>
                <a:buChar char="·"/>
              </a:pPr>
              <a:r>
                <a:rPr lang="en-US" sz="1200" b="1">
                  <a:solidFill>
                    <a:srgbClr val="FFFF99"/>
                  </a:solidFill>
                </a:rPr>
                <a:t>I/O rework with NW University</a:t>
              </a:r>
            </a:p>
            <a:p>
              <a:pPr marL="173038" indent="-173038" eaLnBrk="1" hangingPunct="1">
                <a:lnSpc>
                  <a:spcPct val="90000"/>
                </a:lnSpc>
                <a:buClr>
                  <a:srgbClr val="FFFF99"/>
                </a:buClr>
                <a:buFont typeface="Symbol" pitchFamily="18" charset="2"/>
                <a:buChar char="·"/>
              </a:pPr>
              <a:r>
                <a:rPr lang="en-US" sz="1200" b="1">
                  <a:solidFill>
                    <a:srgbClr val="FFFF99"/>
                  </a:solidFill>
                </a:rPr>
                <a:t>Scaling studies identified processors burdened by memory corrections</a:t>
              </a:r>
            </a:p>
          </p:txBody>
        </p:sp>
      </p:grpSp>
      <p:pic>
        <p:nvPicPr>
          <p:cNvPr id="541408" name="Picture 736" descr="scaling-jul07"/>
          <p:cNvPicPr preferRelativeResize="0">
            <a:picLocks noChangeAspect="1" noChangeArrowheads="1"/>
          </p:cNvPicPr>
          <p:nvPr/>
        </p:nvPicPr>
        <p:blipFill>
          <a:blip r:embed="rId3"/>
          <a:srcRect/>
          <a:stretch>
            <a:fillRect/>
          </a:stretch>
        </p:blipFill>
        <p:spPr bwMode="auto">
          <a:xfrm>
            <a:off x="4800600" y="1295400"/>
            <a:ext cx="3529013" cy="265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6828" name="Picture 12" descr="GP_ypd_01_POP143_xtc"/>
          <p:cNvPicPr>
            <a:picLocks noChangeAspect="1" noChangeArrowheads="1"/>
          </p:cNvPicPr>
          <p:nvPr/>
        </p:nvPicPr>
        <p:blipFill>
          <a:blip r:embed="rId3"/>
          <a:srcRect/>
          <a:stretch>
            <a:fillRect/>
          </a:stretch>
        </p:blipFill>
        <p:spPr bwMode="auto">
          <a:xfrm>
            <a:off x="0" y="3681413"/>
            <a:ext cx="4506913" cy="2743200"/>
          </a:xfrm>
          <a:prstGeom prst="rect">
            <a:avLst/>
          </a:prstGeom>
          <a:noFill/>
        </p:spPr>
      </p:pic>
      <p:sp>
        <p:nvSpPr>
          <p:cNvPr id="546818" name="Rectangle 2"/>
          <p:cNvSpPr>
            <a:spLocks noGrp="1" noChangeArrowheads="1"/>
          </p:cNvSpPr>
          <p:nvPr>
            <p:ph type="title"/>
          </p:nvPr>
        </p:nvSpPr>
        <p:spPr>
          <a:xfrm>
            <a:off x="130175" y="144463"/>
            <a:ext cx="8775700" cy="676275"/>
          </a:xfrm>
        </p:spPr>
        <p:txBody>
          <a:bodyPr>
            <a:normAutofit fontScale="90000"/>
          </a:bodyPr>
          <a:lstStyle/>
          <a:p>
            <a:r>
              <a:rPr lang="en-US" smtClean="0"/>
              <a:t>Pioneering Application: POP</a:t>
            </a:r>
            <a:r>
              <a:rPr lang="en-US" sz="2600" smtClean="0"/>
              <a:t/>
            </a:r>
            <a:br>
              <a:rPr lang="en-US" sz="2600" smtClean="0"/>
            </a:br>
            <a:r>
              <a:rPr lang="en-US" sz="2000" smtClean="0"/>
              <a:t>Code Readiness, Scalability, and Performance</a:t>
            </a:r>
          </a:p>
        </p:txBody>
      </p:sp>
      <p:sp>
        <p:nvSpPr>
          <p:cNvPr id="546819" name="Rectangle 3"/>
          <p:cNvSpPr>
            <a:spLocks noGrp="1" noChangeArrowheads="1"/>
          </p:cNvSpPr>
          <p:nvPr>
            <p:ph type="body" sz="half" idx="1"/>
          </p:nvPr>
        </p:nvSpPr>
        <p:spPr>
          <a:xfrm>
            <a:off x="120650" y="1001713"/>
            <a:ext cx="4429125" cy="5856287"/>
          </a:xfrm>
        </p:spPr>
        <p:txBody>
          <a:bodyPr/>
          <a:lstStyle/>
          <a:p>
            <a:pPr algn="ctr">
              <a:buFont typeface="Symbol" pitchFamily="18" charset="2"/>
              <a:buNone/>
            </a:pPr>
            <a:r>
              <a:rPr lang="en-US" sz="2000" smtClean="0">
                <a:solidFill>
                  <a:srgbClr val="0033CC"/>
                </a:solidFill>
              </a:rPr>
              <a:t>Readiness Activities</a:t>
            </a:r>
          </a:p>
          <a:p>
            <a:r>
              <a:rPr lang="en-US" sz="1600" smtClean="0"/>
              <a:t>Algorithms</a:t>
            </a:r>
          </a:p>
          <a:p>
            <a:pPr lvl="1"/>
            <a:r>
              <a:rPr lang="en-US" sz="1400" smtClean="0"/>
              <a:t>Implement more scalable barotropic solver with improved CG preconditioner</a:t>
            </a:r>
          </a:p>
          <a:p>
            <a:pPr lvl="2"/>
            <a:r>
              <a:rPr lang="en-US" sz="1200" smtClean="0"/>
              <a:t>Block Jacobi (additive Schwartz), with plans for multi-level enhancement</a:t>
            </a:r>
          </a:p>
          <a:p>
            <a:pPr lvl="2"/>
            <a:r>
              <a:rPr lang="en-US" sz="1200" smtClean="0"/>
              <a:t>Trade extra flops for more iterations</a:t>
            </a:r>
          </a:p>
          <a:p>
            <a:r>
              <a:rPr lang="en-US" sz="1600" smtClean="0"/>
              <a:t>Scalability &amp; performance</a:t>
            </a:r>
          </a:p>
          <a:p>
            <a:pPr lvl="1"/>
            <a:r>
              <a:rPr lang="en-US" sz="1400" smtClean="0"/>
              <a:t>Tune for SSE and OpenMP parallelism</a:t>
            </a:r>
          </a:p>
          <a:p>
            <a:pPr lvl="1"/>
            <a:r>
              <a:rPr lang="en-US" sz="1400" smtClean="0"/>
              <a:t>Implement parallel I/O and test</a:t>
            </a:r>
          </a:p>
        </p:txBody>
      </p:sp>
      <p:sp>
        <p:nvSpPr>
          <p:cNvPr id="546820" name="Rectangle 4"/>
          <p:cNvSpPr>
            <a:spLocks noChangeArrowheads="1"/>
          </p:cNvSpPr>
          <p:nvPr/>
        </p:nvSpPr>
        <p:spPr bwMode="auto">
          <a:xfrm>
            <a:off x="4492625" y="1004888"/>
            <a:ext cx="4410075" cy="4743450"/>
          </a:xfrm>
          <a:prstGeom prst="rect">
            <a:avLst/>
          </a:prstGeom>
          <a:noFill/>
          <a:ln w="9525">
            <a:noFill/>
            <a:miter lim="800000"/>
            <a:headEnd/>
            <a:tailEnd/>
          </a:ln>
        </p:spPr>
        <p:txBody>
          <a:bodyPr/>
          <a:lstStyle/>
          <a:p>
            <a:pPr marL="342900" indent="-342900" algn="ctr">
              <a:lnSpc>
                <a:spcPct val="90000"/>
              </a:lnSpc>
              <a:spcBef>
                <a:spcPct val="60000"/>
              </a:spcBef>
              <a:buClr>
                <a:srgbClr val="01673E"/>
              </a:buClr>
              <a:buFont typeface="Symbol" pitchFamily="18" charset="2"/>
              <a:buNone/>
            </a:pPr>
            <a:r>
              <a:rPr lang="en-US" sz="2000" b="1">
                <a:solidFill>
                  <a:srgbClr val="0033CC"/>
                </a:solidFill>
              </a:rPr>
              <a:t>Scalability/Performance</a:t>
            </a:r>
          </a:p>
          <a:p>
            <a:pPr marL="342900" indent="-342900">
              <a:lnSpc>
                <a:spcPct val="90000"/>
              </a:lnSpc>
              <a:spcBef>
                <a:spcPct val="60000"/>
              </a:spcBef>
              <a:buClr>
                <a:srgbClr val="01673E"/>
              </a:buClr>
              <a:buFont typeface="Symbol" pitchFamily="18" charset="2"/>
              <a:buChar char="·"/>
            </a:pPr>
            <a:r>
              <a:rPr lang="en-US" sz="1400" b="1">
                <a:solidFill>
                  <a:srgbClr val="000000"/>
                </a:solidFill>
              </a:rPr>
              <a:t>Ever-improving strong scaling with ~10% of peak performance</a:t>
            </a:r>
          </a:p>
          <a:p>
            <a:pPr marL="742950" lvl="1" indent="-285750">
              <a:lnSpc>
                <a:spcPct val="90000"/>
              </a:lnSpc>
              <a:spcBef>
                <a:spcPct val="35000"/>
              </a:spcBef>
              <a:buClr>
                <a:srgbClr val="01673E"/>
              </a:buClr>
              <a:buFont typeface="Arial" charset="0"/>
              <a:buChar char="–"/>
            </a:pPr>
            <a:r>
              <a:rPr lang="en-US" sz="1200" b="1">
                <a:solidFill>
                  <a:srgbClr val="000000"/>
                </a:solidFill>
              </a:rPr>
              <a:t>Tackle scalability-limiting barotropic solver dominated by MPI all-reduce latency with new block Jacobi preconditioner</a:t>
            </a:r>
          </a:p>
          <a:p>
            <a:pPr marL="742950" lvl="1" indent="-285750">
              <a:lnSpc>
                <a:spcPct val="90000"/>
              </a:lnSpc>
              <a:spcBef>
                <a:spcPct val="35000"/>
              </a:spcBef>
              <a:buClr>
                <a:srgbClr val="01673E"/>
              </a:buClr>
              <a:buFont typeface="Arial" charset="0"/>
              <a:buChar char="–"/>
            </a:pPr>
            <a:r>
              <a:rPr lang="en-US" sz="1200" b="1">
                <a:solidFill>
                  <a:srgbClr val="000000"/>
                </a:solidFill>
              </a:rPr>
              <a:t>Should benefit more from QC SSE instructions</a:t>
            </a:r>
          </a:p>
          <a:p>
            <a:pPr marL="342900" indent="-342900">
              <a:lnSpc>
                <a:spcPct val="90000"/>
              </a:lnSpc>
              <a:spcBef>
                <a:spcPct val="60000"/>
              </a:spcBef>
              <a:buClr>
                <a:srgbClr val="01673E"/>
              </a:buClr>
              <a:buFont typeface="Symbol" pitchFamily="18" charset="2"/>
              <a:buChar char="·"/>
            </a:pPr>
            <a:r>
              <a:rPr lang="en-US" sz="1400" b="1">
                <a:solidFill>
                  <a:srgbClr val="000000"/>
                </a:solidFill>
              </a:rPr>
              <a:t>New preconditioner in barotropic solve is 1.78x faster on 15,000 cores</a:t>
            </a:r>
          </a:p>
          <a:p>
            <a:pPr marL="742950" lvl="1" indent="-285750">
              <a:lnSpc>
                <a:spcPct val="90000"/>
              </a:lnSpc>
              <a:spcBef>
                <a:spcPct val="35000"/>
              </a:spcBef>
              <a:buClr>
                <a:srgbClr val="01673E"/>
              </a:buClr>
              <a:buFont typeface="Arial" charset="0"/>
              <a:buChar char="–"/>
            </a:pPr>
            <a:r>
              <a:rPr lang="en-US" sz="1200" b="1">
                <a:solidFill>
                  <a:srgbClr val="000000"/>
                </a:solidFill>
              </a:rPr>
              <a:t>Full benchmark 1.38x faster</a:t>
            </a:r>
          </a:p>
          <a:p>
            <a:pPr marL="342900" indent="-342900">
              <a:lnSpc>
                <a:spcPct val="90000"/>
              </a:lnSpc>
              <a:spcBef>
                <a:spcPct val="60000"/>
              </a:spcBef>
              <a:buClr>
                <a:srgbClr val="01673E"/>
              </a:buClr>
              <a:buFont typeface="Symbol" pitchFamily="18" charset="2"/>
              <a:buChar char="·"/>
            </a:pPr>
            <a:r>
              <a:rPr lang="en-US" sz="1400" b="1">
                <a:solidFill>
                  <a:srgbClr val="000000"/>
                </a:solidFill>
              </a:rPr>
              <a:t>Initial Barcelona quad-core testbed perf</a:t>
            </a:r>
          </a:p>
          <a:p>
            <a:pPr marL="742950" lvl="1" indent="-285750">
              <a:lnSpc>
                <a:spcPct val="90000"/>
              </a:lnSpc>
              <a:spcBef>
                <a:spcPct val="35000"/>
              </a:spcBef>
              <a:buClr>
                <a:srgbClr val="01673E"/>
              </a:buClr>
              <a:buFont typeface="Arial" charset="0"/>
              <a:buChar char="–"/>
            </a:pPr>
            <a:r>
              <a:rPr lang="en-US" sz="1200" b="1">
                <a:solidFill>
                  <a:srgbClr val="000000"/>
                </a:solidFill>
              </a:rPr>
              <a:t>Good vectorization</a:t>
            </a:r>
          </a:p>
          <a:p>
            <a:pPr marL="742950" lvl="1" indent="-285750">
              <a:lnSpc>
                <a:spcPct val="90000"/>
              </a:lnSpc>
              <a:spcBef>
                <a:spcPct val="35000"/>
              </a:spcBef>
              <a:buClr>
                <a:srgbClr val="01673E"/>
              </a:buClr>
              <a:buFont typeface="Arial" charset="0"/>
              <a:buChar char="–"/>
            </a:pPr>
            <a:r>
              <a:rPr lang="en-US" sz="1200" b="1">
                <a:solidFill>
                  <a:srgbClr val="000000"/>
                </a:solidFill>
              </a:rPr>
              <a:t>Memory B/W an issue unless high processor counts are used to ensure small subgrid size</a:t>
            </a:r>
          </a:p>
          <a:p>
            <a:pPr marL="742950" lvl="1" indent="-285750">
              <a:lnSpc>
                <a:spcPct val="80000"/>
              </a:lnSpc>
              <a:spcBef>
                <a:spcPct val="35000"/>
              </a:spcBef>
              <a:buClr>
                <a:srgbClr val="01673E"/>
              </a:buClr>
              <a:buFont typeface="Arial" charset="0"/>
              <a:buChar char="–"/>
            </a:pPr>
            <a:r>
              <a:rPr lang="en-US" sz="1200" b="1">
                <a:solidFill>
                  <a:srgbClr val="000000"/>
                </a:solidFill>
              </a:rPr>
              <a:t>Improved speedup needed w/ OpenMP threads</a:t>
            </a:r>
          </a:p>
          <a:p>
            <a:pPr marL="342900" indent="-342900">
              <a:lnSpc>
                <a:spcPct val="90000"/>
              </a:lnSpc>
              <a:spcBef>
                <a:spcPct val="60000"/>
              </a:spcBef>
              <a:buClr>
                <a:srgbClr val="01673E"/>
              </a:buClr>
              <a:buFont typeface="Symbol" pitchFamily="18" charset="2"/>
              <a:buChar char="·"/>
            </a:pPr>
            <a:r>
              <a:rPr lang="en-US" sz="1400" b="1">
                <a:solidFill>
                  <a:srgbClr val="000000"/>
                </a:solidFill>
              </a:rPr>
              <a:t>Addition of biogeochemistry creates more independent work, improving scalability</a:t>
            </a:r>
          </a:p>
          <a:p>
            <a:pPr marL="342900" indent="-342900">
              <a:lnSpc>
                <a:spcPct val="90000"/>
              </a:lnSpc>
              <a:spcBef>
                <a:spcPct val="60000"/>
              </a:spcBef>
              <a:buClr>
                <a:srgbClr val="01673E"/>
              </a:buClr>
              <a:buFont typeface="Symbol" pitchFamily="18" charset="2"/>
              <a:buChar char="·"/>
            </a:pPr>
            <a:r>
              <a:rPr lang="en-US" sz="1400" b="1">
                <a:solidFill>
                  <a:srgbClr val="000000"/>
                </a:solidFill>
              </a:rPr>
              <a:t>Issue with global gather for I/O on CNL</a:t>
            </a:r>
          </a:p>
          <a:p>
            <a:pPr marL="742950" lvl="1" indent="-285750">
              <a:lnSpc>
                <a:spcPct val="90000"/>
              </a:lnSpc>
              <a:spcBef>
                <a:spcPct val="35000"/>
              </a:spcBef>
              <a:buClr>
                <a:srgbClr val="01673E"/>
              </a:buClr>
              <a:buFont typeface="Arial" charset="0"/>
              <a:buChar char="–"/>
            </a:pPr>
            <a:r>
              <a:rPr lang="en-US" sz="1200" b="1">
                <a:solidFill>
                  <a:srgbClr val="000000"/>
                </a:solidFill>
              </a:rPr>
              <a:t>Currently being addressed in multiple ways</a:t>
            </a:r>
          </a:p>
        </p:txBody>
      </p:sp>
      <p:sp>
        <p:nvSpPr>
          <p:cNvPr id="546821" name="Rectangle 5"/>
          <p:cNvSpPr>
            <a:spLocks noChangeArrowheads="1"/>
          </p:cNvSpPr>
          <p:nvPr/>
        </p:nvSpPr>
        <p:spPr bwMode="auto">
          <a:xfrm>
            <a:off x="0" y="1570038"/>
            <a:ext cx="184150" cy="366712"/>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en-US"/>
          </a:p>
        </p:txBody>
      </p:sp>
      <p:grpSp>
        <p:nvGrpSpPr>
          <p:cNvPr id="2" name="Group 16"/>
          <p:cNvGrpSpPr>
            <a:grpSpLocks/>
          </p:cNvGrpSpPr>
          <p:nvPr/>
        </p:nvGrpSpPr>
        <p:grpSpPr bwMode="auto">
          <a:xfrm>
            <a:off x="4473575" y="5694363"/>
            <a:ext cx="3606800" cy="865187"/>
            <a:chOff x="196" y="3437"/>
            <a:chExt cx="2572" cy="545"/>
          </a:xfrm>
        </p:grpSpPr>
        <p:sp>
          <p:nvSpPr>
            <p:cNvPr id="546830" name="AutoShape 14"/>
            <p:cNvSpPr>
              <a:spLocks noChangeArrowheads="1"/>
            </p:cNvSpPr>
            <p:nvPr/>
          </p:nvSpPr>
          <p:spPr bwMode="auto">
            <a:xfrm>
              <a:off x="196" y="3437"/>
              <a:ext cx="2572" cy="545"/>
            </a:xfrm>
            <a:prstGeom prst="bevel">
              <a:avLst>
                <a:gd name="adj" fmla="val 4634"/>
              </a:avLst>
            </a:prstGeom>
            <a:gradFill rotWithShape="0">
              <a:gsLst>
                <a:gs pos="0">
                  <a:schemeClr val="tx2">
                    <a:gamma/>
                    <a:shade val="46275"/>
                    <a:invGamma/>
                  </a:schemeClr>
                </a:gs>
                <a:gs pos="50000">
                  <a:schemeClr val="tx2"/>
                </a:gs>
                <a:gs pos="100000">
                  <a:schemeClr val="tx2">
                    <a:gamma/>
                    <a:shade val="46275"/>
                    <a:invGamma/>
                  </a:schemeClr>
                </a:gs>
              </a:gsLst>
              <a:lin ang="18900000" scaled="1"/>
            </a:gradFill>
            <a:ln w="9525">
              <a:noFill/>
              <a:miter lim="800000"/>
              <a:headEnd/>
              <a:tailEnd/>
            </a:ln>
            <a:effectLst/>
          </p:spPr>
          <p:txBody>
            <a:bodyPr wrap="none" anchor="ctr"/>
            <a:lstStyle/>
            <a:p>
              <a:endParaRPr lang="en-US"/>
            </a:p>
          </p:txBody>
        </p:sp>
        <p:sp>
          <p:nvSpPr>
            <p:cNvPr id="546831" name="Rectangle 11"/>
            <p:cNvSpPr>
              <a:spLocks noChangeArrowheads="1"/>
            </p:cNvSpPr>
            <p:nvPr/>
          </p:nvSpPr>
          <p:spPr bwMode="auto">
            <a:xfrm>
              <a:off x="234" y="3452"/>
              <a:ext cx="2441" cy="529"/>
            </a:xfrm>
            <a:prstGeom prst="rect">
              <a:avLst/>
            </a:prstGeom>
            <a:noFill/>
            <a:ln w="15875">
              <a:noFill/>
              <a:miter lim="800000"/>
              <a:headEnd/>
              <a:tailEnd/>
            </a:ln>
          </p:spPr>
          <p:txBody>
            <a:bodyPr/>
            <a:lstStyle/>
            <a:p>
              <a:pPr marL="117475" indent="-117475" eaLnBrk="1" hangingPunct="1">
                <a:lnSpc>
                  <a:spcPct val="90000"/>
                </a:lnSpc>
                <a:spcBef>
                  <a:spcPct val="60000"/>
                </a:spcBef>
                <a:buClr>
                  <a:srgbClr val="FFFF99"/>
                </a:buClr>
                <a:buFont typeface="Symbol" pitchFamily="18" charset="2"/>
                <a:buNone/>
              </a:pPr>
              <a:r>
                <a:rPr lang="en-US" sz="1400" b="1">
                  <a:solidFill>
                    <a:srgbClr val="FFFF99"/>
                  </a:solidFill>
                </a:rPr>
                <a:t>LCF liaison contributions</a:t>
              </a:r>
            </a:p>
            <a:p>
              <a:pPr marL="117475" indent="-117475" eaLnBrk="1" hangingPunct="1">
                <a:lnSpc>
                  <a:spcPct val="90000"/>
                </a:lnSpc>
                <a:buClr>
                  <a:srgbClr val="FFFF99"/>
                </a:buClr>
                <a:buFont typeface="Symbol" pitchFamily="18" charset="2"/>
                <a:buChar char="·"/>
              </a:pPr>
              <a:r>
                <a:rPr lang="en-US" sz="1200" b="1">
                  <a:solidFill>
                    <a:srgbClr val="FFFF99"/>
                  </a:solidFill>
                </a:rPr>
                <a:t>New preconditioner for barotropic solver</a:t>
              </a:r>
            </a:p>
            <a:p>
              <a:pPr marL="117475" indent="-117475" eaLnBrk="1" hangingPunct="1">
                <a:lnSpc>
                  <a:spcPct val="90000"/>
                </a:lnSpc>
                <a:buClr>
                  <a:srgbClr val="FFFF99"/>
                </a:buClr>
                <a:buFont typeface="Symbol" pitchFamily="18" charset="2"/>
                <a:buChar char="·"/>
              </a:pPr>
              <a:r>
                <a:rPr lang="en-US" sz="1200" b="1">
                  <a:solidFill>
                    <a:srgbClr val="FFFF99"/>
                  </a:solidFill>
                </a:rPr>
                <a:t>Contributed bug fixes to POP 2.0</a:t>
              </a:r>
            </a:p>
            <a:p>
              <a:pPr marL="117475" indent="-117475" eaLnBrk="1" hangingPunct="1">
                <a:lnSpc>
                  <a:spcPct val="90000"/>
                </a:lnSpc>
                <a:buClr>
                  <a:srgbClr val="FFFF99"/>
                </a:buClr>
                <a:buFont typeface="Symbol" pitchFamily="18" charset="2"/>
                <a:buChar char="·"/>
              </a:pPr>
              <a:r>
                <a:rPr lang="en-US" sz="1200" b="1">
                  <a:solidFill>
                    <a:srgbClr val="FFFF99"/>
                  </a:solidFill>
                </a:rPr>
                <a:t>Represent needs at OBER/ESNET meeting</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1" name="Rectangle 3"/>
          <p:cNvSpPr>
            <a:spLocks noGrp="1" noChangeArrowheads="1"/>
          </p:cNvSpPr>
          <p:nvPr>
            <p:ph type="title"/>
          </p:nvPr>
        </p:nvSpPr>
        <p:spPr>
          <a:xfrm>
            <a:off x="130175" y="144463"/>
            <a:ext cx="8775700" cy="676275"/>
          </a:xfrm>
        </p:spPr>
        <p:txBody>
          <a:bodyPr>
            <a:normAutofit fontScale="90000"/>
          </a:bodyPr>
          <a:lstStyle/>
          <a:p>
            <a:r>
              <a:rPr lang="en-US" smtClean="0"/>
              <a:t>Pioneering Application: DCA++</a:t>
            </a:r>
            <a:r>
              <a:rPr lang="en-US" sz="2600" smtClean="0"/>
              <a:t/>
            </a:r>
            <a:br>
              <a:rPr lang="en-US" sz="2600" smtClean="0"/>
            </a:br>
            <a:r>
              <a:rPr lang="en-US" sz="2000" smtClean="0"/>
              <a:t>Code Readiness, Scalability, and Performance</a:t>
            </a:r>
          </a:p>
        </p:txBody>
      </p:sp>
      <p:sp>
        <p:nvSpPr>
          <p:cNvPr id="560132" name="Rectangle 4"/>
          <p:cNvSpPr>
            <a:spLocks noGrp="1" noChangeArrowheads="1"/>
          </p:cNvSpPr>
          <p:nvPr>
            <p:ph type="body" sz="half" idx="1"/>
          </p:nvPr>
        </p:nvSpPr>
        <p:spPr>
          <a:xfrm>
            <a:off x="120650" y="1001713"/>
            <a:ext cx="4429125" cy="5856287"/>
          </a:xfrm>
        </p:spPr>
        <p:txBody>
          <a:bodyPr/>
          <a:lstStyle/>
          <a:p>
            <a:pPr algn="ctr">
              <a:buFont typeface="Symbol" pitchFamily="18" charset="2"/>
              <a:buNone/>
            </a:pPr>
            <a:r>
              <a:rPr lang="en-US" sz="2000" smtClean="0">
                <a:solidFill>
                  <a:srgbClr val="0033CC"/>
                </a:solidFill>
              </a:rPr>
              <a:t>Readiness Activities</a:t>
            </a:r>
          </a:p>
          <a:p>
            <a:r>
              <a:rPr lang="en-US" sz="1600" smtClean="0"/>
              <a:t>Physical Models</a:t>
            </a:r>
          </a:p>
          <a:p>
            <a:pPr lvl="1"/>
            <a:r>
              <a:rPr lang="en-US" sz="1400" smtClean="0"/>
              <a:t>Develop space group package for 2D/3D symmetry</a:t>
            </a:r>
          </a:p>
          <a:p>
            <a:pPr lvl="1"/>
            <a:r>
              <a:rPr lang="en-US" sz="1400" smtClean="0"/>
              <a:t>Develop multi-band Hamiltonian concept and DFT</a:t>
            </a:r>
          </a:p>
          <a:p>
            <a:r>
              <a:rPr lang="en-US" sz="1600" smtClean="0"/>
              <a:t>Algorithms &amp; Software</a:t>
            </a:r>
          </a:p>
          <a:p>
            <a:pPr lvl="1"/>
            <a:r>
              <a:rPr lang="en-US" sz="1400" smtClean="0"/>
              <a:t>Rewrite current QMC/DCA code</a:t>
            </a:r>
          </a:p>
          <a:p>
            <a:r>
              <a:rPr lang="en-US" sz="1600" smtClean="0"/>
              <a:t>Scalability &amp; performance</a:t>
            </a:r>
          </a:p>
          <a:p>
            <a:pPr lvl="1"/>
            <a:r>
              <a:rPr lang="en-US" sz="1400" smtClean="0"/>
              <a:t>Implement additional parallelization over disorder configurations (order 10</a:t>
            </a:r>
            <a:r>
              <a:rPr lang="en-US" sz="1400" baseline="30000" smtClean="0"/>
              <a:t>2 </a:t>
            </a:r>
            <a:r>
              <a:rPr lang="en-US" sz="1400" smtClean="0"/>
              <a:t>)</a:t>
            </a:r>
            <a:endParaRPr lang="en-US" sz="1400" baseline="30000" smtClean="0"/>
          </a:p>
          <a:p>
            <a:pPr lvl="1"/>
            <a:r>
              <a:rPr lang="en-US" sz="1400" smtClean="0"/>
              <a:t>Additional parallelizable loop over disorder configuration lies between the outer most self-consistency loop of the DCA and the Monte Carlo sampling loop</a:t>
            </a:r>
          </a:p>
          <a:p>
            <a:pPr lvl="1"/>
            <a:r>
              <a:rPr lang="en-US" sz="1400" smtClean="0"/>
              <a:t>Enables ~10 disorder configurations in parallel on a total of up to 20K cores </a:t>
            </a:r>
          </a:p>
          <a:p>
            <a:pPr lvl="2"/>
            <a:r>
              <a:rPr lang="en-US" sz="1200" smtClean="0"/>
              <a:t>Assuming individual QMC runs scale to 2000 cores at near optimal speedup</a:t>
            </a:r>
          </a:p>
        </p:txBody>
      </p:sp>
      <p:sp>
        <p:nvSpPr>
          <p:cNvPr id="560133" name="Rectangle 5"/>
          <p:cNvSpPr>
            <a:spLocks noChangeArrowheads="1"/>
          </p:cNvSpPr>
          <p:nvPr/>
        </p:nvSpPr>
        <p:spPr bwMode="auto">
          <a:xfrm>
            <a:off x="4492625" y="1004888"/>
            <a:ext cx="4410075" cy="4743450"/>
          </a:xfrm>
          <a:prstGeom prst="rect">
            <a:avLst/>
          </a:prstGeom>
          <a:noFill/>
          <a:ln w="9525">
            <a:noFill/>
            <a:miter lim="800000"/>
            <a:headEnd/>
            <a:tailEnd/>
          </a:ln>
        </p:spPr>
        <p:txBody>
          <a:bodyPr/>
          <a:lstStyle/>
          <a:p>
            <a:pPr marL="342900" indent="-342900" algn="ctr">
              <a:lnSpc>
                <a:spcPct val="90000"/>
              </a:lnSpc>
              <a:spcBef>
                <a:spcPct val="60000"/>
              </a:spcBef>
              <a:buClr>
                <a:srgbClr val="01673E"/>
              </a:buClr>
              <a:buFont typeface="Symbol" pitchFamily="18" charset="2"/>
              <a:buNone/>
            </a:pPr>
            <a:r>
              <a:rPr lang="en-US" sz="2000" b="1">
                <a:solidFill>
                  <a:srgbClr val="0033CC"/>
                </a:solidFill>
              </a:rPr>
              <a:t>Scalability/Performance</a:t>
            </a:r>
          </a:p>
          <a:p>
            <a:pPr marL="342900" indent="-342900">
              <a:lnSpc>
                <a:spcPct val="80000"/>
              </a:lnSpc>
              <a:spcBef>
                <a:spcPct val="60000"/>
              </a:spcBef>
              <a:buClr>
                <a:srgbClr val="01673E"/>
              </a:buClr>
              <a:buFont typeface="Symbol" pitchFamily="18" charset="2"/>
              <a:buChar char="·"/>
            </a:pPr>
            <a:r>
              <a:rPr lang="en-US" sz="1600" b="1">
                <a:solidFill>
                  <a:srgbClr val="000000"/>
                </a:solidFill>
              </a:rPr>
              <a:t>Good weak scaling</a:t>
            </a:r>
          </a:p>
          <a:p>
            <a:pPr marL="342900" indent="-342900">
              <a:lnSpc>
                <a:spcPct val="80000"/>
              </a:lnSpc>
              <a:spcBef>
                <a:spcPct val="60000"/>
              </a:spcBef>
              <a:buClr>
                <a:srgbClr val="01673E"/>
              </a:buClr>
              <a:buFont typeface="Symbol" pitchFamily="18" charset="2"/>
              <a:buChar char="·"/>
            </a:pPr>
            <a:r>
              <a:rPr lang="en-US" sz="1600" b="1">
                <a:solidFill>
                  <a:srgbClr val="000000"/>
                </a:solidFill>
              </a:rPr>
              <a:t>Single-node performance relies on efficient execution of DGEMM on long thin rectangular matrices</a:t>
            </a:r>
          </a:p>
        </p:txBody>
      </p:sp>
      <p:sp>
        <p:nvSpPr>
          <p:cNvPr id="560134" name="Rectangle 6"/>
          <p:cNvSpPr>
            <a:spLocks noChangeArrowheads="1"/>
          </p:cNvSpPr>
          <p:nvPr/>
        </p:nvSpPr>
        <p:spPr bwMode="auto">
          <a:xfrm>
            <a:off x="0" y="1570038"/>
            <a:ext cx="184150" cy="366712"/>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en-US"/>
          </a:p>
        </p:txBody>
      </p:sp>
      <p:sp>
        <p:nvSpPr>
          <p:cNvPr id="560139" name="Text Box 11"/>
          <p:cNvSpPr txBox="1">
            <a:spLocks noChangeArrowheads="1"/>
          </p:cNvSpPr>
          <p:nvPr/>
        </p:nvSpPr>
        <p:spPr bwMode="auto">
          <a:xfrm>
            <a:off x="4816475" y="5002213"/>
            <a:ext cx="3836988" cy="1227137"/>
          </a:xfrm>
          <a:prstGeom prst="rect">
            <a:avLst/>
          </a:prstGeom>
          <a:noFill/>
          <a:ln w="9525">
            <a:noFill/>
            <a:miter lim="800000"/>
            <a:headEnd/>
            <a:tailEnd/>
          </a:ln>
        </p:spPr>
        <p:txBody>
          <a:bodyPr anchor="ctr"/>
          <a:lstStyle/>
          <a:p>
            <a:r>
              <a:rPr lang="en-US" sz="1200" b="1"/>
              <a:t>Time to solution and speedup (inverse time) for a prototype DCA++ run of the 2D Hubbard model with 16 sites, 80 time slices, and 40,000 measurements, and two steps of MC updates between measurements</a:t>
            </a:r>
            <a:endParaRPr lang="en-US" sz="2000" b="1"/>
          </a:p>
        </p:txBody>
      </p:sp>
      <p:pic>
        <p:nvPicPr>
          <p:cNvPr id="560140" name="Picture 12" descr="nccs-dca-figure"/>
          <p:cNvPicPr>
            <a:picLocks noChangeAspect="1" noChangeArrowheads="1"/>
          </p:cNvPicPr>
          <p:nvPr/>
        </p:nvPicPr>
        <p:blipFill>
          <a:blip r:embed="rId3"/>
          <a:srcRect/>
          <a:stretch>
            <a:fillRect/>
          </a:stretch>
        </p:blipFill>
        <p:spPr bwMode="auto">
          <a:xfrm>
            <a:off x="4724400" y="2525713"/>
            <a:ext cx="3949700" cy="262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5" name="Rectangle 3"/>
          <p:cNvSpPr>
            <a:spLocks noGrp="1" noChangeArrowheads="1"/>
          </p:cNvSpPr>
          <p:nvPr>
            <p:ph type="title"/>
          </p:nvPr>
        </p:nvSpPr>
        <p:spPr>
          <a:xfrm>
            <a:off x="130175" y="144463"/>
            <a:ext cx="8775700" cy="676275"/>
          </a:xfrm>
        </p:spPr>
        <p:txBody>
          <a:bodyPr>
            <a:normAutofit fontScale="90000"/>
          </a:bodyPr>
          <a:lstStyle/>
          <a:p>
            <a:r>
              <a:rPr lang="en-US" smtClean="0"/>
              <a:t>Pioneering Application: MADNESS</a:t>
            </a:r>
            <a:r>
              <a:rPr lang="en-US" sz="2600" smtClean="0"/>
              <a:t/>
            </a:r>
            <a:br>
              <a:rPr lang="en-US" sz="2600" smtClean="0"/>
            </a:br>
            <a:r>
              <a:rPr lang="en-US" sz="2000" smtClean="0"/>
              <a:t>Code Readiness, Scalability, and Performance</a:t>
            </a:r>
          </a:p>
        </p:txBody>
      </p:sp>
      <p:sp>
        <p:nvSpPr>
          <p:cNvPr id="566276" name="Rectangle 4"/>
          <p:cNvSpPr>
            <a:spLocks noGrp="1" noChangeArrowheads="1"/>
          </p:cNvSpPr>
          <p:nvPr>
            <p:ph type="body" sz="half" idx="1"/>
          </p:nvPr>
        </p:nvSpPr>
        <p:spPr>
          <a:xfrm>
            <a:off x="120650" y="1001713"/>
            <a:ext cx="4429125" cy="5856287"/>
          </a:xfrm>
        </p:spPr>
        <p:txBody>
          <a:bodyPr/>
          <a:lstStyle/>
          <a:p>
            <a:pPr algn="ctr">
              <a:buFont typeface="Symbol" pitchFamily="18" charset="2"/>
              <a:buNone/>
            </a:pPr>
            <a:r>
              <a:rPr lang="en-US" sz="2000" smtClean="0">
                <a:solidFill>
                  <a:srgbClr val="0033CC"/>
                </a:solidFill>
              </a:rPr>
              <a:t>Readiness Activities</a:t>
            </a:r>
          </a:p>
          <a:p>
            <a:r>
              <a:rPr lang="en-US" sz="1600" smtClean="0"/>
              <a:t>Dynamic load-balancing</a:t>
            </a:r>
          </a:p>
          <a:p>
            <a:pPr lvl="1"/>
            <a:r>
              <a:rPr lang="en-US" sz="1400" smtClean="0"/>
              <a:t>Testing data redistribution</a:t>
            </a:r>
          </a:p>
          <a:p>
            <a:pPr lvl="1"/>
            <a:r>
              <a:rPr lang="en-US" sz="1400" smtClean="0"/>
              <a:t>Commencing development on work stealing</a:t>
            </a:r>
          </a:p>
          <a:p>
            <a:r>
              <a:rPr lang="en-US" sz="1600" smtClean="0"/>
              <a:t>Multi-core</a:t>
            </a:r>
          </a:p>
          <a:p>
            <a:pPr lvl="1"/>
            <a:r>
              <a:rPr lang="en-US" sz="1400" smtClean="0"/>
              <a:t>Testing design choices for threading of task queue</a:t>
            </a:r>
          </a:p>
          <a:p>
            <a:r>
              <a:rPr lang="en-US" sz="1600" smtClean="0"/>
              <a:t>Applications</a:t>
            </a:r>
          </a:p>
          <a:p>
            <a:pPr lvl="1"/>
            <a:r>
              <a:rPr lang="en-US" sz="1400" smtClean="0"/>
              <a:t>Density functional theory – migrating from prototype to implementation</a:t>
            </a:r>
          </a:p>
          <a:p>
            <a:pPr lvl="1"/>
            <a:r>
              <a:rPr lang="en-US" sz="1400" smtClean="0"/>
              <a:t>Dynamics – evaluating new time evolution scheme</a:t>
            </a:r>
          </a:p>
        </p:txBody>
      </p:sp>
      <p:sp>
        <p:nvSpPr>
          <p:cNvPr id="566277" name="Rectangle 5"/>
          <p:cNvSpPr>
            <a:spLocks noChangeArrowheads="1"/>
          </p:cNvSpPr>
          <p:nvPr/>
        </p:nvSpPr>
        <p:spPr bwMode="auto">
          <a:xfrm>
            <a:off x="4492625" y="1004888"/>
            <a:ext cx="4410075" cy="5143500"/>
          </a:xfrm>
          <a:prstGeom prst="rect">
            <a:avLst/>
          </a:prstGeom>
          <a:noFill/>
          <a:ln w="9525">
            <a:noFill/>
            <a:miter lim="800000"/>
            <a:headEnd/>
            <a:tailEnd/>
          </a:ln>
        </p:spPr>
        <p:txBody>
          <a:bodyPr/>
          <a:lstStyle/>
          <a:p>
            <a:pPr marL="342900" indent="-342900" algn="ctr">
              <a:lnSpc>
                <a:spcPct val="90000"/>
              </a:lnSpc>
              <a:spcBef>
                <a:spcPct val="60000"/>
              </a:spcBef>
              <a:buClr>
                <a:srgbClr val="01673E"/>
              </a:buClr>
              <a:buFont typeface="Symbol" pitchFamily="18" charset="2"/>
              <a:buNone/>
            </a:pPr>
            <a:r>
              <a:rPr lang="en-US" sz="2000" b="1">
                <a:solidFill>
                  <a:srgbClr val="0033CC"/>
                </a:solidFill>
              </a:rPr>
              <a:t>Scalability/Performance</a:t>
            </a:r>
          </a:p>
          <a:p>
            <a:pPr marL="342900" indent="-342900">
              <a:lnSpc>
                <a:spcPct val="90000"/>
              </a:lnSpc>
              <a:spcBef>
                <a:spcPct val="60000"/>
              </a:spcBef>
              <a:buClr>
                <a:srgbClr val="01673E"/>
              </a:buClr>
              <a:buFont typeface="Symbol" pitchFamily="18" charset="2"/>
              <a:buChar char="·"/>
            </a:pPr>
            <a:r>
              <a:rPr lang="en-US" sz="1400" b="1">
                <a:solidFill>
                  <a:srgbClr val="000000"/>
                </a:solidFill>
              </a:rPr>
              <a:t>Runtime objective: scalability to 1+M processors ASAP</a:t>
            </a:r>
          </a:p>
          <a:p>
            <a:pPr marL="342900" indent="-342900">
              <a:lnSpc>
                <a:spcPct val="90000"/>
              </a:lnSpc>
              <a:spcBef>
                <a:spcPct val="60000"/>
              </a:spcBef>
              <a:buClr>
                <a:srgbClr val="01673E"/>
              </a:buClr>
              <a:buFont typeface="Symbol" pitchFamily="18" charset="2"/>
              <a:buChar char="·"/>
            </a:pPr>
            <a:r>
              <a:rPr lang="en-US" sz="1400" b="1">
                <a:solidFill>
                  <a:srgbClr val="000000"/>
                </a:solidFill>
              </a:rPr>
              <a:t>Runtime responsible for</a:t>
            </a:r>
          </a:p>
          <a:p>
            <a:pPr marL="742950" lvl="1" indent="-285750">
              <a:lnSpc>
                <a:spcPct val="90000"/>
              </a:lnSpc>
              <a:spcBef>
                <a:spcPct val="35000"/>
              </a:spcBef>
              <a:buClr>
                <a:srgbClr val="01673E"/>
              </a:buClr>
              <a:buFont typeface="Arial" charset="0"/>
              <a:buChar char="–"/>
            </a:pPr>
            <a:r>
              <a:rPr lang="en-US" sz="1200" b="1">
                <a:solidFill>
                  <a:srgbClr val="000000"/>
                </a:solidFill>
              </a:rPr>
              <a:t>scheduling and placement,</a:t>
            </a:r>
          </a:p>
          <a:p>
            <a:pPr marL="742950" lvl="1" indent="-285750">
              <a:lnSpc>
                <a:spcPct val="90000"/>
              </a:lnSpc>
              <a:spcBef>
                <a:spcPct val="35000"/>
              </a:spcBef>
              <a:buClr>
                <a:srgbClr val="01673E"/>
              </a:buClr>
              <a:buFont typeface="Arial" charset="0"/>
              <a:buChar char="–"/>
            </a:pPr>
            <a:r>
              <a:rPr lang="en-US" sz="1200" b="1">
                <a:solidFill>
                  <a:srgbClr val="000000"/>
                </a:solidFill>
              </a:rPr>
              <a:t>managing data dependencies,</a:t>
            </a:r>
          </a:p>
          <a:p>
            <a:pPr marL="742950" lvl="1" indent="-285750">
              <a:lnSpc>
                <a:spcPct val="90000"/>
              </a:lnSpc>
              <a:spcBef>
                <a:spcPct val="35000"/>
              </a:spcBef>
              <a:buClr>
                <a:srgbClr val="01673E"/>
              </a:buClr>
              <a:buFont typeface="Arial" charset="0"/>
              <a:buChar char="–"/>
            </a:pPr>
            <a:r>
              <a:rPr lang="en-US" sz="1200" b="1">
                <a:solidFill>
                  <a:srgbClr val="000000"/>
                </a:solidFill>
              </a:rPr>
              <a:t>hiding latency, and</a:t>
            </a:r>
          </a:p>
          <a:p>
            <a:pPr marL="742950" lvl="1" indent="-285750">
              <a:lnSpc>
                <a:spcPct val="90000"/>
              </a:lnSpc>
              <a:spcBef>
                <a:spcPct val="35000"/>
              </a:spcBef>
              <a:buClr>
                <a:srgbClr val="01673E"/>
              </a:buClr>
              <a:buFont typeface="Arial" charset="0"/>
              <a:buChar char="–"/>
            </a:pPr>
            <a:r>
              <a:rPr lang="en-US" sz="1200" b="1">
                <a:solidFill>
                  <a:srgbClr val="000000"/>
                </a:solidFill>
              </a:rPr>
              <a:t>Medium to coarse grain concurrency</a:t>
            </a:r>
          </a:p>
          <a:p>
            <a:pPr marL="342900" indent="-342900">
              <a:lnSpc>
                <a:spcPct val="90000"/>
              </a:lnSpc>
              <a:spcBef>
                <a:spcPct val="60000"/>
              </a:spcBef>
              <a:buClr>
                <a:srgbClr val="01673E"/>
              </a:buClr>
              <a:buFont typeface="Symbol" pitchFamily="18" charset="2"/>
              <a:buChar char="·"/>
            </a:pPr>
            <a:r>
              <a:rPr lang="en-US" sz="1400" b="1">
                <a:solidFill>
                  <a:srgbClr val="000000"/>
                </a:solidFill>
              </a:rPr>
              <a:t>Compatible with existing models</a:t>
            </a:r>
          </a:p>
          <a:p>
            <a:pPr marL="742950" lvl="1" indent="-285750">
              <a:lnSpc>
                <a:spcPct val="90000"/>
              </a:lnSpc>
              <a:spcBef>
                <a:spcPct val="35000"/>
              </a:spcBef>
              <a:buClr>
                <a:srgbClr val="01673E"/>
              </a:buClr>
              <a:buFont typeface="Arial" charset="0"/>
              <a:buChar char="–"/>
            </a:pPr>
            <a:r>
              <a:rPr lang="en-US" sz="1200" b="1">
                <a:solidFill>
                  <a:srgbClr val="000000"/>
                </a:solidFill>
              </a:rPr>
              <a:t>MPI, Global Arrays</a:t>
            </a:r>
          </a:p>
          <a:p>
            <a:pPr marL="342900" indent="-342900">
              <a:lnSpc>
                <a:spcPct val="90000"/>
              </a:lnSpc>
              <a:spcBef>
                <a:spcPct val="60000"/>
              </a:spcBef>
              <a:buClr>
                <a:srgbClr val="01673E"/>
              </a:buClr>
              <a:buFont typeface="Symbol" pitchFamily="18" charset="2"/>
              <a:buChar char="·"/>
            </a:pPr>
            <a:r>
              <a:rPr lang="en-US" sz="1400" b="1">
                <a:solidFill>
                  <a:srgbClr val="000000"/>
                </a:solidFill>
              </a:rPr>
              <a:t>Borrow successful concepts from Cilk, Charm++, Python</a:t>
            </a:r>
          </a:p>
          <a:p>
            <a:pPr marL="342900" indent="-342900">
              <a:lnSpc>
                <a:spcPct val="90000"/>
              </a:lnSpc>
              <a:spcBef>
                <a:spcPct val="60000"/>
              </a:spcBef>
              <a:buClr>
                <a:srgbClr val="01673E"/>
              </a:buClr>
              <a:buFont typeface="Symbol" pitchFamily="18" charset="2"/>
              <a:buChar char="·"/>
            </a:pPr>
            <a:r>
              <a:rPr lang="en-US" sz="1400" b="1">
                <a:solidFill>
                  <a:srgbClr val="000000"/>
                </a:solidFill>
              </a:rPr>
              <a:t>Performance examples</a:t>
            </a:r>
          </a:p>
          <a:p>
            <a:pPr marL="742950" lvl="1" indent="-285750">
              <a:lnSpc>
                <a:spcPct val="90000"/>
              </a:lnSpc>
              <a:spcBef>
                <a:spcPct val="35000"/>
              </a:spcBef>
              <a:buClr>
                <a:srgbClr val="01673E"/>
              </a:buClr>
              <a:buFont typeface="Arial" charset="0"/>
              <a:buChar char="–"/>
            </a:pPr>
            <a:r>
              <a:rPr lang="en-US" sz="1200" b="1">
                <a:solidFill>
                  <a:srgbClr val="000000"/>
                </a:solidFill>
              </a:rPr>
              <a:t>Small matrix BLAS in x86 assembly</a:t>
            </a:r>
          </a:p>
          <a:p>
            <a:pPr marL="1143000" lvl="2" indent="-228600">
              <a:lnSpc>
                <a:spcPct val="90000"/>
              </a:lnSpc>
              <a:spcBef>
                <a:spcPct val="25000"/>
              </a:spcBef>
              <a:buClr>
                <a:srgbClr val="01673E"/>
              </a:buClr>
              <a:buFont typeface="Symbol" pitchFamily="18" charset="2"/>
              <a:buChar char="·"/>
            </a:pPr>
            <a:r>
              <a:rPr lang="en-US" sz="1000" b="1">
                <a:solidFill>
                  <a:srgbClr val="000000"/>
                </a:solidFill>
              </a:rPr>
              <a:t>Tuned for target problems</a:t>
            </a:r>
          </a:p>
          <a:p>
            <a:pPr marL="1143000" lvl="2" indent="-228600">
              <a:lnSpc>
                <a:spcPct val="90000"/>
              </a:lnSpc>
              <a:spcBef>
                <a:spcPct val="25000"/>
              </a:spcBef>
              <a:buClr>
                <a:srgbClr val="01673E"/>
              </a:buClr>
              <a:buFont typeface="Symbol" pitchFamily="18" charset="2"/>
              <a:buChar char="·"/>
            </a:pPr>
            <a:r>
              <a:rPr lang="en-US" sz="1000" b="1">
                <a:solidFill>
                  <a:srgbClr val="000000"/>
                </a:solidFill>
              </a:rPr>
              <a:t>2-6x faster than existing libraries (ACML, ATLAS, Goto, MKL)</a:t>
            </a:r>
          </a:p>
          <a:p>
            <a:pPr marL="1143000" lvl="2" indent="-228600">
              <a:lnSpc>
                <a:spcPct val="90000"/>
              </a:lnSpc>
              <a:spcBef>
                <a:spcPct val="25000"/>
              </a:spcBef>
              <a:buClr>
                <a:srgbClr val="01673E"/>
              </a:buClr>
              <a:buFont typeface="Symbol" pitchFamily="18" charset="2"/>
              <a:buChar char="·"/>
            </a:pPr>
            <a:r>
              <a:rPr lang="en-US" sz="1000" b="1">
                <a:solidFill>
                  <a:srgbClr val="000000"/>
                </a:solidFill>
              </a:rPr>
              <a:t>50-87% of theoretical peak FLOP/s speed</a:t>
            </a:r>
          </a:p>
          <a:p>
            <a:pPr marL="742950" lvl="1" indent="-285750">
              <a:lnSpc>
                <a:spcPct val="90000"/>
              </a:lnSpc>
              <a:spcBef>
                <a:spcPct val="35000"/>
              </a:spcBef>
              <a:buClr>
                <a:srgbClr val="01673E"/>
              </a:buClr>
              <a:buFont typeface="Arial" charset="0"/>
              <a:buChar char="–"/>
            </a:pPr>
            <a:r>
              <a:rPr lang="en-US" sz="1200" b="1">
                <a:solidFill>
                  <a:srgbClr val="000000"/>
                </a:solidFill>
              </a:rPr>
              <a:t>Parallel scalability</a:t>
            </a:r>
          </a:p>
          <a:p>
            <a:pPr marL="1143000" lvl="2" indent="-228600">
              <a:lnSpc>
                <a:spcPct val="90000"/>
              </a:lnSpc>
              <a:spcBef>
                <a:spcPct val="25000"/>
              </a:spcBef>
              <a:buClr>
                <a:srgbClr val="01673E"/>
              </a:buClr>
              <a:buFont typeface="Symbol" pitchFamily="18" charset="2"/>
              <a:buChar char="·"/>
            </a:pPr>
            <a:r>
              <a:rPr lang="en-US" sz="1000" b="1">
                <a:solidFill>
                  <a:srgbClr val="000000"/>
                </a:solidFill>
              </a:rPr>
              <a:t>Tested for correctness and performance on 4096 cores under CNL. Also functions on BG</a:t>
            </a:r>
          </a:p>
        </p:txBody>
      </p:sp>
      <p:pic>
        <p:nvPicPr>
          <p:cNvPr id="566283" name="Picture 11" descr="07-G01115"/>
          <p:cNvPicPr>
            <a:picLocks noChangeAspect="1" noChangeArrowheads="1"/>
          </p:cNvPicPr>
          <p:nvPr/>
        </p:nvPicPr>
        <p:blipFill>
          <a:blip r:embed="rId3" cstate="print"/>
          <a:srcRect/>
          <a:stretch>
            <a:fillRect/>
          </a:stretch>
        </p:blipFill>
        <p:spPr bwMode="auto">
          <a:xfrm>
            <a:off x="609600" y="4800600"/>
            <a:ext cx="2971800" cy="138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4" name="Rectangle 4"/>
          <p:cNvSpPr>
            <a:spLocks noGrp="1" noChangeArrowheads="1"/>
          </p:cNvSpPr>
          <p:nvPr>
            <p:ph type="title"/>
          </p:nvPr>
        </p:nvSpPr>
        <p:spPr>
          <a:xfrm>
            <a:off x="120650" y="153988"/>
            <a:ext cx="8775700" cy="762000"/>
          </a:xfrm>
        </p:spPr>
        <p:txBody>
          <a:bodyPr>
            <a:normAutofit fontScale="90000"/>
          </a:bodyPr>
          <a:lstStyle/>
          <a:p>
            <a:r>
              <a:rPr lang="en-US" sz="2600" smtClean="0"/>
              <a:t>Current Planned Pioneering Application Runs</a:t>
            </a:r>
            <a:br>
              <a:rPr lang="en-US" sz="2600" smtClean="0"/>
            </a:br>
            <a:r>
              <a:rPr lang="en-US" sz="2000" smtClean="0"/>
              <a:t>Cursory Look at the Simulation Specs</a:t>
            </a:r>
            <a:endParaRPr lang="en-US" sz="2600" smtClean="0"/>
          </a:p>
        </p:txBody>
      </p:sp>
      <p:graphicFrame>
        <p:nvGraphicFramePr>
          <p:cNvPr id="517261" name="Group 141"/>
          <p:cNvGraphicFramePr>
            <a:graphicFrameLocks noGrp="1"/>
          </p:cNvGraphicFramePr>
          <p:nvPr/>
        </p:nvGraphicFramePr>
        <p:xfrm>
          <a:off x="85725" y="1073150"/>
          <a:ext cx="8924925" cy="4501072"/>
        </p:xfrm>
        <a:graphic>
          <a:graphicData uri="http://schemas.openxmlformats.org/drawingml/2006/table">
            <a:tbl>
              <a:tblPr/>
              <a:tblGrid>
                <a:gridCol w="989013"/>
                <a:gridCol w="808037"/>
                <a:gridCol w="950913"/>
                <a:gridCol w="1066800"/>
                <a:gridCol w="882650"/>
                <a:gridCol w="1019175"/>
                <a:gridCol w="874712"/>
                <a:gridCol w="2333625"/>
              </a:tblGrid>
              <a:tr h="631825">
                <a:tc>
                  <a:txBody>
                    <a:bodyPr/>
                    <a:lstStyle/>
                    <a:p>
                      <a:pPr marL="0" marR="0" lvl="0" indent="0" algn="ctr" defTabSz="914400" rtl="0" eaLnBrk="0" fontAlgn="base" latinLnBrk="0" hangingPunct="0">
                        <a:lnSpc>
                          <a:spcPct val="90000"/>
                        </a:lnSpc>
                        <a:spcBef>
                          <a:spcPct val="60000"/>
                        </a:spcBef>
                        <a:spcAft>
                          <a:spcPct val="0"/>
                        </a:spcAft>
                        <a:buClr>
                          <a:srgbClr val="01673E"/>
                        </a:buClr>
                        <a:buSzTx/>
                        <a:buFont typeface="Symbol" pitchFamily="18" charset="2"/>
                        <a:buNone/>
                        <a:tabLst/>
                      </a:pPr>
                      <a:r>
                        <a:rPr kumimoji="0" lang="en-US" sz="1200" b="1" i="0" u="none" strike="noStrike" cap="none" normalizeH="0" baseline="0" smtClean="0">
                          <a:ln>
                            <a:noFill/>
                          </a:ln>
                          <a:solidFill>
                            <a:srgbClr val="000000"/>
                          </a:solidFill>
                          <a:effectLst/>
                          <a:latin typeface="Arial" charset="0"/>
                        </a:rPr>
                        <a:t>Code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01673E"/>
                        </a:buClr>
                        <a:buSzTx/>
                        <a:buFont typeface="Symbol" pitchFamily="18" charset="2"/>
                        <a:buNone/>
                        <a:tabLst/>
                      </a:pPr>
                      <a:r>
                        <a:rPr kumimoji="0" lang="en-US" sz="1200" b="1" i="0" u="none" strike="noStrike" cap="none" normalizeH="0" baseline="0" smtClean="0">
                          <a:ln>
                            <a:noFill/>
                          </a:ln>
                          <a:solidFill>
                            <a:srgbClr val="000000"/>
                          </a:solidFill>
                          <a:effectLst/>
                          <a:latin typeface="Arial" charset="0"/>
                        </a:rPr>
                        <a:t>Quad-Core Nodes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01673E"/>
                        </a:buClr>
                        <a:buSzTx/>
                        <a:buFont typeface="Symbol" pitchFamily="18" charset="2"/>
                        <a:buNone/>
                        <a:tabLst/>
                      </a:pPr>
                      <a:r>
                        <a:rPr kumimoji="0" lang="en-US" sz="1200" b="1" i="0" u="none" strike="noStrike" cap="none" normalizeH="0" baseline="0" smtClean="0">
                          <a:ln>
                            <a:noFill/>
                          </a:ln>
                          <a:solidFill>
                            <a:srgbClr val="000000"/>
                          </a:solidFill>
                          <a:effectLst/>
                          <a:latin typeface="Arial" charset="0"/>
                        </a:rPr>
                        <a:t>Global Memory Reqm (TB)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01673E"/>
                        </a:buClr>
                        <a:buSzTx/>
                        <a:buFont typeface="Symbol" pitchFamily="18" charset="2"/>
                        <a:buNone/>
                        <a:tabLst/>
                      </a:pPr>
                      <a:r>
                        <a:rPr kumimoji="0" lang="en-US" sz="1200" b="1" i="0" u="none" strike="noStrike" cap="none" normalizeH="0" baseline="0" smtClean="0">
                          <a:ln>
                            <a:noFill/>
                          </a:ln>
                          <a:solidFill>
                            <a:srgbClr val="000000"/>
                          </a:solidFill>
                          <a:effectLst/>
                          <a:latin typeface="Arial" charset="0"/>
                        </a:rPr>
                        <a:t>Wall-Clock Time Reqm (hours)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01673E"/>
                        </a:buClr>
                        <a:buSzTx/>
                        <a:buFont typeface="Symbol" pitchFamily="18" charset="2"/>
                        <a:buNone/>
                        <a:tabLst/>
                      </a:pPr>
                      <a:r>
                        <a:rPr kumimoji="0" lang="en-US" sz="1200" b="1" i="0" u="none" strike="noStrike" cap="none" normalizeH="0" baseline="0" smtClean="0">
                          <a:ln>
                            <a:noFill/>
                          </a:ln>
                          <a:solidFill>
                            <a:srgbClr val="000000"/>
                          </a:solidFill>
                          <a:effectLst/>
                          <a:latin typeface="Arial" charset="0"/>
                        </a:rPr>
                        <a:t>Number of Runs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01673E"/>
                        </a:buClr>
                        <a:buSzTx/>
                        <a:buFont typeface="Symbol" pitchFamily="18" charset="2"/>
                        <a:buNone/>
                        <a:tabLst/>
                      </a:pPr>
                      <a:r>
                        <a:rPr kumimoji="0" lang="en-US" sz="1200" b="1" i="0" u="none" strike="noStrike" cap="none" normalizeH="0" baseline="0" smtClean="0">
                          <a:ln>
                            <a:noFill/>
                          </a:ln>
                          <a:solidFill>
                            <a:srgbClr val="000000"/>
                          </a:solidFill>
                          <a:effectLst/>
                          <a:latin typeface="Arial" charset="0"/>
                        </a:rPr>
                        <a:t>Local Storage Reqms (TB)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01673E"/>
                        </a:buClr>
                        <a:buSzTx/>
                        <a:buFont typeface="Symbol" pitchFamily="18" charset="2"/>
                        <a:buNone/>
                        <a:tabLst/>
                      </a:pPr>
                      <a:r>
                        <a:rPr kumimoji="0" lang="en-US" sz="1200" b="1" i="0" u="none" strike="noStrike" cap="none" normalizeH="0" baseline="0" smtClean="0">
                          <a:ln>
                            <a:noFill/>
                          </a:ln>
                          <a:solidFill>
                            <a:srgbClr val="000000"/>
                          </a:solidFill>
                          <a:effectLst/>
                          <a:latin typeface="Arial" charset="0"/>
                        </a:rPr>
                        <a:t>Archival Storage Reqms (TB)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01673E"/>
                        </a:buClr>
                        <a:buSzTx/>
                        <a:buFont typeface="Symbol" pitchFamily="18" charset="2"/>
                        <a:buNone/>
                        <a:tabLst/>
                      </a:pPr>
                      <a:r>
                        <a:rPr kumimoji="0" lang="en-US" sz="1200" b="1" i="0" u="none" strike="noStrike" cap="none" normalizeH="0" baseline="0" smtClean="0">
                          <a:ln>
                            <a:noFill/>
                          </a:ln>
                          <a:solidFill>
                            <a:srgbClr val="000000"/>
                          </a:solidFill>
                          <a:effectLst/>
                          <a:latin typeface="Arial" charset="0"/>
                        </a:rPr>
                        <a:t>Resolution and Fidelity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CHIMERA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7824</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4045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16</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100</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256x128x256 or 256x90x180</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20 energy groups, 14 alpha nuclei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GTC-S</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GTC-C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3900</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3900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40</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36</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2</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350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550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600M grid points, 60B particles</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400M grid points, 250B particles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S3D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7824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1B grid points, 15 </a:t>
                      </a:r>
                      <a:r>
                        <a:rPr kumimoji="0" lang="el-GR" sz="1000" b="1" i="0" u="none" strike="noStrike" cap="none" normalizeH="0" baseline="0" smtClean="0">
                          <a:ln>
                            <a:noFill/>
                          </a:ln>
                          <a:solidFill>
                            <a:srgbClr val="000000"/>
                          </a:solidFill>
                          <a:effectLst/>
                          <a:latin typeface="Arial" charset="0"/>
                          <a:cs typeface="Arial" charset="0"/>
                        </a:rPr>
                        <a:t>μ</a:t>
                      </a:r>
                      <a:r>
                        <a:rPr kumimoji="0" lang="en-US" sz="1000" b="1" i="0" u="none" strike="noStrike" cap="none" normalizeH="0" baseline="0" smtClean="0">
                          <a:ln>
                            <a:noFill/>
                          </a:ln>
                          <a:solidFill>
                            <a:srgbClr val="000000"/>
                          </a:solidFill>
                          <a:effectLst/>
                          <a:latin typeface="Arial" charset="0"/>
                        </a:rPr>
                        <a:t>m grid spacing</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4 ns time step, 23 transport vars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POP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2500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3600x2400x42 tripole grid (0.1</a:t>
                      </a:r>
                      <a:r>
                        <a:rPr kumimoji="0" lang="en-US" sz="1000" b="1" i="0" u="none" strike="noStrike" cap="none" normalizeH="0" baseline="0" smtClean="0">
                          <a:ln>
                            <a:noFill/>
                          </a:ln>
                          <a:solidFill>
                            <a:srgbClr val="000000"/>
                          </a:solidFill>
                          <a:effectLst/>
                          <a:latin typeface="Arial" charset="0"/>
                          <a:cs typeface="Arial" charset="0"/>
                        </a:rPr>
                        <a:t>°</a:t>
                      </a:r>
                      <a:r>
                        <a:rPr kumimoji="0" lang="en-US" sz="1000" b="1" i="0" u="none" strike="noStrike" cap="none" normalizeH="0" baseline="0" smtClean="0">
                          <a:ln>
                            <a:noFill/>
                          </a:ln>
                          <a:solidFill>
                            <a:srgbClr val="000000"/>
                          </a:solidFill>
                          <a:effectLst/>
                          <a:latin typeface="Arial" charset="0"/>
                        </a:rPr>
                        <a:t>)</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20-yr run; partial bottom cells; first with biogeochemistry at this scale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MADNESS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7824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12</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10</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600B coefficients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DCA++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2000</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6000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16</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12 to 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Lattices of 16 to 32 sites</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80 to 120 time slices</a:t>
                      </a:r>
                    </a:p>
                    <a:p>
                      <a:pPr marL="0" marR="0" lvl="0" indent="0" algn="ctr" defTabSz="914400" rtl="0" eaLnBrk="0" fontAlgn="base" latinLnBrk="0" hangingPunct="0">
                        <a:lnSpc>
                          <a:spcPct val="100000"/>
                        </a:lnSpc>
                        <a:spcBef>
                          <a:spcPct val="0"/>
                        </a:spcBef>
                        <a:spcAft>
                          <a:spcPct val="0"/>
                        </a:spcAft>
                        <a:buClr>
                          <a:srgbClr val="01673E"/>
                        </a:buClr>
                        <a:buSzTx/>
                        <a:buFont typeface="Symbol" pitchFamily="18" charset="2"/>
                        <a:buNone/>
                        <a:tabLst/>
                      </a:pPr>
                      <a:r>
                        <a:rPr kumimoji="0" lang="en-US" sz="1000" b="1" i="0" u="none" strike="noStrike" cap="none" normalizeH="0" baseline="0" smtClean="0">
                          <a:ln>
                            <a:noFill/>
                          </a:ln>
                          <a:solidFill>
                            <a:srgbClr val="000000"/>
                          </a:solidFill>
                          <a:effectLst/>
                          <a:latin typeface="Arial" charset="0"/>
                        </a:rPr>
                        <a:t>O(10</a:t>
                      </a:r>
                      <a:r>
                        <a:rPr kumimoji="0" lang="en-US" sz="1000" b="1" i="0" u="none" strike="noStrike" cap="none" normalizeH="0" baseline="30000" smtClean="0">
                          <a:ln>
                            <a:noFill/>
                          </a:ln>
                          <a:solidFill>
                            <a:srgbClr val="000000"/>
                          </a:solidFill>
                          <a:effectLst/>
                          <a:latin typeface="Arial" charset="0"/>
                        </a:rPr>
                        <a:t>2</a:t>
                      </a:r>
                      <a:r>
                        <a:rPr kumimoji="0" lang="en-US" sz="1000" b="1" i="0" u="none" strike="noStrike" cap="none" normalizeH="0" baseline="0" smtClean="0">
                          <a:ln>
                            <a:noFill/>
                          </a:ln>
                          <a:solidFill>
                            <a:srgbClr val="000000"/>
                          </a:solidFill>
                          <a:effectLst/>
                          <a:latin typeface="Arial" charset="0"/>
                        </a:rPr>
                        <a:t>-10</a:t>
                      </a:r>
                      <a:r>
                        <a:rPr kumimoji="0" lang="en-US" sz="1000" b="1" i="0" u="none" strike="noStrike" cap="none" normalizeH="0" baseline="30000" smtClean="0">
                          <a:ln>
                            <a:noFill/>
                          </a:ln>
                          <a:solidFill>
                            <a:srgbClr val="000000"/>
                          </a:solidFill>
                          <a:effectLst/>
                          <a:latin typeface="Arial" charset="0"/>
                        </a:rPr>
                        <a:t>3</a:t>
                      </a:r>
                      <a:r>
                        <a:rPr kumimoji="0" lang="en-US" sz="1000" b="1" i="0" u="none" strike="noStrike" cap="none" normalizeH="0" baseline="0" smtClean="0">
                          <a:ln>
                            <a:noFill/>
                          </a:ln>
                          <a:solidFill>
                            <a:srgbClr val="000000"/>
                          </a:solidFill>
                          <a:effectLst/>
                          <a:latin typeface="Arial" charset="0"/>
                        </a:rPr>
                        <a:t>) disorder realizations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143"/>
          <p:cNvGrpSpPr>
            <a:grpSpLocks/>
          </p:cNvGrpSpPr>
          <p:nvPr/>
        </p:nvGrpSpPr>
        <p:grpSpPr bwMode="auto">
          <a:xfrm>
            <a:off x="935038" y="6088063"/>
            <a:ext cx="6621462" cy="360362"/>
            <a:chOff x="109" y="3561"/>
            <a:chExt cx="3055" cy="767"/>
          </a:xfrm>
        </p:grpSpPr>
        <p:sp>
          <p:nvSpPr>
            <p:cNvPr id="517264" name="AutoShape 144"/>
            <p:cNvSpPr>
              <a:spLocks noChangeArrowheads="1"/>
            </p:cNvSpPr>
            <p:nvPr/>
          </p:nvSpPr>
          <p:spPr bwMode="auto">
            <a:xfrm>
              <a:off x="109" y="3561"/>
              <a:ext cx="3055" cy="767"/>
            </a:xfrm>
            <a:prstGeom prst="bevel">
              <a:avLst>
                <a:gd name="adj" fmla="val 4634"/>
              </a:avLst>
            </a:prstGeom>
            <a:gradFill rotWithShape="0">
              <a:gsLst>
                <a:gs pos="0">
                  <a:schemeClr val="tx2">
                    <a:gamma/>
                    <a:shade val="46275"/>
                    <a:invGamma/>
                  </a:schemeClr>
                </a:gs>
                <a:gs pos="50000">
                  <a:schemeClr val="tx2"/>
                </a:gs>
                <a:gs pos="100000">
                  <a:schemeClr val="tx2">
                    <a:gamma/>
                    <a:shade val="46275"/>
                    <a:invGamma/>
                  </a:schemeClr>
                </a:gs>
              </a:gsLst>
              <a:lin ang="18900000" scaled="1"/>
            </a:gradFill>
            <a:ln w="9525">
              <a:noFill/>
              <a:miter lim="800000"/>
              <a:headEnd/>
              <a:tailEnd/>
            </a:ln>
            <a:effectLst/>
          </p:spPr>
          <p:txBody>
            <a:bodyPr wrap="none" anchor="ctr"/>
            <a:lstStyle/>
            <a:p>
              <a:endParaRPr lang="en-US"/>
            </a:p>
          </p:txBody>
        </p:sp>
        <p:sp>
          <p:nvSpPr>
            <p:cNvPr id="517265" name="Rectangle 9"/>
            <p:cNvSpPr>
              <a:spLocks noChangeArrowheads="1"/>
            </p:cNvSpPr>
            <p:nvPr/>
          </p:nvSpPr>
          <p:spPr bwMode="auto">
            <a:xfrm>
              <a:off x="195" y="3632"/>
              <a:ext cx="2940" cy="643"/>
            </a:xfrm>
            <a:prstGeom prst="rect">
              <a:avLst/>
            </a:prstGeom>
            <a:noFill/>
            <a:ln w="15875">
              <a:noFill/>
              <a:miter lim="800000"/>
              <a:headEnd/>
              <a:tailEnd/>
            </a:ln>
          </p:spPr>
          <p:txBody>
            <a:bodyPr anchor="ctr"/>
            <a:lstStyle/>
            <a:p>
              <a:pPr marL="173038" indent="-173038" eaLnBrk="1" hangingPunct="1">
                <a:lnSpc>
                  <a:spcPct val="90000"/>
                </a:lnSpc>
                <a:spcBef>
                  <a:spcPct val="60000"/>
                </a:spcBef>
                <a:buClr>
                  <a:srgbClr val="FFFF99"/>
                </a:buClr>
                <a:buFont typeface="Symbol" pitchFamily="18" charset="2"/>
                <a:buNone/>
              </a:pPr>
              <a:r>
                <a:rPr lang="en-US" sz="1200" b="1">
                  <a:solidFill>
                    <a:srgbClr val="FFFF99"/>
                  </a:solidFill>
                </a:rPr>
                <a:t>Astrophysics </a:t>
              </a:r>
              <a:r>
                <a:rPr lang="en-US" b="1">
                  <a:solidFill>
                    <a:srgbClr val="FFFF99"/>
                  </a:solidFill>
                </a:rPr>
                <a:t>–</a:t>
              </a:r>
              <a:r>
                <a:rPr lang="en-US"/>
                <a:t> </a:t>
              </a:r>
              <a:r>
                <a:rPr lang="en-US" sz="1200" b="1">
                  <a:solidFill>
                    <a:srgbClr val="FFFF99"/>
                  </a:solidFill>
                </a:rPr>
                <a:t>Fusion </a:t>
              </a:r>
              <a:r>
                <a:rPr lang="en-US" b="1">
                  <a:solidFill>
                    <a:srgbClr val="FFFF99"/>
                  </a:solidFill>
                </a:rPr>
                <a:t>–</a:t>
              </a:r>
              <a:r>
                <a:rPr lang="en-US"/>
                <a:t> </a:t>
              </a:r>
              <a:r>
                <a:rPr lang="en-US" sz="1200" b="1">
                  <a:solidFill>
                    <a:srgbClr val="FFFF99"/>
                  </a:solidFill>
                </a:rPr>
                <a:t>Combustion </a:t>
              </a:r>
              <a:r>
                <a:rPr lang="en-US" b="1">
                  <a:solidFill>
                    <a:srgbClr val="FFFF99"/>
                  </a:solidFill>
                </a:rPr>
                <a:t>–</a:t>
              </a:r>
              <a:r>
                <a:rPr lang="en-US"/>
                <a:t> </a:t>
              </a:r>
              <a:r>
                <a:rPr lang="en-US" sz="1200" b="1">
                  <a:solidFill>
                    <a:srgbClr val="FFFF99"/>
                  </a:solidFill>
                </a:rPr>
                <a:t>Climate </a:t>
              </a:r>
              <a:r>
                <a:rPr lang="en-US" b="1">
                  <a:solidFill>
                    <a:srgbClr val="FFFF99"/>
                  </a:solidFill>
                </a:rPr>
                <a:t>–</a:t>
              </a:r>
              <a:r>
                <a:rPr lang="en-US"/>
                <a:t> </a:t>
              </a:r>
              <a:r>
                <a:rPr lang="en-US" sz="1200" b="1">
                  <a:solidFill>
                    <a:srgbClr val="FFFF99"/>
                  </a:solidFill>
                </a:rPr>
                <a:t>Chemistry </a:t>
              </a:r>
              <a:r>
                <a:rPr lang="en-US" b="1">
                  <a:solidFill>
                    <a:srgbClr val="FFFF99"/>
                  </a:solidFill>
                </a:rPr>
                <a:t>–</a:t>
              </a:r>
              <a:r>
                <a:rPr lang="en-US"/>
                <a:t> </a:t>
              </a:r>
              <a:r>
                <a:rPr lang="en-US" sz="1200" b="1">
                  <a:solidFill>
                    <a:srgbClr val="FFFF99"/>
                  </a:solidFill>
                </a:rPr>
                <a:t>Materials Science</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wrong with HPL &amp; HPCC</a:t>
            </a:r>
            <a:endParaRPr lang="en-US" dirty="0"/>
          </a:p>
        </p:txBody>
      </p:sp>
      <p:sp>
        <p:nvSpPr>
          <p:cNvPr id="4" name="Content Placeholder 3"/>
          <p:cNvSpPr>
            <a:spLocks noGrp="1"/>
          </p:cNvSpPr>
          <p:nvPr>
            <p:ph idx="1"/>
          </p:nvPr>
        </p:nvSpPr>
        <p:spPr/>
        <p:txBody>
          <a:bodyPr>
            <a:normAutofit fontScale="70000" lnSpcReduction="20000"/>
          </a:bodyPr>
          <a:lstStyle/>
          <a:p>
            <a:r>
              <a:rPr lang="en-US" dirty="0" smtClean="0"/>
              <a:t>HPL is only measuring Peak Flops</a:t>
            </a:r>
          </a:p>
          <a:p>
            <a:r>
              <a:rPr lang="en-US" dirty="0" smtClean="0"/>
              <a:t>HPCC measures everything</a:t>
            </a:r>
          </a:p>
          <a:p>
            <a:pPr lvl="1"/>
            <a:r>
              <a:rPr lang="en-US" dirty="0" smtClean="0"/>
              <a:t>Only two of vendors in the June 2008 Top 100 has submitted HPCC.</a:t>
            </a:r>
          </a:p>
          <a:p>
            <a:pPr lvl="2"/>
            <a:r>
              <a:rPr lang="en-US" dirty="0" smtClean="0"/>
              <a:t>IBM and Cray</a:t>
            </a:r>
          </a:p>
          <a:p>
            <a:pPr lvl="1"/>
            <a:r>
              <a:rPr lang="en-US" dirty="0" smtClean="0"/>
              <a:t>No non-custom interconnect system over 128 nodes have been submitted</a:t>
            </a:r>
          </a:p>
          <a:p>
            <a:r>
              <a:rPr lang="en-US" dirty="0" smtClean="0"/>
              <a:t>To get high percentage of peak, one must use all the memory available, which means longer running time, which quickly becomes a MTTF test</a:t>
            </a:r>
          </a:p>
          <a:p>
            <a:r>
              <a:rPr lang="en-US" dirty="0" smtClean="0"/>
              <a:t>Once accelerators are 64 bit capable, they will dominate the Top 500, because they can use fewer faster processors</a:t>
            </a:r>
          </a:p>
          <a:p>
            <a:r>
              <a:rPr lang="en-US" dirty="0" smtClean="0"/>
              <a:t>Maybe we should require all Top 500 entries should come from HPCC</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1" y="304822"/>
          <a:ext cx="7467603" cy="6353094"/>
        </p:xfrm>
        <a:graphic>
          <a:graphicData uri="http://schemas.openxmlformats.org/drawingml/2006/table">
            <a:tbl>
              <a:tblPr/>
              <a:tblGrid>
                <a:gridCol w="891471"/>
                <a:gridCol w="891471"/>
                <a:gridCol w="879260"/>
                <a:gridCol w="586174"/>
                <a:gridCol w="586174"/>
                <a:gridCol w="586174"/>
                <a:gridCol w="500689"/>
                <a:gridCol w="686921"/>
                <a:gridCol w="586174"/>
                <a:gridCol w="586174"/>
                <a:gridCol w="686921"/>
              </a:tblGrid>
              <a:tr h="306101">
                <a:tc rowSpan="2">
                  <a:txBody>
                    <a:bodyPr/>
                    <a:lstStyle/>
                    <a:p>
                      <a:pPr algn="ctr" fontAlgn="ctr"/>
                      <a:r>
                        <a:rPr lang="en-US" sz="1000" b="1" i="0" u="none" strike="noStrike" dirty="0">
                          <a:latin typeface="Arial"/>
                        </a:rPr>
                        <a:t> </a:t>
                      </a:r>
                    </a:p>
                  </a:txBody>
                  <a:tcPr marL="5985" marR="5985"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rowSpan="2">
                  <a:txBody>
                    <a:bodyPr/>
                    <a:lstStyle/>
                    <a:p>
                      <a:pPr algn="ctr" fontAlgn="ctr"/>
                      <a:r>
                        <a:rPr lang="en-US" sz="1000" b="1" i="0" u="none" strike="noStrike">
                          <a:latin typeface="Arial"/>
                        </a:rPr>
                        <a:t>Manufacturer</a:t>
                      </a:r>
                    </a:p>
                  </a:txBody>
                  <a:tcPr marL="5985" marR="5985"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rowSpan="2">
                  <a:txBody>
                    <a:bodyPr/>
                    <a:lstStyle/>
                    <a:p>
                      <a:pPr algn="ctr" fontAlgn="ctr"/>
                      <a:r>
                        <a:rPr lang="en-US" sz="1000" b="1" i="0" u="none" strike="noStrike">
                          <a:latin typeface="Arial"/>
                        </a:rPr>
                        <a:t>Interconnect</a:t>
                      </a:r>
                    </a:p>
                  </a:txBody>
                  <a:tcPr marL="5985" marR="5985"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gridSpan="3">
                  <a:txBody>
                    <a:bodyPr/>
                    <a:lstStyle/>
                    <a:p>
                      <a:pPr algn="ctr" fontAlgn="ctr"/>
                      <a:r>
                        <a:rPr lang="en-US" sz="600" b="1" i="0" u="none" strike="noStrike">
                          <a:latin typeface="Arial"/>
                        </a:rPr>
                        <a:t>Processor Count</a:t>
                      </a:r>
                    </a:p>
                  </a:txBody>
                  <a:tcPr marL="5985" marR="5985"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en-US"/>
                    </a:p>
                  </a:txBody>
                  <a:tcPr/>
                </a:tc>
                <a:tc hMerge="1">
                  <a:txBody>
                    <a:bodyPr/>
                    <a:lstStyle/>
                    <a:p>
                      <a:endParaRPr lang="en-US"/>
                    </a:p>
                  </a:txBody>
                  <a:tcPr/>
                </a:tc>
                <a:tc rowSpan="2">
                  <a:txBody>
                    <a:bodyPr/>
                    <a:lstStyle/>
                    <a:p>
                      <a:pPr algn="ctr" fontAlgn="ctr"/>
                      <a:r>
                        <a:rPr lang="en-US" sz="1000" b="1" i="0" u="none" strike="noStrike">
                          <a:latin typeface="Arial"/>
                        </a:rPr>
                        <a:t>Cores per Chip</a:t>
                      </a:r>
                    </a:p>
                  </a:txBody>
                  <a:tcPr marL="5985" marR="5985"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rowSpan="2">
                  <a:txBody>
                    <a:bodyPr/>
                    <a:lstStyle/>
                    <a:p>
                      <a:pPr algn="ctr" fontAlgn="ctr"/>
                      <a:r>
                        <a:rPr lang="en-US" sz="1000" b="1" i="0" u="none" strike="noStrike">
                          <a:latin typeface="Arial"/>
                        </a:rPr>
                        <a:t>HPL Processes</a:t>
                      </a:r>
                    </a:p>
                  </a:txBody>
                  <a:tcPr marL="5985" marR="5985"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gridSpan="2">
                  <a:txBody>
                    <a:bodyPr/>
                    <a:lstStyle/>
                    <a:p>
                      <a:pPr algn="ctr" fontAlgn="ctr"/>
                      <a:r>
                        <a:rPr lang="en-US" sz="600" b="1" i="0" u="none" strike="noStrike">
                          <a:latin typeface="Arial"/>
                        </a:rPr>
                        <a:t>Threads</a:t>
                      </a:r>
                    </a:p>
                  </a:txBody>
                  <a:tcPr marL="5985" marR="5985"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en-US"/>
                    </a:p>
                  </a:txBody>
                  <a:tcPr/>
                </a:tc>
                <a:tc rowSpan="2">
                  <a:txBody>
                    <a:bodyPr/>
                    <a:lstStyle/>
                    <a:p>
                      <a:pPr algn="ctr" fontAlgn="ctr"/>
                      <a:r>
                        <a:rPr lang="en-US" sz="1000" b="1" i="0" u="none" strike="noStrike">
                          <a:latin typeface="Arial"/>
                        </a:rPr>
                        <a:t>MPI Processes</a:t>
                      </a:r>
                    </a:p>
                  </a:txBody>
                  <a:tcPr marL="5985" marR="5985"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r>
              <a:tr h="24659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a:latin typeface="Arial"/>
                        </a:rPr>
                        <a:t>Total</a:t>
                      </a:r>
                    </a:p>
                  </a:txBody>
                  <a:tcPr marL="5985" marR="5985"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900" b="1" i="0" u="none" strike="noStrike">
                          <a:latin typeface="Arial"/>
                        </a:rPr>
                        <a:t>from Form</a:t>
                      </a:r>
                    </a:p>
                  </a:txBody>
                  <a:tcPr marL="5985" marR="5985"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900" b="1" i="0" u="none" strike="noStrike">
                          <a:latin typeface="Arial"/>
                        </a:rPr>
                        <a:t>Derived</a:t>
                      </a:r>
                    </a:p>
                  </a:txBody>
                  <a:tcPr marL="5985" marR="5985"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a:latin typeface="Arial"/>
                        </a:rPr>
                        <a:t>from Form</a:t>
                      </a:r>
                    </a:p>
                  </a:txBody>
                  <a:tcPr marL="5985" marR="5985"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900" b="1" i="0" u="none" strike="noStrike">
                          <a:latin typeface="Arial"/>
                        </a:rPr>
                        <a:t>from Code</a:t>
                      </a:r>
                    </a:p>
                  </a:txBody>
                  <a:tcPr marL="5985" marR="5985"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vMerge="1">
                  <a:txBody>
                    <a:bodyPr/>
                    <a:lstStyle/>
                    <a:p>
                      <a:endParaRPr lang="en-US"/>
                    </a:p>
                  </a:txBody>
                  <a:tcPr/>
                </a:tc>
              </a:tr>
              <a:tr h="156424">
                <a:tc>
                  <a:txBody>
                    <a:bodyPr/>
                    <a:lstStyle/>
                    <a:p>
                      <a:pPr algn="r" fontAlgn="b"/>
                      <a:r>
                        <a:rPr lang="en-US" sz="1000" b="0" i="0" u="none" strike="noStrike">
                          <a:latin typeface="Arial"/>
                        </a:rPr>
                        <a:t>2006-04-06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IBM</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Custom</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303647">
                <a:tc>
                  <a:txBody>
                    <a:bodyPr/>
                    <a:lstStyle/>
                    <a:p>
                      <a:pPr algn="r" fontAlgn="b"/>
                      <a:r>
                        <a:rPr lang="en-US" sz="1000" b="0" i="0" u="none" strike="noStrike">
                          <a:latin typeface="Arial"/>
                        </a:rPr>
                        <a:t>2005-11-02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IBM</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Custom Torus / Tree</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131072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131072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303647">
                <a:tc>
                  <a:txBody>
                    <a:bodyPr/>
                    <a:lstStyle/>
                    <a:p>
                      <a:pPr algn="r" fontAlgn="b"/>
                      <a:r>
                        <a:rPr lang="en-US" sz="1000" b="0" i="0" u="none" strike="noStrike">
                          <a:latin typeface="Arial"/>
                        </a:rPr>
                        <a:t>2005-11-02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IBM</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Custom Torus / Tree</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131072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131072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647">
                <a:tc>
                  <a:txBody>
                    <a:bodyPr/>
                    <a:lstStyle/>
                    <a:p>
                      <a:pPr algn="r" fontAlgn="b"/>
                      <a:r>
                        <a:rPr lang="en-US" sz="1000" b="0" i="0" u="none" strike="noStrike">
                          <a:latin typeface="Arial"/>
                        </a:rPr>
                        <a:t>2005-11-02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IBM</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Custom Torus/Tree</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65536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450870">
                <a:tc>
                  <a:txBody>
                    <a:bodyPr/>
                    <a:lstStyle/>
                    <a:p>
                      <a:pPr algn="r" fontAlgn="b"/>
                      <a:r>
                        <a:rPr lang="en-US" sz="1000" b="0" i="0" u="none" strike="noStrike">
                          <a:latin typeface="Arial"/>
                        </a:rPr>
                        <a:t>2005-11-04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IBM</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Blue Gene Custom Interconnect</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40960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32768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32768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32768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32768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424">
                <a:tc>
                  <a:txBody>
                    <a:bodyPr/>
                    <a:lstStyle/>
                    <a:p>
                      <a:pPr algn="r" fontAlgn="b"/>
                      <a:r>
                        <a:rPr lang="en-US" sz="1000" b="0" i="0" u="none" strike="noStrike">
                          <a:latin typeface="Arial"/>
                        </a:rPr>
                        <a:t>2007-11-06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Seastar</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12960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12960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25920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25920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25920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424">
                <a:tc>
                  <a:txBody>
                    <a:bodyPr/>
                    <a:lstStyle/>
                    <a:p>
                      <a:pPr algn="r" fontAlgn="b"/>
                      <a:r>
                        <a:rPr lang="en-US" sz="1000" b="0" i="0" u="none" strike="noStrike">
                          <a:latin typeface="Arial"/>
                        </a:rPr>
                        <a:t>2006-11-10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Cray custom</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12960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12960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25920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25920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25920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156424">
                <a:tc>
                  <a:txBody>
                    <a:bodyPr/>
                    <a:lstStyle/>
                    <a:p>
                      <a:pPr algn="r" fontAlgn="b"/>
                      <a:r>
                        <a:rPr lang="en-US" sz="1000" b="0" i="0" u="none" strike="noStrike">
                          <a:latin typeface="Arial"/>
                        </a:rPr>
                        <a:t>2006-11-10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Cray custom</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12960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12960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25920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25920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25920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424">
                <a:tc>
                  <a:txBody>
                    <a:bodyPr/>
                    <a:lstStyle/>
                    <a:p>
                      <a:pPr algn="r" fontAlgn="b"/>
                      <a:r>
                        <a:rPr lang="en-US" sz="1000" b="0" i="0" u="none" strike="noStrike">
                          <a:latin typeface="Arial"/>
                        </a:rPr>
                        <a:t>2007-11-06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Seastar</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12960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12800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25600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25600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25600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450870">
                <a:tc>
                  <a:txBody>
                    <a:bodyPr/>
                    <a:lstStyle/>
                    <a:p>
                      <a:pPr algn="r" fontAlgn="b"/>
                      <a:r>
                        <a:rPr lang="en-US" sz="1000" b="0" i="0" u="none" strike="noStrike">
                          <a:latin typeface="Arial"/>
                        </a:rPr>
                        <a:t>2005-11-04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IBM</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Blue Gene Custom Interconnect</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40960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dirty="0">
                          <a:latin typeface="Arial"/>
                        </a:rPr>
                        <a:t>32768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16384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16384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16384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156424">
                <a:tc>
                  <a:txBody>
                    <a:bodyPr/>
                    <a:lstStyle/>
                    <a:p>
                      <a:pPr algn="r" fontAlgn="b"/>
                      <a:r>
                        <a:rPr lang="en-US" sz="1000" b="0" i="0" u="none" strike="noStrike">
                          <a:latin typeface="Arial"/>
                        </a:rPr>
                        <a:t>2006-11-06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Cray SeaStar</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10424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10404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dirty="0">
                          <a:latin typeface="Arial"/>
                        </a:rPr>
                        <a:t>10404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10404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10404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156424">
                <a:tc>
                  <a:txBody>
                    <a:bodyPr/>
                    <a:lstStyle/>
                    <a:p>
                      <a:pPr algn="r" fontAlgn="b"/>
                      <a:r>
                        <a:rPr lang="en-US" sz="1000" b="0" i="0" u="none" strike="noStrike">
                          <a:latin typeface="Arial"/>
                        </a:rPr>
                        <a:t>2006-11-06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Cray SeaStar</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10424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10404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10404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10404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10404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424">
                <a:tc>
                  <a:txBody>
                    <a:bodyPr/>
                    <a:lstStyle/>
                    <a:p>
                      <a:pPr algn="r" fontAlgn="b"/>
                      <a:r>
                        <a:rPr lang="en-US" sz="1000" b="0" i="0" u="none" strike="noStrike">
                          <a:latin typeface="Arial"/>
                        </a:rPr>
                        <a:t>2006-01-11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Seastar</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10368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10350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dirty="0">
                          <a:latin typeface="Arial"/>
                        </a:rPr>
                        <a:t>10350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10350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10350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156424">
                <a:tc>
                  <a:txBody>
                    <a:bodyPr/>
                    <a:lstStyle/>
                    <a:p>
                      <a:pPr algn="r" fontAlgn="b"/>
                      <a:r>
                        <a:rPr lang="en-US" sz="1000" b="0" i="0" u="none" strike="noStrike">
                          <a:latin typeface="Arial"/>
                        </a:rPr>
                        <a:t>2005-11-04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IBM</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HPS</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10240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10240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10240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10240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10240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424">
                <a:tc>
                  <a:txBody>
                    <a:bodyPr/>
                    <a:lstStyle/>
                    <a:p>
                      <a:pPr algn="r" fontAlgn="b"/>
                      <a:r>
                        <a:rPr lang="en-US" sz="1000" b="0" i="0" u="none" strike="noStrike">
                          <a:latin typeface="Arial"/>
                        </a:rPr>
                        <a:t>2008-05-14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Cray Seastar</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8608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8464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8464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dirty="0">
                          <a:latin typeface="Arial"/>
                        </a:rPr>
                        <a:t>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8464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8464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156424">
                <a:tc>
                  <a:txBody>
                    <a:bodyPr/>
                    <a:lstStyle/>
                    <a:p>
                      <a:pPr algn="r" fontAlgn="b"/>
                      <a:r>
                        <a:rPr lang="en-US" sz="1000" b="0" i="0" u="none" strike="noStrike">
                          <a:latin typeface="Arial"/>
                        </a:rPr>
                        <a:t>2006-08-02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IBM</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HPS</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12288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8192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8192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8192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8192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156424">
                <a:tc>
                  <a:txBody>
                    <a:bodyPr/>
                    <a:lstStyle/>
                    <a:p>
                      <a:pPr algn="r" fontAlgn="b"/>
                      <a:r>
                        <a:rPr lang="en-US" sz="1000" b="0" i="0" u="none" strike="noStrike">
                          <a:latin typeface="Arial"/>
                        </a:rPr>
                        <a:t>2005-11-09</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IBM</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HPS</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8192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8192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16384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dirty="0">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dirty="0">
                          <a:latin typeface="Arial"/>
                        </a:rPr>
                        <a:t>8192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8192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156424">
                <a:tc>
                  <a:txBody>
                    <a:bodyPr/>
                    <a:lstStyle/>
                    <a:p>
                      <a:pPr algn="r" fontAlgn="b"/>
                      <a:r>
                        <a:rPr lang="en-US" sz="1000" b="0" i="0" u="none" strike="noStrike">
                          <a:latin typeface="Arial"/>
                        </a:rPr>
                        <a:t>2007-04-09</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Cray Seastar</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8192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8190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8190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8190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8190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156424">
                <a:tc>
                  <a:txBody>
                    <a:bodyPr/>
                    <a:lstStyle/>
                    <a:p>
                      <a:pPr algn="r" fontAlgn="b"/>
                      <a:r>
                        <a:rPr lang="en-US" sz="1000" b="0" i="0" u="none" strike="noStrike">
                          <a:latin typeface="Arial"/>
                        </a:rPr>
                        <a:t>2005-11-12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Cray Seastar</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5212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156424">
                <a:tc>
                  <a:txBody>
                    <a:bodyPr/>
                    <a:lstStyle/>
                    <a:p>
                      <a:pPr algn="r" fontAlgn="b"/>
                      <a:r>
                        <a:rPr lang="en-US" sz="1000" b="0" i="0" u="none" strike="noStrike">
                          <a:latin typeface="Arial"/>
                        </a:rPr>
                        <a:t>2005-11-12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Cray Seastar</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5212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424">
                <a:tc>
                  <a:txBody>
                    <a:bodyPr/>
                    <a:lstStyle/>
                    <a:p>
                      <a:pPr algn="r" fontAlgn="b"/>
                      <a:r>
                        <a:rPr lang="en-US" sz="1000" b="0" i="0" u="none" strike="noStrike">
                          <a:latin typeface="Arial"/>
                        </a:rPr>
                        <a:t>2005-11-10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 Cray Seastar</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5212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156424">
                <a:tc>
                  <a:txBody>
                    <a:bodyPr/>
                    <a:lstStyle/>
                    <a:p>
                      <a:pPr algn="r" fontAlgn="b"/>
                      <a:r>
                        <a:rPr lang="en-US" sz="1000" b="0" i="0" u="none" strike="noStrike">
                          <a:latin typeface="Arial"/>
                        </a:rPr>
                        <a:t>2005-11-10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Cray Seastar</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5212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5208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647">
                <a:tc>
                  <a:txBody>
                    <a:bodyPr/>
                    <a:lstStyle/>
                    <a:p>
                      <a:pPr algn="r" fontAlgn="b"/>
                      <a:r>
                        <a:rPr lang="en-US" sz="1000" b="0" i="0" u="none" strike="noStrike">
                          <a:latin typeface="Arial"/>
                        </a:rPr>
                        <a:t>2005-08-01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Cray XT3 MPP Interconnect</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5200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5200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5200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latin typeface="Arial"/>
                        </a:rPr>
                        <a:t>5200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5200</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424">
                <a:tc>
                  <a:txBody>
                    <a:bodyPr/>
                    <a:lstStyle/>
                    <a:p>
                      <a:pPr algn="r" fontAlgn="b"/>
                      <a:r>
                        <a:rPr lang="en-US" sz="1000" b="0" i="0" u="none" strike="noStrike">
                          <a:latin typeface="Arial"/>
                        </a:rPr>
                        <a:t>2005-11-13</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Seastar</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4178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4128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4128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latin typeface="Arial"/>
                        </a:rPr>
                        <a:t>4128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4128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647">
                <a:tc>
                  <a:txBody>
                    <a:bodyPr/>
                    <a:lstStyle/>
                    <a:p>
                      <a:pPr algn="r" fontAlgn="b"/>
                      <a:r>
                        <a:rPr lang="en-US" sz="1000" b="0" i="0" u="none" strike="noStrike">
                          <a:latin typeface="Arial"/>
                        </a:rPr>
                        <a:t>2005-09-19</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Arial"/>
                        </a:rPr>
                        <a:t>Cray XT3 MPP Interconnect</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4096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4096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4096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4096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4096</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647">
                <a:tc>
                  <a:txBody>
                    <a:bodyPr/>
                    <a:lstStyle/>
                    <a:p>
                      <a:pPr algn="r" fontAlgn="b"/>
                      <a:r>
                        <a:rPr lang="en-US" sz="1000" b="0" i="0" u="none" strike="noStrike">
                          <a:latin typeface="Arial"/>
                        </a:rPr>
                        <a:t>2005-06-21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Cray Inc.</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Cray XT3 MPP Interconnect</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3748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3744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3744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3744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dirty="0">
                          <a:latin typeface="Arial"/>
                        </a:rPr>
                        <a:t>3744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156424">
                <a:tc>
                  <a:txBody>
                    <a:bodyPr/>
                    <a:lstStyle/>
                    <a:p>
                      <a:pPr algn="r" fontAlgn="b"/>
                      <a:r>
                        <a:rPr lang="en-US" sz="1000" b="0" i="0" u="none" strike="noStrike">
                          <a:latin typeface="Arial"/>
                        </a:rPr>
                        <a:t>2007-12-19</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SGI</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latin typeface="Arial"/>
                        </a:rPr>
                        <a:t>InfiniBand</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512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512</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2048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4</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2048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a:latin typeface="Arial"/>
                        </a:rPr>
                        <a:t>1</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1000" b="0" i="0" u="none" strike="noStrike" dirty="0">
                          <a:latin typeface="Arial"/>
                        </a:rPr>
                        <a:t>2048</a:t>
                      </a:r>
                    </a:p>
                  </a:txBody>
                  <a:tcPr marL="5985" marR="5985" marT="59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ate Placeholder 1"/>
          <p:cNvSpPr>
            <a:spLocks noGrp="1"/>
          </p:cNvSpPr>
          <p:nvPr>
            <p:ph type="dt" sz="quarter" idx="10"/>
          </p:nvPr>
        </p:nvSpPr>
        <p:spPr>
          <a:noFill/>
        </p:spPr>
        <p:txBody>
          <a:bodyPr/>
          <a:lstStyle/>
          <a:p>
            <a:fld id="{F0EA825E-1099-4EEF-AFDE-59C87C74A2E9}" type="datetime6">
              <a:rPr lang="en-US" smtClean="0">
                <a:latin typeface="Arial" pitchFamily="34" charset="0"/>
              </a:rPr>
              <a:pPr/>
              <a:t>September 08</a:t>
            </a:fld>
            <a:endParaRPr lang="en-US" smtClean="0">
              <a:latin typeface="Arial" pitchFamily="34" charset="0"/>
            </a:endParaRPr>
          </a:p>
        </p:txBody>
      </p:sp>
      <p:sp>
        <p:nvSpPr>
          <p:cNvPr id="98307" name="Footer Placeholder 2"/>
          <p:cNvSpPr>
            <a:spLocks noGrp="1"/>
          </p:cNvSpPr>
          <p:nvPr>
            <p:ph type="ftr" sz="quarter" idx="11"/>
          </p:nvPr>
        </p:nvSpPr>
        <p:spPr>
          <a:noFill/>
        </p:spPr>
        <p:txBody>
          <a:bodyPr/>
          <a:lstStyle/>
          <a:p>
            <a:r>
              <a:rPr lang="en-US" smtClean="0">
                <a:latin typeface="Arial" pitchFamily="34" charset="0"/>
              </a:rPr>
              <a:t>Cray Inc. Proprietary</a:t>
            </a:r>
          </a:p>
        </p:txBody>
      </p:sp>
      <p:sp>
        <p:nvSpPr>
          <p:cNvPr id="98308" name="Slide Number Placeholder 3"/>
          <p:cNvSpPr>
            <a:spLocks noGrp="1"/>
          </p:cNvSpPr>
          <p:nvPr>
            <p:ph type="sldNum" sz="quarter" idx="12"/>
          </p:nvPr>
        </p:nvSpPr>
        <p:spPr>
          <a:noFill/>
        </p:spPr>
        <p:txBody>
          <a:bodyPr/>
          <a:lstStyle/>
          <a:p>
            <a:r>
              <a:rPr lang="en-US" smtClean="0">
                <a:latin typeface="Arial" pitchFamily="34" charset="0"/>
              </a:rPr>
              <a:t>Slide </a:t>
            </a:r>
            <a:fld id="{51A32D52-8F7E-4CEA-BCE1-65BAEB8D2E5C}" type="slidenum">
              <a:rPr lang="en-US" smtClean="0">
                <a:latin typeface="Arial" pitchFamily="34" charset="0"/>
              </a:rPr>
              <a:pPr/>
              <a:t>38</a:t>
            </a:fld>
            <a:r>
              <a:rPr lang="en-US" smtClean="0">
                <a:latin typeface="Arial" pitchFamily="34" charset="0"/>
              </a:rPr>
              <a:t> </a:t>
            </a:r>
          </a:p>
        </p:txBody>
      </p:sp>
      <p:sp>
        <p:nvSpPr>
          <p:cNvPr id="98309" name="Rectangle 7"/>
          <p:cNvSpPr txBox="1">
            <a:spLocks noGrp="1" noChangeArrowheads="1"/>
          </p:cNvSpPr>
          <p:nvPr/>
        </p:nvSpPr>
        <p:spPr bwMode="auto">
          <a:xfrm>
            <a:off x="7043738" y="6562725"/>
            <a:ext cx="1905000" cy="295275"/>
          </a:xfrm>
          <a:prstGeom prst="rect">
            <a:avLst/>
          </a:prstGeom>
          <a:noFill/>
          <a:ln w="9525">
            <a:noFill/>
            <a:miter lim="800000"/>
            <a:headEnd/>
            <a:tailEnd/>
          </a:ln>
        </p:spPr>
        <p:txBody>
          <a:bodyPr/>
          <a:lstStyle/>
          <a:p>
            <a:pPr algn="r"/>
            <a:r>
              <a:rPr lang="en-US" sz="1000"/>
              <a:t>Slide </a:t>
            </a:r>
            <a:fld id="{0A668FED-B974-48D1-B8F1-F9FFAC70AC3B}" type="slidenum">
              <a:rPr lang="en-US" sz="1000"/>
              <a:pPr algn="r"/>
              <a:t>38</a:t>
            </a:fld>
            <a:r>
              <a:rPr lang="en-US" sz="1000"/>
              <a:t> </a:t>
            </a:r>
          </a:p>
        </p:txBody>
      </p:sp>
      <p:sp>
        <p:nvSpPr>
          <p:cNvPr id="98310" name="Date Placeholder 1"/>
          <p:cNvSpPr txBox="1">
            <a:spLocks noGrp="1"/>
          </p:cNvSpPr>
          <p:nvPr/>
        </p:nvSpPr>
        <p:spPr bwMode="auto">
          <a:xfrm>
            <a:off x="211138" y="6564313"/>
            <a:ext cx="1819275" cy="293687"/>
          </a:xfrm>
          <a:prstGeom prst="rect">
            <a:avLst/>
          </a:prstGeom>
          <a:noFill/>
          <a:ln w="9525">
            <a:noFill/>
            <a:miter lim="800000"/>
            <a:headEnd/>
            <a:tailEnd/>
          </a:ln>
        </p:spPr>
        <p:txBody>
          <a:bodyPr/>
          <a:lstStyle/>
          <a:p>
            <a:fld id="{66469672-5618-4206-AC65-EE88C1744FF0}" type="datetime1">
              <a:rPr lang="en-US" sz="1000"/>
              <a:pPr/>
              <a:t>9/14/2008</a:t>
            </a:fld>
            <a:endParaRPr lang="en-US" sz="1000"/>
          </a:p>
        </p:txBody>
      </p:sp>
      <p:pic>
        <p:nvPicPr>
          <p:cNvPr id="98311" name="Picture 42" descr="roadmap2 copy"/>
          <p:cNvPicPr>
            <a:picLocks noChangeAspect="1" noChangeArrowheads="1"/>
          </p:cNvPicPr>
          <p:nvPr/>
        </p:nvPicPr>
        <p:blipFill>
          <a:blip r:embed="rId3"/>
          <a:srcRect/>
          <a:stretch>
            <a:fillRect/>
          </a:stretch>
        </p:blipFill>
        <p:spPr bwMode="auto">
          <a:xfrm>
            <a:off x="0" y="298450"/>
            <a:ext cx="9540875" cy="6559550"/>
          </a:xfrm>
          <a:prstGeom prst="rect">
            <a:avLst/>
          </a:prstGeom>
          <a:noFill/>
          <a:ln w="9525">
            <a:noFill/>
            <a:miter lim="800000"/>
            <a:headEnd/>
            <a:tailEnd/>
          </a:ln>
        </p:spPr>
      </p:pic>
      <p:sp>
        <p:nvSpPr>
          <p:cNvPr id="17" name="Rectangle 15"/>
          <p:cNvSpPr txBox="1">
            <a:spLocks noChangeArrowheads="1"/>
          </p:cNvSpPr>
          <p:nvPr/>
        </p:nvSpPr>
        <p:spPr bwMode="auto">
          <a:xfrm>
            <a:off x="279400" y="457200"/>
            <a:ext cx="6015038" cy="946150"/>
          </a:xfrm>
          <a:prstGeom prst="rect">
            <a:avLst/>
          </a:prstGeom>
          <a:noFill/>
          <a:ln w="9525">
            <a:noFill/>
            <a:miter lim="800000"/>
            <a:headEnd/>
            <a:tailEnd/>
          </a:ln>
        </p:spPr>
        <p:txBody>
          <a:bodyPr/>
          <a:lstStyle/>
          <a:p>
            <a:pPr>
              <a:defRPr/>
            </a:pPr>
            <a:r>
              <a:rPr lang="en-US" sz="3200" b="1" kern="0" dirty="0">
                <a:latin typeface="+mj-lt"/>
                <a:ea typeface="+mj-ea"/>
                <a:cs typeface="+mj-cs"/>
              </a:rPr>
              <a:t>The Cray Roadmap</a:t>
            </a:r>
            <a:r>
              <a:rPr lang="en-US" sz="2400" b="1" kern="0" dirty="0">
                <a:latin typeface="+mj-lt"/>
                <a:ea typeface="+mj-ea"/>
                <a:cs typeface="+mj-cs"/>
              </a:rPr>
              <a:t/>
            </a:r>
            <a:br>
              <a:rPr lang="en-US" sz="2400" b="1" kern="0" dirty="0">
                <a:latin typeface="+mj-lt"/>
                <a:ea typeface="+mj-ea"/>
                <a:cs typeface="+mj-cs"/>
              </a:rPr>
            </a:br>
            <a:r>
              <a:rPr lang="en-US" sz="2000" b="1" kern="0" dirty="0">
                <a:latin typeface="+mj-lt"/>
                <a:ea typeface="+mj-ea"/>
                <a:cs typeface="+mj-cs"/>
              </a:rPr>
              <a:t>Realizing Our Adaptive </a:t>
            </a:r>
            <a:br>
              <a:rPr lang="en-US" sz="2000" b="1" kern="0" dirty="0">
                <a:latin typeface="+mj-lt"/>
                <a:ea typeface="+mj-ea"/>
                <a:cs typeface="+mj-cs"/>
              </a:rPr>
            </a:br>
            <a:r>
              <a:rPr lang="en-US" sz="2000" b="1" kern="0" dirty="0">
                <a:latin typeface="+mj-lt"/>
                <a:ea typeface="+mj-ea"/>
                <a:cs typeface="+mj-cs"/>
              </a:rPr>
              <a:t>Supercomputing Vision</a:t>
            </a:r>
          </a:p>
        </p:txBody>
      </p:sp>
      <p:sp>
        <p:nvSpPr>
          <p:cNvPr id="98313" name="Date Placeholder 2"/>
          <p:cNvSpPr txBox="1">
            <a:spLocks noGrp="1"/>
          </p:cNvSpPr>
          <p:nvPr/>
        </p:nvSpPr>
        <p:spPr bwMode="auto">
          <a:xfrm>
            <a:off x="211138" y="6564313"/>
            <a:ext cx="1819275" cy="293687"/>
          </a:xfrm>
          <a:prstGeom prst="rect">
            <a:avLst/>
          </a:prstGeom>
          <a:noFill/>
          <a:ln w="9525">
            <a:noFill/>
            <a:miter lim="800000"/>
            <a:headEnd/>
            <a:tailEnd/>
          </a:ln>
        </p:spPr>
        <p:txBody>
          <a:bodyPr/>
          <a:lstStyle/>
          <a:p>
            <a:fld id="{1AE05F92-F3BF-4638-B8C2-5BE0A4EDE3BD}" type="datetime1">
              <a:rPr lang="en-US" sz="1000"/>
              <a:pPr/>
              <a:t>9/14/2008</a:t>
            </a:fld>
            <a:endParaRPr lang="en-US" sz="1000"/>
          </a:p>
        </p:txBody>
      </p:sp>
      <p:sp>
        <p:nvSpPr>
          <p:cNvPr id="21" name="AutoShape 3"/>
          <p:cNvSpPr>
            <a:spLocks noChangeArrowheads="1"/>
          </p:cNvSpPr>
          <p:nvPr/>
        </p:nvSpPr>
        <p:spPr bwMode="auto">
          <a:xfrm rot="19642434">
            <a:off x="360363" y="4454525"/>
            <a:ext cx="906462" cy="1019175"/>
          </a:xfrm>
          <a:prstGeom prst="rightArrow">
            <a:avLst>
              <a:gd name="adj1" fmla="val 79463"/>
              <a:gd name="adj2" fmla="val 83495"/>
            </a:avLst>
          </a:prstGeom>
          <a:gradFill rotWithShape="1">
            <a:gsLst>
              <a:gs pos="0">
                <a:srgbClr val="C3C8C8">
                  <a:alpha val="50000"/>
                </a:srgbClr>
              </a:gs>
              <a:gs pos="100000">
                <a:srgbClr val="C3C8C8">
                  <a:gamma/>
                  <a:tint val="33725"/>
                  <a:invGamma/>
                </a:srgbClr>
              </a:gs>
            </a:gsLst>
            <a:lin ang="0" scaled="1"/>
          </a:gradFill>
          <a:ln w="9525">
            <a:noFill/>
            <a:miter lim="800000"/>
            <a:headEnd/>
            <a:tailEnd/>
          </a:ln>
          <a:effectLst/>
        </p:spPr>
        <p:txBody>
          <a:bodyPr anchor="ctr">
            <a:spAutoFit/>
          </a:bodyPr>
          <a:lstStyle/>
          <a:p>
            <a:pPr fontAlgn="auto">
              <a:spcBef>
                <a:spcPts val="0"/>
              </a:spcBef>
              <a:spcAft>
                <a:spcPts val="0"/>
              </a:spcAft>
              <a:defRPr/>
            </a:pPr>
            <a:endParaRPr lang="en-US" sz="1800" kern="0">
              <a:solidFill>
                <a:sysClr val="windowText" lastClr="000000"/>
              </a:solidFill>
              <a:latin typeface="Arial" charset="0"/>
            </a:endParaRPr>
          </a:p>
        </p:txBody>
      </p:sp>
      <p:sp>
        <p:nvSpPr>
          <p:cNvPr id="22" name="AutoShape 4"/>
          <p:cNvSpPr>
            <a:spLocks noChangeArrowheads="1"/>
          </p:cNvSpPr>
          <p:nvPr/>
        </p:nvSpPr>
        <p:spPr bwMode="auto">
          <a:xfrm rot="19061704">
            <a:off x="1798638" y="4932363"/>
            <a:ext cx="906462" cy="1019175"/>
          </a:xfrm>
          <a:prstGeom prst="rightArrow">
            <a:avLst>
              <a:gd name="adj1" fmla="val 79463"/>
              <a:gd name="adj2" fmla="val 83495"/>
            </a:avLst>
          </a:prstGeom>
          <a:gradFill rotWithShape="1">
            <a:gsLst>
              <a:gs pos="0">
                <a:srgbClr val="D9D9D9">
                  <a:alpha val="0"/>
                </a:srgbClr>
              </a:gs>
              <a:gs pos="100000">
                <a:srgbClr val="8F8F8F">
                  <a:alpha val="79999"/>
                </a:srgbClr>
              </a:gs>
            </a:gsLst>
            <a:lin ang="0" scaled="1"/>
          </a:gradFill>
          <a:ln w="9525">
            <a:noFill/>
            <a:miter lim="800000"/>
            <a:headEnd/>
            <a:tailEnd/>
          </a:ln>
        </p:spPr>
        <p:txBody>
          <a:bodyPr anchor="ctr">
            <a:spAutoFit/>
          </a:bodyPr>
          <a:lstStyle/>
          <a:p>
            <a:pPr fontAlgn="auto">
              <a:spcBef>
                <a:spcPts val="0"/>
              </a:spcBef>
              <a:spcAft>
                <a:spcPts val="0"/>
              </a:spcAft>
              <a:defRPr/>
            </a:pPr>
            <a:endParaRPr lang="en-US" sz="1800" kern="0">
              <a:solidFill>
                <a:sysClr val="windowText" lastClr="000000"/>
              </a:solidFill>
              <a:latin typeface="Arial" charset="0"/>
            </a:endParaRPr>
          </a:p>
        </p:txBody>
      </p:sp>
      <p:sp>
        <p:nvSpPr>
          <p:cNvPr id="23" name="AutoShape 5"/>
          <p:cNvSpPr>
            <a:spLocks noChangeArrowheads="1"/>
          </p:cNvSpPr>
          <p:nvPr/>
        </p:nvSpPr>
        <p:spPr bwMode="auto">
          <a:xfrm rot="18056192">
            <a:off x="3498850" y="5451475"/>
            <a:ext cx="815975" cy="1019175"/>
          </a:xfrm>
          <a:prstGeom prst="rightArrow">
            <a:avLst>
              <a:gd name="adj1" fmla="val 79463"/>
              <a:gd name="adj2" fmla="val 83495"/>
            </a:avLst>
          </a:prstGeom>
          <a:gradFill rotWithShape="1">
            <a:gsLst>
              <a:gs pos="0">
                <a:srgbClr val="C3C8C8">
                  <a:alpha val="50000"/>
                </a:srgbClr>
              </a:gs>
              <a:gs pos="100000">
                <a:srgbClr val="EBECEC"/>
              </a:gs>
            </a:gsLst>
            <a:lin ang="0" scaled="1"/>
          </a:gradFill>
          <a:ln w="9525">
            <a:noFill/>
            <a:miter lim="800000"/>
            <a:headEnd/>
            <a:tailEnd/>
          </a:ln>
        </p:spPr>
        <p:txBody>
          <a:bodyPr vert="eaVert" anchor="ctr">
            <a:spAutoFit/>
          </a:bodyPr>
          <a:lstStyle/>
          <a:p>
            <a:pPr fontAlgn="auto">
              <a:spcBef>
                <a:spcPts val="0"/>
              </a:spcBef>
              <a:spcAft>
                <a:spcPts val="0"/>
              </a:spcAft>
              <a:defRPr/>
            </a:pPr>
            <a:endParaRPr lang="en-US" sz="1800" kern="0">
              <a:solidFill>
                <a:sysClr val="windowText" lastClr="000000"/>
              </a:solidFill>
              <a:latin typeface="Arial" charset="0"/>
            </a:endParaRPr>
          </a:p>
        </p:txBody>
      </p:sp>
      <p:sp>
        <p:nvSpPr>
          <p:cNvPr id="98317" name="Rectangle 10"/>
          <p:cNvSpPr>
            <a:spLocks noChangeArrowheads="1"/>
          </p:cNvSpPr>
          <p:nvPr/>
        </p:nvSpPr>
        <p:spPr bwMode="auto">
          <a:xfrm>
            <a:off x="1398588" y="4078288"/>
            <a:ext cx="919162" cy="238125"/>
          </a:xfrm>
          <a:prstGeom prst="rect">
            <a:avLst/>
          </a:prstGeom>
          <a:noFill/>
          <a:ln w="9525">
            <a:noFill/>
            <a:miter lim="800000"/>
            <a:headEnd/>
            <a:tailEnd/>
          </a:ln>
        </p:spPr>
        <p:txBody>
          <a:bodyPr wrap="none" anchor="ctr"/>
          <a:lstStyle/>
          <a:p>
            <a:r>
              <a:rPr lang="en-US">
                <a:latin typeface="Arial Unicode MS" pitchFamily="34" charset="-128"/>
              </a:rPr>
              <a:t>Cray XT4</a:t>
            </a:r>
          </a:p>
        </p:txBody>
      </p:sp>
      <p:sp>
        <p:nvSpPr>
          <p:cNvPr id="25" name="Text Box 18"/>
          <p:cNvSpPr txBox="1">
            <a:spLocks noChangeArrowheads="1"/>
          </p:cNvSpPr>
          <p:nvPr/>
        </p:nvSpPr>
        <p:spPr bwMode="auto">
          <a:xfrm rot="1882380">
            <a:off x="5673725" y="5030788"/>
            <a:ext cx="577850" cy="304800"/>
          </a:xfrm>
          <a:prstGeom prst="rect">
            <a:avLst/>
          </a:prstGeom>
          <a:noFill/>
          <a:ln w="9525">
            <a:noFill/>
            <a:miter lim="800000"/>
            <a:headEnd/>
            <a:tailEnd/>
          </a:ln>
        </p:spPr>
        <p:txBody>
          <a:bodyPr wrap="none">
            <a:spAutoFit/>
          </a:bodyPr>
          <a:lstStyle/>
          <a:p>
            <a:pPr fontAlgn="auto">
              <a:spcBef>
                <a:spcPts val="0"/>
              </a:spcBef>
              <a:spcAft>
                <a:spcPts val="0"/>
              </a:spcAft>
              <a:defRPr/>
            </a:pPr>
            <a:r>
              <a:rPr lang="en-US" kern="0" dirty="0">
                <a:solidFill>
                  <a:sysClr val="windowText" lastClr="000000"/>
                </a:solidFill>
                <a:latin typeface="Arial" charset="0"/>
              </a:rPr>
              <a:t>2008</a:t>
            </a:r>
          </a:p>
        </p:txBody>
      </p:sp>
      <p:sp>
        <p:nvSpPr>
          <p:cNvPr id="98319" name="Rectangle 19"/>
          <p:cNvSpPr>
            <a:spLocks noChangeArrowheads="1"/>
          </p:cNvSpPr>
          <p:nvPr/>
        </p:nvSpPr>
        <p:spPr bwMode="auto">
          <a:xfrm>
            <a:off x="4562475" y="3981450"/>
            <a:ext cx="919163" cy="238125"/>
          </a:xfrm>
          <a:prstGeom prst="rect">
            <a:avLst/>
          </a:prstGeom>
          <a:noFill/>
          <a:ln w="9525">
            <a:noFill/>
            <a:miter lim="800000"/>
            <a:headEnd/>
            <a:tailEnd/>
          </a:ln>
        </p:spPr>
        <p:txBody>
          <a:bodyPr wrap="none" anchor="ctr"/>
          <a:lstStyle/>
          <a:p>
            <a:r>
              <a:rPr lang="en-US">
                <a:latin typeface="Arial Unicode MS" pitchFamily="34" charset="-128"/>
              </a:rPr>
              <a:t>Cray XMT</a:t>
            </a:r>
          </a:p>
        </p:txBody>
      </p:sp>
      <p:pic>
        <p:nvPicPr>
          <p:cNvPr id="98320" name="Picture 20" descr="XMT_front"/>
          <p:cNvPicPr>
            <a:picLocks noChangeAspect="1" noChangeArrowheads="1"/>
          </p:cNvPicPr>
          <p:nvPr/>
        </p:nvPicPr>
        <p:blipFill>
          <a:blip r:embed="rId4"/>
          <a:srcRect/>
          <a:stretch>
            <a:fillRect/>
          </a:stretch>
        </p:blipFill>
        <p:spPr bwMode="auto">
          <a:xfrm>
            <a:off x="4567238" y="4271963"/>
            <a:ext cx="893762" cy="693737"/>
          </a:xfrm>
          <a:prstGeom prst="rect">
            <a:avLst/>
          </a:prstGeom>
          <a:noFill/>
          <a:ln w="9525">
            <a:noFill/>
            <a:miter lim="800000"/>
            <a:headEnd/>
            <a:tailEnd/>
          </a:ln>
        </p:spPr>
      </p:pic>
      <p:pic>
        <p:nvPicPr>
          <p:cNvPr id="98321" name="Picture 21" descr="XT4_front"/>
          <p:cNvPicPr>
            <a:picLocks noChangeAspect="1" noChangeArrowheads="1"/>
          </p:cNvPicPr>
          <p:nvPr/>
        </p:nvPicPr>
        <p:blipFill>
          <a:blip r:embed="rId5"/>
          <a:srcRect/>
          <a:stretch>
            <a:fillRect/>
          </a:stretch>
        </p:blipFill>
        <p:spPr bwMode="auto">
          <a:xfrm>
            <a:off x="1138238" y="4298950"/>
            <a:ext cx="1481137" cy="674688"/>
          </a:xfrm>
          <a:prstGeom prst="rect">
            <a:avLst/>
          </a:prstGeom>
          <a:noFill/>
          <a:ln w="9525">
            <a:noFill/>
            <a:miter lim="800000"/>
            <a:headEnd/>
            <a:tailEnd/>
          </a:ln>
        </p:spPr>
      </p:pic>
      <p:sp>
        <p:nvSpPr>
          <p:cNvPr id="30" name="Text Box 23"/>
          <p:cNvSpPr txBox="1">
            <a:spLocks noChangeArrowheads="1"/>
          </p:cNvSpPr>
          <p:nvPr/>
        </p:nvSpPr>
        <p:spPr bwMode="auto">
          <a:xfrm rot="2274578">
            <a:off x="5882899" y="3671346"/>
            <a:ext cx="701784" cy="369332"/>
          </a:xfrm>
          <a:prstGeom prst="rect">
            <a:avLst/>
          </a:prstGeom>
          <a:noFill/>
          <a:ln w="9525">
            <a:noFill/>
            <a:miter lim="800000"/>
            <a:headEnd/>
            <a:tailEnd/>
          </a:ln>
        </p:spPr>
        <p:txBody>
          <a:bodyPr wrap="square">
            <a:spAutoFit/>
          </a:bodyPr>
          <a:lstStyle/>
          <a:p>
            <a:pPr fontAlgn="auto">
              <a:spcBef>
                <a:spcPts val="0"/>
              </a:spcBef>
              <a:spcAft>
                <a:spcPts val="0"/>
              </a:spcAft>
              <a:defRPr/>
            </a:pPr>
            <a:r>
              <a:rPr lang="en-US" kern="0" dirty="0">
                <a:solidFill>
                  <a:sysClr val="windowText" lastClr="000000"/>
                </a:solidFill>
                <a:latin typeface="Arial" charset="0"/>
              </a:rPr>
              <a:t>2009</a:t>
            </a:r>
          </a:p>
        </p:txBody>
      </p:sp>
      <p:sp>
        <p:nvSpPr>
          <p:cNvPr id="98323" name="Rectangle 25"/>
          <p:cNvSpPr>
            <a:spLocks noChangeArrowheads="1"/>
          </p:cNvSpPr>
          <p:nvPr/>
        </p:nvSpPr>
        <p:spPr bwMode="auto">
          <a:xfrm>
            <a:off x="2636838" y="2744788"/>
            <a:ext cx="906462" cy="263525"/>
          </a:xfrm>
          <a:prstGeom prst="rect">
            <a:avLst/>
          </a:prstGeom>
          <a:noFill/>
          <a:ln w="9525" algn="ctr">
            <a:noFill/>
            <a:miter lim="800000"/>
            <a:headEnd/>
            <a:tailEnd/>
          </a:ln>
        </p:spPr>
        <p:txBody>
          <a:bodyPr wrap="none" anchor="ctr"/>
          <a:lstStyle/>
          <a:p>
            <a:pPr>
              <a:lnSpc>
                <a:spcPct val="80000"/>
              </a:lnSpc>
            </a:pPr>
            <a:r>
              <a:rPr lang="en-US">
                <a:latin typeface="Arial Unicode MS" pitchFamily="34" charset="-128"/>
              </a:rPr>
              <a:t>Cray XT5 &amp; XT5</a:t>
            </a:r>
            <a:r>
              <a:rPr lang="en-US" baseline="-25000">
                <a:latin typeface="Arial Unicode MS" pitchFamily="34" charset="-128"/>
              </a:rPr>
              <a:t>h</a:t>
            </a:r>
          </a:p>
        </p:txBody>
      </p:sp>
      <p:sp>
        <p:nvSpPr>
          <p:cNvPr id="98324" name="Rectangle 32"/>
          <p:cNvSpPr>
            <a:spLocks noChangeArrowheads="1"/>
          </p:cNvSpPr>
          <p:nvPr/>
        </p:nvSpPr>
        <p:spPr bwMode="auto">
          <a:xfrm>
            <a:off x="7791450" y="554038"/>
            <a:ext cx="1152525" cy="263525"/>
          </a:xfrm>
          <a:prstGeom prst="rect">
            <a:avLst/>
          </a:prstGeom>
          <a:noFill/>
          <a:ln w="9525">
            <a:noFill/>
            <a:miter lim="800000"/>
            <a:headEnd/>
            <a:tailEnd/>
          </a:ln>
        </p:spPr>
        <p:txBody>
          <a:bodyPr wrap="none" anchor="ctr"/>
          <a:lstStyle/>
          <a:p>
            <a:r>
              <a:rPr lang="en-US" i="1">
                <a:latin typeface="Arial Unicode MS" pitchFamily="34" charset="-128"/>
              </a:rPr>
              <a:t>“Granite”</a:t>
            </a:r>
          </a:p>
        </p:txBody>
      </p:sp>
      <p:sp>
        <p:nvSpPr>
          <p:cNvPr id="35" name="Text Box 34"/>
          <p:cNvSpPr txBox="1">
            <a:spLocks noChangeArrowheads="1"/>
          </p:cNvSpPr>
          <p:nvPr/>
        </p:nvSpPr>
        <p:spPr bwMode="auto">
          <a:xfrm rot="2724515">
            <a:off x="6361907" y="2669381"/>
            <a:ext cx="582612"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kern="0" dirty="0">
                <a:solidFill>
                  <a:sysClr val="windowText" lastClr="000000"/>
                </a:solidFill>
                <a:latin typeface="Arial" charset="0"/>
              </a:rPr>
              <a:t>2010</a:t>
            </a:r>
          </a:p>
        </p:txBody>
      </p:sp>
      <p:sp>
        <p:nvSpPr>
          <p:cNvPr id="36" name="Text Box 36"/>
          <p:cNvSpPr txBox="1">
            <a:spLocks noChangeArrowheads="1"/>
          </p:cNvSpPr>
          <p:nvPr/>
        </p:nvSpPr>
        <p:spPr bwMode="auto">
          <a:xfrm>
            <a:off x="1209675" y="5640388"/>
            <a:ext cx="1296988" cy="369887"/>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en-US" sz="1800" kern="0" dirty="0">
                <a:solidFill>
                  <a:srgbClr val="3B3B3B"/>
                </a:solidFill>
                <a:latin typeface="Arial" charset="0"/>
              </a:rPr>
              <a:t>Vector</a:t>
            </a:r>
          </a:p>
        </p:txBody>
      </p:sp>
      <p:sp>
        <p:nvSpPr>
          <p:cNvPr id="37" name="Text Box 37"/>
          <p:cNvSpPr txBox="1">
            <a:spLocks noChangeArrowheads="1"/>
          </p:cNvSpPr>
          <p:nvPr/>
        </p:nvSpPr>
        <p:spPr bwMode="auto">
          <a:xfrm>
            <a:off x="0" y="4970463"/>
            <a:ext cx="1296988" cy="366712"/>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en-US" sz="1800" kern="0" dirty="0">
                <a:solidFill>
                  <a:srgbClr val="3B3B3B"/>
                </a:solidFill>
                <a:latin typeface="Arial" charset="0"/>
              </a:rPr>
              <a:t>Scalar</a:t>
            </a:r>
          </a:p>
        </p:txBody>
      </p:sp>
      <p:sp>
        <p:nvSpPr>
          <p:cNvPr id="38" name="Text Box 38"/>
          <p:cNvSpPr txBox="1">
            <a:spLocks noChangeArrowheads="1"/>
          </p:cNvSpPr>
          <p:nvPr/>
        </p:nvSpPr>
        <p:spPr bwMode="auto">
          <a:xfrm>
            <a:off x="2087563" y="6348413"/>
            <a:ext cx="1800225" cy="366712"/>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en-US" sz="1800" kern="0" dirty="0">
                <a:solidFill>
                  <a:srgbClr val="3B3B3B"/>
                </a:solidFill>
                <a:latin typeface="Arial" charset="0"/>
              </a:rPr>
              <a:t>Multithreaded</a:t>
            </a:r>
          </a:p>
        </p:txBody>
      </p:sp>
      <p:sp>
        <p:nvSpPr>
          <p:cNvPr id="98329" name="Text Box 26"/>
          <p:cNvSpPr txBox="1">
            <a:spLocks noChangeArrowheads="1"/>
          </p:cNvSpPr>
          <p:nvPr/>
        </p:nvSpPr>
        <p:spPr bwMode="auto">
          <a:xfrm>
            <a:off x="7305675" y="2335213"/>
            <a:ext cx="1838325" cy="488950"/>
          </a:xfrm>
          <a:prstGeom prst="rect">
            <a:avLst/>
          </a:prstGeom>
          <a:noFill/>
          <a:ln w="9525">
            <a:noFill/>
            <a:miter lim="800000"/>
            <a:headEnd/>
            <a:tailEnd/>
          </a:ln>
        </p:spPr>
        <p:txBody>
          <a:bodyPr>
            <a:spAutoFit/>
          </a:bodyPr>
          <a:lstStyle/>
          <a:p>
            <a:r>
              <a:rPr lang="en-US" sz="1300" b="1">
                <a:solidFill>
                  <a:schemeClr val="tx2"/>
                </a:solidFill>
                <a:latin typeface="Arial Unicode MS" pitchFamily="34" charset="-128"/>
              </a:rPr>
              <a:t>Cascade Program</a:t>
            </a:r>
          </a:p>
          <a:p>
            <a:endParaRPr lang="en-US" sz="1300">
              <a:latin typeface="Arial Unicode MS" pitchFamily="34" charset="-128"/>
            </a:endParaRPr>
          </a:p>
        </p:txBody>
      </p:sp>
      <p:pic>
        <p:nvPicPr>
          <p:cNvPr id="98330" name="Picture 27" descr="xt5h_angled"/>
          <p:cNvPicPr>
            <a:picLocks noChangeAspect="1" noChangeArrowheads="1"/>
          </p:cNvPicPr>
          <p:nvPr/>
        </p:nvPicPr>
        <p:blipFill>
          <a:blip r:embed="rId6"/>
          <a:srcRect/>
          <a:stretch>
            <a:fillRect/>
          </a:stretch>
        </p:blipFill>
        <p:spPr bwMode="auto">
          <a:xfrm>
            <a:off x="2405063" y="3001963"/>
            <a:ext cx="1887537" cy="1384300"/>
          </a:xfrm>
          <a:prstGeom prst="rect">
            <a:avLst/>
          </a:prstGeom>
          <a:noFill/>
          <a:ln w="9525">
            <a:noFill/>
            <a:miter lim="800000"/>
            <a:headEnd/>
            <a:tailEnd/>
          </a:ln>
        </p:spPr>
      </p:pic>
      <p:sp>
        <p:nvSpPr>
          <p:cNvPr id="41" name="Oval 24"/>
          <p:cNvSpPr>
            <a:spLocks noChangeArrowheads="1"/>
          </p:cNvSpPr>
          <p:nvPr/>
        </p:nvSpPr>
        <p:spPr bwMode="auto">
          <a:xfrm rot="19138623">
            <a:off x="4130675" y="1882775"/>
            <a:ext cx="2154238" cy="528638"/>
          </a:xfrm>
          <a:prstGeom prst="ellipse">
            <a:avLst/>
          </a:prstGeom>
          <a:solidFill>
            <a:srgbClr val="003399">
              <a:alpha val="28000"/>
            </a:srgbClr>
          </a:solidFill>
          <a:ln w="6350" algn="ctr">
            <a:noFill/>
            <a:round/>
            <a:headEnd/>
            <a:tailEnd/>
          </a:ln>
        </p:spPr>
        <p:txBody>
          <a:bodyPr wrap="none" anchor="ctr"/>
          <a:lstStyle/>
          <a:p>
            <a:pPr fontAlgn="auto">
              <a:spcBef>
                <a:spcPts val="0"/>
              </a:spcBef>
              <a:spcAft>
                <a:spcPts val="0"/>
              </a:spcAft>
              <a:defRPr/>
            </a:pPr>
            <a:endParaRPr lang="en-US" sz="900" kern="0">
              <a:solidFill>
                <a:srgbClr val="FFFFFF"/>
              </a:solidFill>
              <a:effectLst>
                <a:outerShdw blurRad="38100" dist="38100" dir="2700000" algn="tl">
                  <a:srgbClr val="C3C8C8"/>
                </a:outerShdw>
              </a:effectLst>
              <a:latin typeface="Arial Unicode MS" pitchFamily="34" charset="-128"/>
            </a:endParaRPr>
          </a:p>
        </p:txBody>
      </p:sp>
      <p:sp>
        <p:nvSpPr>
          <p:cNvPr id="32" name="Text Box 34"/>
          <p:cNvSpPr txBox="1">
            <a:spLocks noChangeArrowheads="1"/>
          </p:cNvSpPr>
          <p:nvPr/>
        </p:nvSpPr>
        <p:spPr bwMode="auto">
          <a:xfrm rot="2724515">
            <a:off x="7144544" y="1870869"/>
            <a:ext cx="687387"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kern="0" dirty="0">
                <a:solidFill>
                  <a:sysClr val="windowText" lastClr="000000"/>
                </a:solidFill>
                <a:latin typeface="Arial" charset="0"/>
              </a:rPr>
              <a:t>2011+</a:t>
            </a:r>
          </a:p>
        </p:txBody>
      </p:sp>
      <p:sp>
        <p:nvSpPr>
          <p:cNvPr id="98333" name="Rectangle 22"/>
          <p:cNvSpPr>
            <a:spLocks noChangeArrowheads="1"/>
          </p:cNvSpPr>
          <p:nvPr/>
        </p:nvSpPr>
        <p:spPr bwMode="auto">
          <a:xfrm>
            <a:off x="5045075" y="1808163"/>
            <a:ext cx="842963" cy="263525"/>
          </a:xfrm>
          <a:prstGeom prst="rect">
            <a:avLst/>
          </a:prstGeom>
          <a:noFill/>
          <a:ln w="9525">
            <a:noFill/>
            <a:miter lim="800000"/>
            <a:headEnd/>
            <a:tailEnd/>
          </a:ln>
        </p:spPr>
        <p:txBody>
          <a:bodyPr wrap="none" anchor="ctr"/>
          <a:lstStyle/>
          <a:p>
            <a:r>
              <a:rPr lang="en-US" i="1">
                <a:latin typeface="Arial Unicode MS" pitchFamily="34" charset="-128"/>
              </a:rPr>
              <a:t>“Baker”</a:t>
            </a:r>
          </a:p>
        </p:txBody>
      </p:sp>
      <p:sp>
        <p:nvSpPr>
          <p:cNvPr id="31" name="Oval 24"/>
          <p:cNvSpPr>
            <a:spLocks noChangeArrowheads="1"/>
          </p:cNvSpPr>
          <p:nvPr/>
        </p:nvSpPr>
        <p:spPr bwMode="auto">
          <a:xfrm>
            <a:off x="5640388" y="1612900"/>
            <a:ext cx="179387" cy="173038"/>
          </a:xfrm>
          <a:prstGeom prst="ellipse">
            <a:avLst/>
          </a:prstGeom>
          <a:gradFill rotWithShape="1">
            <a:gsLst>
              <a:gs pos="0">
                <a:srgbClr val="000000">
                  <a:gamma/>
                  <a:tint val="0"/>
                  <a:invGamma/>
                  <a:alpha val="20000"/>
                </a:srgbClr>
              </a:gs>
              <a:gs pos="100000">
                <a:srgbClr val="000000">
                  <a:alpha val="80000"/>
                </a:srgbClr>
              </a:gs>
            </a:gsLst>
            <a:path path="shape">
              <a:fillToRect l="50000" t="50000" r="50000" b="50000"/>
            </a:path>
          </a:gradFill>
          <a:ln w="6350" algn="ctr">
            <a:solidFill>
              <a:srgbClr val="00003A"/>
            </a:solidFill>
            <a:round/>
            <a:headEnd/>
            <a:tailEnd/>
          </a:ln>
          <a:effectLst/>
        </p:spPr>
        <p:txBody>
          <a:bodyPr wrap="none" anchor="ctr"/>
          <a:lstStyle/>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a:p>
            <a:pPr fontAlgn="auto">
              <a:spcBef>
                <a:spcPts val="0"/>
              </a:spcBef>
              <a:spcAft>
                <a:spcPts val="0"/>
              </a:spcAft>
              <a:defRPr/>
            </a:pPr>
            <a:endParaRPr lang="en-US" sz="900" kern="0" dirty="0">
              <a:solidFill>
                <a:srgbClr val="FFFFFF"/>
              </a:solidFill>
              <a:effectLst>
                <a:outerShdw blurRad="38100" dist="38100" dir="2700000" algn="tl">
                  <a:srgbClr val="C3C8C8"/>
                </a:outerShdw>
              </a:effectLst>
              <a:latin typeface="Arial Unicode MS" pitchFamily="34" charset="-128"/>
            </a:endParaRPr>
          </a:p>
        </p:txBody>
      </p:sp>
      <p:sp>
        <p:nvSpPr>
          <p:cNvPr id="34" name="Oval 33"/>
          <p:cNvSpPr>
            <a:spLocks noChangeArrowheads="1"/>
          </p:cNvSpPr>
          <p:nvPr/>
        </p:nvSpPr>
        <p:spPr bwMode="auto">
          <a:xfrm>
            <a:off x="7794625" y="812800"/>
            <a:ext cx="179388" cy="173038"/>
          </a:xfrm>
          <a:prstGeom prst="ellipse">
            <a:avLst/>
          </a:prstGeom>
          <a:gradFill rotWithShape="1">
            <a:gsLst>
              <a:gs pos="0">
                <a:srgbClr val="000000">
                  <a:gamma/>
                  <a:tint val="0"/>
                  <a:invGamma/>
                  <a:alpha val="20000"/>
                </a:srgbClr>
              </a:gs>
              <a:gs pos="100000">
                <a:srgbClr val="000000">
                  <a:alpha val="80000"/>
                </a:srgbClr>
              </a:gs>
            </a:gsLst>
            <a:path path="shape">
              <a:fillToRect l="50000" t="50000" r="50000" b="50000"/>
            </a:path>
          </a:gradFill>
          <a:ln w="6350" algn="ctr">
            <a:solidFill>
              <a:srgbClr val="00003A"/>
            </a:solidFill>
            <a:round/>
            <a:headEnd/>
            <a:tailEnd/>
          </a:ln>
          <a:effectLst/>
        </p:spPr>
        <p:txBody>
          <a:bodyPr wrap="none" anchor="ctr"/>
          <a:lstStyle/>
          <a:p>
            <a:pPr fontAlgn="auto">
              <a:spcBef>
                <a:spcPts val="0"/>
              </a:spcBef>
              <a:spcAft>
                <a:spcPts val="0"/>
              </a:spcAft>
              <a:defRPr/>
            </a:pPr>
            <a:endParaRPr lang="en-US" sz="900" kern="0">
              <a:solidFill>
                <a:srgbClr val="FFFFFF"/>
              </a:solidFill>
              <a:effectLst>
                <a:outerShdw blurRad="38100" dist="38100" dir="2700000" algn="tl">
                  <a:srgbClr val="C3C8C8"/>
                </a:outerShdw>
              </a:effectLst>
              <a:latin typeface="Arial Unicode MS" pitchFamily="34" charset="-128"/>
            </a:endParaRPr>
          </a:p>
        </p:txBody>
      </p:sp>
      <p:sp>
        <p:nvSpPr>
          <p:cNvPr id="43" name="Oval 33"/>
          <p:cNvSpPr>
            <a:spLocks noChangeArrowheads="1"/>
          </p:cNvSpPr>
          <p:nvPr/>
        </p:nvSpPr>
        <p:spPr bwMode="auto">
          <a:xfrm>
            <a:off x="7159625" y="1046163"/>
            <a:ext cx="179388" cy="173037"/>
          </a:xfrm>
          <a:prstGeom prst="ellipse">
            <a:avLst/>
          </a:prstGeom>
          <a:gradFill rotWithShape="1">
            <a:gsLst>
              <a:gs pos="0">
                <a:srgbClr val="000000">
                  <a:gamma/>
                  <a:tint val="0"/>
                  <a:invGamma/>
                  <a:alpha val="20000"/>
                </a:srgbClr>
              </a:gs>
              <a:gs pos="100000">
                <a:srgbClr val="000000">
                  <a:alpha val="80000"/>
                </a:srgbClr>
              </a:gs>
            </a:gsLst>
            <a:path path="shape">
              <a:fillToRect l="50000" t="50000" r="50000" b="50000"/>
            </a:path>
          </a:gradFill>
          <a:ln w="6350" algn="ctr">
            <a:solidFill>
              <a:srgbClr val="00003A"/>
            </a:solidFill>
            <a:round/>
            <a:headEnd/>
            <a:tailEnd/>
          </a:ln>
          <a:effectLst/>
        </p:spPr>
        <p:txBody>
          <a:bodyPr wrap="none" anchor="ctr"/>
          <a:lstStyle/>
          <a:p>
            <a:pPr fontAlgn="auto">
              <a:spcBef>
                <a:spcPts val="0"/>
              </a:spcBef>
              <a:spcAft>
                <a:spcPts val="0"/>
              </a:spcAft>
              <a:defRPr/>
            </a:pPr>
            <a:endParaRPr lang="en-US" sz="900" kern="0">
              <a:solidFill>
                <a:srgbClr val="FFFFFF"/>
              </a:solidFill>
              <a:effectLst>
                <a:outerShdw blurRad="38100" dist="38100" dir="2700000" algn="tl">
                  <a:srgbClr val="C3C8C8"/>
                </a:outerShdw>
              </a:effectLst>
              <a:latin typeface="Arial Unicode MS" pitchFamily="34" charset="-128"/>
            </a:endParaRPr>
          </a:p>
        </p:txBody>
      </p:sp>
      <p:sp>
        <p:nvSpPr>
          <p:cNvPr id="98337" name="Rectangle 32"/>
          <p:cNvSpPr>
            <a:spLocks noChangeArrowheads="1"/>
          </p:cNvSpPr>
          <p:nvPr/>
        </p:nvSpPr>
        <p:spPr bwMode="auto">
          <a:xfrm>
            <a:off x="6835775" y="1223963"/>
            <a:ext cx="1152525" cy="263525"/>
          </a:xfrm>
          <a:prstGeom prst="rect">
            <a:avLst/>
          </a:prstGeom>
          <a:noFill/>
          <a:ln w="9525">
            <a:noFill/>
            <a:miter lim="800000"/>
            <a:headEnd/>
            <a:tailEnd/>
          </a:ln>
        </p:spPr>
        <p:txBody>
          <a:bodyPr wrap="none" anchor="ctr"/>
          <a:lstStyle/>
          <a:p>
            <a:r>
              <a:rPr lang="en-US" i="1">
                <a:latin typeface="Arial Unicode MS" pitchFamily="34" charset="-128"/>
              </a:rPr>
              <a:t>“Marble”</a:t>
            </a:r>
          </a:p>
        </p:txBody>
      </p:sp>
      <p:sp>
        <p:nvSpPr>
          <p:cNvPr id="33" name="Oval 33"/>
          <p:cNvSpPr>
            <a:spLocks noChangeArrowheads="1"/>
          </p:cNvSpPr>
          <p:nvPr/>
        </p:nvSpPr>
        <p:spPr bwMode="auto">
          <a:xfrm>
            <a:off x="7321550" y="741363"/>
            <a:ext cx="179388" cy="173037"/>
          </a:xfrm>
          <a:prstGeom prst="ellipse">
            <a:avLst/>
          </a:prstGeom>
          <a:gradFill rotWithShape="1">
            <a:gsLst>
              <a:gs pos="0">
                <a:srgbClr val="000000">
                  <a:gamma/>
                  <a:tint val="0"/>
                  <a:invGamma/>
                  <a:alpha val="20000"/>
                </a:srgbClr>
              </a:gs>
              <a:gs pos="100000">
                <a:srgbClr val="000000">
                  <a:alpha val="80000"/>
                </a:srgbClr>
              </a:gs>
            </a:gsLst>
            <a:path path="shape">
              <a:fillToRect l="50000" t="50000" r="50000" b="50000"/>
            </a:path>
          </a:gradFill>
          <a:ln w="6350" algn="ctr">
            <a:solidFill>
              <a:srgbClr val="00003A"/>
            </a:solidFill>
            <a:round/>
            <a:headEnd/>
            <a:tailEnd/>
          </a:ln>
          <a:effectLst/>
        </p:spPr>
        <p:txBody>
          <a:bodyPr wrap="none" anchor="ctr"/>
          <a:lstStyle/>
          <a:p>
            <a:pPr fontAlgn="auto">
              <a:spcBef>
                <a:spcPts val="0"/>
              </a:spcBef>
              <a:spcAft>
                <a:spcPts val="0"/>
              </a:spcAft>
              <a:defRPr/>
            </a:pPr>
            <a:endParaRPr lang="en-US" sz="900" kern="0">
              <a:solidFill>
                <a:srgbClr val="FFFFFF"/>
              </a:solidFill>
              <a:effectLst>
                <a:outerShdw blurRad="38100" dist="38100" dir="2700000" algn="tl">
                  <a:srgbClr val="C3C8C8"/>
                </a:outerShdw>
              </a:effectLst>
              <a:latin typeface="Arial Unicode MS" pitchFamily="34" charset="-128"/>
            </a:endParaRPr>
          </a:p>
        </p:txBody>
      </p:sp>
      <p:sp>
        <p:nvSpPr>
          <p:cNvPr id="98339" name="Rectangle 22"/>
          <p:cNvSpPr>
            <a:spLocks noChangeArrowheads="1"/>
          </p:cNvSpPr>
          <p:nvPr/>
        </p:nvSpPr>
        <p:spPr bwMode="auto">
          <a:xfrm>
            <a:off x="6445250" y="779463"/>
            <a:ext cx="842963" cy="263525"/>
          </a:xfrm>
          <a:prstGeom prst="rect">
            <a:avLst/>
          </a:prstGeom>
          <a:noFill/>
          <a:ln w="9525">
            <a:noFill/>
            <a:miter lim="800000"/>
            <a:headEnd/>
            <a:tailEnd/>
          </a:ln>
        </p:spPr>
        <p:txBody>
          <a:bodyPr wrap="none" anchor="ctr"/>
          <a:lstStyle/>
          <a:p>
            <a:r>
              <a:rPr lang="en-US" i="1">
                <a:latin typeface="Arial Unicode MS" pitchFamily="34" charset="-128"/>
              </a:rPr>
              <a:t>“Baker”+</a:t>
            </a:r>
          </a:p>
        </p:txBody>
      </p:sp>
      <p:pic>
        <p:nvPicPr>
          <p:cNvPr id="98340" name="Picture 2" descr="http://thetechnut.files.wordpress.com/2007/09/intel-logo.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631113" y="1155700"/>
            <a:ext cx="1343025" cy="887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9" name="Slide Number Placeholder 56"/>
          <p:cNvSpPr>
            <a:spLocks noGrp="1"/>
          </p:cNvSpPr>
          <p:nvPr>
            <p:ph type="sldNum" sz="quarter" idx="12"/>
          </p:nvPr>
        </p:nvSpPr>
        <p:spPr>
          <a:xfrm>
            <a:off x="7239000" y="6562725"/>
            <a:ext cx="1905000" cy="295275"/>
          </a:xfrm>
          <a:prstGeom prst="rect">
            <a:avLst/>
          </a:prstGeom>
          <a:noFill/>
        </p:spPr>
        <p:txBody>
          <a:bodyPr/>
          <a:lstStyle/>
          <a:p>
            <a:r>
              <a:rPr lang="en-US" dirty="0" smtClean="0"/>
              <a:t>Slide </a:t>
            </a:r>
            <a:fld id="{9E27D234-3C57-41FE-8DD3-301F146564D3}" type="slidenum">
              <a:rPr lang="en-US" smtClean="0"/>
              <a:pPr/>
              <a:t>39</a:t>
            </a:fld>
            <a:r>
              <a:rPr lang="en-US" dirty="0" smtClean="0"/>
              <a:t> </a:t>
            </a:r>
          </a:p>
        </p:txBody>
      </p:sp>
      <p:sp>
        <p:nvSpPr>
          <p:cNvPr id="24578" name="Rectangle 2"/>
          <p:cNvSpPr>
            <a:spLocks noGrp="1" noChangeArrowheads="1"/>
          </p:cNvSpPr>
          <p:nvPr>
            <p:ph type="title" idx="4294967295"/>
          </p:nvPr>
        </p:nvSpPr>
        <p:spPr>
          <a:xfrm>
            <a:off x="0" y="466725"/>
            <a:ext cx="8705850" cy="514350"/>
          </a:xfrm>
        </p:spPr>
        <p:txBody>
          <a:bodyPr>
            <a:normAutofit fontScale="90000"/>
          </a:bodyPr>
          <a:lstStyle/>
          <a:p>
            <a:pPr eaLnBrk="1" hangingPunct="1"/>
            <a:r>
              <a:rPr lang="en-US" dirty="0" smtClean="0"/>
              <a:t>Cray Cascade Project</a:t>
            </a:r>
            <a:br>
              <a:rPr lang="en-US" dirty="0" smtClean="0"/>
            </a:br>
            <a:r>
              <a:rPr lang="en-US" sz="2400" dirty="0" smtClean="0"/>
              <a:t>Cray High Productivity Computing Systems</a:t>
            </a:r>
            <a:endParaRPr lang="en-US" dirty="0" smtClean="0"/>
          </a:p>
        </p:txBody>
      </p:sp>
      <p:sp>
        <p:nvSpPr>
          <p:cNvPr id="24579" name="Rectangle 55"/>
          <p:cNvSpPr>
            <a:spLocks noChangeArrowheads="1"/>
          </p:cNvSpPr>
          <p:nvPr/>
        </p:nvSpPr>
        <p:spPr bwMode="auto">
          <a:xfrm>
            <a:off x="349250" y="4572000"/>
            <a:ext cx="8534400" cy="1966913"/>
          </a:xfrm>
          <a:prstGeom prst="rect">
            <a:avLst/>
          </a:prstGeom>
          <a:noFill/>
          <a:ln w="9525">
            <a:noFill/>
            <a:miter lim="800000"/>
            <a:headEnd/>
            <a:tailEnd/>
          </a:ln>
        </p:spPr>
        <p:txBody>
          <a:bodyPr/>
          <a:lstStyle/>
          <a:p>
            <a:pPr marL="342900" indent="-342900">
              <a:spcBef>
                <a:spcPct val="20000"/>
              </a:spcBef>
              <a:buClr>
                <a:schemeClr val="hlink"/>
              </a:buClr>
              <a:buSzPct val="65000"/>
              <a:buFontTx/>
              <a:buBlip>
                <a:blip r:embed="rId3"/>
              </a:buBlip>
            </a:pPr>
            <a:r>
              <a:rPr lang="en-US" sz="2000" dirty="0"/>
              <a:t>Tightly integrated hybrid computing</a:t>
            </a:r>
          </a:p>
          <a:p>
            <a:pPr marL="342900" indent="-342900">
              <a:spcBef>
                <a:spcPct val="20000"/>
              </a:spcBef>
              <a:buClr>
                <a:schemeClr val="hlink"/>
              </a:buClr>
              <a:buSzPct val="65000"/>
              <a:buFontTx/>
              <a:buBlip>
                <a:blip r:embed="rId3"/>
              </a:buBlip>
            </a:pPr>
            <a:r>
              <a:rPr lang="en-US" sz="2000" dirty="0"/>
              <a:t>Configurable network, memory, processing and I/O</a:t>
            </a:r>
          </a:p>
          <a:p>
            <a:pPr marL="342900" indent="-342900">
              <a:spcBef>
                <a:spcPct val="20000"/>
              </a:spcBef>
              <a:buClr>
                <a:schemeClr val="hlink"/>
              </a:buClr>
              <a:buSzPct val="65000"/>
              <a:buFontTx/>
              <a:buBlip>
                <a:blip r:embed="rId3"/>
              </a:buBlip>
            </a:pPr>
            <a:r>
              <a:rPr lang="en-US" sz="2000" dirty="0"/>
              <a:t>Globally addressable memory</a:t>
            </a:r>
          </a:p>
          <a:p>
            <a:pPr marL="342900" indent="-342900">
              <a:spcBef>
                <a:spcPct val="20000"/>
              </a:spcBef>
              <a:buClr>
                <a:schemeClr val="hlink"/>
              </a:buClr>
              <a:buSzPct val="65000"/>
              <a:buFontTx/>
              <a:buBlip>
                <a:blip r:embed="rId3"/>
              </a:buBlip>
            </a:pPr>
            <a:r>
              <a:rPr lang="en-US" sz="2000" dirty="0"/>
              <a:t>Very high performance communication and synchronization</a:t>
            </a:r>
          </a:p>
        </p:txBody>
      </p:sp>
      <p:sp>
        <p:nvSpPr>
          <p:cNvPr id="62" name="AutoShape 3"/>
          <p:cNvSpPr>
            <a:spLocks noChangeArrowheads="1"/>
          </p:cNvSpPr>
          <p:nvPr/>
        </p:nvSpPr>
        <p:spPr bwMode="auto">
          <a:xfrm>
            <a:off x="188913" y="3251631"/>
            <a:ext cx="8699500" cy="1247775"/>
          </a:xfrm>
          <a:prstGeom prst="roundRect">
            <a:avLst>
              <a:gd name="adj" fmla="val 16667"/>
            </a:avLst>
          </a:prstGeom>
          <a:solidFill>
            <a:srgbClr val="FFFF99"/>
          </a:solidFill>
          <a:ln w="19050" cap="rnd">
            <a:solidFill>
              <a:schemeClr val="tx1"/>
            </a:solidFill>
            <a:prstDash val="sysDot"/>
            <a:round/>
            <a:headEnd/>
            <a:tailEnd/>
          </a:ln>
          <a:effectLst/>
        </p:spPr>
        <p:txBody>
          <a:bodyPr wrap="none" tIns="457200" bIns="0" anchor="ctr"/>
          <a:lstStyle/>
          <a:p>
            <a:pPr algn="ctr">
              <a:defRPr/>
            </a:pPr>
            <a:endParaRPr lang="en-US" sz="1050" b="1" dirty="0">
              <a:latin typeface="Arial" charset="0"/>
            </a:endParaRPr>
          </a:p>
          <a:p>
            <a:pPr algn="ctr">
              <a:defRPr/>
            </a:pPr>
            <a:r>
              <a:rPr lang="en-US" b="1" dirty="0">
                <a:latin typeface="Arial" charset="0"/>
              </a:rPr>
              <a:t>Globally Addressable Memory</a:t>
            </a:r>
          </a:p>
          <a:p>
            <a:pPr algn="ctr">
              <a:defRPr/>
            </a:pPr>
            <a:r>
              <a:rPr lang="en-US" b="1" dirty="0">
                <a:latin typeface="Arial" charset="0"/>
              </a:rPr>
              <a:t>Support for PGAS and DGAS Data Distributions</a:t>
            </a:r>
          </a:p>
        </p:txBody>
      </p:sp>
      <p:sp>
        <p:nvSpPr>
          <p:cNvPr id="79" name="Rectangle 4"/>
          <p:cNvSpPr>
            <a:spLocks noChangeArrowheads="1"/>
          </p:cNvSpPr>
          <p:nvPr/>
        </p:nvSpPr>
        <p:spPr bwMode="auto">
          <a:xfrm>
            <a:off x="292100" y="2197531"/>
            <a:ext cx="612775" cy="819150"/>
          </a:xfrm>
          <a:prstGeom prst="rect">
            <a:avLst/>
          </a:prstGeom>
          <a:gradFill rotWithShape="0">
            <a:gsLst>
              <a:gs pos="0">
                <a:srgbClr val="3366FF"/>
              </a:gs>
              <a:gs pos="100000">
                <a:srgbClr val="3366FF">
                  <a:gamma/>
                  <a:shade val="46275"/>
                  <a:invGamma/>
                </a:srgbClr>
              </a:gs>
            </a:gsLst>
            <a:path path="shape">
              <a:fillToRect l="50000" t="50000" r="50000" b="50000"/>
            </a:path>
          </a:gradFill>
          <a:ln w="9525">
            <a:solidFill>
              <a:schemeClr val="tx1"/>
            </a:solidFill>
            <a:miter lim="800000"/>
            <a:headEnd/>
            <a:tailEnd/>
          </a:ln>
          <a:effectLst/>
        </p:spPr>
        <p:txBody>
          <a:bodyPr wrap="none" anchor="ctr"/>
          <a:lstStyle/>
          <a:p>
            <a:pPr algn="ctr">
              <a:lnSpc>
                <a:spcPct val="90000"/>
              </a:lnSpc>
              <a:spcBef>
                <a:spcPts val="200"/>
              </a:spcBef>
              <a:defRPr/>
            </a:pPr>
            <a:r>
              <a:rPr lang="en-US" sz="1050" b="1" dirty="0">
                <a:solidFill>
                  <a:schemeClr val="bg1"/>
                </a:solidFill>
                <a:latin typeface="Arial" charset="0"/>
              </a:rPr>
              <a:t>Granite</a:t>
            </a:r>
          </a:p>
          <a:p>
            <a:pPr algn="ctr">
              <a:lnSpc>
                <a:spcPct val="90000"/>
              </a:lnSpc>
              <a:spcBef>
                <a:spcPts val="200"/>
              </a:spcBef>
              <a:defRPr/>
            </a:pPr>
            <a:r>
              <a:rPr lang="en-US" sz="1000" b="1" dirty="0">
                <a:solidFill>
                  <a:schemeClr val="bg1"/>
                </a:solidFill>
                <a:latin typeface="Arial" charset="0"/>
              </a:rPr>
              <a:t>Custom</a:t>
            </a:r>
          </a:p>
          <a:p>
            <a:pPr algn="ctr">
              <a:lnSpc>
                <a:spcPct val="90000"/>
              </a:lnSpc>
              <a:spcBef>
                <a:spcPts val="200"/>
              </a:spcBef>
              <a:defRPr/>
            </a:pPr>
            <a:r>
              <a:rPr lang="en-US" sz="1000" b="1" dirty="0">
                <a:solidFill>
                  <a:schemeClr val="bg1"/>
                </a:solidFill>
                <a:latin typeface="Arial" charset="0"/>
              </a:rPr>
              <a:t>Compute</a:t>
            </a:r>
          </a:p>
          <a:p>
            <a:pPr algn="ctr">
              <a:lnSpc>
                <a:spcPct val="90000"/>
              </a:lnSpc>
              <a:spcBef>
                <a:spcPts val="200"/>
              </a:spcBef>
              <a:defRPr/>
            </a:pPr>
            <a:r>
              <a:rPr lang="en-US" sz="1000" b="1" dirty="0">
                <a:solidFill>
                  <a:schemeClr val="bg1"/>
                </a:solidFill>
                <a:latin typeface="Arial" charset="0"/>
              </a:rPr>
              <a:t>Node</a:t>
            </a:r>
          </a:p>
        </p:txBody>
      </p:sp>
      <p:sp>
        <p:nvSpPr>
          <p:cNvPr id="80" name="Rectangle 5"/>
          <p:cNvSpPr>
            <a:spLocks noChangeArrowheads="1"/>
          </p:cNvSpPr>
          <p:nvPr/>
        </p:nvSpPr>
        <p:spPr bwMode="auto">
          <a:xfrm>
            <a:off x="1008063" y="2197531"/>
            <a:ext cx="614362" cy="819150"/>
          </a:xfrm>
          <a:prstGeom prst="rect">
            <a:avLst/>
          </a:prstGeom>
          <a:gradFill rotWithShape="0">
            <a:gsLst>
              <a:gs pos="0">
                <a:srgbClr val="3366FF"/>
              </a:gs>
              <a:gs pos="100000">
                <a:srgbClr val="3366FF">
                  <a:gamma/>
                  <a:shade val="46275"/>
                  <a:invGamma/>
                </a:srgbClr>
              </a:gs>
            </a:gsLst>
            <a:path path="shape">
              <a:fillToRect l="50000" t="50000" r="50000" b="50000"/>
            </a:path>
          </a:gradFill>
          <a:ln w="9525">
            <a:solidFill>
              <a:schemeClr val="tx1"/>
            </a:solidFill>
            <a:miter lim="800000"/>
            <a:headEnd/>
            <a:tailEnd/>
          </a:ln>
          <a:effectLst/>
        </p:spPr>
        <p:txBody>
          <a:bodyPr wrap="none" anchor="ctr"/>
          <a:lstStyle/>
          <a:p>
            <a:pPr algn="ctr">
              <a:lnSpc>
                <a:spcPct val="90000"/>
              </a:lnSpc>
              <a:spcBef>
                <a:spcPts val="200"/>
              </a:spcBef>
              <a:defRPr/>
            </a:pPr>
            <a:r>
              <a:rPr lang="en-US" sz="1050" b="1" dirty="0">
                <a:solidFill>
                  <a:schemeClr val="bg1"/>
                </a:solidFill>
                <a:latin typeface="Arial" charset="0"/>
              </a:rPr>
              <a:t>Granite</a:t>
            </a:r>
          </a:p>
          <a:p>
            <a:pPr algn="ctr">
              <a:lnSpc>
                <a:spcPct val="90000"/>
              </a:lnSpc>
              <a:spcBef>
                <a:spcPts val="200"/>
              </a:spcBef>
              <a:defRPr/>
            </a:pPr>
            <a:r>
              <a:rPr lang="en-US" sz="1000" b="1" dirty="0">
                <a:solidFill>
                  <a:schemeClr val="bg1"/>
                </a:solidFill>
                <a:latin typeface="Arial" charset="0"/>
              </a:rPr>
              <a:t>Custom</a:t>
            </a:r>
          </a:p>
          <a:p>
            <a:pPr algn="ctr">
              <a:lnSpc>
                <a:spcPct val="90000"/>
              </a:lnSpc>
              <a:spcBef>
                <a:spcPts val="200"/>
              </a:spcBef>
              <a:defRPr/>
            </a:pPr>
            <a:r>
              <a:rPr lang="en-US" sz="1000" b="1" dirty="0">
                <a:solidFill>
                  <a:schemeClr val="bg1"/>
                </a:solidFill>
                <a:latin typeface="Arial" charset="0"/>
              </a:rPr>
              <a:t>Compute</a:t>
            </a:r>
          </a:p>
          <a:p>
            <a:pPr algn="ctr">
              <a:lnSpc>
                <a:spcPct val="90000"/>
              </a:lnSpc>
              <a:spcBef>
                <a:spcPts val="200"/>
              </a:spcBef>
              <a:defRPr/>
            </a:pPr>
            <a:r>
              <a:rPr lang="en-US" sz="1000" b="1" dirty="0">
                <a:solidFill>
                  <a:schemeClr val="bg1"/>
                </a:solidFill>
                <a:latin typeface="Arial" charset="0"/>
              </a:rPr>
              <a:t>Node</a:t>
            </a:r>
          </a:p>
        </p:txBody>
      </p:sp>
      <p:sp>
        <p:nvSpPr>
          <p:cNvPr id="81" name="Rectangle 6"/>
          <p:cNvSpPr>
            <a:spLocks noChangeArrowheads="1"/>
          </p:cNvSpPr>
          <p:nvPr/>
        </p:nvSpPr>
        <p:spPr bwMode="auto">
          <a:xfrm>
            <a:off x="1724025" y="2197531"/>
            <a:ext cx="614363" cy="819150"/>
          </a:xfrm>
          <a:prstGeom prst="rect">
            <a:avLst/>
          </a:prstGeom>
          <a:gradFill rotWithShape="0">
            <a:gsLst>
              <a:gs pos="0">
                <a:srgbClr val="3366FF"/>
              </a:gs>
              <a:gs pos="100000">
                <a:srgbClr val="3366FF">
                  <a:gamma/>
                  <a:shade val="46275"/>
                  <a:invGamma/>
                </a:srgbClr>
              </a:gs>
            </a:gsLst>
            <a:path path="shape">
              <a:fillToRect l="50000" t="50000" r="50000" b="50000"/>
            </a:path>
          </a:gradFill>
          <a:ln w="9525">
            <a:solidFill>
              <a:schemeClr val="tx1"/>
            </a:solidFill>
            <a:miter lim="800000"/>
            <a:headEnd/>
            <a:tailEnd/>
          </a:ln>
          <a:effectLst/>
        </p:spPr>
        <p:txBody>
          <a:bodyPr wrap="none" anchor="ctr"/>
          <a:lstStyle/>
          <a:p>
            <a:pPr algn="ctr">
              <a:lnSpc>
                <a:spcPct val="90000"/>
              </a:lnSpc>
              <a:spcBef>
                <a:spcPts val="200"/>
              </a:spcBef>
              <a:defRPr/>
            </a:pPr>
            <a:r>
              <a:rPr lang="en-US" sz="1050" b="1" dirty="0">
                <a:solidFill>
                  <a:schemeClr val="bg1"/>
                </a:solidFill>
                <a:latin typeface="Arial" charset="0"/>
              </a:rPr>
              <a:t>Granite</a:t>
            </a:r>
          </a:p>
          <a:p>
            <a:pPr algn="ctr">
              <a:lnSpc>
                <a:spcPct val="90000"/>
              </a:lnSpc>
              <a:spcBef>
                <a:spcPts val="200"/>
              </a:spcBef>
              <a:defRPr/>
            </a:pPr>
            <a:r>
              <a:rPr lang="en-US" sz="1000" b="1" dirty="0">
                <a:solidFill>
                  <a:schemeClr val="bg1"/>
                </a:solidFill>
                <a:latin typeface="Arial" charset="0"/>
              </a:rPr>
              <a:t>Custom</a:t>
            </a:r>
          </a:p>
          <a:p>
            <a:pPr algn="ctr">
              <a:lnSpc>
                <a:spcPct val="90000"/>
              </a:lnSpc>
              <a:spcBef>
                <a:spcPts val="200"/>
              </a:spcBef>
              <a:defRPr/>
            </a:pPr>
            <a:r>
              <a:rPr lang="en-US" sz="1000" b="1" dirty="0">
                <a:solidFill>
                  <a:schemeClr val="bg1"/>
                </a:solidFill>
                <a:latin typeface="Arial" charset="0"/>
              </a:rPr>
              <a:t>Compute</a:t>
            </a:r>
          </a:p>
          <a:p>
            <a:pPr algn="ctr">
              <a:lnSpc>
                <a:spcPct val="90000"/>
              </a:lnSpc>
              <a:spcBef>
                <a:spcPts val="200"/>
              </a:spcBef>
              <a:defRPr/>
            </a:pPr>
            <a:r>
              <a:rPr lang="en-US" sz="1000" b="1" dirty="0">
                <a:solidFill>
                  <a:schemeClr val="bg1"/>
                </a:solidFill>
                <a:latin typeface="Arial" charset="0"/>
              </a:rPr>
              <a:t>Node</a:t>
            </a:r>
          </a:p>
        </p:txBody>
      </p:sp>
      <p:sp>
        <p:nvSpPr>
          <p:cNvPr id="82" name="Rectangle 7"/>
          <p:cNvSpPr>
            <a:spLocks noChangeArrowheads="1"/>
          </p:cNvSpPr>
          <p:nvPr/>
        </p:nvSpPr>
        <p:spPr bwMode="auto">
          <a:xfrm>
            <a:off x="2439988" y="2197531"/>
            <a:ext cx="614362" cy="819150"/>
          </a:xfrm>
          <a:prstGeom prst="rect">
            <a:avLst/>
          </a:prstGeom>
          <a:gradFill rotWithShape="0">
            <a:gsLst>
              <a:gs pos="0">
                <a:srgbClr val="3366FF"/>
              </a:gs>
              <a:gs pos="100000">
                <a:srgbClr val="3366FF">
                  <a:gamma/>
                  <a:shade val="46275"/>
                  <a:invGamma/>
                </a:srgbClr>
              </a:gs>
            </a:gsLst>
            <a:path path="shape">
              <a:fillToRect l="50000" t="50000" r="50000" b="50000"/>
            </a:path>
          </a:gradFill>
          <a:ln w="9525">
            <a:solidFill>
              <a:schemeClr val="tx1"/>
            </a:solidFill>
            <a:miter lim="800000"/>
            <a:headEnd/>
            <a:tailEnd/>
          </a:ln>
          <a:effectLst/>
        </p:spPr>
        <p:txBody>
          <a:bodyPr wrap="none" anchor="ctr"/>
          <a:lstStyle/>
          <a:p>
            <a:pPr algn="ctr">
              <a:lnSpc>
                <a:spcPct val="90000"/>
              </a:lnSpc>
              <a:spcBef>
                <a:spcPts val="200"/>
              </a:spcBef>
              <a:defRPr/>
            </a:pPr>
            <a:r>
              <a:rPr lang="en-US" sz="1050" b="1" dirty="0">
                <a:solidFill>
                  <a:schemeClr val="bg1"/>
                </a:solidFill>
                <a:latin typeface="Arial" charset="0"/>
              </a:rPr>
              <a:t>Granite</a:t>
            </a:r>
          </a:p>
          <a:p>
            <a:pPr algn="ctr">
              <a:lnSpc>
                <a:spcPct val="90000"/>
              </a:lnSpc>
              <a:spcBef>
                <a:spcPts val="200"/>
              </a:spcBef>
              <a:defRPr/>
            </a:pPr>
            <a:r>
              <a:rPr lang="en-US" sz="1000" b="1" dirty="0">
                <a:solidFill>
                  <a:schemeClr val="bg1"/>
                </a:solidFill>
                <a:latin typeface="Arial" charset="0"/>
              </a:rPr>
              <a:t>Custom</a:t>
            </a:r>
          </a:p>
          <a:p>
            <a:pPr algn="ctr">
              <a:lnSpc>
                <a:spcPct val="90000"/>
              </a:lnSpc>
              <a:spcBef>
                <a:spcPts val="200"/>
              </a:spcBef>
              <a:defRPr/>
            </a:pPr>
            <a:r>
              <a:rPr lang="en-US" sz="1000" b="1" dirty="0">
                <a:solidFill>
                  <a:schemeClr val="bg1"/>
                </a:solidFill>
                <a:latin typeface="Arial" charset="0"/>
              </a:rPr>
              <a:t>Compute</a:t>
            </a:r>
          </a:p>
          <a:p>
            <a:pPr algn="ctr">
              <a:lnSpc>
                <a:spcPct val="90000"/>
              </a:lnSpc>
              <a:spcBef>
                <a:spcPts val="200"/>
              </a:spcBef>
              <a:defRPr/>
            </a:pPr>
            <a:r>
              <a:rPr lang="en-US" sz="1000" b="1" dirty="0">
                <a:solidFill>
                  <a:schemeClr val="bg1"/>
                </a:solidFill>
                <a:latin typeface="Arial" charset="0"/>
              </a:rPr>
              <a:t>Node</a:t>
            </a:r>
          </a:p>
        </p:txBody>
      </p:sp>
      <p:sp>
        <p:nvSpPr>
          <p:cNvPr id="83" name="Rectangle 8"/>
          <p:cNvSpPr>
            <a:spLocks noChangeArrowheads="1"/>
          </p:cNvSpPr>
          <p:nvPr/>
        </p:nvSpPr>
        <p:spPr bwMode="auto">
          <a:xfrm>
            <a:off x="3157538" y="2197531"/>
            <a:ext cx="612775" cy="819150"/>
          </a:xfrm>
          <a:prstGeom prst="rect">
            <a:avLst/>
          </a:prstGeom>
          <a:gradFill rotWithShape="0">
            <a:gsLst>
              <a:gs pos="0">
                <a:srgbClr val="3366FF"/>
              </a:gs>
              <a:gs pos="100000">
                <a:srgbClr val="3366FF">
                  <a:gamma/>
                  <a:shade val="46275"/>
                  <a:invGamma/>
                </a:srgbClr>
              </a:gs>
            </a:gsLst>
            <a:path path="shape">
              <a:fillToRect l="50000" t="50000" r="50000" b="50000"/>
            </a:path>
          </a:gradFill>
          <a:ln w="9525">
            <a:solidFill>
              <a:schemeClr val="tx1"/>
            </a:solidFill>
            <a:miter lim="800000"/>
            <a:headEnd/>
            <a:tailEnd/>
          </a:ln>
          <a:effectLst/>
        </p:spPr>
        <p:txBody>
          <a:bodyPr wrap="none" anchor="ctr"/>
          <a:lstStyle/>
          <a:p>
            <a:pPr algn="ctr">
              <a:lnSpc>
                <a:spcPct val="90000"/>
              </a:lnSpc>
              <a:spcBef>
                <a:spcPts val="200"/>
              </a:spcBef>
              <a:defRPr/>
            </a:pPr>
            <a:r>
              <a:rPr lang="en-US" sz="1050" b="1" dirty="0">
                <a:solidFill>
                  <a:schemeClr val="bg1"/>
                </a:solidFill>
                <a:latin typeface="Arial" charset="0"/>
              </a:rPr>
              <a:t>Granite</a:t>
            </a:r>
          </a:p>
          <a:p>
            <a:pPr algn="ctr">
              <a:lnSpc>
                <a:spcPct val="90000"/>
              </a:lnSpc>
              <a:spcBef>
                <a:spcPts val="200"/>
              </a:spcBef>
              <a:defRPr/>
            </a:pPr>
            <a:r>
              <a:rPr lang="en-US" sz="1000" b="1" dirty="0">
                <a:solidFill>
                  <a:schemeClr val="bg1"/>
                </a:solidFill>
                <a:latin typeface="Arial" charset="0"/>
              </a:rPr>
              <a:t>Custom</a:t>
            </a:r>
          </a:p>
          <a:p>
            <a:pPr algn="ctr">
              <a:lnSpc>
                <a:spcPct val="90000"/>
              </a:lnSpc>
              <a:spcBef>
                <a:spcPts val="200"/>
              </a:spcBef>
              <a:defRPr/>
            </a:pPr>
            <a:r>
              <a:rPr lang="en-US" sz="1000" b="1" dirty="0">
                <a:solidFill>
                  <a:schemeClr val="bg1"/>
                </a:solidFill>
                <a:latin typeface="Arial" charset="0"/>
              </a:rPr>
              <a:t>Compute</a:t>
            </a:r>
          </a:p>
          <a:p>
            <a:pPr algn="ctr">
              <a:lnSpc>
                <a:spcPct val="90000"/>
              </a:lnSpc>
              <a:spcBef>
                <a:spcPts val="200"/>
              </a:spcBef>
              <a:defRPr/>
            </a:pPr>
            <a:r>
              <a:rPr lang="en-US" sz="1000" b="1" dirty="0">
                <a:solidFill>
                  <a:schemeClr val="bg1"/>
                </a:solidFill>
                <a:latin typeface="Arial" charset="0"/>
              </a:rPr>
              <a:t>Node</a:t>
            </a:r>
          </a:p>
        </p:txBody>
      </p:sp>
      <p:sp>
        <p:nvSpPr>
          <p:cNvPr id="84" name="Rectangle 9"/>
          <p:cNvSpPr>
            <a:spLocks noChangeArrowheads="1"/>
          </p:cNvSpPr>
          <p:nvPr/>
        </p:nvSpPr>
        <p:spPr bwMode="auto">
          <a:xfrm>
            <a:off x="3873500" y="2197531"/>
            <a:ext cx="614363" cy="819150"/>
          </a:xfrm>
          <a:prstGeom prst="rect">
            <a:avLst/>
          </a:prstGeom>
          <a:gradFill rotWithShape="0">
            <a:gsLst>
              <a:gs pos="0">
                <a:srgbClr val="3366FF"/>
              </a:gs>
              <a:gs pos="100000">
                <a:srgbClr val="3366FF">
                  <a:gamma/>
                  <a:shade val="46275"/>
                  <a:invGamma/>
                </a:srgbClr>
              </a:gs>
            </a:gsLst>
            <a:path path="shape">
              <a:fillToRect l="50000" t="50000" r="50000" b="50000"/>
            </a:path>
          </a:gradFill>
          <a:ln w="9525">
            <a:solidFill>
              <a:schemeClr val="tx1"/>
            </a:solidFill>
            <a:miter lim="800000"/>
            <a:headEnd/>
            <a:tailEnd/>
          </a:ln>
          <a:effectLst/>
        </p:spPr>
        <p:txBody>
          <a:bodyPr wrap="none" anchor="ctr"/>
          <a:lstStyle/>
          <a:p>
            <a:pPr algn="ctr">
              <a:lnSpc>
                <a:spcPct val="90000"/>
              </a:lnSpc>
              <a:spcBef>
                <a:spcPts val="200"/>
              </a:spcBef>
              <a:defRPr/>
            </a:pPr>
            <a:r>
              <a:rPr lang="en-US" sz="1050" b="1" dirty="0">
                <a:solidFill>
                  <a:schemeClr val="bg1"/>
                </a:solidFill>
                <a:latin typeface="Arial" charset="0"/>
              </a:rPr>
              <a:t>Granite</a:t>
            </a:r>
          </a:p>
          <a:p>
            <a:pPr algn="ctr">
              <a:lnSpc>
                <a:spcPct val="90000"/>
              </a:lnSpc>
              <a:spcBef>
                <a:spcPts val="200"/>
              </a:spcBef>
              <a:defRPr/>
            </a:pPr>
            <a:r>
              <a:rPr lang="en-US" sz="1000" b="1" dirty="0">
                <a:solidFill>
                  <a:schemeClr val="bg1"/>
                </a:solidFill>
                <a:latin typeface="Arial" charset="0"/>
              </a:rPr>
              <a:t>Custom</a:t>
            </a:r>
          </a:p>
          <a:p>
            <a:pPr algn="ctr">
              <a:lnSpc>
                <a:spcPct val="90000"/>
              </a:lnSpc>
              <a:spcBef>
                <a:spcPts val="200"/>
              </a:spcBef>
              <a:defRPr/>
            </a:pPr>
            <a:r>
              <a:rPr lang="en-US" sz="1000" b="1" dirty="0">
                <a:solidFill>
                  <a:schemeClr val="bg1"/>
                </a:solidFill>
                <a:latin typeface="Arial" charset="0"/>
              </a:rPr>
              <a:t>Compute</a:t>
            </a:r>
          </a:p>
          <a:p>
            <a:pPr algn="ctr">
              <a:lnSpc>
                <a:spcPct val="90000"/>
              </a:lnSpc>
              <a:spcBef>
                <a:spcPts val="200"/>
              </a:spcBef>
              <a:defRPr/>
            </a:pPr>
            <a:r>
              <a:rPr lang="en-US" sz="1000" b="1" dirty="0">
                <a:solidFill>
                  <a:schemeClr val="bg1"/>
                </a:solidFill>
                <a:latin typeface="Arial" charset="0"/>
              </a:rPr>
              <a:t>Node</a:t>
            </a:r>
          </a:p>
        </p:txBody>
      </p:sp>
      <p:sp>
        <p:nvSpPr>
          <p:cNvPr id="24587" name="Rectangle 10"/>
          <p:cNvSpPr>
            <a:spLocks noChangeArrowheads="1"/>
          </p:cNvSpPr>
          <p:nvPr/>
        </p:nvSpPr>
        <p:spPr bwMode="auto">
          <a:xfrm>
            <a:off x="4589463" y="2197531"/>
            <a:ext cx="614362" cy="819150"/>
          </a:xfrm>
          <a:prstGeom prst="rect">
            <a:avLst/>
          </a:prstGeom>
          <a:gradFill rotWithShape="0">
            <a:gsLst>
              <a:gs pos="0">
                <a:srgbClr val="99FF33"/>
              </a:gs>
              <a:gs pos="100000">
                <a:srgbClr val="477618"/>
              </a:gs>
            </a:gsLst>
            <a:path path="shape">
              <a:fillToRect l="50000" t="50000" r="50000" b="50000"/>
            </a:path>
          </a:gradFill>
          <a:ln w="9525">
            <a:solidFill>
              <a:schemeClr val="tx1"/>
            </a:solidFill>
            <a:miter lim="800000"/>
            <a:headEnd/>
            <a:tailEnd/>
          </a:ln>
        </p:spPr>
        <p:txBody>
          <a:bodyPr wrap="none" anchor="ctr"/>
          <a:lstStyle/>
          <a:p>
            <a:pPr algn="ctr">
              <a:lnSpc>
                <a:spcPct val="80000"/>
              </a:lnSpc>
              <a:spcBef>
                <a:spcPts val="200"/>
              </a:spcBef>
            </a:pPr>
            <a:r>
              <a:rPr lang="en-US" sz="1000" b="1" dirty="0"/>
              <a:t>Marble</a:t>
            </a:r>
          </a:p>
          <a:p>
            <a:pPr algn="ctr">
              <a:lnSpc>
                <a:spcPct val="80000"/>
              </a:lnSpc>
              <a:spcBef>
                <a:spcPts val="200"/>
              </a:spcBef>
            </a:pPr>
            <a:r>
              <a:rPr lang="en-US" sz="900" b="1" dirty="0"/>
              <a:t>x86</a:t>
            </a:r>
          </a:p>
          <a:p>
            <a:pPr algn="ctr">
              <a:lnSpc>
                <a:spcPct val="80000"/>
              </a:lnSpc>
              <a:spcBef>
                <a:spcPts val="200"/>
              </a:spcBef>
            </a:pPr>
            <a:r>
              <a:rPr lang="en-US" sz="900" b="1" dirty="0"/>
              <a:t>Compute</a:t>
            </a:r>
          </a:p>
          <a:p>
            <a:pPr algn="ctr">
              <a:lnSpc>
                <a:spcPct val="80000"/>
              </a:lnSpc>
              <a:spcBef>
                <a:spcPts val="200"/>
              </a:spcBef>
            </a:pPr>
            <a:r>
              <a:rPr lang="en-US" sz="900" b="1" dirty="0"/>
              <a:t>Node</a:t>
            </a:r>
          </a:p>
        </p:txBody>
      </p:sp>
      <p:sp>
        <p:nvSpPr>
          <p:cNvPr id="86" name="Rectangle 11"/>
          <p:cNvSpPr>
            <a:spLocks noChangeArrowheads="1"/>
          </p:cNvSpPr>
          <p:nvPr/>
        </p:nvSpPr>
        <p:spPr bwMode="auto">
          <a:xfrm>
            <a:off x="5307013" y="2197531"/>
            <a:ext cx="612775" cy="819150"/>
          </a:xfrm>
          <a:prstGeom prst="rect">
            <a:avLst/>
          </a:prstGeom>
          <a:gradFill rotWithShape="0">
            <a:gsLst>
              <a:gs pos="0">
                <a:srgbClr val="99FF33"/>
              </a:gs>
              <a:gs pos="100000">
                <a:srgbClr val="99FF33">
                  <a:gamma/>
                  <a:shade val="46275"/>
                  <a:invGamma/>
                </a:srgbClr>
              </a:gs>
            </a:gsLst>
            <a:path path="shape">
              <a:fillToRect l="50000" t="50000" r="50000" b="50000"/>
            </a:path>
          </a:gradFill>
          <a:ln w="9525">
            <a:solidFill>
              <a:schemeClr val="tx1"/>
            </a:solidFill>
            <a:miter lim="800000"/>
            <a:headEnd/>
            <a:tailEnd/>
          </a:ln>
          <a:effectLst/>
        </p:spPr>
        <p:txBody>
          <a:bodyPr wrap="none" anchor="ctr"/>
          <a:lstStyle/>
          <a:p>
            <a:pPr algn="ctr">
              <a:lnSpc>
                <a:spcPct val="80000"/>
              </a:lnSpc>
              <a:spcBef>
                <a:spcPts val="200"/>
              </a:spcBef>
              <a:defRPr/>
            </a:pPr>
            <a:r>
              <a:rPr lang="en-US" sz="1050" b="1" dirty="0">
                <a:latin typeface="Arial" charset="0"/>
              </a:rPr>
              <a:t>Marble</a:t>
            </a:r>
          </a:p>
          <a:p>
            <a:pPr algn="ctr">
              <a:lnSpc>
                <a:spcPct val="80000"/>
              </a:lnSpc>
              <a:spcBef>
                <a:spcPts val="200"/>
              </a:spcBef>
              <a:defRPr/>
            </a:pPr>
            <a:r>
              <a:rPr lang="en-US" sz="1000" b="1" dirty="0">
                <a:latin typeface="Arial" charset="0"/>
              </a:rPr>
              <a:t>x86</a:t>
            </a:r>
          </a:p>
          <a:p>
            <a:pPr algn="ctr">
              <a:lnSpc>
                <a:spcPct val="80000"/>
              </a:lnSpc>
              <a:spcBef>
                <a:spcPts val="200"/>
              </a:spcBef>
              <a:defRPr/>
            </a:pPr>
            <a:r>
              <a:rPr lang="en-US" sz="1000" b="1" dirty="0">
                <a:latin typeface="Arial" charset="0"/>
              </a:rPr>
              <a:t>Compute</a:t>
            </a:r>
          </a:p>
          <a:p>
            <a:pPr algn="ctr">
              <a:lnSpc>
                <a:spcPct val="80000"/>
              </a:lnSpc>
              <a:spcBef>
                <a:spcPts val="200"/>
              </a:spcBef>
              <a:defRPr/>
            </a:pPr>
            <a:r>
              <a:rPr lang="en-US" sz="1000" b="1" dirty="0">
                <a:latin typeface="Arial" charset="0"/>
              </a:rPr>
              <a:t>Node</a:t>
            </a:r>
          </a:p>
        </p:txBody>
      </p:sp>
      <p:sp>
        <p:nvSpPr>
          <p:cNvPr id="87" name="Rectangle 12"/>
          <p:cNvSpPr>
            <a:spLocks noChangeArrowheads="1"/>
          </p:cNvSpPr>
          <p:nvPr/>
        </p:nvSpPr>
        <p:spPr bwMode="auto">
          <a:xfrm>
            <a:off x="6022975" y="2197531"/>
            <a:ext cx="614363" cy="819150"/>
          </a:xfrm>
          <a:prstGeom prst="rect">
            <a:avLst/>
          </a:prstGeom>
          <a:gradFill rotWithShape="0">
            <a:gsLst>
              <a:gs pos="0">
                <a:srgbClr val="99FF33"/>
              </a:gs>
              <a:gs pos="100000">
                <a:srgbClr val="99FF33">
                  <a:gamma/>
                  <a:shade val="46275"/>
                  <a:invGamma/>
                </a:srgbClr>
              </a:gs>
            </a:gsLst>
            <a:path path="shape">
              <a:fillToRect l="50000" t="50000" r="50000" b="50000"/>
            </a:path>
          </a:gradFill>
          <a:ln w="9525">
            <a:solidFill>
              <a:schemeClr val="tx1"/>
            </a:solidFill>
            <a:miter lim="800000"/>
            <a:headEnd/>
            <a:tailEnd/>
          </a:ln>
          <a:effectLst/>
        </p:spPr>
        <p:txBody>
          <a:bodyPr wrap="none" anchor="ctr"/>
          <a:lstStyle/>
          <a:p>
            <a:pPr algn="ctr">
              <a:lnSpc>
                <a:spcPct val="80000"/>
              </a:lnSpc>
              <a:spcBef>
                <a:spcPts val="200"/>
              </a:spcBef>
              <a:defRPr/>
            </a:pPr>
            <a:r>
              <a:rPr lang="en-US" sz="1050" b="1" dirty="0">
                <a:latin typeface="Arial" charset="0"/>
              </a:rPr>
              <a:t>Marble</a:t>
            </a:r>
          </a:p>
          <a:p>
            <a:pPr algn="ctr">
              <a:lnSpc>
                <a:spcPct val="80000"/>
              </a:lnSpc>
              <a:spcBef>
                <a:spcPts val="200"/>
              </a:spcBef>
              <a:defRPr/>
            </a:pPr>
            <a:r>
              <a:rPr lang="en-US" sz="1000" b="1" dirty="0">
                <a:latin typeface="Arial" charset="0"/>
              </a:rPr>
              <a:t>x86</a:t>
            </a:r>
          </a:p>
          <a:p>
            <a:pPr algn="ctr">
              <a:lnSpc>
                <a:spcPct val="80000"/>
              </a:lnSpc>
              <a:spcBef>
                <a:spcPts val="200"/>
              </a:spcBef>
              <a:defRPr/>
            </a:pPr>
            <a:r>
              <a:rPr lang="en-US" sz="1000" b="1" dirty="0">
                <a:latin typeface="Arial" charset="0"/>
              </a:rPr>
              <a:t>Compute</a:t>
            </a:r>
          </a:p>
          <a:p>
            <a:pPr algn="ctr">
              <a:lnSpc>
                <a:spcPct val="80000"/>
              </a:lnSpc>
              <a:spcBef>
                <a:spcPts val="200"/>
              </a:spcBef>
              <a:defRPr/>
            </a:pPr>
            <a:r>
              <a:rPr lang="en-US" sz="1000" b="1" dirty="0">
                <a:latin typeface="Arial" charset="0"/>
              </a:rPr>
              <a:t>Node</a:t>
            </a:r>
          </a:p>
        </p:txBody>
      </p:sp>
      <p:sp>
        <p:nvSpPr>
          <p:cNvPr id="88" name="Rectangle 13"/>
          <p:cNvSpPr>
            <a:spLocks noChangeArrowheads="1"/>
          </p:cNvSpPr>
          <p:nvPr/>
        </p:nvSpPr>
        <p:spPr bwMode="auto">
          <a:xfrm>
            <a:off x="6738938" y="2197531"/>
            <a:ext cx="614362" cy="819150"/>
          </a:xfrm>
          <a:prstGeom prst="rect">
            <a:avLst/>
          </a:prstGeom>
          <a:gradFill rotWithShape="0">
            <a:gsLst>
              <a:gs pos="0">
                <a:srgbClr val="99FF33"/>
              </a:gs>
              <a:gs pos="100000">
                <a:srgbClr val="99FF33">
                  <a:gamma/>
                  <a:shade val="46275"/>
                  <a:invGamma/>
                </a:srgbClr>
              </a:gs>
            </a:gsLst>
            <a:path path="shape">
              <a:fillToRect l="50000" t="50000" r="50000" b="50000"/>
            </a:path>
          </a:gradFill>
          <a:ln w="9525">
            <a:solidFill>
              <a:schemeClr val="tx1"/>
            </a:solidFill>
            <a:miter lim="800000"/>
            <a:headEnd/>
            <a:tailEnd/>
          </a:ln>
          <a:effectLst/>
        </p:spPr>
        <p:txBody>
          <a:bodyPr wrap="none" anchor="ctr"/>
          <a:lstStyle/>
          <a:p>
            <a:pPr algn="ctr">
              <a:lnSpc>
                <a:spcPct val="80000"/>
              </a:lnSpc>
              <a:spcBef>
                <a:spcPts val="200"/>
              </a:spcBef>
              <a:defRPr/>
            </a:pPr>
            <a:r>
              <a:rPr lang="en-US" sz="1050" b="1" dirty="0">
                <a:latin typeface="Arial" charset="0"/>
              </a:rPr>
              <a:t>Marble</a:t>
            </a:r>
          </a:p>
          <a:p>
            <a:pPr algn="ctr">
              <a:lnSpc>
                <a:spcPct val="80000"/>
              </a:lnSpc>
              <a:spcBef>
                <a:spcPts val="200"/>
              </a:spcBef>
              <a:defRPr/>
            </a:pPr>
            <a:r>
              <a:rPr lang="en-US" sz="1000" b="1" dirty="0">
                <a:latin typeface="Arial" charset="0"/>
              </a:rPr>
              <a:t>x86</a:t>
            </a:r>
          </a:p>
          <a:p>
            <a:pPr algn="ctr">
              <a:lnSpc>
                <a:spcPct val="80000"/>
              </a:lnSpc>
              <a:spcBef>
                <a:spcPts val="200"/>
              </a:spcBef>
              <a:defRPr/>
            </a:pPr>
            <a:r>
              <a:rPr lang="en-US" sz="1000" b="1" dirty="0">
                <a:latin typeface="Arial" charset="0"/>
              </a:rPr>
              <a:t>Compute</a:t>
            </a:r>
          </a:p>
          <a:p>
            <a:pPr algn="ctr">
              <a:lnSpc>
                <a:spcPct val="80000"/>
              </a:lnSpc>
              <a:spcBef>
                <a:spcPts val="200"/>
              </a:spcBef>
              <a:defRPr/>
            </a:pPr>
            <a:r>
              <a:rPr lang="en-US" sz="1000" b="1" dirty="0">
                <a:latin typeface="Arial" charset="0"/>
              </a:rPr>
              <a:t>Node</a:t>
            </a:r>
          </a:p>
        </p:txBody>
      </p:sp>
      <p:sp>
        <p:nvSpPr>
          <p:cNvPr id="24591" name="Rectangle 14"/>
          <p:cNvSpPr>
            <a:spLocks noChangeArrowheads="1"/>
          </p:cNvSpPr>
          <p:nvPr/>
        </p:nvSpPr>
        <p:spPr bwMode="auto">
          <a:xfrm>
            <a:off x="8172450" y="2197531"/>
            <a:ext cx="612775" cy="819150"/>
          </a:xfrm>
          <a:prstGeom prst="rect">
            <a:avLst/>
          </a:prstGeom>
          <a:gradFill rotWithShape="0">
            <a:gsLst>
              <a:gs pos="0">
                <a:srgbClr val="CCECFF"/>
              </a:gs>
              <a:gs pos="100000">
                <a:srgbClr val="5E6D76"/>
              </a:gs>
            </a:gsLst>
            <a:path path="shape">
              <a:fillToRect l="50000" t="50000" r="50000" b="50000"/>
            </a:path>
          </a:gradFill>
          <a:ln w="9525">
            <a:solidFill>
              <a:schemeClr val="tx1"/>
            </a:solidFill>
            <a:miter lim="800000"/>
            <a:headEnd/>
            <a:tailEnd/>
          </a:ln>
        </p:spPr>
        <p:txBody>
          <a:bodyPr wrap="none" anchor="ctr"/>
          <a:lstStyle/>
          <a:p>
            <a:pPr algn="ctr">
              <a:lnSpc>
                <a:spcPct val="80000"/>
              </a:lnSpc>
              <a:spcBef>
                <a:spcPts val="200"/>
              </a:spcBef>
            </a:pPr>
            <a:r>
              <a:rPr lang="en-US" sz="1000" b="1" dirty="0"/>
              <a:t>Marble</a:t>
            </a:r>
          </a:p>
          <a:p>
            <a:pPr algn="ctr">
              <a:lnSpc>
                <a:spcPct val="80000"/>
              </a:lnSpc>
              <a:spcBef>
                <a:spcPts val="200"/>
              </a:spcBef>
            </a:pPr>
            <a:r>
              <a:rPr lang="en-US" sz="1000" b="1" dirty="0"/>
              <a:t>SIO</a:t>
            </a:r>
          </a:p>
          <a:p>
            <a:pPr algn="ctr">
              <a:lnSpc>
                <a:spcPct val="80000"/>
              </a:lnSpc>
              <a:spcBef>
                <a:spcPts val="200"/>
              </a:spcBef>
            </a:pPr>
            <a:r>
              <a:rPr lang="en-US" sz="1000" b="1" dirty="0"/>
              <a:t>Node</a:t>
            </a:r>
          </a:p>
        </p:txBody>
      </p:sp>
      <p:sp>
        <p:nvSpPr>
          <p:cNvPr id="24592" name="AutoShape 15"/>
          <p:cNvSpPr>
            <a:spLocks noChangeArrowheads="1"/>
          </p:cNvSpPr>
          <p:nvPr/>
        </p:nvSpPr>
        <p:spPr bwMode="auto">
          <a:xfrm>
            <a:off x="292100" y="1481569"/>
            <a:ext cx="8493125" cy="511175"/>
          </a:xfrm>
          <a:prstGeom prst="roundRect">
            <a:avLst>
              <a:gd name="adj" fmla="val 16667"/>
            </a:avLst>
          </a:prstGeom>
          <a:gradFill rotWithShape="0">
            <a:gsLst>
              <a:gs pos="0">
                <a:srgbClr val="B9FFB9"/>
              </a:gs>
              <a:gs pos="100000">
                <a:srgbClr val="567656"/>
              </a:gs>
            </a:gsLst>
            <a:path path="shape">
              <a:fillToRect l="50000" t="50000" r="50000" b="50000"/>
            </a:path>
          </a:gradFill>
          <a:ln w="9525">
            <a:solidFill>
              <a:schemeClr val="tx1"/>
            </a:solidFill>
            <a:round/>
            <a:headEnd/>
            <a:tailEnd/>
          </a:ln>
        </p:spPr>
        <p:txBody>
          <a:bodyPr wrap="none" anchor="ctr"/>
          <a:lstStyle/>
          <a:p>
            <a:pPr algn="ctr"/>
            <a:r>
              <a:rPr lang="en-US" sz="1600" b="1" dirty="0"/>
              <a:t>Scalable, High-Bandwidth Interconnect (Aries)</a:t>
            </a:r>
          </a:p>
        </p:txBody>
      </p:sp>
      <p:grpSp>
        <p:nvGrpSpPr>
          <p:cNvPr id="2" name="Group 16"/>
          <p:cNvGrpSpPr>
            <a:grpSpLocks/>
          </p:cNvGrpSpPr>
          <p:nvPr/>
        </p:nvGrpSpPr>
        <p:grpSpPr bwMode="auto">
          <a:xfrm>
            <a:off x="598488" y="1992744"/>
            <a:ext cx="7881937" cy="204787"/>
            <a:chOff x="672" y="2784"/>
            <a:chExt cx="3696" cy="96"/>
          </a:xfrm>
        </p:grpSpPr>
        <p:sp>
          <p:nvSpPr>
            <p:cNvPr id="24624" name="Line 17"/>
            <p:cNvSpPr>
              <a:spLocks noChangeShapeType="1"/>
            </p:cNvSpPr>
            <p:nvPr/>
          </p:nvSpPr>
          <p:spPr bwMode="auto">
            <a:xfrm flipV="1">
              <a:off x="672" y="2784"/>
              <a:ext cx="0" cy="96"/>
            </a:xfrm>
            <a:prstGeom prst="line">
              <a:avLst/>
            </a:prstGeom>
            <a:noFill/>
            <a:ln w="28575">
              <a:solidFill>
                <a:schemeClr val="tx1"/>
              </a:solidFill>
              <a:round/>
              <a:headEnd/>
              <a:tailEnd/>
            </a:ln>
          </p:spPr>
          <p:txBody>
            <a:bodyPr/>
            <a:lstStyle/>
            <a:p>
              <a:endParaRPr lang="en-US" dirty="0"/>
            </a:p>
          </p:txBody>
        </p:sp>
        <p:sp>
          <p:nvSpPr>
            <p:cNvPr id="24625" name="Line 18"/>
            <p:cNvSpPr>
              <a:spLocks noChangeShapeType="1"/>
            </p:cNvSpPr>
            <p:nvPr/>
          </p:nvSpPr>
          <p:spPr bwMode="auto">
            <a:xfrm flipV="1">
              <a:off x="1008" y="2784"/>
              <a:ext cx="0" cy="96"/>
            </a:xfrm>
            <a:prstGeom prst="line">
              <a:avLst/>
            </a:prstGeom>
            <a:noFill/>
            <a:ln w="28575">
              <a:solidFill>
                <a:schemeClr val="tx1"/>
              </a:solidFill>
              <a:round/>
              <a:headEnd/>
              <a:tailEnd/>
            </a:ln>
          </p:spPr>
          <p:txBody>
            <a:bodyPr/>
            <a:lstStyle/>
            <a:p>
              <a:endParaRPr lang="en-US" dirty="0"/>
            </a:p>
          </p:txBody>
        </p:sp>
        <p:sp>
          <p:nvSpPr>
            <p:cNvPr id="24626" name="Line 19"/>
            <p:cNvSpPr>
              <a:spLocks noChangeShapeType="1"/>
            </p:cNvSpPr>
            <p:nvPr/>
          </p:nvSpPr>
          <p:spPr bwMode="auto">
            <a:xfrm flipV="1">
              <a:off x="1344" y="2784"/>
              <a:ext cx="0" cy="96"/>
            </a:xfrm>
            <a:prstGeom prst="line">
              <a:avLst/>
            </a:prstGeom>
            <a:noFill/>
            <a:ln w="28575">
              <a:solidFill>
                <a:schemeClr val="tx1"/>
              </a:solidFill>
              <a:round/>
              <a:headEnd/>
              <a:tailEnd/>
            </a:ln>
          </p:spPr>
          <p:txBody>
            <a:bodyPr/>
            <a:lstStyle/>
            <a:p>
              <a:endParaRPr lang="en-US" dirty="0"/>
            </a:p>
          </p:txBody>
        </p:sp>
        <p:sp>
          <p:nvSpPr>
            <p:cNvPr id="24627" name="Line 20"/>
            <p:cNvSpPr>
              <a:spLocks noChangeShapeType="1"/>
            </p:cNvSpPr>
            <p:nvPr/>
          </p:nvSpPr>
          <p:spPr bwMode="auto">
            <a:xfrm flipV="1">
              <a:off x="1680" y="2784"/>
              <a:ext cx="0" cy="96"/>
            </a:xfrm>
            <a:prstGeom prst="line">
              <a:avLst/>
            </a:prstGeom>
            <a:noFill/>
            <a:ln w="28575">
              <a:solidFill>
                <a:schemeClr val="tx1"/>
              </a:solidFill>
              <a:round/>
              <a:headEnd/>
              <a:tailEnd/>
            </a:ln>
          </p:spPr>
          <p:txBody>
            <a:bodyPr/>
            <a:lstStyle/>
            <a:p>
              <a:endParaRPr lang="en-US" dirty="0"/>
            </a:p>
          </p:txBody>
        </p:sp>
        <p:sp>
          <p:nvSpPr>
            <p:cNvPr id="24628" name="Line 21"/>
            <p:cNvSpPr>
              <a:spLocks noChangeShapeType="1"/>
            </p:cNvSpPr>
            <p:nvPr/>
          </p:nvSpPr>
          <p:spPr bwMode="auto">
            <a:xfrm flipV="1">
              <a:off x="2016" y="2784"/>
              <a:ext cx="0" cy="96"/>
            </a:xfrm>
            <a:prstGeom prst="line">
              <a:avLst/>
            </a:prstGeom>
            <a:noFill/>
            <a:ln w="28575">
              <a:solidFill>
                <a:schemeClr val="tx1"/>
              </a:solidFill>
              <a:round/>
              <a:headEnd/>
              <a:tailEnd/>
            </a:ln>
          </p:spPr>
          <p:txBody>
            <a:bodyPr/>
            <a:lstStyle/>
            <a:p>
              <a:endParaRPr lang="en-US" dirty="0"/>
            </a:p>
          </p:txBody>
        </p:sp>
        <p:sp>
          <p:nvSpPr>
            <p:cNvPr id="24629" name="Line 22"/>
            <p:cNvSpPr>
              <a:spLocks noChangeShapeType="1"/>
            </p:cNvSpPr>
            <p:nvPr/>
          </p:nvSpPr>
          <p:spPr bwMode="auto">
            <a:xfrm flipV="1">
              <a:off x="2352" y="2784"/>
              <a:ext cx="0" cy="96"/>
            </a:xfrm>
            <a:prstGeom prst="line">
              <a:avLst/>
            </a:prstGeom>
            <a:noFill/>
            <a:ln w="28575">
              <a:solidFill>
                <a:schemeClr val="tx1"/>
              </a:solidFill>
              <a:round/>
              <a:headEnd/>
              <a:tailEnd/>
            </a:ln>
          </p:spPr>
          <p:txBody>
            <a:bodyPr/>
            <a:lstStyle/>
            <a:p>
              <a:endParaRPr lang="en-US" dirty="0"/>
            </a:p>
          </p:txBody>
        </p:sp>
        <p:sp>
          <p:nvSpPr>
            <p:cNvPr id="24630" name="Line 23"/>
            <p:cNvSpPr>
              <a:spLocks noChangeShapeType="1"/>
            </p:cNvSpPr>
            <p:nvPr/>
          </p:nvSpPr>
          <p:spPr bwMode="auto">
            <a:xfrm flipV="1">
              <a:off x="2688" y="2784"/>
              <a:ext cx="0" cy="96"/>
            </a:xfrm>
            <a:prstGeom prst="line">
              <a:avLst/>
            </a:prstGeom>
            <a:noFill/>
            <a:ln w="28575">
              <a:solidFill>
                <a:schemeClr val="tx1"/>
              </a:solidFill>
              <a:round/>
              <a:headEnd/>
              <a:tailEnd/>
            </a:ln>
          </p:spPr>
          <p:txBody>
            <a:bodyPr/>
            <a:lstStyle/>
            <a:p>
              <a:endParaRPr lang="en-US" dirty="0"/>
            </a:p>
          </p:txBody>
        </p:sp>
        <p:sp>
          <p:nvSpPr>
            <p:cNvPr id="24631" name="Line 24"/>
            <p:cNvSpPr>
              <a:spLocks noChangeShapeType="1"/>
            </p:cNvSpPr>
            <p:nvPr/>
          </p:nvSpPr>
          <p:spPr bwMode="auto">
            <a:xfrm flipV="1">
              <a:off x="3024" y="2784"/>
              <a:ext cx="0" cy="96"/>
            </a:xfrm>
            <a:prstGeom prst="line">
              <a:avLst/>
            </a:prstGeom>
            <a:noFill/>
            <a:ln w="28575">
              <a:solidFill>
                <a:schemeClr val="tx1"/>
              </a:solidFill>
              <a:round/>
              <a:headEnd/>
              <a:tailEnd/>
            </a:ln>
          </p:spPr>
          <p:txBody>
            <a:bodyPr/>
            <a:lstStyle/>
            <a:p>
              <a:endParaRPr lang="en-US" dirty="0"/>
            </a:p>
          </p:txBody>
        </p:sp>
        <p:sp>
          <p:nvSpPr>
            <p:cNvPr id="24632" name="Line 25"/>
            <p:cNvSpPr>
              <a:spLocks noChangeShapeType="1"/>
            </p:cNvSpPr>
            <p:nvPr/>
          </p:nvSpPr>
          <p:spPr bwMode="auto">
            <a:xfrm flipV="1">
              <a:off x="3360" y="2784"/>
              <a:ext cx="0" cy="96"/>
            </a:xfrm>
            <a:prstGeom prst="line">
              <a:avLst/>
            </a:prstGeom>
            <a:noFill/>
            <a:ln w="28575">
              <a:solidFill>
                <a:schemeClr val="tx1"/>
              </a:solidFill>
              <a:round/>
              <a:headEnd/>
              <a:tailEnd/>
            </a:ln>
          </p:spPr>
          <p:txBody>
            <a:bodyPr/>
            <a:lstStyle/>
            <a:p>
              <a:endParaRPr lang="en-US" dirty="0"/>
            </a:p>
          </p:txBody>
        </p:sp>
        <p:sp>
          <p:nvSpPr>
            <p:cNvPr id="24633" name="Line 26"/>
            <p:cNvSpPr>
              <a:spLocks noChangeShapeType="1"/>
            </p:cNvSpPr>
            <p:nvPr/>
          </p:nvSpPr>
          <p:spPr bwMode="auto">
            <a:xfrm flipV="1">
              <a:off x="3696" y="2784"/>
              <a:ext cx="0" cy="96"/>
            </a:xfrm>
            <a:prstGeom prst="line">
              <a:avLst/>
            </a:prstGeom>
            <a:noFill/>
            <a:ln w="28575">
              <a:solidFill>
                <a:schemeClr val="tx1"/>
              </a:solidFill>
              <a:round/>
              <a:headEnd/>
              <a:tailEnd/>
            </a:ln>
          </p:spPr>
          <p:txBody>
            <a:bodyPr/>
            <a:lstStyle/>
            <a:p>
              <a:endParaRPr lang="en-US" dirty="0"/>
            </a:p>
          </p:txBody>
        </p:sp>
        <p:sp>
          <p:nvSpPr>
            <p:cNvPr id="24634" name="Line 27"/>
            <p:cNvSpPr>
              <a:spLocks noChangeShapeType="1"/>
            </p:cNvSpPr>
            <p:nvPr/>
          </p:nvSpPr>
          <p:spPr bwMode="auto">
            <a:xfrm flipV="1">
              <a:off x="4032" y="2784"/>
              <a:ext cx="0" cy="96"/>
            </a:xfrm>
            <a:prstGeom prst="line">
              <a:avLst/>
            </a:prstGeom>
            <a:noFill/>
            <a:ln w="28575">
              <a:solidFill>
                <a:schemeClr val="tx1"/>
              </a:solidFill>
              <a:round/>
              <a:headEnd/>
              <a:tailEnd/>
            </a:ln>
          </p:spPr>
          <p:txBody>
            <a:bodyPr/>
            <a:lstStyle/>
            <a:p>
              <a:endParaRPr lang="en-US" dirty="0"/>
            </a:p>
          </p:txBody>
        </p:sp>
        <p:sp>
          <p:nvSpPr>
            <p:cNvPr id="24635" name="Line 28"/>
            <p:cNvSpPr>
              <a:spLocks noChangeShapeType="1"/>
            </p:cNvSpPr>
            <p:nvPr/>
          </p:nvSpPr>
          <p:spPr bwMode="auto">
            <a:xfrm flipV="1">
              <a:off x="4368" y="2784"/>
              <a:ext cx="0" cy="96"/>
            </a:xfrm>
            <a:prstGeom prst="line">
              <a:avLst/>
            </a:prstGeom>
            <a:noFill/>
            <a:ln w="28575">
              <a:solidFill>
                <a:schemeClr val="tx1"/>
              </a:solidFill>
              <a:round/>
              <a:headEnd/>
              <a:tailEnd/>
            </a:ln>
          </p:spPr>
          <p:txBody>
            <a:bodyPr/>
            <a:lstStyle/>
            <a:p>
              <a:endParaRPr lang="en-US" dirty="0"/>
            </a:p>
          </p:txBody>
        </p:sp>
      </p:grpSp>
      <p:grpSp>
        <p:nvGrpSpPr>
          <p:cNvPr id="3" name="Group 29"/>
          <p:cNvGrpSpPr>
            <a:grpSpLocks/>
          </p:cNvGrpSpPr>
          <p:nvPr/>
        </p:nvGrpSpPr>
        <p:grpSpPr bwMode="auto">
          <a:xfrm>
            <a:off x="598488" y="3016681"/>
            <a:ext cx="7881937" cy="306388"/>
            <a:chOff x="912" y="2304"/>
            <a:chExt cx="3696" cy="96"/>
          </a:xfrm>
        </p:grpSpPr>
        <p:sp>
          <p:nvSpPr>
            <p:cNvPr id="24612" name="Line 30"/>
            <p:cNvSpPr>
              <a:spLocks noChangeShapeType="1"/>
            </p:cNvSpPr>
            <p:nvPr/>
          </p:nvSpPr>
          <p:spPr bwMode="auto">
            <a:xfrm flipV="1">
              <a:off x="912" y="2304"/>
              <a:ext cx="0" cy="96"/>
            </a:xfrm>
            <a:prstGeom prst="line">
              <a:avLst/>
            </a:prstGeom>
            <a:noFill/>
            <a:ln w="28575">
              <a:solidFill>
                <a:schemeClr val="tx1"/>
              </a:solidFill>
              <a:round/>
              <a:headEnd/>
              <a:tailEnd/>
            </a:ln>
          </p:spPr>
          <p:txBody>
            <a:bodyPr/>
            <a:lstStyle/>
            <a:p>
              <a:endParaRPr lang="en-US" dirty="0"/>
            </a:p>
          </p:txBody>
        </p:sp>
        <p:sp>
          <p:nvSpPr>
            <p:cNvPr id="24613" name="Line 31"/>
            <p:cNvSpPr>
              <a:spLocks noChangeShapeType="1"/>
            </p:cNvSpPr>
            <p:nvPr/>
          </p:nvSpPr>
          <p:spPr bwMode="auto">
            <a:xfrm flipV="1">
              <a:off x="1248" y="2304"/>
              <a:ext cx="0" cy="96"/>
            </a:xfrm>
            <a:prstGeom prst="line">
              <a:avLst/>
            </a:prstGeom>
            <a:noFill/>
            <a:ln w="28575">
              <a:solidFill>
                <a:schemeClr val="tx1"/>
              </a:solidFill>
              <a:round/>
              <a:headEnd/>
              <a:tailEnd/>
            </a:ln>
          </p:spPr>
          <p:txBody>
            <a:bodyPr/>
            <a:lstStyle/>
            <a:p>
              <a:endParaRPr lang="en-US" dirty="0"/>
            </a:p>
          </p:txBody>
        </p:sp>
        <p:sp>
          <p:nvSpPr>
            <p:cNvPr id="24614" name="Line 32"/>
            <p:cNvSpPr>
              <a:spLocks noChangeShapeType="1"/>
            </p:cNvSpPr>
            <p:nvPr/>
          </p:nvSpPr>
          <p:spPr bwMode="auto">
            <a:xfrm flipV="1">
              <a:off x="1584" y="2304"/>
              <a:ext cx="0" cy="96"/>
            </a:xfrm>
            <a:prstGeom prst="line">
              <a:avLst/>
            </a:prstGeom>
            <a:noFill/>
            <a:ln w="28575">
              <a:solidFill>
                <a:schemeClr val="tx1"/>
              </a:solidFill>
              <a:round/>
              <a:headEnd/>
              <a:tailEnd/>
            </a:ln>
          </p:spPr>
          <p:txBody>
            <a:bodyPr/>
            <a:lstStyle/>
            <a:p>
              <a:endParaRPr lang="en-US" dirty="0"/>
            </a:p>
          </p:txBody>
        </p:sp>
        <p:sp>
          <p:nvSpPr>
            <p:cNvPr id="24615" name="Line 33"/>
            <p:cNvSpPr>
              <a:spLocks noChangeShapeType="1"/>
            </p:cNvSpPr>
            <p:nvPr/>
          </p:nvSpPr>
          <p:spPr bwMode="auto">
            <a:xfrm flipV="1">
              <a:off x="1920" y="2304"/>
              <a:ext cx="0" cy="96"/>
            </a:xfrm>
            <a:prstGeom prst="line">
              <a:avLst/>
            </a:prstGeom>
            <a:noFill/>
            <a:ln w="28575">
              <a:solidFill>
                <a:schemeClr val="tx1"/>
              </a:solidFill>
              <a:round/>
              <a:headEnd/>
              <a:tailEnd/>
            </a:ln>
          </p:spPr>
          <p:txBody>
            <a:bodyPr/>
            <a:lstStyle/>
            <a:p>
              <a:endParaRPr lang="en-US" dirty="0"/>
            </a:p>
          </p:txBody>
        </p:sp>
        <p:sp>
          <p:nvSpPr>
            <p:cNvPr id="24616" name="Line 34"/>
            <p:cNvSpPr>
              <a:spLocks noChangeShapeType="1"/>
            </p:cNvSpPr>
            <p:nvPr/>
          </p:nvSpPr>
          <p:spPr bwMode="auto">
            <a:xfrm flipV="1">
              <a:off x="2256" y="2304"/>
              <a:ext cx="0" cy="96"/>
            </a:xfrm>
            <a:prstGeom prst="line">
              <a:avLst/>
            </a:prstGeom>
            <a:noFill/>
            <a:ln w="28575">
              <a:solidFill>
                <a:schemeClr val="tx1"/>
              </a:solidFill>
              <a:round/>
              <a:headEnd/>
              <a:tailEnd/>
            </a:ln>
          </p:spPr>
          <p:txBody>
            <a:bodyPr/>
            <a:lstStyle/>
            <a:p>
              <a:endParaRPr lang="en-US" dirty="0"/>
            </a:p>
          </p:txBody>
        </p:sp>
        <p:sp>
          <p:nvSpPr>
            <p:cNvPr id="24617" name="Line 35"/>
            <p:cNvSpPr>
              <a:spLocks noChangeShapeType="1"/>
            </p:cNvSpPr>
            <p:nvPr/>
          </p:nvSpPr>
          <p:spPr bwMode="auto">
            <a:xfrm flipV="1">
              <a:off x="2592" y="2304"/>
              <a:ext cx="0" cy="96"/>
            </a:xfrm>
            <a:prstGeom prst="line">
              <a:avLst/>
            </a:prstGeom>
            <a:noFill/>
            <a:ln w="28575">
              <a:solidFill>
                <a:schemeClr val="tx1"/>
              </a:solidFill>
              <a:round/>
              <a:headEnd/>
              <a:tailEnd/>
            </a:ln>
          </p:spPr>
          <p:txBody>
            <a:bodyPr/>
            <a:lstStyle/>
            <a:p>
              <a:endParaRPr lang="en-US" dirty="0"/>
            </a:p>
          </p:txBody>
        </p:sp>
        <p:sp>
          <p:nvSpPr>
            <p:cNvPr id="24618" name="Line 36"/>
            <p:cNvSpPr>
              <a:spLocks noChangeShapeType="1"/>
            </p:cNvSpPr>
            <p:nvPr/>
          </p:nvSpPr>
          <p:spPr bwMode="auto">
            <a:xfrm flipV="1">
              <a:off x="2928" y="2304"/>
              <a:ext cx="0" cy="96"/>
            </a:xfrm>
            <a:prstGeom prst="line">
              <a:avLst/>
            </a:prstGeom>
            <a:noFill/>
            <a:ln w="28575">
              <a:solidFill>
                <a:schemeClr val="tx1"/>
              </a:solidFill>
              <a:round/>
              <a:headEnd/>
              <a:tailEnd/>
            </a:ln>
          </p:spPr>
          <p:txBody>
            <a:bodyPr/>
            <a:lstStyle/>
            <a:p>
              <a:endParaRPr lang="en-US" dirty="0"/>
            </a:p>
          </p:txBody>
        </p:sp>
        <p:sp>
          <p:nvSpPr>
            <p:cNvPr id="24619" name="Line 37"/>
            <p:cNvSpPr>
              <a:spLocks noChangeShapeType="1"/>
            </p:cNvSpPr>
            <p:nvPr/>
          </p:nvSpPr>
          <p:spPr bwMode="auto">
            <a:xfrm flipV="1">
              <a:off x="3264" y="2304"/>
              <a:ext cx="0" cy="96"/>
            </a:xfrm>
            <a:prstGeom prst="line">
              <a:avLst/>
            </a:prstGeom>
            <a:noFill/>
            <a:ln w="28575">
              <a:solidFill>
                <a:schemeClr val="tx1"/>
              </a:solidFill>
              <a:round/>
              <a:headEnd/>
              <a:tailEnd/>
            </a:ln>
          </p:spPr>
          <p:txBody>
            <a:bodyPr/>
            <a:lstStyle/>
            <a:p>
              <a:endParaRPr lang="en-US" dirty="0"/>
            </a:p>
          </p:txBody>
        </p:sp>
        <p:sp>
          <p:nvSpPr>
            <p:cNvPr id="24620" name="Line 38"/>
            <p:cNvSpPr>
              <a:spLocks noChangeShapeType="1"/>
            </p:cNvSpPr>
            <p:nvPr/>
          </p:nvSpPr>
          <p:spPr bwMode="auto">
            <a:xfrm flipV="1">
              <a:off x="3600" y="2304"/>
              <a:ext cx="0" cy="96"/>
            </a:xfrm>
            <a:prstGeom prst="line">
              <a:avLst/>
            </a:prstGeom>
            <a:noFill/>
            <a:ln w="28575">
              <a:solidFill>
                <a:schemeClr val="tx1"/>
              </a:solidFill>
              <a:round/>
              <a:headEnd/>
              <a:tailEnd/>
            </a:ln>
          </p:spPr>
          <p:txBody>
            <a:bodyPr/>
            <a:lstStyle/>
            <a:p>
              <a:endParaRPr lang="en-US" dirty="0"/>
            </a:p>
          </p:txBody>
        </p:sp>
        <p:sp>
          <p:nvSpPr>
            <p:cNvPr id="24621" name="Line 39"/>
            <p:cNvSpPr>
              <a:spLocks noChangeShapeType="1"/>
            </p:cNvSpPr>
            <p:nvPr/>
          </p:nvSpPr>
          <p:spPr bwMode="auto">
            <a:xfrm flipV="1">
              <a:off x="3936" y="2304"/>
              <a:ext cx="0" cy="96"/>
            </a:xfrm>
            <a:prstGeom prst="line">
              <a:avLst/>
            </a:prstGeom>
            <a:noFill/>
            <a:ln w="28575">
              <a:solidFill>
                <a:schemeClr val="tx1"/>
              </a:solidFill>
              <a:round/>
              <a:headEnd/>
              <a:tailEnd/>
            </a:ln>
          </p:spPr>
          <p:txBody>
            <a:bodyPr/>
            <a:lstStyle/>
            <a:p>
              <a:endParaRPr lang="en-US" dirty="0"/>
            </a:p>
          </p:txBody>
        </p:sp>
        <p:sp>
          <p:nvSpPr>
            <p:cNvPr id="24622" name="Line 40"/>
            <p:cNvSpPr>
              <a:spLocks noChangeShapeType="1"/>
            </p:cNvSpPr>
            <p:nvPr/>
          </p:nvSpPr>
          <p:spPr bwMode="auto">
            <a:xfrm flipV="1">
              <a:off x="4272" y="2304"/>
              <a:ext cx="0" cy="96"/>
            </a:xfrm>
            <a:prstGeom prst="line">
              <a:avLst/>
            </a:prstGeom>
            <a:noFill/>
            <a:ln w="28575">
              <a:solidFill>
                <a:schemeClr val="tx1"/>
              </a:solidFill>
              <a:round/>
              <a:headEnd/>
              <a:tailEnd/>
            </a:ln>
          </p:spPr>
          <p:txBody>
            <a:bodyPr/>
            <a:lstStyle/>
            <a:p>
              <a:endParaRPr lang="en-US" dirty="0"/>
            </a:p>
          </p:txBody>
        </p:sp>
        <p:sp>
          <p:nvSpPr>
            <p:cNvPr id="24623" name="Line 41"/>
            <p:cNvSpPr>
              <a:spLocks noChangeShapeType="1"/>
            </p:cNvSpPr>
            <p:nvPr/>
          </p:nvSpPr>
          <p:spPr bwMode="auto">
            <a:xfrm flipV="1">
              <a:off x="4608" y="2304"/>
              <a:ext cx="0" cy="96"/>
            </a:xfrm>
            <a:prstGeom prst="line">
              <a:avLst/>
            </a:prstGeom>
            <a:noFill/>
            <a:ln w="28575">
              <a:solidFill>
                <a:schemeClr val="tx1"/>
              </a:solidFill>
              <a:round/>
              <a:headEnd/>
              <a:tailEnd/>
            </a:ln>
          </p:spPr>
          <p:txBody>
            <a:bodyPr/>
            <a:lstStyle/>
            <a:p>
              <a:endParaRPr lang="en-US" dirty="0"/>
            </a:p>
          </p:txBody>
        </p:sp>
      </p:grpSp>
      <p:sp>
        <p:nvSpPr>
          <p:cNvPr id="24595" name="AutoShape 42"/>
          <p:cNvSpPr>
            <a:spLocks noChangeArrowheads="1"/>
          </p:cNvSpPr>
          <p:nvPr/>
        </p:nvSpPr>
        <p:spPr bwMode="auto">
          <a:xfrm>
            <a:off x="292100" y="3323069"/>
            <a:ext cx="612775" cy="512762"/>
          </a:xfrm>
          <a:prstGeom prst="roundRect">
            <a:avLst>
              <a:gd name="adj" fmla="val 16667"/>
            </a:avLst>
          </a:prstGeom>
          <a:gradFill rotWithShape="0">
            <a:gsLst>
              <a:gs pos="0">
                <a:srgbClr val="FFCC66"/>
              </a:gs>
              <a:gs pos="100000">
                <a:srgbClr val="765E2F"/>
              </a:gs>
            </a:gsLst>
            <a:path path="shape">
              <a:fillToRect l="50000" t="50000" r="50000" b="50000"/>
            </a:path>
          </a:gradFill>
          <a:ln w="9525">
            <a:solidFill>
              <a:schemeClr val="tx1"/>
            </a:solidFill>
            <a:round/>
            <a:headEnd/>
            <a:tailEnd/>
          </a:ln>
        </p:spPr>
        <p:txBody>
          <a:bodyPr wrap="none" tIns="0" bIns="0" anchor="ctr"/>
          <a:lstStyle/>
          <a:p>
            <a:pPr algn="ctr">
              <a:spcBef>
                <a:spcPts val="200"/>
              </a:spcBef>
            </a:pPr>
            <a:r>
              <a:rPr lang="en-US" sz="1200" b="1" dirty="0"/>
              <a:t>Local</a:t>
            </a:r>
          </a:p>
          <a:p>
            <a:pPr algn="ctr">
              <a:spcBef>
                <a:spcPts val="200"/>
              </a:spcBef>
            </a:pPr>
            <a:r>
              <a:rPr lang="en-US" sz="1200" b="1" dirty="0"/>
              <a:t>Memory</a:t>
            </a:r>
          </a:p>
        </p:txBody>
      </p:sp>
      <p:sp>
        <p:nvSpPr>
          <p:cNvPr id="24596" name="AutoShape 43"/>
          <p:cNvSpPr>
            <a:spLocks noChangeArrowheads="1"/>
          </p:cNvSpPr>
          <p:nvPr/>
        </p:nvSpPr>
        <p:spPr bwMode="auto">
          <a:xfrm>
            <a:off x="1008063" y="3323069"/>
            <a:ext cx="614362" cy="512762"/>
          </a:xfrm>
          <a:prstGeom prst="roundRect">
            <a:avLst>
              <a:gd name="adj" fmla="val 16667"/>
            </a:avLst>
          </a:prstGeom>
          <a:gradFill rotWithShape="0">
            <a:gsLst>
              <a:gs pos="0">
                <a:srgbClr val="FFCC66"/>
              </a:gs>
              <a:gs pos="100000">
                <a:srgbClr val="765E2F"/>
              </a:gs>
            </a:gsLst>
            <a:path path="shape">
              <a:fillToRect l="50000" t="50000" r="50000" b="50000"/>
            </a:path>
          </a:gradFill>
          <a:ln w="9525">
            <a:solidFill>
              <a:schemeClr val="tx1"/>
            </a:solidFill>
            <a:round/>
            <a:headEnd/>
            <a:tailEnd/>
          </a:ln>
        </p:spPr>
        <p:txBody>
          <a:bodyPr wrap="none" tIns="0" bIns="0" anchor="ctr"/>
          <a:lstStyle/>
          <a:p>
            <a:pPr algn="ctr">
              <a:spcBef>
                <a:spcPts val="200"/>
              </a:spcBef>
            </a:pPr>
            <a:r>
              <a:rPr lang="en-US" sz="1200" b="1" dirty="0"/>
              <a:t>Local</a:t>
            </a:r>
          </a:p>
          <a:p>
            <a:pPr algn="ctr">
              <a:spcBef>
                <a:spcPts val="200"/>
              </a:spcBef>
            </a:pPr>
            <a:r>
              <a:rPr lang="en-US" sz="1200" b="1" dirty="0"/>
              <a:t>Memory</a:t>
            </a:r>
          </a:p>
        </p:txBody>
      </p:sp>
      <p:sp>
        <p:nvSpPr>
          <p:cNvPr id="24597" name="AutoShape 44"/>
          <p:cNvSpPr>
            <a:spLocks noChangeArrowheads="1"/>
          </p:cNvSpPr>
          <p:nvPr/>
        </p:nvSpPr>
        <p:spPr bwMode="auto">
          <a:xfrm>
            <a:off x="1724025" y="3323069"/>
            <a:ext cx="614363" cy="512762"/>
          </a:xfrm>
          <a:prstGeom prst="roundRect">
            <a:avLst>
              <a:gd name="adj" fmla="val 16667"/>
            </a:avLst>
          </a:prstGeom>
          <a:gradFill rotWithShape="0">
            <a:gsLst>
              <a:gs pos="0">
                <a:srgbClr val="FFCC66"/>
              </a:gs>
              <a:gs pos="100000">
                <a:srgbClr val="765E2F"/>
              </a:gs>
            </a:gsLst>
            <a:path path="shape">
              <a:fillToRect l="50000" t="50000" r="50000" b="50000"/>
            </a:path>
          </a:gradFill>
          <a:ln w="9525">
            <a:solidFill>
              <a:schemeClr val="tx1"/>
            </a:solidFill>
            <a:round/>
            <a:headEnd/>
            <a:tailEnd/>
          </a:ln>
        </p:spPr>
        <p:txBody>
          <a:bodyPr wrap="none" tIns="0" bIns="0" anchor="ctr"/>
          <a:lstStyle/>
          <a:p>
            <a:pPr algn="ctr">
              <a:spcBef>
                <a:spcPts val="200"/>
              </a:spcBef>
            </a:pPr>
            <a:r>
              <a:rPr lang="en-US" sz="1200" b="1" dirty="0"/>
              <a:t>Local</a:t>
            </a:r>
          </a:p>
          <a:p>
            <a:pPr algn="ctr">
              <a:spcBef>
                <a:spcPts val="200"/>
              </a:spcBef>
            </a:pPr>
            <a:r>
              <a:rPr lang="en-US" sz="1200" b="1" dirty="0"/>
              <a:t>Memory</a:t>
            </a:r>
          </a:p>
        </p:txBody>
      </p:sp>
      <p:sp>
        <p:nvSpPr>
          <p:cNvPr id="24598" name="AutoShape 45"/>
          <p:cNvSpPr>
            <a:spLocks noChangeArrowheads="1"/>
          </p:cNvSpPr>
          <p:nvPr/>
        </p:nvSpPr>
        <p:spPr bwMode="auto">
          <a:xfrm>
            <a:off x="2439988" y="3323069"/>
            <a:ext cx="614362" cy="512762"/>
          </a:xfrm>
          <a:prstGeom prst="roundRect">
            <a:avLst>
              <a:gd name="adj" fmla="val 16667"/>
            </a:avLst>
          </a:prstGeom>
          <a:gradFill rotWithShape="0">
            <a:gsLst>
              <a:gs pos="0">
                <a:srgbClr val="FFCC66"/>
              </a:gs>
              <a:gs pos="100000">
                <a:srgbClr val="765E2F"/>
              </a:gs>
            </a:gsLst>
            <a:path path="shape">
              <a:fillToRect l="50000" t="50000" r="50000" b="50000"/>
            </a:path>
          </a:gradFill>
          <a:ln w="9525">
            <a:solidFill>
              <a:schemeClr val="tx1"/>
            </a:solidFill>
            <a:round/>
            <a:headEnd/>
            <a:tailEnd/>
          </a:ln>
        </p:spPr>
        <p:txBody>
          <a:bodyPr wrap="none" tIns="0" bIns="0" anchor="ctr"/>
          <a:lstStyle/>
          <a:p>
            <a:pPr algn="ctr">
              <a:spcBef>
                <a:spcPts val="200"/>
              </a:spcBef>
            </a:pPr>
            <a:r>
              <a:rPr lang="en-US" sz="1200" b="1" dirty="0"/>
              <a:t>Local</a:t>
            </a:r>
          </a:p>
          <a:p>
            <a:pPr algn="ctr">
              <a:spcBef>
                <a:spcPts val="200"/>
              </a:spcBef>
            </a:pPr>
            <a:r>
              <a:rPr lang="en-US" sz="1200" b="1" dirty="0"/>
              <a:t>Memory</a:t>
            </a:r>
          </a:p>
        </p:txBody>
      </p:sp>
      <p:sp>
        <p:nvSpPr>
          <p:cNvPr id="24599" name="AutoShape 46"/>
          <p:cNvSpPr>
            <a:spLocks noChangeArrowheads="1"/>
          </p:cNvSpPr>
          <p:nvPr/>
        </p:nvSpPr>
        <p:spPr bwMode="auto">
          <a:xfrm>
            <a:off x="3157538" y="3323069"/>
            <a:ext cx="612775" cy="512762"/>
          </a:xfrm>
          <a:prstGeom prst="roundRect">
            <a:avLst>
              <a:gd name="adj" fmla="val 16667"/>
            </a:avLst>
          </a:prstGeom>
          <a:gradFill rotWithShape="0">
            <a:gsLst>
              <a:gs pos="0">
                <a:srgbClr val="FFCC66"/>
              </a:gs>
              <a:gs pos="100000">
                <a:srgbClr val="765E2F"/>
              </a:gs>
            </a:gsLst>
            <a:path path="shape">
              <a:fillToRect l="50000" t="50000" r="50000" b="50000"/>
            </a:path>
          </a:gradFill>
          <a:ln w="9525">
            <a:solidFill>
              <a:schemeClr val="tx1"/>
            </a:solidFill>
            <a:round/>
            <a:headEnd/>
            <a:tailEnd/>
          </a:ln>
        </p:spPr>
        <p:txBody>
          <a:bodyPr wrap="none" tIns="0" bIns="0" anchor="ctr"/>
          <a:lstStyle/>
          <a:p>
            <a:pPr algn="ctr">
              <a:spcBef>
                <a:spcPts val="200"/>
              </a:spcBef>
            </a:pPr>
            <a:r>
              <a:rPr lang="en-US" sz="1200" b="1" dirty="0"/>
              <a:t>Local</a:t>
            </a:r>
          </a:p>
          <a:p>
            <a:pPr algn="ctr">
              <a:spcBef>
                <a:spcPts val="200"/>
              </a:spcBef>
            </a:pPr>
            <a:r>
              <a:rPr lang="en-US" sz="1200" b="1" dirty="0"/>
              <a:t>Memory</a:t>
            </a:r>
          </a:p>
        </p:txBody>
      </p:sp>
      <p:sp>
        <p:nvSpPr>
          <p:cNvPr id="24600" name="AutoShape 47"/>
          <p:cNvSpPr>
            <a:spLocks noChangeArrowheads="1"/>
          </p:cNvSpPr>
          <p:nvPr/>
        </p:nvSpPr>
        <p:spPr bwMode="auto">
          <a:xfrm>
            <a:off x="3873500" y="3323069"/>
            <a:ext cx="614363" cy="512762"/>
          </a:xfrm>
          <a:prstGeom prst="roundRect">
            <a:avLst>
              <a:gd name="adj" fmla="val 16667"/>
            </a:avLst>
          </a:prstGeom>
          <a:gradFill rotWithShape="0">
            <a:gsLst>
              <a:gs pos="0">
                <a:srgbClr val="FFCC66"/>
              </a:gs>
              <a:gs pos="100000">
                <a:srgbClr val="765E2F"/>
              </a:gs>
            </a:gsLst>
            <a:path path="shape">
              <a:fillToRect l="50000" t="50000" r="50000" b="50000"/>
            </a:path>
          </a:gradFill>
          <a:ln w="9525">
            <a:solidFill>
              <a:schemeClr val="tx1"/>
            </a:solidFill>
            <a:round/>
            <a:headEnd/>
            <a:tailEnd/>
          </a:ln>
        </p:spPr>
        <p:txBody>
          <a:bodyPr wrap="none" tIns="0" bIns="0" anchor="ctr"/>
          <a:lstStyle/>
          <a:p>
            <a:pPr algn="ctr">
              <a:spcBef>
                <a:spcPts val="200"/>
              </a:spcBef>
            </a:pPr>
            <a:r>
              <a:rPr lang="en-US" sz="1200" b="1" dirty="0"/>
              <a:t>Local</a:t>
            </a:r>
          </a:p>
          <a:p>
            <a:pPr algn="ctr">
              <a:spcBef>
                <a:spcPts val="200"/>
              </a:spcBef>
            </a:pPr>
            <a:r>
              <a:rPr lang="en-US" sz="1200" b="1" dirty="0"/>
              <a:t>Memory</a:t>
            </a:r>
          </a:p>
        </p:txBody>
      </p:sp>
      <p:sp>
        <p:nvSpPr>
          <p:cNvPr id="24601" name="AutoShape 48"/>
          <p:cNvSpPr>
            <a:spLocks noChangeArrowheads="1"/>
          </p:cNvSpPr>
          <p:nvPr/>
        </p:nvSpPr>
        <p:spPr bwMode="auto">
          <a:xfrm>
            <a:off x="6022975" y="3323069"/>
            <a:ext cx="614363" cy="512762"/>
          </a:xfrm>
          <a:prstGeom prst="roundRect">
            <a:avLst>
              <a:gd name="adj" fmla="val 16667"/>
            </a:avLst>
          </a:prstGeom>
          <a:gradFill rotWithShape="0">
            <a:gsLst>
              <a:gs pos="0">
                <a:srgbClr val="FFCC66"/>
              </a:gs>
              <a:gs pos="100000">
                <a:srgbClr val="765E2F"/>
              </a:gs>
            </a:gsLst>
            <a:path path="shape">
              <a:fillToRect l="50000" t="50000" r="50000" b="50000"/>
            </a:path>
          </a:gradFill>
          <a:ln w="9525">
            <a:solidFill>
              <a:schemeClr val="tx1"/>
            </a:solidFill>
            <a:round/>
            <a:headEnd/>
            <a:tailEnd/>
          </a:ln>
        </p:spPr>
        <p:txBody>
          <a:bodyPr wrap="none" tIns="0" bIns="0" anchor="ctr"/>
          <a:lstStyle/>
          <a:p>
            <a:pPr algn="ctr">
              <a:spcBef>
                <a:spcPts val="200"/>
              </a:spcBef>
            </a:pPr>
            <a:r>
              <a:rPr lang="en-US" sz="1200" b="1" dirty="0"/>
              <a:t>Local</a:t>
            </a:r>
          </a:p>
          <a:p>
            <a:pPr algn="ctr">
              <a:spcBef>
                <a:spcPts val="200"/>
              </a:spcBef>
            </a:pPr>
            <a:r>
              <a:rPr lang="en-US" sz="1200" b="1" dirty="0"/>
              <a:t>Memory</a:t>
            </a:r>
          </a:p>
        </p:txBody>
      </p:sp>
      <p:sp>
        <p:nvSpPr>
          <p:cNvPr id="24602" name="AutoShape 49"/>
          <p:cNvSpPr>
            <a:spLocks noChangeArrowheads="1"/>
          </p:cNvSpPr>
          <p:nvPr/>
        </p:nvSpPr>
        <p:spPr bwMode="auto">
          <a:xfrm>
            <a:off x="6738938" y="3323069"/>
            <a:ext cx="614362" cy="512762"/>
          </a:xfrm>
          <a:prstGeom prst="roundRect">
            <a:avLst>
              <a:gd name="adj" fmla="val 16667"/>
            </a:avLst>
          </a:prstGeom>
          <a:gradFill rotWithShape="0">
            <a:gsLst>
              <a:gs pos="0">
                <a:srgbClr val="FFCC66"/>
              </a:gs>
              <a:gs pos="100000">
                <a:srgbClr val="765E2F"/>
              </a:gs>
            </a:gsLst>
            <a:path path="shape">
              <a:fillToRect l="50000" t="50000" r="50000" b="50000"/>
            </a:path>
          </a:gradFill>
          <a:ln w="9525">
            <a:solidFill>
              <a:schemeClr val="tx1"/>
            </a:solidFill>
            <a:round/>
            <a:headEnd/>
            <a:tailEnd/>
          </a:ln>
        </p:spPr>
        <p:txBody>
          <a:bodyPr wrap="none" tIns="0" bIns="0" anchor="ctr"/>
          <a:lstStyle/>
          <a:p>
            <a:pPr algn="ctr">
              <a:spcBef>
                <a:spcPts val="200"/>
              </a:spcBef>
            </a:pPr>
            <a:r>
              <a:rPr lang="en-US" sz="1200" b="1" dirty="0"/>
              <a:t>Local</a:t>
            </a:r>
          </a:p>
          <a:p>
            <a:pPr algn="ctr">
              <a:spcBef>
                <a:spcPts val="200"/>
              </a:spcBef>
            </a:pPr>
            <a:r>
              <a:rPr lang="en-US" sz="1200" b="1" dirty="0"/>
              <a:t>Memory</a:t>
            </a:r>
          </a:p>
        </p:txBody>
      </p:sp>
      <p:sp>
        <p:nvSpPr>
          <p:cNvPr id="24603" name="AutoShape 50"/>
          <p:cNvSpPr>
            <a:spLocks noChangeArrowheads="1"/>
          </p:cNvSpPr>
          <p:nvPr/>
        </p:nvSpPr>
        <p:spPr bwMode="auto">
          <a:xfrm>
            <a:off x="7454900" y="3323069"/>
            <a:ext cx="614363" cy="512762"/>
          </a:xfrm>
          <a:prstGeom prst="roundRect">
            <a:avLst>
              <a:gd name="adj" fmla="val 16667"/>
            </a:avLst>
          </a:prstGeom>
          <a:gradFill rotWithShape="0">
            <a:gsLst>
              <a:gs pos="0">
                <a:srgbClr val="FFCC66"/>
              </a:gs>
              <a:gs pos="100000">
                <a:srgbClr val="765E2F"/>
              </a:gs>
            </a:gsLst>
            <a:path path="shape">
              <a:fillToRect l="50000" t="50000" r="50000" b="50000"/>
            </a:path>
          </a:gradFill>
          <a:ln w="9525">
            <a:solidFill>
              <a:schemeClr val="tx1"/>
            </a:solidFill>
            <a:round/>
            <a:headEnd/>
            <a:tailEnd/>
          </a:ln>
        </p:spPr>
        <p:txBody>
          <a:bodyPr wrap="none" tIns="0" bIns="0" anchor="ctr"/>
          <a:lstStyle/>
          <a:p>
            <a:pPr algn="ctr">
              <a:spcBef>
                <a:spcPts val="200"/>
              </a:spcBef>
            </a:pPr>
            <a:r>
              <a:rPr lang="en-US" sz="1200" b="1" dirty="0"/>
              <a:t>Local</a:t>
            </a:r>
          </a:p>
          <a:p>
            <a:pPr algn="ctr">
              <a:spcBef>
                <a:spcPts val="200"/>
              </a:spcBef>
            </a:pPr>
            <a:r>
              <a:rPr lang="en-US" sz="1200" b="1" dirty="0"/>
              <a:t>Memory</a:t>
            </a:r>
          </a:p>
        </p:txBody>
      </p:sp>
      <p:sp>
        <p:nvSpPr>
          <p:cNvPr id="24604" name="AutoShape 51"/>
          <p:cNvSpPr>
            <a:spLocks noChangeArrowheads="1"/>
          </p:cNvSpPr>
          <p:nvPr/>
        </p:nvSpPr>
        <p:spPr bwMode="auto">
          <a:xfrm>
            <a:off x="8172450" y="3323069"/>
            <a:ext cx="612775" cy="512762"/>
          </a:xfrm>
          <a:prstGeom prst="roundRect">
            <a:avLst>
              <a:gd name="adj" fmla="val 16667"/>
            </a:avLst>
          </a:prstGeom>
          <a:gradFill rotWithShape="0">
            <a:gsLst>
              <a:gs pos="0">
                <a:srgbClr val="FFCC66"/>
              </a:gs>
              <a:gs pos="100000">
                <a:srgbClr val="765E2F"/>
              </a:gs>
            </a:gsLst>
            <a:path path="shape">
              <a:fillToRect l="50000" t="50000" r="50000" b="50000"/>
            </a:path>
          </a:gradFill>
          <a:ln w="9525">
            <a:solidFill>
              <a:schemeClr val="tx1"/>
            </a:solidFill>
            <a:round/>
            <a:headEnd/>
            <a:tailEnd/>
          </a:ln>
        </p:spPr>
        <p:txBody>
          <a:bodyPr wrap="none" tIns="0" bIns="0" anchor="ctr"/>
          <a:lstStyle/>
          <a:p>
            <a:pPr algn="ctr">
              <a:spcBef>
                <a:spcPts val="200"/>
              </a:spcBef>
            </a:pPr>
            <a:r>
              <a:rPr lang="en-US" sz="1200" b="1" dirty="0"/>
              <a:t>Local</a:t>
            </a:r>
          </a:p>
          <a:p>
            <a:pPr algn="ctr">
              <a:spcBef>
                <a:spcPts val="200"/>
              </a:spcBef>
            </a:pPr>
            <a:r>
              <a:rPr lang="en-US" sz="1200" b="1" dirty="0"/>
              <a:t>Memory</a:t>
            </a:r>
          </a:p>
        </p:txBody>
      </p:sp>
      <p:sp>
        <p:nvSpPr>
          <p:cNvPr id="24605" name="AutoShape 52"/>
          <p:cNvSpPr>
            <a:spLocks noChangeArrowheads="1"/>
          </p:cNvSpPr>
          <p:nvPr/>
        </p:nvSpPr>
        <p:spPr bwMode="auto">
          <a:xfrm>
            <a:off x="4589463" y="3323069"/>
            <a:ext cx="614362" cy="512762"/>
          </a:xfrm>
          <a:prstGeom prst="roundRect">
            <a:avLst>
              <a:gd name="adj" fmla="val 16667"/>
            </a:avLst>
          </a:prstGeom>
          <a:gradFill rotWithShape="0">
            <a:gsLst>
              <a:gs pos="0">
                <a:srgbClr val="FFCC66"/>
              </a:gs>
              <a:gs pos="100000">
                <a:srgbClr val="765E2F"/>
              </a:gs>
            </a:gsLst>
            <a:path path="shape">
              <a:fillToRect l="50000" t="50000" r="50000" b="50000"/>
            </a:path>
          </a:gradFill>
          <a:ln w="9525">
            <a:solidFill>
              <a:schemeClr val="tx1"/>
            </a:solidFill>
            <a:round/>
            <a:headEnd/>
            <a:tailEnd/>
          </a:ln>
        </p:spPr>
        <p:txBody>
          <a:bodyPr wrap="none" tIns="0" bIns="0" anchor="ctr"/>
          <a:lstStyle/>
          <a:p>
            <a:pPr algn="ctr">
              <a:spcBef>
                <a:spcPts val="200"/>
              </a:spcBef>
            </a:pPr>
            <a:r>
              <a:rPr lang="en-US" sz="1200" b="1" dirty="0"/>
              <a:t>Local</a:t>
            </a:r>
          </a:p>
          <a:p>
            <a:pPr algn="ctr">
              <a:spcBef>
                <a:spcPts val="200"/>
              </a:spcBef>
            </a:pPr>
            <a:r>
              <a:rPr lang="en-US" sz="1200" b="1" dirty="0"/>
              <a:t>Memory</a:t>
            </a:r>
          </a:p>
        </p:txBody>
      </p:sp>
      <p:sp>
        <p:nvSpPr>
          <p:cNvPr id="24606" name="AutoShape 53"/>
          <p:cNvSpPr>
            <a:spLocks noChangeArrowheads="1"/>
          </p:cNvSpPr>
          <p:nvPr/>
        </p:nvSpPr>
        <p:spPr bwMode="auto">
          <a:xfrm>
            <a:off x="5307013" y="3323069"/>
            <a:ext cx="612775" cy="512762"/>
          </a:xfrm>
          <a:prstGeom prst="roundRect">
            <a:avLst>
              <a:gd name="adj" fmla="val 16667"/>
            </a:avLst>
          </a:prstGeom>
          <a:gradFill rotWithShape="0">
            <a:gsLst>
              <a:gs pos="0">
                <a:srgbClr val="FFCC66"/>
              </a:gs>
              <a:gs pos="100000">
                <a:srgbClr val="765E2F"/>
              </a:gs>
            </a:gsLst>
            <a:path path="shape">
              <a:fillToRect l="50000" t="50000" r="50000" b="50000"/>
            </a:path>
          </a:gradFill>
          <a:ln w="9525">
            <a:solidFill>
              <a:schemeClr val="tx1"/>
            </a:solidFill>
            <a:round/>
            <a:headEnd/>
            <a:tailEnd/>
          </a:ln>
        </p:spPr>
        <p:txBody>
          <a:bodyPr wrap="none" tIns="0" bIns="0" anchor="ctr"/>
          <a:lstStyle/>
          <a:p>
            <a:pPr algn="ctr">
              <a:spcBef>
                <a:spcPts val="200"/>
              </a:spcBef>
            </a:pPr>
            <a:r>
              <a:rPr lang="en-US" sz="1200" b="1" dirty="0"/>
              <a:t>Local</a:t>
            </a:r>
          </a:p>
          <a:p>
            <a:pPr algn="ctr">
              <a:spcBef>
                <a:spcPts val="200"/>
              </a:spcBef>
            </a:pPr>
            <a:r>
              <a:rPr lang="en-US" sz="1200" b="1" dirty="0"/>
              <a:t>Memory</a:t>
            </a:r>
          </a:p>
        </p:txBody>
      </p:sp>
      <p:sp>
        <p:nvSpPr>
          <p:cNvPr id="24607" name="Rectangle 55"/>
          <p:cNvSpPr>
            <a:spLocks noChangeArrowheads="1"/>
          </p:cNvSpPr>
          <p:nvPr/>
        </p:nvSpPr>
        <p:spPr bwMode="auto">
          <a:xfrm>
            <a:off x="7454900" y="2197531"/>
            <a:ext cx="614363" cy="819150"/>
          </a:xfrm>
          <a:prstGeom prst="rect">
            <a:avLst/>
          </a:prstGeom>
          <a:gradFill rotWithShape="0">
            <a:gsLst>
              <a:gs pos="0">
                <a:srgbClr val="CCECFF"/>
              </a:gs>
              <a:gs pos="100000">
                <a:srgbClr val="5E6D76"/>
              </a:gs>
            </a:gsLst>
            <a:path path="shape">
              <a:fillToRect l="50000" t="50000" r="50000" b="50000"/>
            </a:path>
          </a:gradFill>
          <a:ln w="9525">
            <a:solidFill>
              <a:schemeClr val="tx1"/>
            </a:solidFill>
            <a:miter lim="800000"/>
            <a:headEnd/>
            <a:tailEnd/>
          </a:ln>
        </p:spPr>
        <p:txBody>
          <a:bodyPr wrap="none" anchor="ctr"/>
          <a:lstStyle/>
          <a:p>
            <a:pPr algn="ctr">
              <a:lnSpc>
                <a:spcPct val="80000"/>
              </a:lnSpc>
              <a:spcBef>
                <a:spcPts val="200"/>
              </a:spcBef>
            </a:pPr>
            <a:r>
              <a:rPr lang="en-US" sz="1000" b="1" dirty="0"/>
              <a:t>Marble</a:t>
            </a:r>
          </a:p>
          <a:p>
            <a:pPr algn="ctr">
              <a:lnSpc>
                <a:spcPct val="80000"/>
              </a:lnSpc>
              <a:spcBef>
                <a:spcPts val="200"/>
              </a:spcBef>
            </a:pPr>
            <a:r>
              <a:rPr lang="en-US" sz="1000" b="1" dirty="0"/>
              <a:t>SIO</a:t>
            </a:r>
          </a:p>
          <a:p>
            <a:pPr algn="ctr">
              <a:lnSpc>
                <a:spcPct val="80000"/>
              </a:lnSpc>
              <a:spcBef>
                <a:spcPts val="200"/>
              </a:spcBef>
            </a:pPr>
            <a:r>
              <a:rPr lang="en-US" sz="1000" b="1" dirty="0"/>
              <a:t>Node</a:t>
            </a:r>
          </a:p>
        </p:txBody>
      </p:sp>
      <p:pic>
        <p:nvPicPr>
          <p:cNvPr id="24611" name="Picture 6" descr="darpa"/>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442200" y="379413"/>
            <a:ext cx="1701800" cy="833437"/>
          </a:xfrm>
          <a:prstGeom prst="rect">
            <a:avLst/>
          </a:prstGeom>
          <a:noFill/>
          <a:ln w="9525">
            <a:noFill/>
            <a:miter lim="800000"/>
            <a:headEnd/>
            <a:tailEnd/>
          </a:ln>
        </p:spPr>
      </p:pic>
      <p:sp>
        <p:nvSpPr>
          <p:cNvPr id="59" name="Date Placeholder 58"/>
          <p:cNvSpPr>
            <a:spLocks noGrp="1"/>
          </p:cNvSpPr>
          <p:nvPr>
            <p:ph type="dt" sz="half" idx="10"/>
          </p:nvPr>
        </p:nvSpPr>
        <p:spPr/>
        <p:txBody>
          <a:bodyPr/>
          <a:lstStyle/>
          <a:p>
            <a:fld id="{E3AB609D-D10C-4FBD-9ECB-C7970B1B0DE1}" type="datetime6">
              <a:rPr lang="en-US" smtClean="0"/>
              <a:pPr/>
              <a:t>September 08</a:t>
            </a:fld>
            <a:endParaRPr lang="en-US" dirty="0"/>
          </a:p>
        </p:txBody>
      </p:sp>
      <p:sp>
        <p:nvSpPr>
          <p:cNvPr id="60" name="Footer Placeholder 59"/>
          <p:cNvSpPr>
            <a:spLocks noGrp="1"/>
          </p:cNvSpPr>
          <p:nvPr>
            <p:ph type="ftr" sz="quarter" idx="11"/>
          </p:nvPr>
        </p:nvSpPr>
        <p:spPr/>
        <p:txBody>
          <a:bodyPr/>
          <a:lstStyle/>
          <a:p>
            <a:pPr>
              <a:defRPr/>
            </a:pPr>
            <a:r>
              <a:rPr lang="en-US" dirty="0" err="1" smtClean="0"/>
              <a:t>HPCUser</a:t>
            </a:r>
            <a:r>
              <a:rPr lang="en-US" dirty="0" smtClean="0"/>
              <a:t> 2008</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Savings</a:t>
            </a:r>
            <a:endParaRPr lang="en-US" dirty="0"/>
          </a:p>
        </p:txBody>
      </p:sp>
      <p:sp>
        <p:nvSpPr>
          <p:cNvPr id="3" name="Content Placeholder 2"/>
          <p:cNvSpPr>
            <a:spLocks noGrp="1"/>
          </p:cNvSpPr>
          <p:nvPr>
            <p:ph idx="1"/>
          </p:nvPr>
        </p:nvSpPr>
        <p:spPr/>
        <p:txBody>
          <a:bodyPr>
            <a:normAutofit/>
          </a:bodyPr>
          <a:lstStyle/>
          <a:p>
            <a:r>
              <a:rPr lang="en-US" dirty="0" smtClean="0"/>
              <a:t>The power used by Roadrunner 2345.5 </a:t>
            </a:r>
            <a:r>
              <a:rPr lang="en-US" dirty="0" err="1" smtClean="0"/>
              <a:t>Kw</a:t>
            </a:r>
            <a:endParaRPr lang="en-US" dirty="0" smtClean="0"/>
          </a:p>
          <a:p>
            <a:r>
              <a:rPr lang="en-US" dirty="0" smtClean="0"/>
              <a:t>However</a:t>
            </a:r>
          </a:p>
          <a:p>
            <a:pPr lvl="1"/>
            <a:r>
              <a:rPr lang="en-US" dirty="0" smtClean="0"/>
              <a:t>The rumored time to code HPL was a year by 20 people. I think this must be high; however, Andy White gave a talk where he stated that a typical application might need 1 man year, so how much energy was required to develop HPL for Roadrunner?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Path Forward</a:t>
            </a:r>
            <a:endParaRPr lang="en-US" dirty="0"/>
          </a:p>
        </p:txBody>
      </p:sp>
      <p:sp>
        <p:nvSpPr>
          <p:cNvPr id="5" name="Arc 4"/>
          <p:cNvSpPr/>
          <p:nvPr/>
        </p:nvSpPr>
        <p:spPr>
          <a:xfrm flipV="1">
            <a:off x="-2667000" y="-152400"/>
            <a:ext cx="9067800" cy="3733800"/>
          </a:xfrm>
          <a:prstGeom prst="arc">
            <a:avLst>
              <a:gd name="adj1" fmla="val 1620000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a:off x="-2667000" y="4267200"/>
            <a:ext cx="9067800" cy="3733800"/>
          </a:xfrm>
          <a:prstGeom prst="arc">
            <a:avLst>
              <a:gd name="adj1" fmla="val 1620000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a:off x="1905000" y="3886200"/>
            <a:ext cx="5105400" cy="1588"/>
          </a:xfrm>
          <a:prstGeom prst="line">
            <a:avLst/>
          </a:prstGeom>
          <a:ln w="63500">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791494" y="3771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476500" y="3771900"/>
            <a:ext cx="2293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534694" y="3771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848894" y="3771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163094" y="3771106"/>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76400" y="3886200"/>
            <a:ext cx="550151" cy="307777"/>
          </a:xfrm>
          <a:prstGeom prst="rect">
            <a:avLst/>
          </a:prstGeom>
          <a:noFill/>
        </p:spPr>
        <p:txBody>
          <a:bodyPr wrap="none" rtlCol="0">
            <a:spAutoFit/>
          </a:bodyPr>
          <a:lstStyle/>
          <a:p>
            <a:r>
              <a:rPr lang="en-US" sz="1400" dirty="0" smtClean="0"/>
              <a:t>2008</a:t>
            </a:r>
            <a:endParaRPr lang="en-US" sz="1400" dirty="0"/>
          </a:p>
        </p:txBody>
      </p:sp>
      <p:sp>
        <p:nvSpPr>
          <p:cNvPr id="18" name="TextBox 17"/>
          <p:cNvSpPr txBox="1"/>
          <p:nvPr/>
        </p:nvSpPr>
        <p:spPr>
          <a:xfrm>
            <a:off x="2971800" y="3886200"/>
            <a:ext cx="550151" cy="307777"/>
          </a:xfrm>
          <a:prstGeom prst="rect">
            <a:avLst/>
          </a:prstGeom>
          <a:noFill/>
        </p:spPr>
        <p:txBody>
          <a:bodyPr wrap="none" rtlCol="0">
            <a:spAutoFit/>
          </a:bodyPr>
          <a:lstStyle/>
          <a:p>
            <a:r>
              <a:rPr lang="en-US" sz="1400" dirty="0" smtClean="0"/>
              <a:t>2009</a:t>
            </a:r>
            <a:endParaRPr lang="en-US" sz="1400" dirty="0"/>
          </a:p>
        </p:txBody>
      </p:sp>
      <p:sp>
        <p:nvSpPr>
          <p:cNvPr id="20" name="TextBox 19"/>
          <p:cNvSpPr txBox="1"/>
          <p:nvPr/>
        </p:nvSpPr>
        <p:spPr>
          <a:xfrm>
            <a:off x="4343400" y="3886200"/>
            <a:ext cx="550151" cy="307777"/>
          </a:xfrm>
          <a:prstGeom prst="rect">
            <a:avLst/>
          </a:prstGeom>
          <a:noFill/>
        </p:spPr>
        <p:txBody>
          <a:bodyPr wrap="none" rtlCol="0">
            <a:spAutoFit/>
          </a:bodyPr>
          <a:lstStyle/>
          <a:p>
            <a:r>
              <a:rPr lang="en-US" sz="1400" dirty="0" smtClean="0"/>
              <a:t>2010</a:t>
            </a:r>
            <a:endParaRPr lang="en-US" sz="1400" dirty="0"/>
          </a:p>
        </p:txBody>
      </p:sp>
      <p:sp>
        <p:nvSpPr>
          <p:cNvPr id="21" name="TextBox 20"/>
          <p:cNvSpPr txBox="1"/>
          <p:nvPr/>
        </p:nvSpPr>
        <p:spPr>
          <a:xfrm>
            <a:off x="4038600" y="2286000"/>
            <a:ext cx="3064813" cy="369332"/>
          </a:xfrm>
          <a:prstGeom prst="rect">
            <a:avLst/>
          </a:prstGeom>
          <a:noFill/>
        </p:spPr>
        <p:txBody>
          <a:bodyPr wrap="none" rtlCol="0">
            <a:spAutoFit/>
          </a:bodyPr>
          <a:lstStyle/>
          <a:p>
            <a:r>
              <a:rPr lang="en-US" dirty="0" smtClean="0"/>
              <a:t>Fewer nodes with Accelerators</a:t>
            </a:r>
            <a:endParaRPr lang="en-US" dirty="0"/>
          </a:p>
        </p:txBody>
      </p:sp>
      <p:sp>
        <p:nvSpPr>
          <p:cNvPr id="22" name="TextBox 21"/>
          <p:cNvSpPr txBox="1"/>
          <p:nvPr/>
        </p:nvSpPr>
        <p:spPr>
          <a:xfrm>
            <a:off x="4114800" y="5638800"/>
            <a:ext cx="2436757" cy="369332"/>
          </a:xfrm>
          <a:prstGeom prst="rect">
            <a:avLst/>
          </a:prstGeom>
          <a:noFill/>
        </p:spPr>
        <p:txBody>
          <a:bodyPr wrap="none" rtlCol="0">
            <a:spAutoFit/>
          </a:bodyPr>
          <a:lstStyle/>
          <a:p>
            <a:r>
              <a:rPr lang="en-US" dirty="0" smtClean="0"/>
              <a:t>Many low power nodes</a:t>
            </a:r>
            <a:endParaRPr lang="en-US" dirty="0"/>
          </a:p>
        </p:txBody>
      </p:sp>
      <p:sp>
        <p:nvSpPr>
          <p:cNvPr id="24" name="Oval 23"/>
          <p:cNvSpPr/>
          <p:nvPr/>
        </p:nvSpPr>
        <p:spPr>
          <a:xfrm>
            <a:off x="5334000" y="2667000"/>
            <a:ext cx="12192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Usable</a:t>
            </a:r>
          </a:p>
          <a:p>
            <a:pPr algn="ctr"/>
            <a:r>
              <a:rPr lang="en-US" sz="1050" dirty="0" smtClean="0"/>
              <a:t>Accelerators</a:t>
            </a:r>
          </a:p>
          <a:p>
            <a:pPr algn="ctr"/>
            <a:endParaRPr lang="en-US" sz="1050" dirty="0" smtClean="0"/>
          </a:p>
          <a:p>
            <a:pPr algn="ctr"/>
            <a:r>
              <a:rPr lang="en-US" sz="1400" dirty="0" smtClean="0"/>
              <a:t>Cray Inc</a:t>
            </a:r>
            <a:endParaRPr lang="en-US" sz="1050" dirty="0" smtClean="0"/>
          </a:p>
          <a:p>
            <a:pPr algn="ctr"/>
            <a:endParaRPr lang="en-US" sz="1050" dirty="0" smtClean="0"/>
          </a:p>
          <a:p>
            <a:pPr algn="ctr"/>
            <a:r>
              <a:rPr lang="en-US" sz="1050" dirty="0" smtClean="0"/>
              <a:t>Multi-core </a:t>
            </a:r>
          </a:p>
          <a:p>
            <a:pPr algn="ctr"/>
            <a:r>
              <a:rPr lang="en-US" sz="1050" dirty="0" smtClean="0"/>
              <a:t>Nodes</a:t>
            </a:r>
            <a:r>
              <a:rPr lang="en-US" sz="1100" dirty="0" smtClean="0"/>
              <a:t> </a:t>
            </a:r>
            <a:endParaRPr lang="en-US" dirty="0"/>
          </a:p>
        </p:txBody>
      </p:sp>
      <p:sp>
        <p:nvSpPr>
          <p:cNvPr id="26" name="Right Brace 25"/>
          <p:cNvSpPr/>
          <p:nvPr/>
        </p:nvSpPr>
        <p:spPr>
          <a:xfrm>
            <a:off x="6629400" y="2667000"/>
            <a:ext cx="685800" cy="2438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7391400" y="3581400"/>
            <a:ext cx="1330814" cy="707886"/>
          </a:xfrm>
          <a:prstGeom prst="rect">
            <a:avLst/>
          </a:prstGeom>
          <a:noFill/>
        </p:spPr>
        <p:txBody>
          <a:bodyPr wrap="none" rtlCol="0">
            <a:spAutoFit/>
          </a:bodyPr>
          <a:lstStyle/>
          <a:p>
            <a:r>
              <a:rPr lang="en-US" sz="2000" dirty="0" smtClean="0">
                <a:solidFill>
                  <a:schemeClr val="accent1"/>
                </a:solidFill>
              </a:rPr>
              <a:t>Adaptive </a:t>
            </a:r>
          </a:p>
          <a:p>
            <a:r>
              <a:rPr lang="en-US" sz="2000" dirty="0" smtClean="0">
                <a:solidFill>
                  <a:schemeClr val="accent1"/>
                </a:solidFill>
              </a:rPr>
              <a:t>Computing</a:t>
            </a:r>
            <a:endParaRPr lang="en-US" sz="2000" dirty="0">
              <a:solidFill>
                <a:schemeClr val="accent1"/>
              </a:solidFill>
            </a:endParaRPr>
          </a:p>
        </p:txBody>
      </p:sp>
      <p:sp>
        <p:nvSpPr>
          <p:cNvPr id="19" name="TextBox 18"/>
          <p:cNvSpPr txBox="1"/>
          <p:nvPr/>
        </p:nvSpPr>
        <p:spPr>
          <a:xfrm>
            <a:off x="7162800" y="1981200"/>
            <a:ext cx="1752600" cy="1477328"/>
          </a:xfrm>
          <a:prstGeom prst="rect">
            <a:avLst/>
          </a:prstGeom>
          <a:noFill/>
        </p:spPr>
        <p:txBody>
          <a:bodyPr wrap="square" rtlCol="0">
            <a:spAutoFit/>
          </a:bodyPr>
          <a:lstStyle/>
          <a:p>
            <a:r>
              <a:rPr lang="en-US" dirty="0" smtClean="0"/>
              <a:t>Decreasing Required  human power with Excellent</a:t>
            </a:r>
          </a:p>
          <a:p>
            <a:r>
              <a:rPr lang="en-US" dirty="0" smtClean="0"/>
              <a:t>Compilers</a:t>
            </a:r>
            <a:endParaRPr lang="en-US" dirty="0"/>
          </a:p>
        </p:txBody>
      </p:sp>
      <p:sp>
        <p:nvSpPr>
          <p:cNvPr id="23" name="TextBox 22"/>
          <p:cNvSpPr txBox="1"/>
          <p:nvPr/>
        </p:nvSpPr>
        <p:spPr>
          <a:xfrm>
            <a:off x="7162800" y="4876800"/>
            <a:ext cx="1752600" cy="1477328"/>
          </a:xfrm>
          <a:prstGeom prst="rect">
            <a:avLst/>
          </a:prstGeom>
          <a:noFill/>
        </p:spPr>
        <p:txBody>
          <a:bodyPr wrap="square" rtlCol="0">
            <a:spAutoFit/>
          </a:bodyPr>
          <a:lstStyle/>
          <a:p>
            <a:r>
              <a:rPr lang="en-US" dirty="0" smtClean="0"/>
              <a:t>Decreasing Required System power without sacrificing performance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3"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ox(in)">
                                      <p:cBhvr>
                                        <p:cTn id="24" dur="500"/>
                                        <p:tgtEl>
                                          <p:spTgt spid="24"/>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amond(in)">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1" grpId="0"/>
      <p:bldP spid="22" grpId="0"/>
      <p:bldP spid="24" grpId="0" animBg="1"/>
      <p:bldP spid="26" grpId="0" animBg="1"/>
      <p:bldP spid="27" grpId="0"/>
      <p:bldP spid="19"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From “The Matrix” we can determine the amount of energy required</a:t>
            </a:r>
            <a:endParaRPr lang="en-US" dirty="0"/>
          </a:p>
        </p:txBody>
      </p:sp>
      <p:pic>
        <p:nvPicPr>
          <p:cNvPr id="1026" name="Picture 2" descr="http://www.scifi.sk/Matrix/archiv/wallpapers/pods800.jpg"/>
          <p:cNvPicPr>
            <a:picLocks noChangeAspect="1" noChangeArrowheads="1"/>
          </p:cNvPicPr>
          <p:nvPr/>
        </p:nvPicPr>
        <p:blipFill>
          <a:blip r:embed="rId2"/>
          <a:srcRect/>
          <a:stretch>
            <a:fillRect/>
          </a:stretch>
        </p:blipFill>
        <p:spPr bwMode="auto">
          <a:xfrm>
            <a:off x="1066800" y="1524000"/>
            <a:ext cx="6934200" cy="52006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Man-Year of Energy</a:t>
            </a:r>
            <a:endParaRPr lang="en-US" dirty="0"/>
          </a:p>
        </p:txBody>
      </p:sp>
      <p:pic>
        <p:nvPicPr>
          <p:cNvPr id="17410" name="Picture 2"/>
          <p:cNvPicPr>
            <a:picLocks noChangeAspect="1" noChangeArrowheads="1"/>
          </p:cNvPicPr>
          <p:nvPr/>
        </p:nvPicPr>
        <p:blipFill>
          <a:blip r:embed="rId2"/>
          <a:srcRect/>
          <a:stretch>
            <a:fillRect/>
          </a:stretch>
        </p:blipFill>
        <p:spPr bwMode="auto">
          <a:xfrm>
            <a:off x="2133600" y="2590800"/>
            <a:ext cx="4762500" cy="3114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From “The Matrix”</a:t>
            </a:r>
            <a:endParaRPr lang="en-US" dirty="0"/>
          </a:p>
        </p:txBody>
      </p:sp>
      <p:sp>
        <p:nvSpPr>
          <p:cNvPr id="6" name="TextBox 5"/>
          <p:cNvSpPr txBox="1"/>
          <p:nvPr/>
        </p:nvSpPr>
        <p:spPr>
          <a:xfrm>
            <a:off x="914400" y="1295400"/>
            <a:ext cx="6740563" cy="5078313"/>
          </a:xfrm>
          <a:prstGeom prst="rect">
            <a:avLst/>
          </a:prstGeom>
          <a:noFill/>
        </p:spPr>
        <p:txBody>
          <a:bodyPr wrap="none" rtlCol="0">
            <a:spAutoFit/>
          </a:bodyPr>
          <a:lstStyle/>
          <a:p>
            <a:r>
              <a:rPr lang="en-US" dirty="0" smtClean="0"/>
              <a:t>From the script:</a:t>
            </a:r>
          </a:p>
          <a:p>
            <a:r>
              <a:rPr lang="en-US" dirty="0" smtClean="0"/>
              <a:t> </a:t>
            </a:r>
          </a:p>
          <a:p>
            <a:r>
              <a:rPr lang="en-US" dirty="0" smtClean="0"/>
              <a:t>[Morpheus]  "The human generates more bio-electricity than 120-volt</a:t>
            </a:r>
          </a:p>
          <a:p>
            <a:r>
              <a:rPr lang="en-US" dirty="0" smtClean="0"/>
              <a:t>       battery and over 25,000 BTUs of body heat. Combined with</a:t>
            </a:r>
          </a:p>
          <a:p>
            <a:r>
              <a:rPr lang="en-US" dirty="0" smtClean="0"/>
              <a:t>       a form of fusion, the machines have found all the energy</a:t>
            </a:r>
          </a:p>
          <a:p>
            <a:r>
              <a:rPr lang="en-US" dirty="0" smtClean="0"/>
              <a:t>       they would ever need. There are fields...endless fields,</a:t>
            </a:r>
          </a:p>
          <a:p>
            <a:r>
              <a:rPr lang="en-US" dirty="0" smtClean="0"/>
              <a:t>       were human beings are no longer born. We are grown. For</a:t>
            </a:r>
          </a:p>
          <a:p>
            <a:r>
              <a:rPr lang="en-US" dirty="0" smtClean="0"/>
              <a:t>       longest time, I wouldn't </a:t>
            </a:r>
            <a:r>
              <a:rPr lang="en-US" dirty="0" err="1" smtClean="0"/>
              <a:t>belive</a:t>
            </a:r>
            <a:r>
              <a:rPr lang="en-US" dirty="0" smtClean="0"/>
              <a:t> it...and then I saw the</a:t>
            </a:r>
          </a:p>
          <a:p>
            <a:r>
              <a:rPr lang="en-US" dirty="0" smtClean="0"/>
              <a:t>       fields with my own eyes. Watch them liquefy the dead, so</a:t>
            </a:r>
          </a:p>
          <a:p>
            <a:r>
              <a:rPr lang="en-US" dirty="0" smtClean="0"/>
              <a:t>       they could be fed intravenously to the living. And standing</a:t>
            </a:r>
          </a:p>
          <a:p>
            <a:r>
              <a:rPr lang="en-US" dirty="0" smtClean="0"/>
              <a:t>       there, facing the pure horrifying precision, I came to</a:t>
            </a:r>
          </a:p>
          <a:p>
            <a:r>
              <a:rPr lang="en-US" dirty="0" smtClean="0"/>
              <a:t>       realize the obviousness of the truth. What is The Matrix?</a:t>
            </a:r>
          </a:p>
          <a:p>
            <a:r>
              <a:rPr lang="en-US" dirty="0" smtClean="0"/>
              <a:t>       Control. The Matrix is a computer generated dream world,</a:t>
            </a:r>
          </a:p>
          <a:p>
            <a:r>
              <a:rPr lang="en-US" dirty="0" smtClean="0"/>
              <a:t>       built to keep us under control in order to change a human</a:t>
            </a:r>
          </a:p>
          <a:p>
            <a:r>
              <a:rPr lang="en-US" dirty="0" smtClean="0"/>
              <a:t>       being into this.</a:t>
            </a:r>
          </a:p>
          <a:p>
            <a:r>
              <a:rPr lang="en-US" dirty="0" smtClean="0"/>
              <a:t> </a:t>
            </a:r>
          </a:p>
          <a:p>
            <a:r>
              <a:rPr lang="en-US" dirty="0" smtClean="0"/>
              <a:t>    [Morpheus holds up a battery to Neo]</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Savings</a:t>
            </a:r>
            <a:endParaRPr lang="en-US" dirty="0"/>
          </a:p>
        </p:txBody>
      </p:sp>
      <p:sp>
        <p:nvSpPr>
          <p:cNvPr id="3" name="Content Placeholder 2"/>
          <p:cNvSpPr>
            <a:spLocks noGrp="1"/>
          </p:cNvSpPr>
          <p:nvPr>
            <p:ph idx="1"/>
          </p:nvPr>
        </p:nvSpPr>
        <p:spPr/>
        <p:txBody>
          <a:bodyPr>
            <a:normAutofit/>
          </a:bodyPr>
          <a:lstStyle/>
          <a:p>
            <a:r>
              <a:rPr lang="en-US" dirty="0" smtClean="0"/>
              <a:t>The power used by Roadrunner is 2345.5 </a:t>
            </a:r>
            <a:r>
              <a:rPr lang="en-US" dirty="0" err="1" smtClean="0"/>
              <a:t>Kw</a:t>
            </a:r>
            <a:endParaRPr lang="en-US" dirty="0" smtClean="0"/>
          </a:p>
          <a:p>
            <a:r>
              <a:rPr lang="en-US" dirty="0" smtClean="0"/>
              <a:t>However</a:t>
            </a:r>
          </a:p>
          <a:p>
            <a:pPr lvl="1"/>
            <a:r>
              <a:rPr lang="en-US" dirty="0" smtClean="0"/>
              <a:t>The rumored time to code HPL was a year by 20 people. I think this must be high; however, Andy White gave a talk where he stated that a typical application might need 1 man year, so</a:t>
            </a:r>
          </a:p>
          <a:p>
            <a:pPr lvl="2"/>
            <a:r>
              <a:rPr lang="en-US" dirty="0" smtClean="0">
                <a:solidFill>
                  <a:schemeClr val="accent3">
                    <a:lumMod val="50000"/>
                  </a:schemeClr>
                </a:solidFill>
              </a:rPr>
              <a:t>The human body generates 25,000 BTU of heat or 2.931 ×10</a:t>
            </a:r>
            <a:r>
              <a:rPr lang="en-US" baseline="30000" dirty="0" smtClean="0">
                <a:solidFill>
                  <a:schemeClr val="accent3">
                    <a:lumMod val="50000"/>
                  </a:schemeClr>
                </a:solidFill>
              </a:rPr>
              <a:t>-4</a:t>
            </a:r>
            <a:r>
              <a:rPr lang="en-US" dirty="0" smtClean="0">
                <a:solidFill>
                  <a:schemeClr val="accent3">
                    <a:lumMod val="50000"/>
                  </a:schemeClr>
                </a:solidFill>
              </a:rPr>
              <a:t> kWh = 2.931 ×10</a:t>
            </a:r>
            <a:r>
              <a:rPr lang="en-US" baseline="30000" dirty="0" smtClean="0">
                <a:solidFill>
                  <a:schemeClr val="accent3">
                    <a:lumMod val="50000"/>
                  </a:schemeClr>
                </a:solidFill>
              </a:rPr>
              <a:t>-4</a:t>
            </a:r>
            <a:r>
              <a:rPr lang="en-US" dirty="0" smtClean="0">
                <a:solidFill>
                  <a:schemeClr val="accent3">
                    <a:lumMod val="50000"/>
                  </a:schemeClr>
                </a:solidFill>
              </a:rPr>
              <a:t> *2.5 x 10</a:t>
            </a:r>
            <a:r>
              <a:rPr lang="en-US" baseline="30000" dirty="0" smtClean="0">
                <a:solidFill>
                  <a:schemeClr val="accent3">
                    <a:lumMod val="50000"/>
                  </a:schemeClr>
                </a:solidFill>
              </a:rPr>
              <a:t>4</a:t>
            </a:r>
            <a:r>
              <a:rPr lang="en-US" dirty="0" smtClean="0">
                <a:solidFill>
                  <a:schemeClr val="accent3">
                    <a:lumMod val="50000"/>
                  </a:schemeClr>
                </a:solidFill>
              </a:rPr>
              <a:t>  * 365 * 8 = 21396 </a:t>
            </a:r>
            <a:r>
              <a:rPr lang="en-US" dirty="0" err="1" smtClean="0">
                <a:solidFill>
                  <a:schemeClr val="accent3">
                    <a:lumMod val="50000"/>
                  </a:schemeClr>
                </a:solidFill>
              </a:rPr>
              <a:t>Kw</a:t>
            </a:r>
            <a:r>
              <a:rPr lang="en-US" dirty="0" smtClean="0">
                <a:solidFill>
                  <a:schemeClr val="accent3">
                    <a:lumMod val="50000"/>
                  </a:schemeClr>
                </a:solidFill>
              </a:rPr>
              <a:t> – almost 10 time the system power</a:t>
            </a:r>
          </a:p>
        </p:txBody>
      </p:sp>
      <p:sp>
        <p:nvSpPr>
          <p:cNvPr id="4" name="TextBox 3"/>
          <p:cNvSpPr txBox="1"/>
          <p:nvPr/>
        </p:nvSpPr>
        <p:spPr>
          <a:xfrm>
            <a:off x="228600" y="5791200"/>
            <a:ext cx="8610600" cy="830997"/>
          </a:xfrm>
          <a:prstGeom prst="rect">
            <a:avLst/>
          </a:prstGeom>
          <a:noFill/>
        </p:spPr>
        <p:txBody>
          <a:bodyPr wrap="square" rtlCol="0">
            <a:spAutoFit/>
          </a:bodyPr>
          <a:lstStyle/>
          <a:p>
            <a:r>
              <a:rPr lang="en-US" sz="2400" b="1" i="1" dirty="0" smtClean="0">
                <a:solidFill>
                  <a:srgbClr val="FF0000"/>
                </a:solidFill>
              </a:rPr>
              <a:t>Clearly the Energy required to program the Cell is far more than the Energy to run the system</a:t>
            </a:r>
            <a:endParaRPr lang="en-US" sz="24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Power Savings</a:t>
            </a:r>
            <a:endParaRPr lang="en-US" dirty="0"/>
          </a:p>
        </p:txBody>
      </p:sp>
      <p:sp>
        <p:nvSpPr>
          <p:cNvPr id="3" name="Content Placeholder 2"/>
          <p:cNvSpPr>
            <a:spLocks noGrp="1"/>
          </p:cNvSpPr>
          <p:nvPr>
            <p:ph idx="1"/>
          </p:nvPr>
        </p:nvSpPr>
        <p:spPr/>
        <p:txBody>
          <a:bodyPr/>
          <a:lstStyle/>
          <a:p>
            <a:r>
              <a:rPr lang="en-US" dirty="0" smtClean="0"/>
              <a:t>More things need to be considered than the power required to run the system</a:t>
            </a:r>
          </a:p>
          <a:p>
            <a:pPr lvl="1"/>
            <a:r>
              <a:rPr lang="en-US" dirty="0" smtClean="0"/>
              <a:t>What about the energy required by the code developers</a:t>
            </a:r>
          </a:p>
          <a:p>
            <a:pPr lvl="1"/>
            <a:r>
              <a:rPr lang="en-US" dirty="0" smtClean="0"/>
              <a:t>What about the energy to run the rest of the computer room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1376</TotalTime>
  <Words>2815</Words>
  <Application>Microsoft Office PowerPoint</Application>
  <PresentationFormat>On-screen Show (4:3)</PresentationFormat>
  <Paragraphs>909</Paragraphs>
  <Slides>40</Slides>
  <Notes>21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Microsoft Office Excel 97-2003 Worksheet</vt:lpstr>
      <vt:lpstr>Accelerators  Light at the end of a tunnel or  a Train</vt:lpstr>
      <vt:lpstr>Outline</vt:lpstr>
      <vt:lpstr>What About Power Savings</vt:lpstr>
      <vt:lpstr>Power Savings</vt:lpstr>
      <vt:lpstr>From “The Matrix” we can determine the amount of energy required</vt:lpstr>
      <vt:lpstr>One Man-Year of Energy</vt:lpstr>
      <vt:lpstr>From “The Matrix”</vt:lpstr>
      <vt:lpstr>Power Savings</vt:lpstr>
      <vt:lpstr>What About Power Savings</vt:lpstr>
      <vt:lpstr>Facilities and Efficiency</vt:lpstr>
      <vt:lpstr>Cray’s Latest Product Line</vt:lpstr>
      <vt:lpstr>The Cray  High Efficiency Cabinet with ECOphlex Technology (PHase change Liquid EXchange(PHLEX))</vt:lpstr>
      <vt:lpstr>12 HE Cabinet System With XDPs (Front View)</vt:lpstr>
      <vt:lpstr>12 HE Cabinet System With XDPs (Rear View)</vt:lpstr>
      <vt:lpstr>Slide 15</vt:lpstr>
      <vt:lpstr>An Air-Cooled SuperComputer Today</vt:lpstr>
      <vt:lpstr>ECOphlex- A Flexible, Efficient Air-Cooled Supercomputer</vt:lpstr>
      <vt:lpstr>ECOphlex- A Flexible, Efficient Liquid-Cooled Supercomputer</vt:lpstr>
      <vt:lpstr>A “Green” Supercomputer</vt:lpstr>
      <vt:lpstr>Cray’s Latest Product Line</vt:lpstr>
      <vt:lpstr>So what about low power processors?</vt:lpstr>
      <vt:lpstr>So what about low power processors?</vt:lpstr>
      <vt:lpstr>And Since the HPL Number looks at Sustained Performance/Kw</vt:lpstr>
      <vt:lpstr>And What about Price</vt:lpstr>
      <vt:lpstr>Pioneering Applications 250 TF Selection Process</vt:lpstr>
      <vt:lpstr>ORNL Petaflop System</vt:lpstr>
      <vt:lpstr>Slide 27</vt:lpstr>
      <vt:lpstr>Cabling</vt:lpstr>
      <vt:lpstr>Pioneering Application: CHIMERA Code Readiness, Scalability, and Performance</vt:lpstr>
      <vt:lpstr>Pioneering Application: GTC Code Readiness, Scalability, and Performance</vt:lpstr>
      <vt:lpstr>Pioneering Application: S3D Code Readiness, Scalability, and Performance</vt:lpstr>
      <vt:lpstr>Pioneering Application: POP Code Readiness, Scalability, and Performance</vt:lpstr>
      <vt:lpstr>Pioneering Application: DCA++ Code Readiness, Scalability, and Performance</vt:lpstr>
      <vt:lpstr>Pioneering Application: MADNESS Code Readiness, Scalability, and Performance</vt:lpstr>
      <vt:lpstr>Current Planned Pioneering Application Runs Cursory Look at the Simulation Specs</vt:lpstr>
      <vt:lpstr>What’s wrong with HPL &amp; HPCC</vt:lpstr>
      <vt:lpstr>Slide 37</vt:lpstr>
      <vt:lpstr>Slide 38</vt:lpstr>
      <vt:lpstr>Cray Cascade Project Cray High Productivity Computing Systems</vt:lpstr>
      <vt:lpstr>Path Forward</vt:lpstr>
    </vt:vector>
  </TitlesOfParts>
  <Company>Cray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levesque</dc:creator>
  <cp:lastModifiedBy>levesque</cp:lastModifiedBy>
  <cp:revision>72</cp:revision>
  <dcterms:created xsi:type="dcterms:W3CDTF">2008-07-17T22:28:50Z</dcterms:created>
  <dcterms:modified xsi:type="dcterms:W3CDTF">2008-09-15T11:21:41Z</dcterms:modified>
</cp:coreProperties>
</file>